
<file path=[Content_Types].xml><?xml version="1.0" encoding="utf-8"?>
<Types xmlns="http://schemas.openxmlformats.org/package/2006/content-types">
  <Override PartName="/ppt/slideLayouts/slideLayout4.xml" ContentType="application/vnd.openxmlformats-officedocument.presentationml.slideLayout+xml"/>
  <Override PartName="/ppt/slideLayouts/slideLayout67.xml" ContentType="application/vnd.openxmlformats-officedocument.presentationml.slideLayout+xml"/>
  <Override PartName="/ppt/slideLayouts/slideLayout105.xml" ContentType="application/vnd.openxmlformats-officedocument.presentationml.slideLayout+xml"/>
  <Override PartName="/ppt/notesSlides/notesSlide16.xml" ContentType="application/vnd.openxmlformats-officedocument.presentationml.notesSlide+xml"/>
  <Override PartName="/ppt/slides/slide18.xml" ContentType="application/vnd.openxmlformats-officedocument.presentationml.slide+xml"/>
  <Override PartName="/ppt/slideLayouts/slideLayout77.xml" ContentType="application/vnd.openxmlformats-officedocument.presentationml.slideLayout+xml"/>
  <Override PartName="/ppt/slideLayouts/slideLayout115.xml" ContentType="application/vnd.openxmlformats-officedocument.presentationml.slideLayout+xml"/>
  <Override PartName="/ppt/slideLayouts/slideLayout87.xml" ContentType="application/vnd.openxmlformats-officedocument.presentationml.slideLayout+xml"/>
  <Override PartName="/ppt/slides/slide9.xml" ContentType="application/vnd.openxmlformats-officedocument.presentationml.slide+xml"/>
  <Override PartName="/ppt/slideLayouts/slideLayout96.xml" ContentType="application/vnd.openxmlformats-officedocument.presentationml.slideLayout+xml"/>
  <Override PartName="/ppt/slideMasters/slideMaster7.xml" ContentType="application/vnd.openxmlformats-officedocument.presentationml.slideMaster+xml"/>
  <Override PartName="/ppt/notesMasters/notesMaster1.xml" ContentType="application/vnd.openxmlformats-officedocument.presentationml.notesMaster+xml"/>
  <Override PartName="/ppt/slideLayouts/slideLayout15.xml" ContentType="application/vnd.openxmlformats-officedocument.presentationml.slideLayout+xml"/>
  <Override PartName="/ppt/theme/theme1.xml" ContentType="application/vnd.openxmlformats-officedocument.theme+xml"/>
  <Override PartName="/ppt/slideLayouts/slideLayout24.xml" ContentType="application/vnd.openxmlformats-officedocument.presentationml.slideLayout+xml"/>
  <Override PartName="/ppt/notesSlides/notesSlide2.xml" ContentType="application/vnd.openxmlformats-officedocument.presentationml.notesSlide+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Default Extension="jpeg" ContentType="image/jpeg"/>
  <Override PartName="/ppt/slideLayouts/slideLayout100.xml" ContentType="application/vnd.openxmlformats-officedocument.presentationml.slideLayout+xml"/>
  <Override PartName="/ppt/slideLayouts/slideLayout63.xml" ContentType="application/vnd.openxmlformats-officedocument.presentationml.slideLayout+xml"/>
  <Override PartName="/ppt/notesSlides/notesSlide11.xml" ContentType="application/vnd.openxmlformats-officedocument.presentationml.notesSlide+xml"/>
  <Override PartName="/ppt/slides/slide13.xml" ContentType="application/vnd.openxmlformats-officedocument.presentationml.slide+xml"/>
  <Override PartName="/ppt/slideLayouts/slideLayout72.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notesSlides/notesSlide21.xml" ContentType="application/vnd.openxmlformats-officedocument.presentationml.notesSlide+xml"/>
  <Override PartName="/ppt/slides/slide23.xml" ContentType="application/vnd.openxmlformats-officedocument.presentationml.slide+xml"/>
  <Override PartName="/ppt/slideLayouts/slideLayout49.xml" ContentType="application/vnd.openxmlformats-officedocument.presentationml.slideLayout+xml"/>
  <Override PartName="/ppt/slideLayouts/slideLayout82.xml" ContentType="application/vnd.openxmlformats-officedocument.presentationml.slideLayout+xml"/>
  <Override PartName="/ppt/slideLayouts/slideLayout120.xml" ContentType="application/vnd.openxmlformats-officedocument.presentationml.slideLayout+xml"/>
  <Override PartName="/ppt/slides/slide4.xml" ContentType="application/vnd.openxmlformats-officedocument.presentationml.slide+xml"/>
  <Override PartName="/ppt/slideLayouts/slideLayout59.xml" ContentType="application/vnd.openxmlformats-officedocument.presentationml.slideLayout+xml"/>
  <Override PartName="/ppt/slideLayouts/slideLayout5.xml" ContentType="application/vnd.openxmlformats-officedocument.presentationml.slideLayout+xml"/>
  <Override PartName="/ppt/slideLayouts/slideLayout91.xml" ContentType="application/vnd.openxmlformats-officedocument.presentationml.slideLayout+xml"/>
  <Override PartName="/ppt/slideMasters/slideMaster2.xml" ContentType="application/vnd.openxmlformats-officedocument.presentationml.slideMaster+xml"/>
  <Override PartName="/ppt/slideLayouts/slideLayout68.xml" ContentType="application/vnd.openxmlformats-officedocument.presentationml.slideLayout+xml"/>
  <Override PartName="/ppt/slideLayouts/slideLayout106.xml" ContentType="application/vnd.openxmlformats-officedocument.presentationml.slideLayout+xml"/>
  <Override PartName="/ppt/notesSlides/notesSlide17.xml" ContentType="application/vnd.openxmlformats-officedocument.presentationml.notesSlide+xml"/>
  <Override PartName="/ppt/slides/slide19.xml" ContentType="application/vnd.openxmlformats-officedocument.presentationml.slide+xml"/>
  <Override PartName="/ppt/slideLayouts/slideLayout78.xml" ContentType="application/vnd.openxmlformats-officedocument.presentationml.slideLayout+xml"/>
  <Override PartName="/ppt/slideLayouts/slideLayout116.xml" ContentType="application/vnd.openxmlformats-officedocument.presentationml.slideLayout+xml"/>
  <Override PartName="/ppt/slideLayouts/slideLayout10.xml" ContentType="application/vnd.openxmlformats-officedocument.presentationml.slideLayout+xml"/>
  <Override PartName="/ppt/slideLayouts/slideLayout125.xml" ContentType="application/vnd.openxmlformats-officedocument.presentationml.slideLayout+xml"/>
  <Override PartName="/ppt/slideLayouts/slideLayout88.xml" ContentType="application/vnd.openxmlformats-officedocument.presentationml.slideLayout+xml"/>
  <Override PartName="/ppt/slideLayouts/slideLayout97.xml" ContentType="application/vnd.openxmlformats-officedocument.presentationml.slideLayout+xml"/>
  <Override PartName="/ppt/slideMasters/slideMaster8.xml" ContentType="application/vnd.openxmlformats-officedocument.presentationml.slideMaster+xml"/>
  <Override PartName="/ppt/slideLayouts/slideLayout16.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notesSlides/notesSlide3.xml" ContentType="application/vnd.openxmlformats-officedocument.presentationml.notesSlide+xml"/>
  <Override PartName="/ppt/slideLayouts/slideLayout35.xml" ContentType="application/vnd.openxmlformats-officedocument.presentationml.slideLayout+xml"/>
  <Override PartName="/ppt/slideLayouts/slideLayout44.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64.xml" ContentType="application/vnd.openxmlformats-officedocument.presentationml.slideLayou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slideLayouts/slideLayout73.xml" ContentType="application/vnd.openxmlformats-officedocument.presentationml.slideLayout+xml"/>
  <Override PartName="/ppt/slideLayouts/slideLayout111.xml" ContentType="application/vnd.openxmlformats-officedocument.presentationml.slideLayout+xml"/>
  <Override PartName="/ppt/theme/theme13.xml" ContentType="application/vnd.openxmlformats-officedocument.them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slideLayouts/slideLayout83.xml" ContentType="application/vnd.openxmlformats-officedocument.presentationml.slideLayout+xml"/>
  <Override PartName="/ppt/slideLayouts/slideLayout121.xml" ContentType="application/vnd.openxmlformats-officedocument.presentationml.slideLayout+xml"/>
  <Default Extension="xml" ContentType="application/xml"/>
  <Override PartName="/ppt/slides/slide5.xml" ContentType="application/vnd.openxmlformats-officedocument.presentationml.slide+xml"/>
  <Override PartName="/ppt/slideLayouts/slideLayout92.xml" ContentType="application/vnd.openxmlformats-officedocument.presentationml.slideLayout+xml"/>
  <Override PartName="/ppt/slideLayouts/slideLayout6.xml" ContentType="application/vnd.openxmlformats-officedocument.presentationml.slideLayout+xml"/>
  <Override PartName="/ppt/slideMasters/slideMaster3.xml" ContentType="application/vnd.openxmlformats-officedocument.presentationml.slideMaster+xml"/>
  <Override PartName="/ppt/tableStyles.xml" ContentType="application/vnd.openxmlformats-officedocument.presentationml.tableStyles+xml"/>
  <Override PartName="/ppt/slideLayouts/slideLayout69.xml" ContentType="application/vnd.openxmlformats-officedocument.presentationml.slideLayout+xml"/>
  <Override PartName="/ppt/slideLayouts/slideLayout107.xml" ContentType="application/vnd.openxmlformats-officedocument.presentationml.slideLayout+xml"/>
  <Override PartName="/ppt/slideLayouts/slideLayout130.xml" ContentType="application/vnd.openxmlformats-officedocument.presentationml.slideLayout+xml"/>
  <Override PartName="/ppt/notesSlides/notesSlide18.xml" ContentType="application/vnd.openxmlformats-officedocument.presentationml.notesSlide+xml"/>
  <Override PartName="/ppt/slideLayouts/slideLayout117.xml" ContentType="application/vnd.openxmlformats-officedocument.presentationml.slideLayout+xml"/>
  <Override PartName="/ppt/slideLayouts/slideLayout79.xml" ContentType="application/vnd.openxmlformats-officedocument.presentationml.slideLayout+xml"/>
  <Override PartName="/ppt/slideLayouts/slideLayout11.xml" ContentType="application/vnd.openxmlformats-officedocument.presentationml.slideLayout+xml"/>
  <Override PartName="/ppt/slideLayouts/slideLayout126.xml" ContentType="application/vnd.openxmlformats-officedocument.presentationml.slideLayout+xml"/>
  <Override PartName="/ppt/slideLayouts/slideLayout20.xml" ContentType="application/vnd.openxmlformats-officedocument.presentationml.slideLayout+xml"/>
  <Override PartName="/docProps/app.xml" ContentType="application/vnd.openxmlformats-officedocument.extended-properties+xml"/>
  <Override PartName="/ppt/slideLayouts/slideLayout98.xml" ContentType="application/vnd.openxmlformats-officedocument.presentationml.slideLayout+xml"/>
  <Override PartName="/ppt/slideLayouts/slideLayout30.xml" ContentType="application/vnd.openxmlformats-officedocument.presentationml.slideLayout+xml"/>
  <Override PartName="/ppt/slideMasters/slideMaster9.xml" ContentType="application/vnd.openxmlformats-officedocument.presentationml.slideMaster+xml"/>
  <Override PartName="/docProps/core.xml" ContentType="application/vnd.openxmlformats-package.core-properties+xml"/>
  <Override PartName="/ppt/slideLayouts/slideLayout17.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26.xml" ContentType="application/vnd.openxmlformats-officedocument.presentationml.slideLayout+xml"/>
  <Override PartName="/ppt/notesSlides/notesSlide4.xml" ContentType="application/vnd.openxmlformats-officedocument.presentationml.notesSlid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55.xml" ContentType="application/vnd.openxmlformats-officedocument.presentationml.slideLayout+xml"/>
  <Override PartName="/ppt/slideLayouts/slideLayout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slideLayouts/slideLayout74.xml" ContentType="application/vnd.openxmlformats-officedocument.presentationml.slideLayout+xml"/>
  <Override PartName="/ppt/slideLayouts/slideLayout112.xml" ContentType="application/vnd.openxmlformats-officedocument.presentationml.slideLayout+xml"/>
  <Override PartName="/ppt/notesSlides/notesSlide23.xml" ContentType="application/vnd.openxmlformats-officedocument.presentationml.notesSlide+xml"/>
  <Override PartName="/ppt/slides/slide25.xml" ContentType="application/vnd.openxmlformats-officedocument.presentationml.slide+xml"/>
  <Override PartName="/ppt/slideLayouts/slideLayout84.xml" ContentType="application/vnd.openxmlformats-officedocument.presentationml.slideLayout+xml"/>
  <Override PartName="/ppt/slideLayouts/slideLayout122.xml" ContentType="application/vnd.openxmlformats-officedocument.presentationml.slideLayout+xml"/>
  <Override PartName="/ppt/slideLayouts/slideLayout131.xml" ContentType="application/vnd.openxmlformats-officedocument.presentationml.slideLayout+xml"/>
  <Override PartName="/ppt/slideLayouts/slideLayout93.xml" ContentType="application/vnd.openxmlformats-officedocument.presentationml.slideLayout+xml"/>
  <Override PartName="/ppt/slides/slide6.xml" ContentType="application/vnd.openxmlformats-officedocument.presentationml.slide+xml"/>
  <Override PartName="/ppt/slideLayouts/slideLayout7.xml" ContentType="application/vnd.openxmlformats-officedocument.presentationml.slideLayout+xml"/>
  <Override PartName="/ppt/slideMasters/slideMaster4.xml" ContentType="application/vnd.openxmlformats-officedocument.presentationml.slideMaster+xml"/>
  <Override PartName="/ppt/slideLayouts/slideLayout108.xml" ContentType="application/vnd.openxmlformats-officedocument.presentationml.slideLayout+xml"/>
  <Default Extension="png" ContentType="image/png"/>
  <Override PartName="/ppt/notesSlides/notesSlide19.xml" ContentType="application/vnd.openxmlformats-officedocument.presentationml.notesSlide+xml"/>
  <Override PartName="/ppt/slideLayouts/slideLayout118.xml" ContentType="application/vnd.openxmlformats-officedocument.presentationml.slideLayout+xml"/>
  <Override PartName="/ppt/slideLayouts/slideLayout12.xml" ContentType="application/vnd.openxmlformats-officedocument.presentationml.slideLayout+xml"/>
  <Override PartName="/ppt/slideLayouts/slideLayout127.xml" ContentType="application/vnd.openxmlformats-officedocument.presentationml.slideLayout+xml"/>
  <Override PartName="/ppt/slideLayouts/slideLayout89.xml" ContentType="application/vnd.openxmlformats-officedocument.presentationml.slideLayout+xml"/>
  <Override PartName="/ppt/slideLayouts/slideLayout21.xml" ContentType="application/vnd.openxmlformats-officedocument.presentationml.slideLayout+xml"/>
  <Override PartName="/ppt/slideLayouts/slideLayout99.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Layouts/slideLayout50.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Override2.xml" ContentType="application/vnd.openxmlformats-officedocument.themeOverride+xml"/>
  <Override PartName="/ppt/slideLayouts/slideLayout60.xml" ContentType="application/vnd.openxmlformats-officedocument.presentationml.slideLayout+xml"/>
  <Override PartName="/ppt/slideLayouts/slideLayout27.xml" ContentType="application/vnd.openxmlformats-officedocument.presentationml.slideLayout+xml"/>
  <Override PartName="/ppt/notesSlides/notesSlide5.xml" ContentType="application/vnd.openxmlformats-officedocument.presentationml.notesSlide+xml"/>
  <Override PartName="/ppt/slides/slide10.xml" ContentType="application/vnd.openxmlformats-officedocument.presentationml.slide+xml"/>
  <Override PartName="/ppt/slideLayouts/slideLayout37.xml" ContentType="application/vnd.openxmlformats-officedocument.presentationml.slideLayout+xml"/>
  <Override PartName="/ppt/slides/slide20.xml" ContentType="application/vnd.openxmlformats-officedocument.presentationml.slide+xml"/>
  <Override PartName="/ppt/slideLayouts/slideLayout46.xml" ContentType="application/vnd.openxmlformats-officedocument.presentationml.slideLayout+xml"/>
  <Override PartName="/ppt/slideMasters/slideMaster10.xml" ContentType="application/vnd.openxmlformats-officedocument.presentationml.slideMaster+xml"/>
  <Override PartName="/ppt/slides/slide1.xml" ContentType="application/vnd.openxmlformats-officedocument.presentationml.slide+xml"/>
  <Override PartName="/ppt/slideLayouts/slideLayout56.xml" ContentType="application/vnd.openxmlformats-officedocument.presentationml.slideLayout+xml"/>
  <Override PartName="/ppt/slideLayouts/slideLayout2.xml" ContentType="application/vnd.openxmlformats-officedocument.presentationml.slideLayout+xml"/>
  <Override PartName="/ppt/slideLayouts/slideLayout103.xml" ContentType="application/vnd.openxmlformats-officedocument.presentationml.slideLayout+xml"/>
  <Override PartName="/ppt/slideLayouts/slideLayout65.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slideLayouts/slideLayout75.xml" ContentType="application/vnd.openxmlformats-officedocument.presentationml.slideLayout+xml"/>
  <Override PartName="/ppt/viewProps.xml" ContentType="application/vnd.openxmlformats-officedocument.presentationml.viewProps+xml"/>
  <Override PartName="/ppt/slideLayouts/slideLayout113.xml" ContentType="application/vnd.openxmlformats-officedocument.presentationml.slideLayout+xml"/>
  <Override PartName="/ppt/notesSlides/notesSlide24.xml" ContentType="application/vnd.openxmlformats-officedocument.presentationml.notesSlide+xml"/>
  <Override PartName="/ppt/slides/slide26.xml" ContentType="application/vnd.openxmlformats-officedocument.presentationml.slide+xml"/>
  <Override PartName="/ppt/slideLayouts/slideLayout85.xml" ContentType="application/vnd.openxmlformats-officedocument.presentationml.slideLayout+xml"/>
  <Override PartName="/ppt/slideLayouts/slideLayout123.xml" ContentType="application/vnd.openxmlformats-officedocument.presentationml.slideLayout+xml"/>
  <Default Extension="rels" ContentType="application/vnd.openxmlformats-package.relationships+xml"/>
  <Override PartName="/ppt/slideLayouts/slideLayout132.xml" ContentType="application/vnd.openxmlformats-officedocument.presentationml.slideLayout+xml"/>
  <Override PartName="/ppt/slides/slide7.xml" ContentType="application/vnd.openxmlformats-officedocument.presentationml.slide+xml"/>
  <Override PartName="/ppt/slideLayouts/slideLayout94.xml" ContentType="application/vnd.openxmlformats-officedocument.presentationml.slideLayout+xml"/>
  <Override PartName="/ppt/slideLayouts/slideLayout8.xml" ContentType="application/vnd.openxmlformats-officedocument.presentationml.slideLayout+xml"/>
  <Override PartName="/ppt/slideMasters/slideMaster5.xml" ContentType="application/vnd.openxmlformats-officedocument.presentationml.slideMaster+xml"/>
  <Override PartName="/ppt/slideLayouts/slideLayout109.xml" ContentType="application/vnd.openxmlformats-officedocument.presentationml.slideLayout+xml"/>
  <Override PartName="/ppt/slideLayouts/slideLayout119.xml" ContentType="application/vnd.openxmlformats-officedocument.presentationml.slideLayout+xml"/>
  <Override PartName="/ppt/slideLayouts/slideLayout13.xml" ContentType="application/vnd.openxmlformats-officedocument.presentationml.slideLayout+xml"/>
  <Override PartName="/ppt/slideLayouts/slideLayout128.xml" ContentType="application/vnd.openxmlformats-officedocument.presentationml.slideLayout+xml"/>
  <Override PartName="/ppt/presProps.xml" ContentType="application/vnd.openxmlformats-officedocument.presentationml.presProps+xml"/>
  <Override PartName="/ppt/slideLayouts/slideLayout22.xml" ContentType="application/vnd.openxmlformats-officedocument.presentationml.slideLayout+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1.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61.xml" ContentType="application/vnd.openxmlformats-officedocument.presentationml.slideLayout+xml"/>
  <Override PartName="/ppt/notesSlides/notesSlide6.xml" ContentType="application/vnd.openxmlformats-officedocument.presentationml.notesSlide+xml"/>
  <Override PartName="/ppt/slides/slide11.xml" ContentType="application/vnd.openxmlformats-officedocument.presentationml.slide+xml"/>
  <Override PartName="/ppt/slideLayouts/slideLayout70.xml" ContentType="application/vnd.openxmlformats-officedocument.presentationml.slideLayout+xml"/>
  <Override PartName="/ppt/slideLayouts/slideLayout38.xml" ContentType="application/vnd.openxmlformats-officedocument.presentationml.slideLayout+xml"/>
  <Override PartName="/ppt/theme/theme10.xml" ContentType="application/vnd.openxmlformats-officedocument.theme+xml"/>
  <Override PartName="/ppt/notesSlides/notesSlide10.xml" ContentType="application/vnd.openxmlformats-officedocument.presentationml.notesSlide+xml"/>
  <Override PartName="/ppt/slides/slide21.xml" ContentType="application/vnd.openxmlformats-officedocument.presentationml.slide+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Masters/slideMaster11.xml" ContentType="application/vnd.openxmlformats-officedocument.presentationml.slideMaster+xml"/>
  <Override PartName="/ppt/slides/slide2.xml" ContentType="application/vnd.openxmlformats-officedocument.presentationml.slide+xml"/>
  <Override PartName="/ppt/slideLayouts/slideLayout57.xml" ContentType="application/vnd.openxmlformats-officedocument.presentationml.slideLayout+xml"/>
  <Override PartName="/ppt/slideLayouts/slideLayout3.xml" ContentType="application/vnd.openxmlformats-officedocument.presentationml.slideLayout+xml"/>
  <Override PartName="/ppt/slideLayouts/slideLayout104.xml" ContentType="application/vnd.openxmlformats-officedocument.presentationml.slideLayout+xml"/>
  <Override PartName="/ppt/slideLayouts/slideLayout66.xml" ContentType="application/vnd.openxmlformats-officedocument.presentationml.slideLayout+xml"/>
  <Override PartName="/ppt/notesSlides/notesSlide15.xml" ContentType="application/vnd.openxmlformats-officedocument.presentationml.notesSlide+xml"/>
  <Override PartName="/ppt/slides/slide17.xml" ContentType="application/vnd.openxmlformats-officedocument.presentationml.slide+xml"/>
  <Override PartName="/ppt/slideLayouts/slideLayout76.xml" ContentType="application/vnd.openxmlformats-officedocument.presentationml.slideLayout+xml"/>
  <Override PartName="/ppt/slideLayouts/slideLayout114.xml" ContentType="application/vnd.openxmlformats-officedocument.presentationml.slideLayout+xml"/>
  <Override PartName="/ppt/notesSlides/notesSlide25.xml" ContentType="application/vnd.openxmlformats-officedocument.presentationml.notesSlide+xml"/>
  <Override PartName="/ppt/slideLayouts/slideLayout124.xml" ContentType="application/vnd.openxmlformats-officedocument.presentationml.slideLayout+xml"/>
  <Override PartName="/ppt/slideLayouts/slideLayout86.xml" ContentType="application/vnd.openxmlformats-officedocument.presentationml.slideLayout+xml"/>
  <Override PartName="/ppt/slides/slide8.xml" ContentType="application/vnd.openxmlformats-officedocument.presentationml.slide+xml"/>
  <Override PartName="/ppt/slideLayouts/slideLayout95.xml" ContentType="application/vnd.openxmlformats-officedocument.presentationml.slideLayout+xml"/>
  <Override PartName="/ppt/slideLayouts/slideLayout9.xml" ContentType="application/vnd.openxmlformats-officedocument.presentationml.slideLayout+xml"/>
  <Override PartName="/ppt/slideMasters/slideMaster6.xml" ContentType="application/vnd.openxmlformats-officedocument.presentationml.slideMaster+xml"/>
  <Default Extension="pdf" ContentType="application/pdf"/>
  <Override PartName="/ppt/slideLayouts/slideLayout14.xml" ContentType="application/vnd.openxmlformats-officedocument.presentationml.slideLayout+xml"/>
  <Override PartName="/ppt/slideLayouts/slideLayout129.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62.xml" ContentType="application/vnd.openxmlformats-officedocument.presentationml.slideLayout+xml"/>
  <Override PartName="/ppt/notesSlides/notesSlide7.xml" ContentType="application/vnd.openxmlformats-officedocument.presentationml.notesSlide+xml"/>
  <Override PartName="/ppt/slides/slide12.xml" ContentType="application/vnd.openxmlformats-officedocument.presentationml.slide+xml"/>
  <Override PartName="/ppt/slideLayouts/slideLayout71.xml" ContentType="application/vnd.openxmlformats-officedocument.presentationml.slideLayout+xml"/>
  <Override PartName="/ppt/slideLayouts/slideLayout39.xml" ContentType="application/vnd.openxmlformats-officedocument.presentationml.slideLayout+xml"/>
  <Override PartName="/ppt/theme/theme11.xml" ContentType="application/vnd.openxmlformats-officedocument.theme+xml"/>
  <Override PartName="/ppt/notesSlides/notesSlide20.xml" ContentType="application/vnd.openxmlformats-officedocument.presentationml.notesSlide+xml"/>
  <Override PartName="/ppt/slides/slide22.xml" ContentType="application/vnd.openxmlformats-officedocument.presentationml.slide+xml"/>
  <Override PartName="/ppt/slideLayouts/slideLayout48.xml" ContentType="application/vnd.openxmlformats-officedocument.presentationml.slideLayout+xml"/>
  <Override PartName="/ppt/slideLayouts/slideLayout81.xml" ContentType="application/vnd.openxmlformats-officedocument.presentationml.slideLayout+xml"/>
  <Override PartName="/ppt/slideMasters/slideMaster12.xml" ContentType="application/vnd.openxmlformats-officedocument.presentationml.slideMaster+xml"/>
  <Override PartName="/ppt/slides/slide3.xml" ContentType="application/vnd.openxmlformats-officedocument.presentationml.slide+xml"/>
  <Override PartName="/ppt/slideLayouts/slideLayout90.xml" ContentType="application/vnd.openxmlformats-officedocument.presentationml.slideLayout+xml"/>
  <Override PartName="/ppt/slideLayouts/slideLayout58.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51" r:id="rId1"/>
    <p:sldMasterId id="2147483652" r:id="rId2"/>
    <p:sldMasterId id="2147483653" r:id="rId3"/>
    <p:sldMasterId id="2147483654" r:id="rId4"/>
    <p:sldMasterId id="2147483655" r:id="rId5"/>
    <p:sldMasterId id="2147483656" r:id="rId6"/>
    <p:sldMasterId id="2147483657" r:id="rId7"/>
    <p:sldMasterId id="2147483658" r:id="rId8"/>
    <p:sldMasterId id="2147483659" r:id="rId9"/>
    <p:sldMasterId id="2147483660" r:id="rId10"/>
    <p:sldMasterId id="2147483661" r:id="rId11"/>
    <p:sldMasterId id="2147484068" r:id="rId12"/>
  </p:sldMasterIdLst>
  <p:notesMasterIdLst>
    <p:notesMasterId r:id="rId39"/>
  </p:notesMasterIdLst>
  <p:sldIdLst>
    <p:sldId id="625" r:id="rId13"/>
    <p:sldId id="258" r:id="rId14"/>
    <p:sldId id="586" r:id="rId15"/>
    <p:sldId id="583" r:id="rId16"/>
    <p:sldId id="606" r:id="rId17"/>
    <p:sldId id="618" r:id="rId18"/>
    <p:sldId id="619" r:id="rId19"/>
    <p:sldId id="621" r:id="rId20"/>
    <p:sldId id="587" r:id="rId21"/>
    <p:sldId id="617" r:id="rId22"/>
    <p:sldId id="598" r:id="rId23"/>
    <p:sldId id="599" r:id="rId24"/>
    <p:sldId id="591" r:id="rId25"/>
    <p:sldId id="589" r:id="rId26"/>
    <p:sldId id="600" r:id="rId27"/>
    <p:sldId id="608" r:id="rId28"/>
    <p:sldId id="609" r:id="rId29"/>
    <p:sldId id="610" r:id="rId30"/>
    <p:sldId id="612" r:id="rId31"/>
    <p:sldId id="613" r:id="rId32"/>
    <p:sldId id="614" r:id="rId33"/>
    <p:sldId id="615" r:id="rId34"/>
    <p:sldId id="616" r:id="rId35"/>
    <p:sldId id="623" r:id="rId36"/>
    <p:sldId id="624" r:id="rId37"/>
    <p:sldId id="584" r:id="rId38"/>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A60F1F"/>
    <a:srgbClr val="841320"/>
    <a:srgbClr val="0000FF"/>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6166" autoAdjust="0"/>
    <p:restoredTop sz="33937" autoAdjust="0"/>
  </p:normalViewPr>
  <p:slideViewPr>
    <p:cSldViewPr>
      <p:cViewPr>
        <p:scale>
          <a:sx n="50" d="100"/>
          <a:sy n="50" d="100"/>
        </p:scale>
        <p:origin x="-1976" y="-96"/>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8482"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18434"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charset="-128"/>
      </a:defRPr>
    </a:lvl1pPr>
    <a:lvl2pPr marL="457200" algn="l" rtl="0" eaLnBrk="0" fontAlgn="base" hangingPunct="0">
      <a:spcBef>
        <a:spcPct val="0"/>
      </a:spcBef>
      <a:spcAft>
        <a:spcPct val="0"/>
      </a:spcAft>
      <a:defRPr sz="1200" kern="1200">
        <a:solidFill>
          <a:schemeClr val="tx1"/>
        </a:solidFill>
        <a:latin typeface="Gill Sans" charset="0"/>
        <a:ea typeface="ＭＳ Ｐゴシック" charset="-128"/>
        <a:cs typeface="+mn-cs"/>
      </a:defRPr>
    </a:lvl2pPr>
    <a:lvl3pPr marL="914400" algn="l" rtl="0" eaLnBrk="0" fontAlgn="base" hangingPunct="0">
      <a:spcBef>
        <a:spcPct val="0"/>
      </a:spcBef>
      <a:spcAft>
        <a:spcPct val="0"/>
      </a:spcAft>
      <a:defRPr sz="1200" kern="1200">
        <a:solidFill>
          <a:schemeClr val="tx1"/>
        </a:solidFill>
        <a:latin typeface="Gill Sans" charset="0"/>
        <a:ea typeface="ＭＳ Ｐゴシック" charset="-128"/>
        <a:cs typeface="+mn-cs"/>
      </a:defRPr>
    </a:lvl3pPr>
    <a:lvl4pPr marL="1371600" algn="l" rtl="0" eaLnBrk="0" fontAlgn="base" hangingPunct="0">
      <a:spcBef>
        <a:spcPct val="0"/>
      </a:spcBef>
      <a:spcAft>
        <a:spcPct val="0"/>
      </a:spcAft>
      <a:defRPr sz="1200" kern="1200">
        <a:solidFill>
          <a:schemeClr val="tx1"/>
        </a:solidFill>
        <a:latin typeface="Gill Sans" charset="0"/>
        <a:ea typeface="ＭＳ Ｐゴシック" charset="-128"/>
        <a:cs typeface="+mn-cs"/>
      </a:defRPr>
    </a:lvl4pPr>
    <a:lvl5pPr marL="1828800" algn="l" rtl="0" eaLnBrk="0" fontAlgn="base" hangingPunct="0">
      <a:spcBef>
        <a:spcPct val="0"/>
      </a:spcBef>
      <a:spcAft>
        <a:spcPct val="0"/>
      </a:spcAft>
      <a:defRPr sz="1200" kern="1200">
        <a:solidFill>
          <a:schemeClr val="tx1"/>
        </a:solidFill>
        <a:latin typeface="Gill San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Rectangle 1"/>
          <p:cNvSpPr>
            <a:spLocks noGrp="1" noRot="1" noChangeAspect="1" noChangeArrowheads="1"/>
          </p:cNvSpPr>
          <p:nvPr>
            <p:ph type="sldImg"/>
          </p:nvPr>
        </p:nvSpPr>
        <p:spPr>
          <a:solidFill>
            <a:srgbClr val="FFFFFF"/>
          </a:solidFill>
          <a:ln/>
        </p:spPr>
      </p:sp>
      <p:sp>
        <p:nvSpPr>
          <p:cNvPr id="150531" name="Rectangle 2"/>
          <p:cNvSpPr>
            <a:spLocks noGrp="1" noChangeArrowheads="1"/>
          </p:cNvSpPr>
          <p:nvPr>
            <p:ph type="body" idx="1"/>
          </p:nvPr>
        </p:nvSpPr>
        <p:spPr>
          <a:noFill/>
          <a:ln/>
        </p:spPr>
        <p:txBody>
          <a:bodyPr/>
          <a:lstStyle/>
          <a:p>
            <a:pPr eaLnBrk="1" hangingPunct="1"/>
            <a:endParaRPr lang="en-US" sz="1400" baseline="0" dirty="0" smtClean="0">
              <a:latin typeface="Arial" charset="0"/>
              <a:ea typeface="Arial" charset="0"/>
              <a:cs typeface="Arial" charset="0"/>
              <a:sym typeface="Arial" charset="0"/>
            </a:endParaRPr>
          </a:p>
          <a:p>
            <a:pPr eaLnBrk="1" hangingPunct="1"/>
            <a:r>
              <a:rPr lang="en-US" sz="1200" b="0" kern="1200" dirty="0" smtClean="0">
                <a:solidFill>
                  <a:schemeClr val="tx1"/>
                </a:solidFill>
                <a:latin typeface="Gill Sans" charset="0"/>
                <a:ea typeface="ＭＳ Ｐゴシック" charset="-128"/>
                <a:cs typeface="ＭＳ Ｐゴシック" charset="-128"/>
              </a:rPr>
              <a:t>I’ll be presenting a</a:t>
            </a:r>
            <a:r>
              <a:rPr lang="en-US" sz="1200" b="0" kern="1200" baseline="0" dirty="0" smtClean="0">
                <a:solidFill>
                  <a:schemeClr val="tx1"/>
                </a:solidFill>
                <a:latin typeface="Gill Sans" charset="0"/>
                <a:ea typeface="ＭＳ Ｐゴシック" charset="-128"/>
                <a:cs typeface="ＭＳ Ｐゴシック" charset="-128"/>
              </a:rPr>
              <a:t> </a:t>
            </a:r>
            <a:r>
              <a:rPr lang="en-US" sz="1200" b="0" kern="1200" dirty="0" smtClean="0">
                <a:solidFill>
                  <a:schemeClr val="tx1"/>
                </a:solidFill>
                <a:latin typeface="Gill Sans" charset="0"/>
                <a:ea typeface="ＭＳ Ｐゴシック" charset="-128"/>
                <a:cs typeface="ＭＳ Ｐゴシック" charset="-128"/>
              </a:rPr>
              <a:t>reanalysis of the south east Australian region</a:t>
            </a:r>
            <a:r>
              <a:rPr lang="en-US" sz="1200" b="0" kern="1200" baseline="0" dirty="0" smtClean="0">
                <a:solidFill>
                  <a:schemeClr val="tx1"/>
                </a:solidFill>
                <a:latin typeface="Gill Sans" charset="0"/>
                <a:ea typeface="ＭＳ Ｐゴシック" charset="-128"/>
                <a:cs typeface="ＭＳ Ｐゴシック" charset="-128"/>
              </a:rPr>
              <a:t>, using ROMS 4D-Var, that I’ve been working on at UNSW with </a:t>
            </a:r>
            <a:r>
              <a:rPr lang="en-US" sz="1200" b="0" kern="1200" baseline="0" dirty="0" err="1" smtClean="0">
                <a:solidFill>
                  <a:schemeClr val="tx1"/>
                </a:solidFill>
                <a:latin typeface="Gill Sans" charset="0"/>
                <a:ea typeface="ＭＳ Ｐゴシック" charset="-128"/>
                <a:cs typeface="ＭＳ Ｐゴシック" charset="-128"/>
              </a:rPr>
              <a:t>Moninya</a:t>
            </a:r>
            <a:r>
              <a:rPr lang="en-US" sz="1200" b="0" kern="1200" baseline="0" dirty="0" smtClean="0">
                <a:solidFill>
                  <a:schemeClr val="tx1"/>
                </a:solidFill>
                <a:latin typeface="Gill Sans" charset="0"/>
                <a:ea typeface="ＭＳ Ｐゴシック" charset="-128"/>
                <a:cs typeface="ＭＳ Ｐゴシック" charset="-128"/>
              </a:rPr>
              <a:t> </a:t>
            </a:r>
            <a:r>
              <a:rPr lang="en-US" sz="1200" b="0" kern="1200" baseline="0" dirty="0" err="1" smtClean="0">
                <a:solidFill>
                  <a:schemeClr val="tx1"/>
                </a:solidFill>
                <a:latin typeface="Gill Sans" charset="0"/>
                <a:ea typeface="ＭＳ Ｐゴシック" charset="-128"/>
                <a:cs typeface="ＭＳ Ｐゴシック" charset="-128"/>
              </a:rPr>
              <a:t>Roughan</a:t>
            </a:r>
            <a:r>
              <a:rPr lang="en-US" sz="1200" b="0" kern="1200" baseline="0" dirty="0" smtClean="0">
                <a:solidFill>
                  <a:schemeClr val="tx1"/>
                </a:solidFill>
                <a:latin typeface="Gill Sans" charset="0"/>
                <a:ea typeface="ＭＳ Ｐゴシック" charset="-128"/>
                <a:cs typeface="ＭＳ Ｐゴシック" charset="-128"/>
              </a:rPr>
              <a:t>, and working with Brian Powell from the UH and Peter </a:t>
            </a:r>
            <a:r>
              <a:rPr lang="en-US" sz="1200" b="0" kern="1200" baseline="0" dirty="0" err="1" smtClean="0">
                <a:solidFill>
                  <a:schemeClr val="tx1"/>
                </a:solidFill>
                <a:latin typeface="Gill Sans" charset="0"/>
                <a:ea typeface="ＭＳ Ｐゴシック" charset="-128"/>
                <a:cs typeface="ＭＳ Ｐゴシック" charset="-128"/>
              </a:rPr>
              <a:t>Oke</a:t>
            </a:r>
            <a:r>
              <a:rPr lang="en-US" sz="1200" b="0" kern="1200" baseline="0" dirty="0" smtClean="0">
                <a:solidFill>
                  <a:schemeClr val="tx1"/>
                </a:solidFill>
                <a:latin typeface="Gill Sans" charset="0"/>
                <a:ea typeface="ＭＳ Ｐゴシック" charset="-128"/>
                <a:cs typeface="ＭＳ Ｐゴシック" charset="-128"/>
              </a:rPr>
              <a:t> from CSIRO. </a:t>
            </a:r>
          </a:p>
          <a:p>
            <a:pPr eaLnBrk="1" hangingPunct="1"/>
            <a:endParaRPr lang="en-US" sz="1200" b="0" kern="1200" baseline="0" dirty="0" smtClean="0">
              <a:solidFill>
                <a:schemeClr val="tx1"/>
              </a:solidFill>
              <a:latin typeface="Gill Sans" charset="0"/>
              <a:ea typeface="ＭＳ Ｐゴシック" charset="-128"/>
              <a:cs typeface="ＭＳ Ｐゴシック" charset="-128"/>
            </a:endParaRPr>
          </a:p>
          <a:p>
            <a:pPr eaLnBrk="1" hangingPunct="1"/>
            <a:r>
              <a:rPr lang="en-US" sz="1200" b="0" kern="1200" baseline="0" dirty="0" smtClean="0">
                <a:solidFill>
                  <a:schemeClr val="tx1"/>
                </a:solidFill>
                <a:latin typeface="Gill Sans" charset="0"/>
                <a:ea typeface="ＭＳ Ｐゴシック" charset="-128"/>
                <a:cs typeface="ＭＳ Ｐゴシック" charset="-128"/>
              </a:rPr>
              <a:t>The southeast Australian region is dominated by the EAC which is the WBC of the south pacific subtropical gyre.</a:t>
            </a:r>
          </a:p>
          <a:p>
            <a:pPr eaLnBrk="1" hangingPunct="1"/>
            <a:endParaRPr lang="en-US" sz="1200" b="0" kern="1200" baseline="0" dirty="0" smtClean="0">
              <a:solidFill>
                <a:schemeClr val="tx1"/>
              </a:solidFill>
              <a:latin typeface="Gill Sans" charset="0"/>
              <a:ea typeface="ＭＳ Ｐゴシック" charset="-128"/>
              <a:cs typeface="ＭＳ Ｐゴシック" charset="-128"/>
            </a:endParaRPr>
          </a:p>
          <a:p>
            <a:pPr eaLnBrk="1" hangingPunct="1"/>
            <a:r>
              <a:rPr lang="en-US" sz="1200" b="0" kern="1200" baseline="0" dirty="0" smtClean="0">
                <a:solidFill>
                  <a:schemeClr val="tx1"/>
                </a:solidFill>
                <a:latin typeface="Gill Sans" charset="0"/>
                <a:ea typeface="ＭＳ Ｐゴシック" charset="-128"/>
                <a:cs typeface="ＭＳ Ｐゴシック" charset="-128"/>
              </a:rPr>
              <a:t>I’ll then go to the present our observation impact work, where we use the tools Andy talked about to quantify how specific data streams impact on estimates of volume transport in the EAC.</a:t>
            </a:r>
          </a:p>
          <a:p>
            <a:pPr eaLnBrk="1" hangingPunct="1"/>
            <a:endParaRPr lang="en-US" sz="1200" kern="1200" dirty="0" smtClean="0">
              <a:solidFill>
                <a:schemeClr val="tx1"/>
              </a:solidFill>
              <a:latin typeface="Gill Sans" charset="0"/>
              <a:ea typeface="ＭＳ Ｐゴシック" charset="-128"/>
              <a:cs typeface="ＭＳ Ｐゴシック" charset="-128"/>
            </a:endParaRPr>
          </a:p>
          <a:p>
            <a:pPr eaLnBrk="1" hangingPunct="1"/>
            <a:endParaRPr lang="en-US" sz="1200" kern="1200" dirty="0" smtClean="0">
              <a:solidFill>
                <a:schemeClr val="tx1"/>
              </a:solidFill>
              <a:latin typeface="Gill Sans" charset="0"/>
              <a:ea typeface="ＭＳ Ｐゴシック" charset="-128"/>
              <a:cs typeface="ＭＳ Ｐゴシック" charset="-128"/>
            </a:endParaRPr>
          </a:p>
          <a:p>
            <a:pPr eaLnBrk="1" hangingPunct="1"/>
            <a:endParaRPr lang="en-US" sz="1200" kern="1200" dirty="0" smtClean="0">
              <a:solidFill>
                <a:schemeClr val="tx1"/>
              </a:solidFill>
              <a:latin typeface="Gill Sans" charset="0"/>
              <a:ea typeface="ＭＳ Ｐゴシック" charset="-128"/>
              <a:cs typeface="ＭＳ Ｐゴシック" charset="-128"/>
            </a:endParaRPr>
          </a:p>
          <a:p>
            <a:pPr eaLnBrk="1" hangingPunct="1"/>
            <a:endParaRPr lang="en-US" sz="1200" kern="1200" dirty="0" smtClean="0">
              <a:solidFill>
                <a:schemeClr val="tx1"/>
              </a:solidFill>
              <a:latin typeface="Gill Sans" charset="0"/>
              <a:ea typeface="ＭＳ Ｐゴシック" charset="-128"/>
              <a:cs typeface="ＭＳ Ｐゴシック" charset="-128"/>
            </a:endParaRPr>
          </a:p>
          <a:p>
            <a:pPr eaLnBrk="1" hangingPunct="1"/>
            <a:endParaRPr lang="en-US" sz="1200" kern="1200" dirty="0" smtClean="0">
              <a:solidFill>
                <a:schemeClr val="tx1"/>
              </a:solidFill>
              <a:latin typeface="Gill Sans" charset="0"/>
              <a:ea typeface="ＭＳ Ｐゴシック" charset="-128"/>
              <a:cs typeface="ＭＳ Ｐゴシック" charset="-128"/>
            </a:endParaRPr>
          </a:p>
          <a:p>
            <a:pPr eaLnBrk="1" hangingPunct="1"/>
            <a:endParaRPr lang="en-US" sz="1200" kern="1200" dirty="0" smtClean="0">
              <a:solidFill>
                <a:schemeClr val="tx1"/>
              </a:solidFill>
              <a:latin typeface="Gill Sans" charset="0"/>
              <a:ea typeface="ＭＳ Ｐゴシック" charset="-128"/>
              <a:cs typeface="ＭＳ Ｐゴシック" charset="-128"/>
            </a:endParaRPr>
          </a:p>
          <a:p>
            <a:pPr eaLnBrk="1" hangingPunct="1"/>
            <a:endParaRPr lang="en-US" sz="1200" kern="1200" dirty="0" smtClean="0">
              <a:solidFill>
                <a:schemeClr val="tx1"/>
              </a:solidFill>
              <a:latin typeface="Gill Sans" charset="0"/>
              <a:ea typeface="ＭＳ Ｐゴシック" charset="-128"/>
              <a:cs typeface="ＭＳ Ｐゴシック" charset="-128"/>
            </a:endParaRPr>
          </a:p>
          <a:p>
            <a:pPr eaLnBrk="1" hangingPunct="1"/>
            <a:endParaRPr lang="en-US" sz="1200" kern="1200" dirty="0" smtClean="0">
              <a:solidFill>
                <a:schemeClr val="tx1"/>
              </a:solidFill>
              <a:latin typeface="Gill Sans" charset="0"/>
              <a:ea typeface="ＭＳ Ｐゴシック" charset="-128"/>
              <a:cs typeface="ＭＳ Ｐゴシック" charset="-128"/>
            </a:endParaRPr>
          </a:p>
          <a:p>
            <a:pPr eaLnBrk="1" hangingPunct="1"/>
            <a:endParaRPr lang="en-US" sz="1200" kern="1200" dirty="0" smtClean="0">
              <a:solidFill>
                <a:schemeClr val="tx1"/>
              </a:solidFill>
              <a:latin typeface="Gill Sans" charset="0"/>
              <a:ea typeface="ＭＳ Ｐゴシック" charset="-128"/>
              <a:cs typeface="ＭＳ Ｐゴシック" charset="-128"/>
            </a:endParaRPr>
          </a:p>
          <a:p>
            <a:pPr eaLnBrk="1" hangingPunct="1"/>
            <a:r>
              <a:rPr lang="en-US" sz="1200" kern="1200" dirty="0" smtClean="0">
                <a:solidFill>
                  <a:schemeClr val="tx1"/>
                </a:solidFill>
                <a:latin typeface="Gill Sans" charset="0"/>
                <a:ea typeface="ＭＳ Ｐゴシック" charset="-128"/>
                <a:cs typeface="ＭＳ Ｐゴシック" charset="-128"/>
              </a:rPr>
              <a:t>In solving this state-estimation problem, we compute the dynamical covariance between the observations and the model that allows us to directly compute the impact of each observation on the circulation estimate.</a:t>
            </a:r>
            <a:endParaRPr lang="en-US" sz="1400" baseline="0" dirty="0" smtClean="0">
              <a:latin typeface="Arial" charset="0"/>
              <a:ea typeface="Arial" charset="0"/>
              <a:cs typeface="Arial" charset="0"/>
              <a:sym typeface="Arial" charset="0"/>
            </a:endParaRPr>
          </a:p>
          <a:p>
            <a:pPr eaLnBrk="1" hangingPunct="1"/>
            <a:endParaRPr lang="en-US" sz="1400" baseline="0" dirty="0" smtClean="0">
              <a:latin typeface="Arial" charset="0"/>
              <a:ea typeface="Arial" charset="0"/>
              <a:cs typeface="Arial" charset="0"/>
              <a:sym typeface="Arial" charset="0"/>
            </a:endParaRPr>
          </a:p>
          <a:p>
            <a:pPr eaLnBrk="1" hangingPunct="1"/>
            <a:endParaRPr lang="en-US" sz="1400" baseline="0" dirty="0" smtClean="0">
              <a:latin typeface="Arial" charset="0"/>
              <a:ea typeface="Arial" charset="0"/>
              <a:cs typeface="Arial" charset="0"/>
              <a:sym typeface="Arial" charset="0"/>
            </a:endParaRPr>
          </a:p>
          <a:p>
            <a:pPr eaLnBrk="1" hangingPunct="1"/>
            <a:endParaRPr lang="en-US" sz="1400" baseline="0" dirty="0" smtClean="0">
              <a:latin typeface="Arial" charset="0"/>
              <a:ea typeface="Arial" charset="0"/>
              <a:cs typeface="Arial" charset="0"/>
              <a:sym typeface="Arial" charset="0"/>
            </a:endParaRPr>
          </a:p>
          <a:p>
            <a:pPr eaLnBrk="1" hangingPunct="1"/>
            <a:endParaRPr lang="en-US" sz="1400" baseline="0" dirty="0" smtClean="0">
              <a:latin typeface="Arial" charset="0"/>
              <a:ea typeface="Arial" charset="0"/>
              <a:cs typeface="Arial" charset="0"/>
              <a:sym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endParaRPr lang="en-US" baseline="0" dirty="0" smtClean="0"/>
          </a:p>
          <a:p>
            <a:pPr marL="285750" indent="-285750" eaLnBrk="1" hangingPunct="1"/>
            <a:r>
              <a:rPr lang="en-US" baseline="0" dirty="0" smtClean="0"/>
              <a:t>Looking now at the assimilation </a:t>
            </a:r>
            <a:r>
              <a:rPr lang="en-US" baseline="0" dirty="0" smtClean="0"/>
              <a:t>performance in terms of some of the observations that are </a:t>
            </a:r>
            <a:r>
              <a:rPr lang="en-US" baseline="0" dirty="0" smtClean="0"/>
              <a:t>assimilated …</a:t>
            </a:r>
          </a:p>
          <a:p>
            <a:pPr marL="285750" indent="-285750" eaLnBrk="1" hangingPunct="1"/>
            <a:endParaRPr lang="en-US" baseline="0" dirty="0" smtClean="0"/>
          </a:p>
          <a:p>
            <a:pPr marL="285750" indent="-285750" eaLnBrk="1" hangingPunct="1"/>
            <a:r>
              <a:rPr lang="en-US" baseline="0" dirty="0" smtClean="0"/>
              <a:t>SSH</a:t>
            </a:r>
          </a:p>
          <a:p>
            <a:pPr marL="285750" indent="-285750" eaLnBrk="1" hangingPunct="1"/>
            <a:endParaRPr lang="en-US" baseline="0" dirty="0" smtClean="0"/>
          </a:p>
          <a:p>
            <a:pPr marL="285750" indent="-285750" eaLnBrk="1" hangingPunct="1"/>
            <a:r>
              <a:rPr lang="en-US" baseline="0" dirty="0" smtClean="0"/>
              <a:t>For temperature from the Argo, XBT and glider observations,…..</a:t>
            </a:r>
          </a:p>
          <a:p>
            <a:pPr marL="285750" indent="-285750" eaLnBrk="1" hangingPunct="1"/>
            <a:endParaRPr lang="en-US" baseline="0" dirty="0" smtClean="0"/>
          </a:p>
          <a:p>
            <a:pPr marL="285750" indent="-285750" eaLnBrk="1" hangingPunct="1"/>
            <a:r>
              <a:rPr lang="en-US" baseline="0" dirty="0" smtClean="0"/>
              <a:t>For the surface velocities measured under the HF radar footprint, </a:t>
            </a: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r>
              <a:rPr lang="en-US" baseline="0" dirty="0" smtClean="0"/>
              <a:t>This is a neat </a:t>
            </a:r>
            <a:r>
              <a:rPr lang="en-US" baseline="0" dirty="0" smtClean="0"/>
              <a:t>example of the HF radar assimilation,</a:t>
            </a:r>
            <a:r>
              <a:rPr lang="en-US" baseline="0" dirty="0" smtClean="0"/>
              <a:t> where we have this </a:t>
            </a:r>
            <a:r>
              <a:rPr lang="en-US" baseline="0" dirty="0" err="1" smtClean="0"/>
              <a:t>submesoscale</a:t>
            </a:r>
            <a:r>
              <a:rPr lang="en-US" baseline="0" dirty="0" smtClean="0"/>
              <a:t> recirculation feature captured by the observed radials, that is not present in the forecast velocities</a:t>
            </a:r>
          </a:p>
          <a:p>
            <a:pPr marL="285750" indent="-285750" eaLnBrk="1" hangingPunct="1"/>
            <a:endParaRPr lang="en-US" baseline="0" dirty="0" smtClean="0"/>
          </a:p>
          <a:p>
            <a:pPr marL="285750" indent="-285750" eaLnBrk="1" hangingPunct="1"/>
            <a:r>
              <a:rPr lang="en-US" baseline="0" dirty="0" smtClean="0"/>
              <a:t>Down </a:t>
            </a:r>
            <a:r>
              <a:rPr lang="en-US" baseline="0" dirty="0" smtClean="0"/>
              <a:t>here in the analysis velocities,</a:t>
            </a:r>
            <a:r>
              <a:rPr lang="en-US" baseline="0" dirty="0" smtClean="0"/>
              <a:t> we now have this </a:t>
            </a:r>
            <a:r>
              <a:rPr lang="en-US" baseline="0" dirty="0" smtClean="0"/>
              <a:t>northward coastal </a:t>
            </a:r>
            <a:r>
              <a:rPr lang="en-US" baseline="0" dirty="0" smtClean="0"/>
              <a:t>flow, and this is manifested in </a:t>
            </a:r>
            <a:r>
              <a:rPr lang="en-US" baseline="0" dirty="0" smtClean="0"/>
              <a:t>the analysis SSH</a:t>
            </a:r>
            <a:r>
              <a:rPr lang="en-US" baseline="0" dirty="0" smtClean="0"/>
              <a:t> with this </a:t>
            </a:r>
            <a:r>
              <a:rPr lang="en-US" baseline="0" dirty="0" err="1" smtClean="0"/>
              <a:t>submesoscale</a:t>
            </a:r>
            <a:r>
              <a:rPr lang="en-US" baseline="0" dirty="0" smtClean="0"/>
              <a:t> cyclonic feature.</a:t>
            </a: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r>
              <a:rPr lang="en-US" b="0" baseline="0" dirty="0" smtClean="0"/>
              <a:t>These are the complex correlations between the free running model and the observations (blue) and the analysis and observations (magenta) for velocities from the deep water mooring array, and the shelf moorings.</a:t>
            </a:r>
          </a:p>
          <a:p>
            <a:pPr marL="285750" indent="-285750" eaLnBrk="1" hangingPunct="1"/>
            <a:r>
              <a:rPr lang="en-US" b="0" baseline="0" dirty="0" smtClean="0"/>
              <a:t>For the deep water array, for the upper 400m which is the region influenced by the </a:t>
            </a:r>
            <a:r>
              <a:rPr lang="en-US" b="0" baseline="0" dirty="0" err="1" smtClean="0"/>
              <a:t>mesoscale</a:t>
            </a:r>
            <a:r>
              <a:rPr lang="en-US" b="0" baseline="0" dirty="0" smtClean="0"/>
              <a:t> eddies, the complex correlations are close to 1 in the analysis, expect for out here at the most offshore mooring which is outside of the main EAC core.</a:t>
            </a:r>
          </a:p>
          <a:p>
            <a:pPr marL="285750" indent="-285750" eaLnBrk="1" hangingPunct="1"/>
            <a:r>
              <a:rPr lang="en-US" b="0" baseline="0" dirty="0" smtClean="0"/>
              <a:t>And for the shelf moorings the complex correlations are also high in the analysis.</a:t>
            </a:r>
          </a:p>
          <a:p>
            <a:pPr marL="285750" indent="-285750" eaLnBrk="1" hangingPunct="1"/>
            <a:endParaRPr lang="en-US" b="0" baseline="0" dirty="0" smtClean="0"/>
          </a:p>
          <a:p>
            <a:pPr marL="285750" indent="-285750" eaLnBrk="1" hangingPunct="1"/>
            <a:endParaRPr lang="en-US" b="0" baseline="0" dirty="0" smtClean="0"/>
          </a:p>
          <a:p>
            <a:pPr marL="285750" indent="-285750" eaLnBrk="1" hangingPunct="1"/>
            <a:endParaRPr lang="en-US" b="0" baseline="0" dirty="0" smtClean="0"/>
          </a:p>
          <a:p>
            <a:pPr marL="285750" indent="-285750" eaLnBrk="1" hangingPunct="1"/>
            <a:endParaRPr lang="en-US" b="0" baseline="0" dirty="0" smtClean="0"/>
          </a:p>
          <a:p>
            <a:pPr marL="285750" indent="-285750" eaLnBrk="1" hangingPunct="1"/>
            <a:endParaRPr lang="en-US" b="0" baseline="0" dirty="0" smtClean="0"/>
          </a:p>
          <a:p>
            <a:pPr marL="285750" indent="-285750" eaLnBrk="1" hangingPunct="1"/>
            <a:endParaRPr lang="en-US" b="0" baseline="0" dirty="0" smtClean="0"/>
          </a:p>
          <a:p>
            <a:pPr marL="285750" indent="-285750" eaLnBrk="1" hangingPunct="1"/>
            <a:endParaRPr lang="en-US" b="0" baseline="0" dirty="0" smtClean="0"/>
          </a:p>
          <a:p>
            <a:pPr marL="285750" indent="-285750" eaLnBrk="1" hangingPunct="1"/>
            <a:endParaRPr lang="en-US" b="0" baseline="0" dirty="0" smtClean="0"/>
          </a:p>
          <a:p>
            <a:pPr marL="285750" indent="-285750" eaLnBrk="1" hangingPunct="1"/>
            <a:r>
              <a:rPr lang="en-US" b="0" baseline="0" dirty="0" smtClean="0"/>
              <a:t>Correlation </a:t>
            </a:r>
            <a:r>
              <a:rPr lang="en-US" b="0" baseline="0" dirty="0" smtClean="0"/>
              <a:t>is so low at-10m at CH100 as there is only &lt; a month of data at that depth</a:t>
            </a: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endParaRPr lang="en-US" baseline="0" dirty="0" smtClean="0"/>
          </a:p>
          <a:p>
            <a:pPr marL="285750" indent="-285750" eaLnBrk="1" hangingPunct="1"/>
            <a:r>
              <a:rPr lang="en-US" baseline="0" dirty="0" smtClean="0"/>
              <a:t>To truly assess assimilation performance we need to look at how it performs relative to independent (non-assimilated) observations. We withheld some ship </a:t>
            </a:r>
            <a:r>
              <a:rPr lang="en-US" baseline="0" dirty="0" err="1" smtClean="0"/>
              <a:t>bourne</a:t>
            </a:r>
            <a:r>
              <a:rPr lang="en-US" baseline="0" dirty="0" smtClean="0"/>
              <a:t> CTD cast observations which were taken over the 2 years. </a:t>
            </a:r>
          </a:p>
          <a:p>
            <a:pPr marL="285750" indent="-285750" eaLnBrk="1" hangingPunct="1"/>
            <a:r>
              <a:rPr lang="en-US" baseline="0" dirty="0" smtClean="0"/>
              <a:t>So here we’re looking at potential density. On the right, for the CTD cast observations, the black line represent the RMS observation anomaly, which describes the typical variability profile of the observation. The blue line shows the RMSD between the 2-year  free running model and the observations, and the magenta line shows the RMSD between the analysis and the observations. We can see that, for the non-assimilated observations,  the analysis error is reduced by about half compared to the free running model.</a:t>
            </a:r>
          </a:p>
          <a:p>
            <a:pPr marL="285750" indent="-285750" eaLnBrk="1" hangingPunct="1"/>
            <a:r>
              <a:rPr lang="en-US" baseline="0" dirty="0" smtClean="0"/>
              <a:t>On the left is a similar plot but for the assimilated Argo observations, and the reduction in error in the analysis compared to the free running model is very similar.</a:t>
            </a:r>
          </a:p>
          <a:p>
            <a:pPr marL="285750" indent="-285750" eaLnBrk="1" hangingPunct="1"/>
            <a:endParaRPr lang="en-US" baseline="0" dirty="0" smtClean="0"/>
          </a:p>
          <a:p>
            <a:pPr marL="285750" indent="-285750" eaLnBrk="1" hangingPunct="1"/>
            <a:r>
              <a:rPr lang="en-US" baseline="0" dirty="0" smtClean="0"/>
              <a:t>So the fact that we are achieving a similar error reduction for the non-assimilated CTD cast observations as we are for the assimilated Argo floats indicates that the assimilation is performing well and improving our ocean state estimate throughout the domain. </a:t>
            </a: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endParaRPr lang="en-US" baseline="0" dirty="0" smtClean="0"/>
          </a:p>
          <a:p>
            <a:r>
              <a:rPr lang="en-US" sz="1200" kern="1200" dirty="0" smtClean="0">
                <a:solidFill>
                  <a:schemeClr val="accent1"/>
                </a:solidFill>
                <a:latin typeface="Gill Sans" charset="0"/>
                <a:ea typeface="ＭＳ Ｐゴシック" charset="-128"/>
                <a:cs typeface="ＭＳ Ｐゴシック" charset="-128"/>
              </a:rPr>
              <a:t>So moving now to the observation impacts. As </a:t>
            </a:r>
            <a:r>
              <a:rPr lang="en-US" sz="1200" kern="1200" dirty="0" smtClean="0">
                <a:solidFill>
                  <a:schemeClr val="accent1"/>
                </a:solidFill>
                <a:latin typeface="Gill Sans" charset="0"/>
                <a:ea typeface="ＭＳ Ｐゴシック" charset="-128"/>
                <a:cs typeface="ＭＳ Ｐゴシック" charset="-128"/>
              </a:rPr>
              <a:t>Andy</a:t>
            </a:r>
            <a:r>
              <a:rPr lang="en-US" sz="1200" kern="1200" baseline="0" dirty="0" smtClean="0">
                <a:solidFill>
                  <a:schemeClr val="accent1"/>
                </a:solidFill>
                <a:latin typeface="Gill Sans" charset="0"/>
                <a:ea typeface="ＭＳ Ｐゴシック" charset="-128"/>
                <a:cs typeface="ＭＳ Ｐゴシック" charset="-128"/>
              </a:rPr>
              <a:t> described earlier</a:t>
            </a:r>
            <a:r>
              <a:rPr lang="en-US" sz="1200" kern="1200" dirty="0" smtClean="0">
                <a:solidFill>
                  <a:schemeClr val="accent1"/>
                </a:solidFill>
                <a:latin typeface="Gill Sans" charset="0"/>
                <a:ea typeface="ＭＳ Ｐゴシック" charset="-128"/>
                <a:cs typeface="ＭＳ Ｐゴシック" charset="-128"/>
              </a:rPr>
              <a:t>,</a:t>
            </a:r>
            <a:r>
              <a:rPr lang="en-US" sz="1200" kern="1200" dirty="0" smtClean="0">
                <a:solidFill>
                  <a:schemeClr val="accent1"/>
                </a:solidFill>
                <a:latin typeface="Gill Sans" charset="0"/>
                <a:ea typeface="ＭＳ Ｐゴシック" charset="-128"/>
                <a:cs typeface="ＭＳ Ｐゴシック" charset="-128"/>
              </a:rPr>
              <a:t> we can use outputs from our assimilation</a:t>
            </a:r>
            <a:r>
              <a:rPr lang="en-US" sz="1200" kern="1200" baseline="0" dirty="0" smtClean="0">
                <a:solidFill>
                  <a:schemeClr val="accent1"/>
                </a:solidFill>
                <a:latin typeface="Gill Sans" charset="0"/>
                <a:ea typeface="ＭＳ Ｐゴシック" charset="-128"/>
                <a:cs typeface="ＭＳ Ｐゴシック" charset="-128"/>
              </a:rPr>
              <a:t> calculations</a:t>
            </a:r>
            <a:r>
              <a:rPr lang="en-US" sz="1200" kern="1200" dirty="0" smtClean="0">
                <a:solidFill>
                  <a:schemeClr val="accent1"/>
                </a:solidFill>
                <a:latin typeface="Gill Sans" charset="0"/>
                <a:ea typeface="ＭＳ Ｐゴシック" charset="-128"/>
                <a:cs typeface="ＭＳ Ｐゴシック" charset="-128"/>
              </a:rPr>
              <a:t> </a:t>
            </a:r>
            <a:r>
              <a:rPr lang="en-US" sz="1200" kern="1200" dirty="0" smtClean="0">
                <a:solidFill>
                  <a:schemeClr val="accent1"/>
                </a:solidFill>
                <a:latin typeface="Gill Sans" charset="0"/>
                <a:ea typeface="ＭＳ Ｐゴシック" charset="-128"/>
                <a:cs typeface="ＭＳ Ｐゴシック" charset="-128"/>
              </a:rPr>
              <a:t>to quantify how individual observations contribute to the changes in estimates of certain circulation metrics</a:t>
            </a:r>
            <a:endParaRPr lang="en-US" sz="1200" kern="1200" dirty="0" smtClean="0">
              <a:solidFill>
                <a:schemeClr val="accent1"/>
              </a:solidFill>
              <a:latin typeface="Gill Sans" charset="0"/>
              <a:ea typeface="ＭＳ Ｐゴシック" charset="-128"/>
              <a:cs typeface="ＭＳ Ｐゴシック" charset="-128"/>
            </a:endParaRPr>
          </a:p>
          <a:p>
            <a:pPr marL="285750" indent="-285750" eaLnBrk="1" hangingPunct="1"/>
            <a:endParaRPr lang="en-US" sz="1200" kern="1200" baseline="0" dirty="0" smtClean="0">
              <a:solidFill>
                <a:schemeClr val="accent1"/>
              </a:solidFill>
              <a:latin typeface="Gill Sans" charset="0"/>
              <a:ea typeface="ＭＳ Ｐゴシック" charset="-128"/>
              <a:cs typeface="ＭＳ Ｐゴシック" charset="-128"/>
            </a:endParaRPr>
          </a:p>
          <a:p>
            <a:pPr marL="285750" indent="-285750" eaLnBrk="1" hangingPunct="1"/>
            <a:r>
              <a:rPr lang="en-US" sz="1200" kern="1200" baseline="0" dirty="0" smtClean="0">
                <a:solidFill>
                  <a:schemeClr val="accent1"/>
                </a:solidFill>
                <a:latin typeface="Gill Sans" charset="0"/>
                <a:ea typeface="ＭＳ Ｐゴシック" charset="-128"/>
                <a:cs typeface="ＭＳ Ｐゴシック" charset="-128"/>
              </a:rPr>
              <a:t>Here we define our circulation metric as Volume transport through shore normal sections. We look at 4 sections, off of Brisbane, Coffs </a:t>
            </a:r>
            <a:r>
              <a:rPr lang="en-US" sz="1200" kern="1200" baseline="0" dirty="0" err="1" smtClean="0">
                <a:solidFill>
                  <a:schemeClr val="accent1"/>
                </a:solidFill>
                <a:latin typeface="Gill Sans" charset="0"/>
                <a:ea typeface="ＭＳ Ｐゴシック" charset="-128"/>
                <a:cs typeface="ＭＳ Ｐゴシック" charset="-128"/>
              </a:rPr>
              <a:t>harbour</a:t>
            </a:r>
            <a:r>
              <a:rPr lang="en-US" sz="1200" kern="1200" baseline="0" dirty="0" smtClean="0">
                <a:solidFill>
                  <a:schemeClr val="accent1"/>
                </a:solidFill>
                <a:latin typeface="Gill Sans" charset="0"/>
                <a:ea typeface="ＭＳ Ｐゴシック" charset="-128"/>
                <a:cs typeface="ＭＳ Ｐゴシック" charset="-128"/>
              </a:rPr>
              <a:t>, Sydney and </a:t>
            </a:r>
            <a:r>
              <a:rPr lang="en-US" sz="1200" kern="1200" baseline="0" dirty="0" err="1" smtClean="0">
                <a:solidFill>
                  <a:schemeClr val="accent1"/>
                </a:solidFill>
                <a:latin typeface="Gill Sans" charset="0"/>
                <a:ea typeface="ＭＳ Ｐゴシック" charset="-128"/>
                <a:cs typeface="ＭＳ Ｐゴシック" charset="-128"/>
              </a:rPr>
              <a:t>Narooma</a:t>
            </a:r>
            <a:r>
              <a:rPr lang="en-US" sz="1200" kern="1200" baseline="0" dirty="0" smtClean="0">
                <a:solidFill>
                  <a:schemeClr val="accent1"/>
                </a:solidFill>
                <a:latin typeface="Gill Sans" charset="0"/>
                <a:ea typeface="ＭＳ Ｐゴシック" charset="-128"/>
                <a:cs typeface="ＭＳ Ｐゴシック" charset="-128"/>
              </a:rPr>
              <a:t>.</a:t>
            </a:r>
          </a:p>
          <a:p>
            <a:pPr marL="285750" indent="-285750" eaLnBrk="1" hangingPunct="1"/>
            <a:r>
              <a:rPr lang="en-US" sz="1200" kern="1200" baseline="0" dirty="0" smtClean="0">
                <a:solidFill>
                  <a:schemeClr val="accent1"/>
                </a:solidFill>
                <a:latin typeface="Gill Sans" charset="0"/>
                <a:ea typeface="ＭＳ Ｐゴシック" charset="-128"/>
                <a:cs typeface="ＭＳ Ｐゴシック" charset="-128"/>
              </a:rPr>
              <a:t>The EAC is most coherent off of Brisbane, it typically separates from the </a:t>
            </a:r>
            <a:r>
              <a:rPr lang="en-US" sz="1200" kern="1200" baseline="0" dirty="0" smtClean="0">
                <a:solidFill>
                  <a:schemeClr val="accent1"/>
                </a:solidFill>
                <a:latin typeface="Gill Sans" charset="0"/>
                <a:ea typeface="ＭＳ Ｐゴシック" charset="-128"/>
                <a:cs typeface="ＭＳ Ｐゴシック" charset="-128"/>
              </a:rPr>
              <a:t>coast </a:t>
            </a:r>
            <a:r>
              <a:rPr lang="en-US" sz="1200" kern="1200" baseline="0" dirty="0" smtClean="0">
                <a:solidFill>
                  <a:schemeClr val="accent1"/>
                </a:solidFill>
                <a:latin typeface="Gill Sans" charset="0"/>
                <a:ea typeface="ＭＳ Ｐゴシック" charset="-128"/>
                <a:cs typeface="ＭＳ Ｐゴシック" charset="-128"/>
              </a:rPr>
              <a:t>just south of CH, and this region between CH and Sydney is typically highly eddy dominated. And down at </a:t>
            </a:r>
            <a:r>
              <a:rPr lang="en-US" sz="1200" kern="1200" baseline="0" dirty="0" err="1" smtClean="0">
                <a:solidFill>
                  <a:schemeClr val="accent1"/>
                </a:solidFill>
                <a:latin typeface="Gill Sans" charset="0"/>
                <a:ea typeface="ＭＳ Ｐゴシック" charset="-128"/>
                <a:cs typeface="ＭＳ Ｐゴシック" charset="-128"/>
              </a:rPr>
              <a:t>Narooma</a:t>
            </a:r>
            <a:r>
              <a:rPr lang="en-US" sz="1200" kern="1200" baseline="0" dirty="0" smtClean="0">
                <a:solidFill>
                  <a:schemeClr val="accent1"/>
                </a:solidFill>
                <a:latin typeface="Gill Sans" charset="0"/>
                <a:ea typeface="ＭＳ Ｐゴシック" charset="-128"/>
                <a:cs typeface="ＭＳ Ｐゴシック" charset="-128"/>
              </a:rPr>
              <a:t> the portion of the EAC that hasn’t separated from the coast continues southward.</a:t>
            </a:r>
          </a:p>
          <a:p>
            <a:pPr marL="285750" indent="-285750" eaLnBrk="1" hangingPunct="1"/>
            <a:endParaRPr lang="en-US" sz="1200" kern="1200" baseline="0" dirty="0" smtClean="0">
              <a:solidFill>
                <a:schemeClr val="accent1"/>
              </a:solidFill>
              <a:latin typeface="Gill Sans" charset="0"/>
              <a:ea typeface="ＭＳ Ｐゴシック" charset="-128"/>
              <a:cs typeface="ＭＳ Ｐゴシック" charset="-128"/>
            </a:endParaRP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endParaRPr lang="en-US" baseline="0" dirty="0" smtClean="0"/>
          </a:p>
          <a:p>
            <a:pPr marL="285750" indent="-285750" eaLnBrk="1" hangingPunct="1"/>
            <a:r>
              <a:rPr lang="en-US" baseline="0" dirty="0" smtClean="0"/>
              <a:t>These are the transport time series through the 4 sections. The background </a:t>
            </a:r>
            <a:r>
              <a:rPr lang="en-US" baseline="0" dirty="0" smtClean="0"/>
              <a:t>transport in black, and the analysis transport in </a:t>
            </a:r>
            <a:r>
              <a:rPr lang="en-US" baseline="0" dirty="0" smtClean="0"/>
              <a:t>magenta. </a:t>
            </a:r>
          </a:p>
          <a:p>
            <a:pPr marL="285750" marR="0" indent="-285750" algn="l" defTabSz="914400" rtl="0" eaLnBrk="1" fontAlgn="base" latinLnBrk="0" hangingPunct="1">
              <a:lnSpc>
                <a:spcPct val="100000"/>
              </a:lnSpc>
              <a:spcBef>
                <a:spcPct val="0"/>
              </a:spcBef>
              <a:spcAft>
                <a:spcPct val="0"/>
              </a:spcAft>
              <a:buClrTx/>
              <a:buSzTx/>
              <a:buFontTx/>
              <a:buNone/>
              <a:tabLst/>
              <a:defRPr/>
            </a:pPr>
            <a:r>
              <a:rPr lang="en-US" baseline="0" dirty="0" smtClean="0"/>
              <a:t>The differences </a:t>
            </a:r>
            <a:r>
              <a:rPr lang="en-US" baseline="0" dirty="0" smtClean="0"/>
              <a:t>between the</a:t>
            </a:r>
            <a:r>
              <a:rPr lang="en-US" baseline="0" dirty="0" smtClean="0"/>
              <a:t> background </a:t>
            </a:r>
            <a:r>
              <a:rPr lang="en-US" baseline="0" dirty="0" smtClean="0"/>
              <a:t>and the analysis vary between about plus minus </a:t>
            </a:r>
            <a:r>
              <a:rPr lang="en-US" baseline="0" dirty="0" smtClean="0"/>
              <a:t>8Sv</a:t>
            </a:r>
            <a:r>
              <a:rPr lang="en-US" sz="1200" kern="1200" baseline="0" dirty="0" smtClean="0">
                <a:solidFill>
                  <a:schemeClr val="accent1"/>
                </a:solidFill>
                <a:latin typeface="Gill Sans" charset="0"/>
                <a:ea typeface="ＭＳ Ｐゴシック" charset="-128"/>
                <a:cs typeface="ＭＳ Ｐゴシック" charset="-128"/>
              </a:rPr>
              <a:t>.</a:t>
            </a:r>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endParaRPr lang="en-US" baseline="0" dirty="0" smtClean="0"/>
          </a:p>
          <a:p>
            <a:pPr marL="285750" indent="-285750" eaLnBrk="1" hangingPunct="1"/>
            <a:r>
              <a:rPr lang="en-US" baseline="0" dirty="0" smtClean="0"/>
              <a:t>Here I’m presenting the impacts from 1 Jan 2012 through to May 2013.</a:t>
            </a:r>
          </a:p>
          <a:p>
            <a:pPr marL="285750" indent="-285750" eaLnBrk="1" hangingPunct="1"/>
            <a:endParaRPr lang="en-US" baseline="0" dirty="0" smtClean="0"/>
          </a:p>
          <a:p>
            <a:pPr marL="285750" indent="-285750" eaLnBrk="1" hangingPunct="1"/>
            <a:r>
              <a:rPr lang="en-US" baseline="0" dirty="0" smtClean="0"/>
              <a:t>In the top plot we </a:t>
            </a:r>
            <a:r>
              <a:rPr lang="en-US" baseline="0" dirty="0" smtClean="0"/>
              <a:t>see the number of each observation type for each window. And below we see how much each observation type contributes to the difference in the 5-day averaged volume </a:t>
            </a:r>
            <a:r>
              <a:rPr lang="en-US" baseline="0" dirty="0" smtClean="0"/>
              <a:t>transport, for the Brisbane and Coffs </a:t>
            </a:r>
            <a:r>
              <a:rPr lang="en-US" baseline="0" dirty="0" err="1" smtClean="0"/>
              <a:t>Harbour</a:t>
            </a:r>
            <a:r>
              <a:rPr lang="en-US" baseline="0" dirty="0" smtClean="0"/>
              <a:t> sections.</a:t>
            </a:r>
          </a:p>
          <a:p>
            <a:pPr marL="285750" indent="-285750" eaLnBrk="1" hangingPunct="1"/>
            <a:endParaRPr lang="en-US" baseline="0" dirty="0" smtClean="0"/>
          </a:p>
          <a:p>
            <a:pPr marL="285750" marR="0" indent="-285750" algn="l" defTabSz="914400" rtl="0" eaLnBrk="1" fontAlgn="base" latinLnBrk="0" hangingPunct="1">
              <a:lnSpc>
                <a:spcPct val="100000"/>
              </a:lnSpc>
              <a:spcBef>
                <a:spcPct val="0"/>
              </a:spcBef>
              <a:spcAft>
                <a:spcPct val="0"/>
              </a:spcAft>
              <a:buClrTx/>
              <a:buSzTx/>
              <a:buFontTx/>
              <a:buNone/>
              <a:tabLst/>
              <a:defRPr/>
            </a:pPr>
            <a:r>
              <a:rPr lang="en-US" baseline="0" dirty="0" smtClean="0"/>
              <a:t>We can see that SSH (dark blue) and SST (royal blue) are</a:t>
            </a:r>
            <a:r>
              <a:rPr lang="en-US" baseline="0" dirty="0" smtClean="0"/>
              <a:t> impactful </a:t>
            </a:r>
            <a:r>
              <a:rPr lang="en-US" baseline="0" dirty="0" smtClean="0"/>
              <a:t>data streams.</a:t>
            </a:r>
          </a:p>
          <a:p>
            <a:pPr marL="285750" indent="-285750" eaLnBrk="1" hangingPunct="1"/>
            <a:endParaRPr lang="en-US" baseline="0" dirty="0" smtClean="0"/>
          </a:p>
          <a:p>
            <a:pPr marL="285750" indent="-285750" eaLnBrk="1" hangingPunct="1"/>
            <a:r>
              <a:rPr lang="en-US" baseline="0" dirty="0" smtClean="0"/>
              <a:t>Off of Brisbane, which is where the EAC array and the SEQ moorings are, they have a significant impact on the transport estimates (these are the dark red and red). And you can see that downstream at CH the EAC array observations also impact the estimates.</a:t>
            </a:r>
          </a:p>
          <a:p>
            <a:pPr marL="285750" indent="-285750" eaLnBrk="1" hangingPunct="1"/>
            <a:r>
              <a:rPr lang="en-US" baseline="0" dirty="0" smtClean="0"/>
              <a:t>At CH the HF radar (in the green) dominates the impacts, and it also impacts estimates upstream at the EAC array.</a:t>
            </a: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endParaRPr lang="en-US" baseline="0" dirty="0" smtClean="0"/>
          </a:p>
          <a:p>
            <a:pPr marL="285750" indent="-285750" eaLnBrk="1" hangingPunct="1"/>
            <a:r>
              <a:rPr lang="en-US" baseline="0" dirty="0" smtClean="0"/>
              <a:t>Moving downstream to Sydney and </a:t>
            </a:r>
            <a:r>
              <a:rPr lang="en-US" baseline="0" dirty="0" err="1" smtClean="0"/>
              <a:t>Narooma</a:t>
            </a:r>
            <a:r>
              <a:rPr lang="en-US" baseline="0" dirty="0" smtClean="0"/>
              <a:t>, the EAC array and HF radar continue to have significant impact on the volume transport estimates. As do SSH and SST</a:t>
            </a:r>
            <a:r>
              <a:rPr lang="en-US" baseline="0" dirty="0" smtClean="0"/>
              <a:t>.</a:t>
            </a:r>
          </a:p>
          <a:p>
            <a:pPr marL="285750" indent="-285750" eaLnBrk="1" hangingPunct="1"/>
            <a:endParaRPr lang="en-US" baseline="0" dirty="0" smtClean="0"/>
          </a:p>
          <a:p>
            <a:pPr marL="285750" indent="-285750" eaLnBrk="1" hangingPunct="1"/>
            <a:r>
              <a:rPr lang="en-US" baseline="0" dirty="0" smtClean="0"/>
              <a:t>And in April 2013 the number of glider observations significantly increases corresponding to a couple of glider missions in the eddies off of Sydney, and their impacts on transport through the Sydney section is particularly high.</a:t>
            </a: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r>
              <a:rPr lang="en-US" baseline="0" dirty="0" smtClean="0"/>
              <a:t>In </a:t>
            </a:r>
            <a:r>
              <a:rPr lang="en-US" baseline="0" dirty="0" smtClean="0"/>
              <a:t>an attempt to </a:t>
            </a:r>
            <a:r>
              <a:rPr lang="en-US" baseline="0" dirty="0" err="1" smtClean="0"/>
              <a:t>summarise</a:t>
            </a:r>
            <a:r>
              <a:rPr lang="en-US" baseline="0" dirty="0" smtClean="0"/>
              <a:t> the mean impacts of the 5 most impactful observations, I put this table </a:t>
            </a:r>
            <a:r>
              <a:rPr lang="en-US" baseline="0" dirty="0" smtClean="0"/>
              <a:t>together.</a:t>
            </a:r>
          </a:p>
          <a:p>
            <a:pPr marL="285750" indent="-285750" eaLnBrk="1" hangingPunct="1"/>
            <a:endParaRPr lang="en-US" baseline="0" dirty="0" smtClean="0"/>
          </a:p>
          <a:p>
            <a:pPr marL="285750" indent="-285750" eaLnBrk="1" hangingPunct="1"/>
            <a:r>
              <a:rPr lang="en-US" baseline="0" dirty="0" smtClean="0"/>
              <a:t>The table </a:t>
            </a:r>
            <a:r>
              <a:rPr lang="en-US" baseline="0" dirty="0" smtClean="0"/>
              <a:t>is </a:t>
            </a:r>
            <a:r>
              <a:rPr lang="en-US" baseline="0" dirty="0" smtClean="0"/>
              <a:t>for the one-year </a:t>
            </a:r>
            <a:r>
              <a:rPr lang="en-US" baseline="0" dirty="0" smtClean="0"/>
              <a:t>time period</a:t>
            </a:r>
            <a:r>
              <a:rPr lang="en-US" baseline="0" dirty="0" smtClean="0"/>
              <a:t> starting </a:t>
            </a:r>
            <a:r>
              <a:rPr lang="en-US" baseline="0" dirty="0" smtClean="0"/>
              <a:t>from when the HF radar AND the EAC array were available, from</a:t>
            </a:r>
            <a:r>
              <a:rPr lang="en-US" baseline="0" dirty="0" smtClean="0"/>
              <a:t> May </a:t>
            </a:r>
            <a:r>
              <a:rPr lang="en-US" baseline="0" dirty="0" smtClean="0"/>
              <a:t>2012 to</a:t>
            </a:r>
            <a:r>
              <a:rPr lang="en-US" baseline="0" dirty="0" smtClean="0"/>
              <a:t> May 2013</a:t>
            </a:r>
            <a:r>
              <a:rPr lang="en-US" baseline="0" dirty="0" smtClean="0"/>
              <a:t>.</a:t>
            </a:r>
          </a:p>
          <a:p>
            <a:pPr marL="285750" indent="-285750" eaLnBrk="1" hangingPunct="1"/>
            <a:endParaRPr lang="en-US" baseline="0" dirty="0" smtClean="0"/>
          </a:p>
          <a:p>
            <a:pPr marL="285750" indent="-285750" eaLnBrk="1" hangingPunct="1"/>
            <a:r>
              <a:rPr lang="en-US" b="1" baseline="0" dirty="0" smtClean="0"/>
              <a:t>SSH makes up about 10% of the observations. It has very small impact off of Brisbane, as we are quite close to the boundary where we are receiving BRAN boundary conditions, and SSH variability is relatively low here.</a:t>
            </a:r>
          </a:p>
          <a:p>
            <a:pPr marL="285750" indent="-285750" eaLnBrk="1" hangingPunct="1"/>
            <a:r>
              <a:rPr lang="en-US" b="1" baseline="0" dirty="0" smtClean="0"/>
              <a:t>In the downstream, more eddy dominated regions, SSH has a a significant impact.</a:t>
            </a: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endParaRPr lang="en-US" baseline="0" dirty="0" smtClean="0"/>
          </a:p>
          <a:p>
            <a:pPr marL="285750" indent="-285750" eaLnBrk="1" hangingPunct="1"/>
            <a:r>
              <a:rPr lang="en-US" b="1" baseline="0" dirty="0" smtClean="0"/>
              <a:t>SST makes up about 40% of all observations. Its percentage impact is high off of Brisbane, and slightly lower but still very significant off of Coffs </a:t>
            </a:r>
            <a:r>
              <a:rPr lang="en-US" b="1" baseline="0" dirty="0" err="1" smtClean="0"/>
              <a:t>Harbour</a:t>
            </a:r>
            <a:r>
              <a:rPr lang="en-US" b="1" baseline="0" dirty="0" smtClean="0"/>
              <a:t>, Sydney and </a:t>
            </a:r>
            <a:r>
              <a:rPr lang="en-US" b="1" baseline="0" dirty="0" err="1" smtClean="0"/>
              <a:t>Narooma</a:t>
            </a:r>
            <a:r>
              <a:rPr lang="en-US" b="1" baseline="0" dirty="0" smtClean="0"/>
              <a:t>.</a:t>
            </a: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eaLnBrk="1" hangingPunct="1"/>
            <a:r>
              <a:rPr lang="en-US" sz="1200" b="0" baseline="0" dirty="0" smtClean="0">
                <a:latin typeface="Gill Sans" charset="0"/>
                <a:ea typeface="ＭＳ Ｐゴシック" charset="-128"/>
                <a:cs typeface="ＭＳ Ｐゴシック" charset="-128"/>
                <a:sym typeface="Arial" charset="0"/>
              </a:rPr>
              <a:t>The model domain extends from Fraser Island in the north to south of the NSW Victoria border in the south.</a:t>
            </a:r>
          </a:p>
          <a:p>
            <a:pPr eaLnBrk="1" hangingPunct="1"/>
            <a:r>
              <a:rPr lang="en-US" sz="1200" b="0" baseline="0" dirty="0" smtClean="0">
                <a:latin typeface="Gill Sans" charset="0"/>
                <a:ea typeface="ＭＳ Ｐゴシック" charset="-128"/>
                <a:cs typeface="ＭＳ Ｐゴシック" charset="-128"/>
                <a:sym typeface="Arial" charset="0"/>
              </a:rPr>
              <a:t>The northern boundary is north of where the EAC is found to be most coherent, here off of Brisbane. The the EAC typically separates from the coast at about 32S, just south of Coffs </a:t>
            </a:r>
            <a:r>
              <a:rPr lang="en-US" sz="1200" b="0" baseline="0" dirty="0" err="1" smtClean="0">
                <a:latin typeface="Gill Sans" charset="0"/>
                <a:ea typeface="ＭＳ Ｐゴシック" charset="-128"/>
                <a:cs typeface="ＭＳ Ｐゴシック" charset="-128"/>
                <a:sym typeface="Arial" charset="0"/>
              </a:rPr>
              <a:t>Harbour</a:t>
            </a:r>
            <a:r>
              <a:rPr lang="en-US" sz="1200" b="0" baseline="0" dirty="0" smtClean="0">
                <a:latin typeface="Gill Sans" charset="0"/>
                <a:ea typeface="ＭＳ Ｐゴシック" charset="-128"/>
                <a:cs typeface="ＭＳ Ｐゴシック" charset="-128"/>
                <a:sym typeface="Arial" charset="0"/>
              </a:rPr>
              <a:t>, turning eastward and forming an energetic eddy field which is referred to as the Tasman Front.</a:t>
            </a:r>
          </a:p>
          <a:p>
            <a:pPr eaLnBrk="1" hangingPunct="1"/>
            <a:endParaRPr lang="en-US" sz="1200" b="0" baseline="0" dirty="0" smtClean="0">
              <a:latin typeface="Gill Sans" charset="0"/>
              <a:ea typeface="ＭＳ Ｐゴシック" charset="-128"/>
              <a:cs typeface="ＭＳ Ｐゴシック" charset="-128"/>
              <a:sym typeface="Arial" charset="0"/>
            </a:endParaRPr>
          </a:p>
          <a:p>
            <a:pPr eaLnBrk="1" hangingPunct="1"/>
            <a:r>
              <a:rPr lang="en-US" sz="1200" b="0" baseline="0" dirty="0" smtClean="0">
                <a:latin typeface="Gill Sans" charset="0"/>
                <a:ea typeface="ＭＳ Ｐゴシック" charset="-128"/>
                <a:cs typeface="ＭＳ Ｐゴシック" charset="-128"/>
                <a:sym typeface="Arial" charset="0"/>
              </a:rPr>
              <a:t>The model has a </a:t>
            </a:r>
            <a:r>
              <a:rPr lang="en-US" sz="1200" kern="1200" dirty="0" smtClean="0">
                <a:solidFill>
                  <a:schemeClr val="tx1"/>
                </a:solidFill>
                <a:latin typeface="Gill Sans" charset="0"/>
                <a:ea typeface="ＭＳ Ｐゴシック" charset="-128"/>
                <a:cs typeface="+mn-cs"/>
              </a:rPr>
              <a:t>5km </a:t>
            </a:r>
            <a:r>
              <a:rPr lang="en-US" sz="1200" kern="1200" dirty="0" smtClean="0">
                <a:solidFill>
                  <a:schemeClr val="tx1"/>
                </a:solidFill>
                <a:latin typeface="Gill Sans" charset="0"/>
                <a:ea typeface="ＭＳ Ｐゴシック" charset="-128"/>
                <a:cs typeface="+mn-cs"/>
              </a:rPr>
              <a:t>resolution in the alongshore direction and variable resolution in the cross shore direction, with 2.5km along the continental shelf and shelf slope, increasing gradually to 6km at the eastern </a:t>
            </a:r>
            <a:r>
              <a:rPr lang="en-US" sz="1200" kern="1200" dirty="0" smtClean="0">
                <a:solidFill>
                  <a:schemeClr val="tx1"/>
                </a:solidFill>
                <a:latin typeface="Gill Sans" charset="0"/>
                <a:ea typeface="ＭＳ Ｐゴシック" charset="-128"/>
                <a:cs typeface="+mn-cs"/>
              </a:rPr>
              <a:t>boundary.</a:t>
            </a:r>
          </a:p>
          <a:p>
            <a:pPr eaLnBrk="1" hangingPunct="1"/>
            <a:endParaRPr lang="en-US" sz="1200" kern="1200" dirty="0" smtClean="0">
              <a:solidFill>
                <a:schemeClr val="tx1"/>
              </a:solidFill>
              <a:latin typeface="Gill Sans" charset="0"/>
              <a:ea typeface="ＭＳ Ｐゴシック" charset="-128"/>
              <a:cs typeface="+mn-cs"/>
            </a:endParaRPr>
          </a:p>
          <a:p>
            <a:pPr eaLnBrk="1" hangingPunct="1"/>
            <a:r>
              <a:rPr lang="en-US" sz="1200" kern="1200" dirty="0" smtClean="0">
                <a:solidFill>
                  <a:schemeClr val="tx1"/>
                </a:solidFill>
                <a:latin typeface="Gill Sans" charset="0"/>
                <a:ea typeface="ＭＳ Ｐゴシック" charset="-128"/>
                <a:cs typeface="+mn-cs"/>
              </a:rPr>
              <a:t>It</a:t>
            </a:r>
            <a:r>
              <a:rPr lang="en-US" sz="1200" kern="1200" baseline="0" dirty="0" smtClean="0">
                <a:solidFill>
                  <a:schemeClr val="tx1"/>
                </a:solidFill>
                <a:latin typeface="Gill Sans" charset="0"/>
                <a:ea typeface="ＭＳ Ｐゴシック" charset="-128"/>
                <a:cs typeface="+mn-cs"/>
              </a:rPr>
              <a:t> has </a:t>
            </a:r>
            <a:r>
              <a:rPr lang="en-US" sz="1200" kern="1200" dirty="0" smtClean="0">
                <a:solidFill>
                  <a:schemeClr val="tx1"/>
                </a:solidFill>
                <a:latin typeface="Gill Sans" charset="0"/>
                <a:ea typeface="ＭＳ Ｐゴシック" charset="-128"/>
                <a:cs typeface="+mn-cs"/>
              </a:rPr>
              <a:t>30 </a:t>
            </a:r>
            <a:r>
              <a:rPr lang="en-US" sz="1200" kern="1200" dirty="0" smtClean="0">
                <a:solidFill>
                  <a:schemeClr val="tx1"/>
                </a:solidFill>
                <a:latin typeface="Gill Sans" charset="0"/>
                <a:ea typeface="ＭＳ Ｐゴシック" charset="-128"/>
                <a:cs typeface="+mn-cs"/>
              </a:rPr>
              <a:t>terrain following </a:t>
            </a:r>
            <a:r>
              <a:rPr lang="en-US" sz="1200" kern="1200" dirty="0" err="1" smtClean="0">
                <a:solidFill>
                  <a:schemeClr val="tx1"/>
                </a:solidFill>
                <a:latin typeface="Gill Sans" charset="0"/>
                <a:ea typeface="ＭＳ Ｐゴシック" charset="-128"/>
                <a:cs typeface="+mn-cs"/>
              </a:rPr>
              <a:t>s</a:t>
            </a:r>
            <a:r>
              <a:rPr lang="en-US" sz="1200" kern="1200" dirty="0" smtClean="0">
                <a:solidFill>
                  <a:schemeClr val="tx1"/>
                </a:solidFill>
                <a:latin typeface="Gill Sans" charset="0"/>
                <a:ea typeface="ＭＳ Ｐゴシック" charset="-128"/>
                <a:cs typeface="+mn-cs"/>
              </a:rPr>
              <a:t>-levels, with stretching </a:t>
            </a:r>
            <a:r>
              <a:rPr lang="en-US" sz="1200" kern="1200" dirty="0" smtClean="0">
                <a:solidFill>
                  <a:schemeClr val="tx1"/>
                </a:solidFill>
                <a:latin typeface="Gill Sans" charset="0"/>
                <a:ea typeface="ＭＳ Ｐゴシック" charset="-128"/>
                <a:cs typeface="+mn-cs"/>
              </a:rPr>
              <a:t>function </a:t>
            </a:r>
            <a:r>
              <a:rPr lang="en-US" sz="1200" kern="1200" dirty="0" smtClean="0">
                <a:solidFill>
                  <a:schemeClr val="tx1"/>
                </a:solidFill>
                <a:latin typeface="Gill Sans" charset="0"/>
                <a:ea typeface="ＭＳ Ｐゴシック" charset="-128"/>
                <a:cs typeface="ＭＳ Ｐゴシック" charset="-128"/>
              </a:rPr>
              <a:t>developed by </a:t>
            </a:r>
            <a:r>
              <a:rPr lang="en-US" sz="1200" kern="1200" dirty="0" err="1" smtClean="0">
                <a:solidFill>
                  <a:schemeClr val="tx1"/>
                </a:solidFill>
                <a:latin typeface="Gill Sans" charset="0"/>
                <a:ea typeface="ＭＳ Ｐゴシック" charset="-128"/>
                <a:cs typeface="ＭＳ Ｐゴシック" charset="-128"/>
              </a:rPr>
              <a:t>Suoza</a:t>
            </a:r>
            <a:r>
              <a:rPr lang="en-US" sz="1200" kern="1200" dirty="0" smtClean="0">
                <a:solidFill>
                  <a:schemeClr val="tx1"/>
                </a:solidFill>
                <a:latin typeface="Gill Sans" charset="0"/>
                <a:ea typeface="ＭＳ Ｐゴシック" charset="-128"/>
                <a:cs typeface="ＭＳ Ｐゴシック" charset="-128"/>
              </a:rPr>
              <a:t> and Powell</a:t>
            </a:r>
            <a:r>
              <a:rPr lang="en-US" dirty="0" smtClean="0"/>
              <a:t> at UH</a:t>
            </a:r>
            <a:r>
              <a:rPr lang="en-US" sz="1200" kern="1200" dirty="0" smtClean="0">
                <a:solidFill>
                  <a:schemeClr val="tx1"/>
                </a:solidFill>
                <a:latin typeface="Gill Sans" charset="0"/>
                <a:ea typeface="ＭＳ Ｐゴシック" charset="-128"/>
                <a:cs typeface="+mn-cs"/>
              </a:rPr>
              <a:t> that has a more uniform surface layer thickness</a:t>
            </a:r>
            <a:r>
              <a:rPr lang="en-US" sz="1200" kern="1200" baseline="0" dirty="0" smtClean="0">
                <a:solidFill>
                  <a:schemeClr val="tx1"/>
                </a:solidFill>
                <a:latin typeface="Gill Sans" charset="0"/>
                <a:ea typeface="ＭＳ Ｐゴシック" charset="-128"/>
                <a:cs typeface="+mn-cs"/>
              </a:rPr>
              <a:t> that is better suited to assimilation of SST data and of surface radial velocities from HF radars. We</a:t>
            </a:r>
            <a:r>
              <a:rPr lang="en-US" sz="1200" kern="1200" dirty="0" smtClean="0">
                <a:solidFill>
                  <a:schemeClr val="tx1"/>
                </a:solidFill>
                <a:latin typeface="Gill Sans" charset="0"/>
                <a:ea typeface="ＭＳ Ｐゴシック" charset="-128"/>
                <a:cs typeface="+mn-cs"/>
              </a:rPr>
              <a:t> </a:t>
            </a:r>
            <a:r>
              <a:rPr lang="en-US" sz="1200" kern="1200" dirty="0" smtClean="0">
                <a:solidFill>
                  <a:schemeClr val="tx1"/>
                </a:solidFill>
                <a:latin typeface="Gill Sans" charset="0"/>
                <a:ea typeface="ＭＳ Ｐゴシック" charset="-128"/>
                <a:cs typeface="+mn-cs"/>
              </a:rPr>
              <a:t>have higher vertical resolution in the upper 500m to resolve the wind driven </a:t>
            </a:r>
            <a:r>
              <a:rPr lang="en-US" sz="1200" kern="1200" dirty="0" err="1" smtClean="0">
                <a:solidFill>
                  <a:schemeClr val="tx1"/>
                </a:solidFill>
                <a:latin typeface="Gill Sans" charset="0"/>
                <a:ea typeface="ＭＳ Ｐゴシック" charset="-128"/>
                <a:cs typeface="+mn-cs"/>
              </a:rPr>
              <a:t>mesoscale</a:t>
            </a:r>
            <a:r>
              <a:rPr lang="en-US" sz="1200" kern="1200" dirty="0" smtClean="0">
                <a:solidFill>
                  <a:schemeClr val="tx1"/>
                </a:solidFill>
                <a:latin typeface="Gill Sans" charset="0"/>
                <a:ea typeface="ＭＳ Ｐゴシック" charset="-128"/>
                <a:cs typeface="+mn-cs"/>
              </a:rPr>
              <a:t> circulation and near the bottom for improved resolution of bottom boundary </a:t>
            </a:r>
            <a:r>
              <a:rPr lang="en-US" sz="1200" kern="1200" dirty="0" smtClean="0">
                <a:solidFill>
                  <a:schemeClr val="tx1"/>
                </a:solidFill>
                <a:latin typeface="Gill Sans" charset="0"/>
                <a:ea typeface="ＭＳ Ｐゴシック" charset="-128"/>
                <a:cs typeface="+mn-cs"/>
              </a:rPr>
              <a:t>layer.</a:t>
            </a:r>
          </a:p>
          <a:p>
            <a:pPr eaLnBrk="1" hangingPunct="1"/>
            <a:endParaRPr lang="en-US" sz="1200" kern="1200" dirty="0" smtClean="0">
              <a:solidFill>
                <a:schemeClr val="tx1"/>
              </a:solidFill>
              <a:latin typeface="Gill Sans" charset="0"/>
              <a:ea typeface="ＭＳ Ｐゴシック" charset="-128"/>
              <a:cs typeface="+mn-cs"/>
            </a:endParaRPr>
          </a:p>
          <a:p>
            <a:pPr eaLnBrk="1" hangingPunct="1"/>
            <a:r>
              <a:rPr lang="en-US" sz="1200" kern="1200" dirty="0" smtClean="0">
                <a:solidFill>
                  <a:schemeClr val="tx1"/>
                </a:solidFill>
                <a:latin typeface="Gill Sans" charset="0"/>
                <a:ea typeface="ＭＳ Ｐゴシック" charset="-128"/>
                <a:cs typeface="+mn-cs"/>
              </a:rPr>
              <a:t>We smoothed the bathymetry to </a:t>
            </a:r>
            <a:r>
              <a:rPr lang="en-US" sz="1200" kern="1200" dirty="0" err="1" smtClean="0">
                <a:solidFill>
                  <a:schemeClr val="tx1"/>
                </a:solidFill>
                <a:latin typeface="Gill Sans" charset="0"/>
                <a:ea typeface="ＭＳ Ｐゴシック" charset="-128"/>
                <a:cs typeface="+mn-cs"/>
              </a:rPr>
              <a:t>minimise</a:t>
            </a:r>
            <a:r>
              <a:rPr lang="en-US" sz="1200" kern="1200" dirty="0" smtClean="0">
                <a:solidFill>
                  <a:schemeClr val="tx1"/>
                </a:solidFill>
                <a:latin typeface="Gill Sans" charset="0"/>
                <a:ea typeface="ＭＳ Ｐゴシック" charset="-128"/>
                <a:cs typeface="+mn-cs"/>
              </a:rPr>
              <a:t> HPG errors,</a:t>
            </a:r>
            <a:r>
              <a:rPr lang="en-US" sz="1200" kern="1200" baseline="0" dirty="0" smtClean="0">
                <a:solidFill>
                  <a:schemeClr val="tx1"/>
                </a:solidFill>
                <a:latin typeface="Gill Sans" charset="0"/>
                <a:ea typeface="ＭＳ Ｐゴシック" charset="-128"/>
                <a:cs typeface="+mn-cs"/>
              </a:rPr>
              <a:t> which </a:t>
            </a:r>
            <a:r>
              <a:rPr lang="en-US" sz="1200" kern="1200" baseline="0" dirty="0" err="1" smtClean="0">
                <a:solidFill>
                  <a:schemeClr val="tx1"/>
                </a:solidFill>
                <a:latin typeface="Gill Sans" charset="0"/>
                <a:ea typeface="ＭＳ Ｐゴシック" charset="-128"/>
                <a:cs typeface="+mn-cs"/>
              </a:rPr>
              <a:t>arised</a:t>
            </a:r>
            <a:r>
              <a:rPr lang="en-US" sz="1200" kern="1200" baseline="0" dirty="0" smtClean="0">
                <a:solidFill>
                  <a:schemeClr val="tx1"/>
                </a:solidFill>
                <a:latin typeface="Gill Sans" charset="0"/>
                <a:ea typeface="ＭＳ Ｐゴシック" charset="-128"/>
                <a:cs typeface="+mn-cs"/>
              </a:rPr>
              <a:t> because of the steep shelf slope,</a:t>
            </a:r>
            <a:r>
              <a:rPr lang="en-US" sz="1200" kern="1200" dirty="0" smtClean="0">
                <a:solidFill>
                  <a:schemeClr val="tx1"/>
                </a:solidFill>
                <a:latin typeface="Gill Sans" charset="0"/>
                <a:ea typeface="ＭＳ Ｐゴシック" charset="-128"/>
                <a:cs typeface="+mn-cs"/>
              </a:rPr>
              <a:t> with an emphasis on maintaining the continental shelf width which may be a driver of EAC separation.</a:t>
            </a:r>
            <a:endParaRPr lang="en-US" sz="1200" kern="1200" dirty="0" smtClean="0">
              <a:solidFill>
                <a:schemeClr val="tx1"/>
              </a:solidFill>
              <a:latin typeface="Gill Sans" charset="0"/>
              <a:ea typeface="ＭＳ Ｐゴシック" charset="-128"/>
              <a:cs typeface="ＭＳ Ｐゴシック" charset="-128"/>
            </a:endParaRPr>
          </a:p>
          <a:p>
            <a:pPr eaLnBrk="1" hangingPunct="1"/>
            <a:endParaRPr lang="en-US" sz="1200" kern="1200" dirty="0" smtClean="0">
              <a:solidFill>
                <a:schemeClr val="tx1"/>
              </a:solidFill>
              <a:latin typeface="Gill Sans" charset="0"/>
              <a:ea typeface="ＭＳ Ｐゴシック" charset="-128"/>
              <a:cs typeface="ＭＳ Ｐゴシック" charset="-128"/>
            </a:endParaRPr>
          </a:p>
          <a:p>
            <a:pPr eaLnBrk="1" hangingPunct="1"/>
            <a:r>
              <a:rPr lang="en-US" sz="1200" kern="1200" dirty="0" smtClean="0">
                <a:solidFill>
                  <a:schemeClr val="tx1"/>
                </a:solidFill>
                <a:latin typeface="Gill Sans" charset="0"/>
                <a:ea typeface="ＭＳ Ｐゴシック" charset="-128"/>
                <a:cs typeface="+mn-cs"/>
              </a:rPr>
              <a:t>To asses the consistency of the free running model in representing the mean and variability of the ocean circulation we ran a 10 year simulation.</a:t>
            </a:r>
            <a:r>
              <a:rPr lang="en-US" sz="1200" kern="1200" baseline="0" dirty="0" smtClean="0">
                <a:solidFill>
                  <a:schemeClr val="tx1"/>
                </a:solidFill>
                <a:latin typeface="Gill Sans" charset="0"/>
                <a:ea typeface="ＭＳ Ｐゴシック" charset="-128"/>
                <a:cs typeface="+mn-cs"/>
              </a:rPr>
              <a:t> This plot shows the RMS observation anomaly from the 10 year simulation and from 10 years of AVISO data, and we can see that the model represents the SSH variability well. We also looked at mean vertical sections of temperature and compared them to the CSIRO atlas of regional seas, which is a compilation of observations since the 1950s, and the model mean matched well, and compared our EAC transport estimates to the literature and our model does well in terms of capturing the mean and variability.</a:t>
            </a:r>
          </a:p>
          <a:p>
            <a:pPr eaLnBrk="1" hangingPunct="1"/>
            <a:endParaRPr lang="en-US" sz="1200" kern="1200" baseline="0" dirty="0" smtClean="0">
              <a:solidFill>
                <a:schemeClr val="tx1"/>
              </a:solidFill>
              <a:latin typeface="Gill Sans" charset="0"/>
              <a:ea typeface="ＭＳ Ｐゴシック" charset="-128"/>
              <a:cs typeface="+mn-cs"/>
            </a:endParaRPr>
          </a:p>
          <a:p>
            <a:pPr eaLnBrk="1" hangingPunct="1"/>
            <a:r>
              <a:rPr lang="en-US" sz="1200" kern="1200" baseline="0" dirty="0" err="1" smtClean="0">
                <a:solidFill>
                  <a:schemeClr val="tx1"/>
                </a:solidFill>
                <a:latin typeface="Gill Sans" charset="0"/>
                <a:ea typeface="ＭＳ Ｐゴシック" charset="-128"/>
                <a:cs typeface="+mn-cs"/>
              </a:rPr>
              <a:t>Bry</a:t>
            </a:r>
            <a:r>
              <a:rPr lang="en-US" sz="1200" kern="1200" baseline="0" dirty="0" smtClean="0">
                <a:solidFill>
                  <a:schemeClr val="tx1"/>
                </a:solidFill>
                <a:latin typeface="Gill Sans" charset="0"/>
                <a:ea typeface="ＭＳ Ｐゴシック" charset="-128"/>
                <a:cs typeface="+mn-cs"/>
              </a:rPr>
              <a:t> and initial conditions from BRAN</a:t>
            </a:r>
          </a:p>
          <a:p>
            <a:pPr eaLnBrk="1" hangingPunct="1"/>
            <a:endParaRPr lang="en-US" sz="1200" kern="1200" baseline="0" dirty="0" smtClean="0">
              <a:solidFill>
                <a:schemeClr val="tx1"/>
              </a:solidFill>
              <a:latin typeface="Gill Sans" charset="0"/>
              <a:ea typeface="ＭＳ Ｐゴシック" charset="-128"/>
              <a:cs typeface="+mn-cs"/>
            </a:endParaRPr>
          </a:p>
          <a:p>
            <a:pPr eaLnBrk="1" hangingPunct="1"/>
            <a:r>
              <a:rPr lang="en-US" sz="1200" kern="1200" baseline="0" dirty="0" smtClean="0">
                <a:solidFill>
                  <a:schemeClr val="tx1"/>
                </a:solidFill>
                <a:latin typeface="Gill Sans" charset="0"/>
                <a:ea typeface="ＭＳ Ｐゴシック" charset="-128"/>
                <a:cs typeface="+mn-cs"/>
              </a:rPr>
              <a:t>Surface forcing from </a:t>
            </a:r>
            <a:r>
              <a:rPr lang="en-US" sz="1200" kern="1200" baseline="0" dirty="0" err="1" smtClean="0">
                <a:solidFill>
                  <a:schemeClr val="tx1"/>
                </a:solidFill>
                <a:latin typeface="Gill Sans" charset="0"/>
                <a:ea typeface="ＭＳ Ｐゴシック" charset="-128"/>
                <a:cs typeface="+mn-cs"/>
              </a:rPr>
              <a:t>BOM’s</a:t>
            </a:r>
            <a:r>
              <a:rPr lang="en-US" sz="1200" kern="1200" baseline="0" dirty="0" smtClean="0">
                <a:solidFill>
                  <a:schemeClr val="tx1"/>
                </a:solidFill>
                <a:latin typeface="Gill Sans" charset="0"/>
                <a:ea typeface="ＭＳ Ｐゴシック" charset="-128"/>
                <a:cs typeface="+mn-cs"/>
              </a:rPr>
              <a:t> ACCESS </a:t>
            </a:r>
            <a:endParaRPr lang="en-US" sz="1200" kern="1200" dirty="0" smtClean="0">
              <a:solidFill>
                <a:schemeClr val="tx1"/>
              </a:solidFill>
              <a:latin typeface="Gill Sans" charset="0"/>
              <a:ea typeface="ＭＳ Ｐゴシック" charset="-128"/>
              <a:cs typeface="+mn-cs"/>
            </a:endParaRPr>
          </a:p>
          <a:p>
            <a:pPr lvl="1"/>
            <a:endParaRPr lang="en-US" sz="1200" kern="1200" dirty="0" smtClean="0">
              <a:solidFill>
                <a:schemeClr val="tx1"/>
              </a:solidFill>
              <a:latin typeface="Gill Sans" charset="0"/>
              <a:ea typeface="ＭＳ Ｐゴシック" charset="-128"/>
              <a:cs typeface="+mn-cs"/>
            </a:endParaRPr>
          </a:p>
          <a:p>
            <a:pPr lvl="1"/>
            <a:r>
              <a:rPr lang="en-US" sz="1200" b="1" kern="1200" dirty="0" smtClean="0">
                <a:solidFill>
                  <a:schemeClr val="tx1"/>
                </a:solidFill>
                <a:latin typeface="Gill Sans" charset="0"/>
                <a:ea typeface="ＭＳ Ｐゴシック" charset="-128"/>
                <a:cs typeface="+mn-cs"/>
              </a:rPr>
              <a:t>In models using terrain-following coordinate systems, steep topographic gradients generate numerical errors associated with the computation of the pressure gradient term resulting in artificial along-slope flows </a:t>
            </a:r>
          </a:p>
          <a:p>
            <a:pPr lvl="1"/>
            <a:r>
              <a:rPr lang="en-US" sz="1200" b="1" kern="1200" dirty="0" smtClean="0">
                <a:solidFill>
                  <a:schemeClr val="tx1"/>
                </a:solidFill>
                <a:latin typeface="Gill Sans" charset="0"/>
                <a:ea typeface="ＭＳ Ｐゴシック" charset="-128"/>
                <a:cs typeface="+mn-cs"/>
              </a:rPr>
              <a:t>In order to reduce the pressure gradient errors to an acceptable level, some smoothing of the continental slope was required.  A smoothing method was applied in which a high priority was placed on maintaining the shelf width. Priority was also given to preserve the seamounts that were considered to potentially play a role in steering of the EAC</a:t>
            </a:r>
          </a:p>
          <a:p>
            <a:pPr lvl="1"/>
            <a:r>
              <a:rPr lang="en-US" sz="1200" kern="1200" dirty="0" smtClean="0">
                <a:solidFill>
                  <a:schemeClr val="tx1"/>
                </a:solidFill>
                <a:latin typeface="Gill Sans" charset="0"/>
                <a:ea typeface="ＭＳ Ｐゴシック" charset="-128"/>
                <a:cs typeface="+mn-cs"/>
              </a:rPr>
              <a:t> PGE test gives bottom velocity magnitudes less than 4cm/s everywhere in the domain – magnitudes approaching 2-4cm/s occur over small areas of the steepest continental slope regions and the seamounts.</a:t>
            </a:r>
            <a:r>
              <a:rPr lang="en-US" dirty="0" smtClean="0"/>
              <a:t> </a:t>
            </a:r>
            <a:endParaRPr lang="en-US" sz="1200" kern="1200" dirty="0" smtClean="0">
              <a:solidFill>
                <a:schemeClr val="tx1"/>
              </a:solidFill>
              <a:latin typeface="Gill Sans" charset="0"/>
              <a:ea typeface="ＭＳ Ｐゴシック" charset="-128"/>
              <a:cs typeface="+mn-cs"/>
            </a:endParaRPr>
          </a:p>
          <a:p>
            <a:pPr eaLnBrk="1" hangingPunct="1"/>
            <a:endParaRPr lang="en-US" sz="1400" b="0" dirty="0" smtClean="0">
              <a:latin typeface="Arial" charset="0"/>
              <a:ea typeface="Arial" charset="0"/>
              <a:cs typeface="Arial" charset="0"/>
              <a:sym typeface="Arial" charset="0"/>
            </a:endParaRPr>
          </a:p>
          <a:p>
            <a:pPr marL="0" marR="0" lvl="1" indent="0" algn="l" defTabSz="914400" rtl="0" eaLnBrk="1" fontAlgn="base" latinLnBrk="0" hangingPunct="1">
              <a:lnSpc>
                <a:spcPct val="100000"/>
              </a:lnSpc>
              <a:spcBef>
                <a:spcPct val="0"/>
              </a:spcBef>
              <a:spcAft>
                <a:spcPct val="0"/>
              </a:spcAft>
              <a:buClrTx/>
              <a:buSzTx/>
              <a:buFontTx/>
              <a:buNone/>
              <a:tabLst/>
              <a:defRPr/>
            </a:pPr>
            <a:r>
              <a:rPr lang="en-US" sz="3600" dirty="0" smtClean="0"/>
              <a:t>Show cross section plots of raw bathy. My smoothed, and a generic smoothing that gets rid of the shelf</a:t>
            </a:r>
          </a:p>
          <a:p>
            <a:pPr marL="0" marR="0" lvl="1" indent="0" algn="l" defTabSz="914400" rtl="0" eaLnBrk="1" fontAlgn="base" latinLnBrk="0" hangingPunct="1">
              <a:lnSpc>
                <a:spcPct val="100000"/>
              </a:lnSpc>
              <a:spcBef>
                <a:spcPct val="0"/>
              </a:spcBef>
              <a:spcAft>
                <a:spcPct val="0"/>
              </a:spcAft>
              <a:buClrTx/>
              <a:buSzTx/>
              <a:buFontTx/>
              <a:buNone/>
              <a:tabLst/>
              <a:defRPr/>
            </a:pPr>
            <a:endParaRPr lang="en-US" sz="3600" dirty="0" smtClean="0"/>
          </a:p>
          <a:p>
            <a:pPr marL="0" marR="0" lvl="1" indent="0" algn="l" defTabSz="914400" rtl="0" eaLnBrk="1" fontAlgn="base" latinLnBrk="0" hangingPunct="1">
              <a:lnSpc>
                <a:spcPct val="100000"/>
              </a:lnSpc>
              <a:spcBef>
                <a:spcPct val="0"/>
              </a:spcBef>
              <a:spcAft>
                <a:spcPct val="0"/>
              </a:spcAft>
              <a:buClrTx/>
              <a:buSzTx/>
              <a:buFontTx/>
              <a:buNone/>
              <a:tabLst/>
              <a:defRPr/>
            </a:pPr>
            <a:r>
              <a:rPr lang="en-US" sz="3600" dirty="0" smtClean="0"/>
              <a:t>Grid</a:t>
            </a:r>
            <a:r>
              <a:rPr lang="en-US" sz="3600" baseline="0" dirty="0" smtClean="0"/>
              <a:t> is merged at its boundaries with the bathymetry from </a:t>
            </a:r>
            <a:r>
              <a:rPr lang="en-US" sz="3600" baseline="0" dirty="0" err="1" smtClean="0"/>
              <a:t>OceanMAPS</a:t>
            </a:r>
            <a:endParaRPr lang="en-US" sz="360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endParaRPr lang="en-US" baseline="0" dirty="0" smtClean="0"/>
          </a:p>
          <a:p>
            <a:pPr marL="285750" indent="-285750" eaLnBrk="1" hangingPunct="1"/>
            <a:r>
              <a:rPr lang="en-US" b="1" baseline="0" dirty="0" smtClean="0"/>
              <a:t>As expected, the radar dominates the impacts at CH, but it also has a very strong impact both up and downstream from its location, with mean impacts of about 30</a:t>
            </a:r>
            <a:r>
              <a:rPr lang="en-US" b="1" baseline="0" dirty="0" smtClean="0"/>
              <a:t>% at all 4 sections.</a:t>
            </a:r>
            <a:endParaRPr lang="en-US" b="1"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endParaRPr lang="en-US" baseline="0" dirty="0" smtClean="0"/>
          </a:p>
          <a:p>
            <a:pPr marL="285750" indent="-285750" eaLnBrk="1" hangingPunct="1"/>
            <a:r>
              <a:rPr lang="en-US" b="1" baseline="0" dirty="0" smtClean="0"/>
              <a:t>And the EAC transport array has a strong impact on estimates at its location (off of Brisbane) as well as at Sydney and </a:t>
            </a:r>
            <a:r>
              <a:rPr lang="en-US" b="1" baseline="0" dirty="0" err="1" smtClean="0"/>
              <a:t>Narooma</a:t>
            </a:r>
            <a:r>
              <a:rPr lang="en-US" b="1" baseline="0" dirty="0" smtClean="0"/>
              <a:t>. </a:t>
            </a:r>
            <a:endParaRPr lang="en-US" b="1" baseline="0" dirty="0" smtClean="0"/>
          </a:p>
          <a:p>
            <a:pPr marL="285750" indent="-285750" eaLnBrk="1" hangingPunct="1"/>
            <a:endParaRPr lang="en-US" b="1" baseline="0" dirty="0" smtClean="0"/>
          </a:p>
          <a:p>
            <a:pPr marL="285750" indent="-285750" eaLnBrk="1" hangingPunct="1"/>
            <a:endParaRPr lang="en-US" b="1" baseline="0" dirty="0" smtClean="0"/>
          </a:p>
          <a:p>
            <a:pPr marL="285750" indent="-285750" eaLnBrk="1" hangingPunct="1"/>
            <a:endParaRPr lang="en-US" b="1" baseline="0" dirty="0" smtClean="0"/>
          </a:p>
          <a:p>
            <a:pPr marL="285750" indent="-285750" eaLnBrk="1" hangingPunct="1"/>
            <a:endParaRPr lang="en-US" b="1" baseline="0" dirty="0" smtClean="0"/>
          </a:p>
          <a:p>
            <a:pPr marL="285750" indent="-285750" eaLnBrk="1" hangingPunct="1"/>
            <a:r>
              <a:rPr lang="en-US" b="1" baseline="0" dirty="0" smtClean="0"/>
              <a:t>At </a:t>
            </a:r>
            <a:r>
              <a:rPr lang="en-US" b="1" baseline="0" dirty="0" smtClean="0"/>
              <a:t>CH there are some specific assimilation windows where the impact of the EAC array on CH transport is opposite to the combined impact of all observations, which gives a negative impact at these times, hence this mean small number.</a:t>
            </a: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endParaRPr lang="en-US" baseline="0" dirty="0" smtClean="0"/>
          </a:p>
          <a:p>
            <a:pPr marL="285750" indent="-285750" eaLnBrk="1" hangingPunct="1"/>
            <a:r>
              <a:rPr lang="en-US" b="1" baseline="0" dirty="0" smtClean="0"/>
              <a:t>And the gliders only begin to have a significant impact in April of 2013 when the number of observations is great and the gliders are in the eddies off of Sydney. They have the strongest impact at Sydney, but also impacts at the other 3 sections.</a:t>
            </a: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r>
              <a:rPr lang="en-US" baseline="0" dirty="0" smtClean="0"/>
              <a:t>Next we want to look at observation impact on a circulation metric that describes eddy formation, most probably EKE spatially-averaged over a certain area, depth, and over each 5 day time window.</a:t>
            </a: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r>
              <a:rPr lang="en-US" sz="1200" dirty="0" smtClean="0">
                <a:solidFill>
                  <a:schemeClr val="accent1"/>
                </a:solidFill>
                <a:ea typeface="ＭＳ Ｐゴシック" charset="-128"/>
                <a:cs typeface="ＭＳ Ｐゴシック" charset="-128"/>
              </a:rPr>
              <a:t>Moving forward,</a:t>
            </a:r>
            <a:r>
              <a:rPr lang="en-US" sz="1200" baseline="0" dirty="0" smtClean="0">
                <a:solidFill>
                  <a:schemeClr val="accent1"/>
                </a:solidFill>
                <a:ea typeface="ＭＳ Ｐゴシック" charset="-128"/>
                <a:cs typeface="ＭＳ Ｐゴシック" charset="-128"/>
              </a:rPr>
              <a:t> we want to look at including balanced terms in the P, with the major motivation being to assimilate </a:t>
            </a:r>
            <a:r>
              <a:rPr lang="en-US" sz="1200" baseline="0" dirty="0" err="1" smtClean="0">
                <a:solidFill>
                  <a:schemeClr val="accent1"/>
                </a:solidFill>
                <a:ea typeface="ＭＳ Ｐゴシック" charset="-128"/>
                <a:cs typeface="ＭＳ Ｐゴシック" charset="-128"/>
              </a:rPr>
              <a:t>alongtrack</a:t>
            </a:r>
            <a:r>
              <a:rPr lang="en-US" sz="1200" baseline="0" dirty="0" smtClean="0">
                <a:solidFill>
                  <a:schemeClr val="accent1"/>
                </a:solidFill>
                <a:ea typeface="ＭＳ Ｐゴシック" charset="-128"/>
                <a:cs typeface="ＭＳ Ｐゴシック" charset="-128"/>
              </a:rPr>
              <a:t> SSH</a:t>
            </a:r>
          </a:p>
          <a:p>
            <a:pPr marL="285750" indent="-285750" eaLnBrk="1" hangingPunct="1"/>
            <a:endParaRPr lang="en-US" sz="1200" baseline="0" dirty="0" smtClean="0">
              <a:solidFill>
                <a:schemeClr val="accent1"/>
              </a:solidFill>
              <a:ea typeface="ＭＳ Ｐゴシック" charset="-128"/>
              <a:cs typeface="ＭＳ Ｐゴシック" charset="-128"/>
            </a:endParaRPr>
          </a:p>
          <a:p>
            <a:pPr marL="285750" indent="-285750" eaLnBrk="1" hangingPunct="1"/>
            <a:r>
              <a:rPr lang="en-US" sz="1200" baseline="0" dirty="0" smtClean="0">
                <a:solidFill>
                  <a:schemeClr val="accent1"/>
                </a:solidFill>
                <a:ea typeface="ＭＳ Ｐゴシック" charset="-128"/>
                <a:cs typeface="ＭＳ Ｐゴシック" charset="-128"/>
              </a:rPr>
              <a:t>We’d like to look at applying </a:t>
            </a:r>
            <a:r>
              <a:rPr lang="en-US" sz="1200" baseline="0" dirty="0" err="1" smtClean="0">
                <a:solidFill>
                  <a:schemeClr val="accent1"/>
                </a:solidFill>
                <a:ea typeface="ＭＳ Ｐゴシック" charset="-128"/>
                <a:cs typeface="ＭＳ Ｐゴシック" charset="-128"/>
              </a:rPr>
              <a:t>anisotrophic</a:t>
            </a:r>
            <a:r>
              <a:rPr lang="en-US" sz="1200" baseline="0" dirty="0" smtClean="0">
                <a:solidFill>
                  <a:schemeClr val="accent1"/>
                </a:solidFill>
                <a:ea typeface="ＭＳ Ｐゴシック" charset="-128"/>
                <a:cs typeface="ＭＳ Ｐゴシック" charset="-128"/>
              </a:rPr>
              <a:t> </a:t>
            </a:r>
            <a:r>
              <a:rPr lang="en-US" sz="1200" baseline="0" dirty="0" err="1" smtClean="0">
                <a:solidFill>
                  <a:schemeClr val="accent1"/>
                </a:solidFill>
                <a:ea typeface="ＭＳ Ｐゴシック" charset="-128"/>
                <a:cs typeface="ＭＳ Ｐゴシック" charset="-128"/>
              </a:rPr>
              <a:t>decorrelation</a:t>
            </a:r>
            <a:r>
              <a:rPr lang="en-US" sz="1200" baseline="0" dirty="0" smtClean="0">
                <a:solidFill>
                  <a:schemeClr val="accent1"/>
                </a:solidFill>
                <a:ea typeface="ＭＳ Ｐゴシック" charset="-128"/>
                <a:cs typeface="ＭＳ Ｐゴシック" charset="-128"/>
              </a:rPr>
              <a:t> length scales, </a:t>
            </a:r>
            <a:r>
              <a:rPr lang="en-US" sz="1200" dirty="0" smtClean="0">
                <a:solidFill>
                  <a:schemeClr val="accent1"/>
                </a:solidFill>
                <a:ea typeface="ＭＳ Ｐゴシック" charset="-128"/>
                <a:cs typeface="ＭＳ Ｐゴシック" charset="-128"/>
              </a:rPr>
              <a:t>because the length scales of variability on the shelf vary</a:t>
            </a:r>
            <a:r>
              <a:rPr lang="en-US" sz="1200" baseline="0" dirty="0" smtClean="0">
                <a:solidFill>
                  <a:schemeClr val="accent1"/>
                </a:solidFill>
                <a:ea typeface="ＭＳ Ｐゴシック" charset="-128"/>
                <a:cs typeface="ＭＳ Ｐゴシック" charset="-128"/>
              </a:rPr>
              <a:t> markedly from those offshore.</a:t>
            </a:r>
          </a:p>
          <a:p>
            <a:pPr marL="285750" indent="-285750" eaLnBrk="1" hangingPunct="1"/>
            <a:endParaRPr lang="en-US" sz="1200" baseline="0" dirty="0" smtClean="0">
              <a:solidFill>
                <a:schemeClr val="accent1"/>
              </a:solidFill>
              <a:ea typeface="ＭＳ Ｐゴシック" charset="-128"/>
              <a:cs typeface="ＭＳ Ｐゴシック" charset="-128"/>
            </a:endParaRPr>
          </a:p>
          <a:p>
            <a:pPr marL="285750" indent="-285750" eaLnBrk="1" hangingPunct="1"/>
            <a:r>
              <a:rPr lang="en-US" sz="1200" baseline="0" dirty="0" smtClean="0">
                <a:solidFill>
                  <a:schemeClr val="accent1"/>
                </a:solidFill>
                <a:ea typeface="ＭＳ Ｐゴシック" charset="-128"/>
                <a:cs typeface="ＭＳ Ｐゴシック" charset="-128"/>
              </a:rPr>
              <a:t>And we’re also moving towards looking at predictability at the coastal scale, where shelf processes with shorter </a:t>
            </a:r>
            <a:r>
              <a:rPr lang="en-US" sz="1200" baseline="0" dirty="0" err="1" smtClean="0">
                <a:solidFill>
                  <a:schemeClr val="accent1"/>
                </a:solidFill>
                <a:ea typeface="ＭＳ Ｐゴシック" charset="-128"/>
                <a:cs typeface="ＭＳ Ｐゴシック" charset="-128"/>
              </a:rPr>
              <a:t>decorrelation</a:t>
            </a:r>
            <a:r>
              <a:rPr lang="en-US" sz="1200" baseline="0" dirty="0" smtClean="0">
                <a:solidFill>
                  <a:schemeClr val="accent1"/>
                </a:solidFill>
                <a:ea typeface="ＭＳ Ｐゴシック" charset="-128"/>
                <a:cs typeface="ＭＳ Ｐゴシック" charset="-128"/>
              </a:rPr>
              <a:t> time scales dominate. I haven’t talked much about forecasting, but with the </a:t>
            </a:r>
            <a:r>
              <a:rPr lang="en-US" sz="1200" baseline="0" dirty="0" err="1" smtClean="0">
                <a:solidFill>
                  <a:schemeClr val="accent1"/>
                </a:solidFill>
                <a:ea typeface="ＭＳ Ｐゴシック" charset="-128"/>
                <a:cs typeface="ＭＳ Ｐゴシック" charset="-128"/>
              </a:rPr>
              <a:t>mesoscale</a:t>
            </a:r>
            <a:r>
              <a:rPr lang="en-US" sz="1200" baseline="0" dirty="0" smtClean="0">
                <a:solidFill>
                  <a:schemeClr val="accent1"/>
                </a:solidFill>
                <a:ea typeface="ＭＳ Ｐゴシック" charset="-128"/>
                <a:cs typeface="ＭＳ Ｐゴシック" charset="-128"/>
              </a:rPr>
              <a:t> ocean circulation the forecast skill is typically heavily dependent on the initial state estimate. But as we move to smaller scales the forecast skill likely to be less dependent on the initial conditions and more dependent on the forcing and on the model parameters….. And I would like to include parameter uncertainties in the cost function and see if we can use this to </a:t>
            </a:r>
            <a:r>
              <a:rPr lang="en-US" sz="1200" baseline="0" dirty="0" err="1" smtClean="0">
                <a:solidFill>
                  <a:schemeClr val="accent1"/>
                </a:solidFill>
                <a:ea typeface="ＭＳ Ｐゴシック" charset="-128"/>
                <a:cs typeface="ＭＳ Ｐゴシック" charset="-128"/>
              </a:rPr>
              <a:t>optimise</a:t>
            </a:r>
            <a:r>
              <a:rPr lang="en-US" sz="1200" baseline="0" dirty="0" smtClean="0">
                <a:solidFill>
                  <a:schemeClr val="accent1"/>
                </a:solidFill>
                <a:ea typeface="ＭＳ Ｐゴシック" charset="-128"/>
                <a:cs typeface="ＭＳ Ｐゴシック" charset="-128"/>
              </a:rPr>
              <a:t> model parameters.</a:t>
            </a:r>
            <a:endParaRPr lang="en-US" sz="1200" dirty="0" smtClean="0">
              <a:solidFill>
                <a:schemeClr val="accent1"/>
              </a:solidFill>
              <a:ea typeface="ＭＳ Ｐゴシック" charset="-128"/>
              <a:cs typeface="ＭＳ Ｐゴシック" charset="-128"/>
            </a:endParaRPr>
          </a:p>
          <a:p>
            <a:pPr marL="285750" indent="-285750" eaLnBrk="1" hangingPunct="1"/>
            <a:endParaRPr lang="en-US" sz="1200" dirty="0" smtClean="0">
              <a:solidFill>
                <a:schemeClr val="accent1"/>
              </a:solidFill>
              <a:ea typeface="ＭＳ Ｐゴシック" charset="-128"/>
              <a:cs typeface="ＭＳ Ｐゴシック" charset="-128"/>
            </a:endParaRPr>
          </a:p>
          <a:p>
            <a:pPr marL="285750" indent="-285750" eaLnBrk="1" hangingPunct="1"/>
            <a:r>
              <a:rPr lang="en-US" sz="1200" dirty="0" smtClean="0">
                <a:solidFill>
                  <a:schemeClr val="accent1"/>
                </a:solidFill>
                <a:ea typeface="ＭＳ Ｐゴシック" charset="-128"/>
                <a:cs typeface="ＭＳ Ｐゴシック" charset="-128"/>
              </a:rPr>
              <a:t>…</a:t>
            </a:r>
            <a:endParaRPr lang="en-US" sz="1200" baseline="0" dirty="0" smtClean="0">
              <a:solidFill>
                <a:schemeClr val="accent1"/>
              </a:solidFill>
              <a:ea typeface="ＭＳ Ｐゴシック" charset="-128"/>
              <a:cs typeface="ＭＳ Ｐゴシック" charset="-128"/>
            </a:endParaRPr>
          </a:p>
          <a:p>
            <a:pPr marL="285750" indent="-285750" eaLnBrk="1" hangingPunct="1"/>
            <a:endParaRPr lang="en-US" sz="1200" baseline="0" dirty="0" smtClean="0">
              <a:solidFill>
                <a:schemeClr val="accent1"/>
              </a:solidFill>
              <a:ea typeface="ＭＳ Ｐゴシック" charset="-128"/>
              <a:cs typeface="ＭＳ Ｐゴシック" charset="-128"/>
            </a:endParaRPr>
          </a:p>
          <a:p>
            <a:pPr marL="285750" indent="-285750" eaLnBrk="1" hangingPunct="1"/>
            <a:endParaRPr lang="en-US" sz="1200" baseline="0" dirty="0" smtClean="0">
              <a:solidFill>
                <a:schemeClr val="accent1"/>
              </a:solidFill>
              <a:ea typeface="ＭＳ Ｐゴシック" charset="-128"/>
              <a:cs typeface="ＭＳ Ｐゴシック" charset="-128"/>
            </a:endParaRP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r>
              <a:rPr lang="en-US" baseline="0" dirty="0" smtClean="0"/>
              <a:t>We perform the reanalysis over a 2-year period, 2012-2013, as this was the period over which we had the most available observations.</a:t>
            </a:r>
          </a:p>
          <a:p>
            <a:pPr marL="285750" indent="-285750" eaLnBrk="1" hangingPunct="1"/>
            <a:r>
              <a:rPr lang="en-US" baseline="0" dirty="0" smtClean="0"/>
              <a:t>We had a </a:t>
            </a:r>
            <a:r>
              <a:rPr lang="en-US" b="1" baseline="0" dirty="0" smtClean="0"/>
              <a:t>HF radar array </a:t>
            </a:r>
            <a:r>
              <a:rPr lang="en-US" baseline="0" dirty="0" smtClean="0"/>
              <a:t>off of Coffs </a:t>
            </a:r>
            <a:r>
              <a:rPr lang="en-US" baseline="0" dirty="0" err="1" smtClean="0"/>
              <a:t>Harbour</a:t>
            </a:r>
            <a:r>
              <a:rPr lang="en-US" baseline="0" dirty="0" smtClean="0"/>
              <a:t>, that measures surface radial currents up to ~100km offshore. </a:t>
            </a:r>
          </a:p>
          <a:p>
            <a:pPr marL="285750" indent="-285750" eaLnBrk="1" hangingPunct="1"/>
            <a:r>
              <a:rPr lang="en-US" b="1" baseline="0" dirty="0" smtClean="0"/>
              <a:t>Shelf moorings </a:t>
            </a:r>
            <a:r>
              <a:rPr lang="en-US" baseline="0" dirty="0" smtClean="0"/>
              <a:t>in about 100m of water off of Sydney and Coffs </a:t>
            </a:r>
            <a:r>
              <a:rPr lang="en-US" baseline="0" dirty="0" err="1" smtClean="0"/>
              <a:t>Harbour</a:t>
            </a:r>
            <a:r>
              <a:rPr lang="en-US" baseline="0" dirty="0" smtClean="0"/>
              <a:t>, 2 shelf moorings off of Brisbane in 200 and 400m of water. And </a:t>
            </a:r>
            <a:r>
              <a:rPr lang="en-US" b="1" baseline="0" dirty="0" smtClean="0"/>
              <a:t>a deep water mooring array off of Brisbane </a:t>
            </a:r>
            <a:r>
              <a:rPr lang="en-US" baseline="0" dirty="0" smtClean="0"/>
              <a:t>called the EAC transport array, which is a 5 mooring array that extends about 200km offshore and measures T, S and velocities throughout the water column.</a:t>
            </a:r>
          </a:p>
          <a:p>
            <a:pPr marL="285750" indent="-285750" eaLnBrk="1" hangingPunct="1"/>
            <a:r>
              <a:rPr lang="en-US" b="1" baseline="0" dirty="0" smtClean="0"/>
              <a:t>Gliders</a:t>
            </a:r>
            <a:r>
              <a:rPr lang="en-US" baseline="0" dirty="0" smtClean="0"/>
              <a:t>, shown by the cyan. Most of the gliders </a:t>
            </a:r>
            <a:r>
              <a:rPr lang="en-US" baseline="0" dirty="0" err="1" smtClean="0"/>
              <a:t>obs</a:t>
            </a:r>
            <a:r>
              <a:rPr lang="en-US" baseline="0" dirty="0" smtClean="0"/>
              <a:t> are on the NSW shelf in less than 100m of water, but we had a few glider missions offshore of Sydney in Tasman Sea eddies.</a:t>
            </a:r>
          </a:p>
          <a:p>
            <a:pPr marL="285750" indent="-285750" eaLnBrk="1" hangingPunct="1"/>
            <a:r>
              <a:rPr lang="en-US" b="1" baseline="0" dirty="0" smtClean="0"/>
              <a:t>XBT</a:t>
            </a:r>
            <a:r>
              <a:rPr lang="en-US" baseline="0" dirty="0" smtClean="0"/>
              <a:t> lines along the Brisbane-</a:t>
            </a:r>
            <a:r>
              <a:rPr lang="en-US" baseline="0" dirty="0" err="1" smtClean="0"/>
              <a:t>Figi</a:t>
            </a:r>
            <a:r>
              <a:rPr lang="en-US" baseline="0" dirty="0" smtClean="0"/>
              <a:t> route and the Sydney-Wellington route.</a:t>
            </a:r>
          </a:p>
          <a:p>
            <a:pPr marL="285750" indent="-285750" eaLnBrk="1" hangingPunct="1"/>
            <a:r>
              <a:rPr lang="en-US" b="1" baseline="0" dirty="0" smtClean="0"/>
              <a:t>Argo</a:t>
            </a:r>
            <a:r>
              <a:rPr lang="en-US" baseline="0" dirty="0" smtClean="0"/>
              <a:t> floats</a:t>
            </a:r>
          </a:p>
          <a:p>
            <a:pPr marL="285750" indent="-285750" eaLnBrk="1" hangingPunct="1"/>
            <a:r>
              <a:rPr lang="en-US" baseline="0" dirty="0" smtClean="0"/>
              <a:t>An</a:t>
            </a:r>
            <a:r>
              <a:rPr lang="en-US" b="1" baseline="0" dirty="0" smtClean="0"/>
              <a:t> SST </a:t>
            </a:r>
            <a:r>
              <a:rPr lang="en-US" baseline="0" dirty="0" smtClean="0"/>
              <a:t>product from the </a:t>
            </a:r>
            <a:r>
              <a:rPr lang="en-US" sz="1200" kern="1200" baseline="0" dirty="0" smtClean="0">
                <a:solidFill>
                  <a:schemeClr val="tx1"/>
                </a:solidFill>
                <a:latin typeface="Gill Sans" charset="0"/>
                <a:ea typeface="ＭＳ Ｐゴシック" charset="-128"/>
                <a:cs typeface="ＭＳ Ｐゴシック" charset="-128"/>
              </a:rPr>
              <a:t>US Naval Oceanographic Office</a:t>
            </a:r>
          </a:p>
          <a:p>
            <a:pPr marL="285750" indent="-285750" eaLnBrk="1" hangingPunct="1"/>
            <a:r>
              <a:rPr lang="en-US" sz="1200" kern="1200" baseline="0" dirty="0" smtClean="0">
                <a:solidFill>
                  <a:schemeClr val="tx1"/>
                </a:solidFill>
                <a:latin typeface="Gill Sans" charset="0"/>
                <a:ea typeface="ＭＳ Ｐゴシック" charset="-128"/>
                <a:cs typeface="ＭＳ Ｐゴシック" charset="-128"/>
              </a:rPr>
              <a:t>And gridded </a:t>
            </a:r>
            <a:r>
              <a:rPr lang="en-US" sz="1200" b="1" kern="1200" baseline="0" dirty="0" smtClean="0">
                <a:solidFill>
                  <a:schemeClr val="tx1"/>
                </a:solidFill>
                <a:latin typeface="Gill Sans" charset="0"/>
                <a:ea typeface="ＭＳ Ｐゴシック" charset="-128"/>
                <a:cs typeface="ＭＳ Ｐゴシック" charset="-128"/>
              </a:rPr>
              <a:t>SSH</a:t>
            </a:r>
            <a:r>
              <a:rPr lang="en-US" sz="1200" kern="1200" baseline="0" dirty="0" smtClean="0">
                <a:solidFill>
                  <a:schemeClr val="tx1"/>
                </a:solidFill>
                <a:latin typeface="Gill Sans" charset="0"/>
                <a:ea typeface="ＭＳ Ｐゴシック" charset="-128"/>
                <a:cs typeface="ＭＳ Ｐゴシック" charset="-128"/>
              </a:rPr>
              <a:t> from AVISO</a:t>
            </a:r>
          </a:p>
          <a:p>
            <a:pPr marL="285750" indent="-285750" eaLnBrk="1" hangingPunct="1"/>
            <a:endParaRPr lang="en-US" sz="1200" kern="1200" baseline="0" dirty="0" smtClean="0">
              <a:solidFill>
                <a:schemeClr val="tx1"/>
              </a:solidFill>
              <a:latin typeface="Gill Sans" charset="0"/>
              <a:ea typeface="ＭＳ Ｐゴシック" charset="-128"/>
              <a:cs typeface="ＭＳ Ｐゴシック" charset="-128"/>
            </a:endParaRPr>
          </a:p>
          <a:p>
            <a:pPr marL="285750" indent="-285750" eaLnBrk="1" hangingPunct="1"/>
            <a:r>
              <a:rPr lang="en-US" sz="1200" kern="1200" baseline="0" dirty="0" smtClean="0">
                <a:solidFill>
                  <a:schemeClr val="tx1"/>
                </a:solidFill>
                <a:latin typeface="Gill Sans" charset="0"/>
                <a:ea typeface="ＭＳ Ｐゴシック" charset="-128"/>
                <a:cs typeface="ＭＳ Ｐゴシック" charset="-128"/>
              </a:rPr>
              <a:t>This is the number of processed observations for each assimilation window, and we can see that temperature dominates followed by the radials</a:t>
            </a:r>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r>
              <a:rPr lang="en-US" sz="1200" kern="1200" baseline="0" dirty="0" smtClean="0">
                <a:solidFill>
                  <a:schemeClr val="tx1"/>
                </a:solidFill>
                <a:latin typeface="Gill Sans" charset="0"/>
                <a:ea typeface="ＭＳ Ｐゴシック" charset="-128"/>
                <a:cs typeface="ＭＳ Ｐゴシック" charset="-128"/>
              </a:rPr>
              <a:t>US Naval Oceanographic Offices Global Area Coverage Advanced Very High Resolution Radiometer level-2 product (</a:t>
            </a:r>
            <a:r>
              <a:rPr lang="en-US" sz="1200" kern="1200" baseline="0" dirty="0" err="1" smtClean="0">
                <a:solidFill>
                  <a:schemeClr val="tx1"/>
                </a:solidFill>
                <a:latin typeface="Gill Sans" charset="0"/>
                <a:ea typeface="ＭＳ Ｐゴシック" charset="-128"/>
                <a:cs typeface="ＭＳ Ｐゴシック" charset="-128"/>
              </a:rPr>
              <a:t>NAVOCEANOs</a:t>
            </a:r>
            <a:r>
              <a:rPr lang="en-US" sz="1200" kern="1200" baseline="0" dirty="0" smtClean="0">
                <a:solidFill>
                  <a:schemeClr val="tx1"/>
                </a:solidFill>
                <a:latin typeface="Gill Sans" charset="0"/>
                <a:ea typeface="ＭＳ Ｐゴシック" charset="-128"/>
                <a:cs typeface="ＭＳ Ｐゴシック" charset="-128"/>
              </a:rPr>
              <a:t> GAC AVHRR L2P SST).</a:t>
            </a:r>
          </a:p>
          <a:p>
            <a:endParaRPr lang="en-US" sz="1200" b="1" kern="1200" baseline="0" dirty="0" smtClean="0">
              <a:solidFill>
                <a:schemeClr val="tx1"/>
              </a:solidFill>
              <a:latin typeface="Gill Sans" charset="0"/>
              <a:ea typeface="ＭＳ Ｐゴシック" charset="-128"/>
              <a:cs typeface="ＭＳ Ｐゴシック" charset="-128"/>
              <a:sym typeface="Arial" charset="0"/>
            </a:endParaRPr>
          </a:p>
          <a:p>
            <a:r>
              <a:rPr lang="en-US" sz="1200" kern="1200" baseline="0" dirty="0" smtClean="0">
                <a:solidFill>
                  <a:schemeClr val="tx1"/>
                </a:solidFill>
                <a:latin typeface="Gill Sans" charset="0"/>
                <a:ea typeface="ＭＳ Ｐゴシック" charset="-128"/>
                <a:cs typeface="ＭＳ Ｐゴシック" charset="-128"/>
              </a:rPr>
              <a:t>Expendable Bathythermographs - Sydney-Wellington and Brisbane-Fiji</a:t>
            </a:r>
          </a:p>
          <a:p>
            <a:endParaRPr lang="en-US" sz="1200" b="0" kern="1200" baseline="0" dirty="0" smtClean="0">
              <a:solidFill>
                <a:schemeClr val="tx1"/>
              </a:solidFill>
              <a:latin typeface="Gill Sans" charset="0"/>
              <a:ea typeface="ＭＳ Ｐゴシック" charset="-128"/>
              <a:cs typeface="ＭＳ Ｐゴシック" charset="-128"/>
              <a:sym typeface="Arial" charset="0"/>
            </a:endParaRPr>
          </a:p>
          <a:p>
            <a:r>
              <a:rPr lang="en-US" sz="1200" b="0" kern="1200" baseline="0" dirty="0" smtClean="0">
                <a:solidFill>
                  <a:schemeClr val="tx1"/>
                </a:solidFill>
                <a:latin typeface="Gill Sans" charset="0"/>
                <a:ea typeface="ＭＳ Ｐゴシック" charset="-128"/>
                <a:cs typeface="ＭＳ Ｐゴシック" charset="-128"/>
                <a:sym typeface="Arial" charset="0"/>
              </a:rPr>
              <a:t>Ocean Gliders – NSW node of Australia’s integrated Marine Observing System</a:t>
            </a:r>
          </a:p>
          <a:p>
            <a:endParaRPr lang="en-US" sz="1200" b="0" kern="1200" baseline="0" dirty="0" smtClean="0">
              <a:solidFill>
                <a:schemeClr val="tx1"/>
              </a:solidFill>
              <a:latin typeface="Gill Sans" charset="0"/>
              <a:ea typeface="ＭＳ Ｐゴシック" charset="-128"/>
              <a:cs typeface="ＭＳ Ｐゴシック" charset="-128"/>
              <a:sym typeface="Arial" charset="0"/>
            </a:endParaRPr>
          </a:p>
          <a:p>
            <a:r>
              <a:rPr lang="en-US" sz="1200" b="0" kern="1200" baseline="0" dirty="0" smtClean="0">
                <a:solidFill>
                  <a:schemeClr val="tx1"/>
                </a:solidFill>
                <a:latin typeface="Gill Sans" charset="0"/>
                <a:ea typeface="ＭＳ Ｐゴシック" charset="-128"/>
                <a:cs typeface="ＭＳ Ｐゴシック" charset="-128"/>
                <a:sym typeface="Arial" charset="0"/>
              </a:rPr>
              <a:t>Shelf moorings and EAC array – T and S low pass filtered at inertial freq, </a:t>
            </a:r>
            <a:r>
              <a:rPr lang="en-US" sz="1200" b="0" kern="1200" baseline="0" dirty="0" err="1" smtClean="0">
                <a:solidFill>
                  <a:schemeClr val="tx1"/>
                </a:solidFill>
                <a:latin typeface="Gill Sans" charset="0"/>
                <a:ea typeface="ＭＳ Ｐゴシック" charset="-128"/>
                <a:cs typeface="ＭＳ Ｐゴシック" charset="-128"/>
                <a:sym typeface="Arial" charset="0"/>
              </a:rPr>
              <a:t>u</a:t>
            </a:r>
            <a:r>
              <a:rPr lang="en-US" sz="1200" b="0" kern="1200" baseline="0" dirty="0" smtClean="0">
                <a:solidFill>
                  <a:schemeClr val="tx1"/>
                </a:solidFill>
                <a:latin typeface="Gill Sans" charset="0"/>
                <a:ea typeface="ＭＳ Ｐゴシック" charset="-128"/>
                <a:cs typeface="ＭＳ Ｐゴシック" charset="-128"/>
                <a:sym typeface="Arial" charset="0"/>
              </a:rPr>
              <a:t> and </a:t>
            </a:r>
            <a:r>
              <a:rPr lang="en-US" sz="1200" b="0" kern="1200" baseline="0" dirty="0" err="1" smtClean="0">
                <a:solidFill>
                  <a:schemeClr val="tx1"/>
                </a:solidFill>
                <a:latin typeface="Gill Sans" charset="0"/>
                <a:ea typeface="ＭＳ Ｐゴシック" charset="-128"/>
                <a:cs typeface="ＭＳ Ｐゴシック" charset="-128"/>
                <a:sym typeface="Arial" charset="0"/>
              </a:rPr>
              <a:t>v</a:t>
            </a:r>
            <a:r>
              <a:rPr lang="en-US" sz="1200" b="0" kern="1200" baseline="0" dirty="0" smtClean="0">
                <a:solidFill>
                  <a:schemeClr val="tx1"/>
                </a:solidFill>
                <a:latin typeface="Gill Sans" charset="0"/>
                <a:ea typeface="ＭＳ Ｐゴシック" charset="-128"/>
                <a:cs typeface="ＭＳ Ｐゴシック" charset="-128"/>
                <a:sym typeface="Arial" charset="0"/>
              </a:rPr>
              <a:t> low pass filtered at 30 hours to remove tides, </a:t>
            </a:r>
            <a:r>
              <a:rPr lang="en-US" sz="1200" b="0" kern="1200" baseline="0" dirty="0" err="1" smtClean="0">
                <a:solidFill>
                  <a:schemeClr val="tx1"/>
                </a:solidFill>
                <a:latin typeface="Gill Sans" charset="0"/>
                <a:ea typeface="ＭＳ Ｐゴシック" charset="-128"/>
                <a:cs typeface="ＭＳ Ｐゴシック" charset="-128"/>
                <a:sym typeface="Arial" charset="0"/>
              </a:rPr>
              <a:t>obs</a:t>
            </a:r>
            <a:r>
              <a:rPr lang="en-US" sz="1200" b="0" kern="1200" baseline="0" dirty="0" smtClean="0">
                <a:solidFill>
                  <a:schemeClr val="tx1"/>
                </a:solidFill>
                <a:latin typeface="Gill Sans" charset="0"/>
                <a:ea typeface="ＭＳ Ｐゴシック" charset="-128"/>
                <a:cs typeface="ＭＳ Ｐゴシック" charset="-128"/>
                <a:sym typeface="Arial" charset="0"/>
              </a:rPr>
              <a:t> applied 6 hourly</a:t>
            </a:r>
            <a:r>
              <a:rPr lang="en-US" sz="1200" b="0" kern="1200" baseline="0" dirty="0" smtClean="0">
                <a:solidFill>
                  <a:schemeClr val="tx1"/>
                </a:solidFill>
                <a:latin typeface="Gill Sans" charset="0"/>
                <a:ea typeface="ＭＳ Ｐゴシック" charset="-128"/>
                <a:cs typeface="ＭＳ Ｐゴシック" charset="-128"/>
                <a:sym typeface="Arial" charset="0"/>
              </a:rPr>
              <a:t> </a:t>
            </a:r>
          </a:p>
          <a:p>
            <a:endParaRPr lang="en-US" sz="1200" b="0" kern="1200" baseline="0" dirty="0" smtClean="0">
              <a:solidFill>
                <a:schemeClr val="tx1"/>
              </a:solidFill>
              <a:latin typeface="Gill Sans" charset="0"/>
              <a:ea typeface="ＭＳ Ｐゴシック" charset="-128"/>
              <a:cs typeface="ＭＳ Ｐゴシック" charset="-128"/>
              <a:sym typeface="Arial" charset="0"/>
            </a:endParaRPr>
          </a:p>
          <a:p>
            <a:r>
              <a:rPr lang="en-US" sz="1200" b="0" kern="1200" baseline="0" dirty="0" smtClean="0">
                <a:solidFill>
                  <a:schemeClr val="tx1"/>
                </a:solidFill>
                <a:latin typeface="Gill Sans" charset="0"/>
                <a:ea typeface="ＭＳ Ｐゴシック" charset="-128"/>
                <a:cs typeface="ＭＳ Ｐゴシック" charset="-128"/>
                <a:sym typeface="Arial" charset="0"/>
              </a:rPr>
              <a:t>Radar </a:t>
            </a:r>
            <a:r>
              <a:rPr lang="en-US" sz="1200" b="0" kern="1200" baseline="0" dirty="0" err="1" smtClean="0">
                <a:solidFill>
                  <a:schemeClr val="tx1"/>
                </a:solidFill>
                <a:latin typeface="Gill Sans" charset="0"/>
                <a:ea typeface="ＭＳ Ｐゴシック" charset="-128"/>
                <a:cs typeface="ＭＳ Ｐゴシック" charset="-128"/>
                <a:sym typeface="Arial" charset="0"/>
              </a:rPr>
              <a:t>griidded</a:t>
            </a:r>
            <a:r>
              <a:rPr lang="en-US" sz="1200" b="0" kern="1200" baseline="0" dirty="0" smtClean="0">
                <a:solidFill>
                  <a:schemeClr val="tx1"/>
                </a:solidFill>
                <a:latin typeface="Gill Sans" charset="0"/>
                <a:ea typeface="ＭＳ Ｐゴシック" charset="-128"/>
                <a:cs typeface="ＭＳ Ｐゴシック" charset="-128"/>
                <a:sym typeface="Arial" charset="0"/>
              </a:rPr>
              <a:t> to the model grid and a 24 hour box car filter applied to remove tides</a:t>
            </a:r>
            <a:endParaRPr lang="en-US" sz="1400" b="0" dirty="0" smtClean="0">
              <a:latin typeface="Arial" charset="0"/>
              <a:ea typeface="Arial" charset="0"/>
              <a:cs typeface="Arial" charset="0"/>
              <a:sym typeface="Arial" charset="0"/>
            </a:endParaRPr>
          </a:p>
          <a:p>
            <a:pPr marL="285750" indent="-285750" eaLnBrk="1" hangingPunct="1"/>
            <a:endParaRPr lang="en-US" baseline="0" dirty="0" smtClean="0"/>
          </a:p>
          <a:p>
            <a:pPr marL="285750" marR="0" indent="-285750" algn="l" defTabSz="914400" rtl="0" eaLnBrk="1" fontAlgn="base" latinLnBrk="0" hangingPunct="1">
              <a:lnSpc>
                <a:spcPct val="100000"/>
              </a:lnSpc>
              <a:spcBef>
                <a:spcPct val="0"/>
              </a:spcBef>
              <a:spcAft>
                <a:spcPct val="0"/>
              </a:spcAft>
              <a:buClrTx/>
              <a:buSzTx/>
              <a:buFontTx/>
              <a:buNone/>
              <a:tabLst/>
              <a:defRPr/>
            </a:pPr>
            <a:r>
              <a:rPr lang="en-US" baseline="0" dirty="0" smtClean="0"/>
              <a:t>In the work that I’ll be presenting today, we use the reanalysis to directly compute the impact of each data stream on estimates of EAC transport. And I’d like you to particularly take note of the HF radar array, which measures surface currents up to ~ 100km offshore of of Coffs </a:t>
            </a:r>
            <a:r>
              <a:rPr lang="en-US" baseline="0" dirty="0" err="1" smtClean="0"/>
              <a:t>Harbour</a:t>
            </a:r>
            <a:r>
              <a:rPr lang="en-US" baseline="0" dirty="0" smtClean="0"/>
              <a:t>, and the EAC transport array, which a 5-mooring array that extends about 200km offshore and measures T, S and velocities throughout the water column.</a:t>
            </a:r>
          </a:p>
          <a:p>
            <a:pPr marL="285750" marR="0" indent="-285750" algn="l" defTabSz="914400" rtl="0" eaLnBrk="1" fontAlgn="base" latinLnBrk="0" hangingPunct="1">
              <a:lnSpc>
                <a:spcPct val="100000"/>
              </a:lnSpc>
              <a:spcBef>
                <a:spcPct val="0"/>
              </a:spcBef>
              <a:spcAft>
                <a:spcPct val="0"/>
              </a:spcAft>
              <a:buClrTx/>
              <a:buSzTx/>
              <a:buFontTx/>
              <a:buNone/>
              <a:tabLst/>
              <a:defRPr/>
            </a:pPr>
            <a:endParaRPr lang="en-US" baseline="0" dirty="0" smtClean="0"/>
          </a:p>
          <a:p>
            <a:pPr marL="285750" marR="0" indent="-285750" algn="l" defTabSz="914400" rtl="0" eaLnBrk="1" fontAlgn="base" latinLnBrk="0" hangingPunct="1">
              <a:lnSpc>
                <a:spcPct val="100000"/>
              </a:lnSpc>
              <a:spcBef>
                <a:spcPct val="0"/>
              </a:spcBef>
              <a:spcAft>
                <a:spcPct val="0"/>
              </a:spcAft>
              <a:buClrTx/>
              <a:buSzTx/>
              <a:buFontTx/>
              <a:buNone/>
              <a:tabLst/>
              <a:defRPr/>
            </a:pPr>
            <a:r>
              <a:rPr lang="en-US" baseline="0" dirty="0" smtClean="0"/>
              <a:t>(Combining a model with 2.6 million grid cells with ~ 40-100,000 </a:t>
            </a:r>
            <a:r>
              <a:rPr lang="en-US" baseline="0" dirty="0" err="1" smtClean="0"/>
              <a:t>obs</a:t>
            </a:r>
            <a:r>
              <a:rPr lang="en-US" baseline="0" dirty="0" smtClean="0"/>
              <a:t> per 5-day window)</a:t>
            </a:r>
          </a:p>
          <a:p>
            <a:pPr marL="285750" marR="0" indent="-285750" algn="l" defTabSz="914400" rtl="0" eaLnBrk="1" fontAlgn="base" latinLnBrk="0" hangingPunct="1">
              <a:lnSpc>
                <a:spcPct val="100000"/>
              </a:lnSpc>
              <a:spcBef>
                <a:spcPct val="0"/>
              </a:spcBef>
              <a:spcAft>
                <a:spcPct val="0"/>
              </a:spcAft>
              <a:buClrTx/>
              <a:buSzTx/>
              <a:buFontTx/>
              <a:buNone/>
              <a:tabLst/>
              <a:defRPr/>
            </a:pPr>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138" name="Rectangle 1"/>
          <p:cNvSpPr>
            <a:spLocks noGrp="1" noRot="1" noChangeAspect="1" noChangeArrowheads="1"/>
          </p:cNvSpPr>
          <p:nvPr>
            <p:ph type="sldImg"/>
          </p:nvPr>
        </p:nvSpPr>
        <p:spPr>
          <a:solidFill>
            <a:srgbClr val="FFFFFF"/>
          </a:solidFill>
          <a:ln/>
        </p:spPr>
      </p:sp>
      <p:sp>
        <p:nvSpPr>
          <p:cNvPr id="240643" name="Rectangle 2"/>
          <p:cNvSpPr>
            <a:spLocks noGrp="1" noChangeArrowheads="1"/>
          </p:cNvSpPr>
          <p:nvPr>
            <p:ph type="body" idx="1"/>
          </p:nvPr>
        </p:nvSpPr>
        <p:spPr>
          <a:ln/>
        </p:spPr>
        <p:txBody>
          <a:bodyPr/>
          <a:lstStyle/>
          <a:p>
            <a:pPr marL="274320">
              <a:buFont typeface="Arial"/>
              <a:buNone/>
              <a:defRPr/>
            </a:pPr>
            <a:endParaRPr lang="en-US" b="0" baseline="0" dirty="0" smtClean="0"/>
          </a:p>
          <a:p>
            <a:pPr marL="285750" indent="-285750" eaLnBrk="1" hangingPunct="1">
              <a:defRPr/>
            </a:pPr>
            <a:r>
              <a:rPr lang="en-US" dirty="0" smtClean="0"/>
              <a:t>We</a:t>
            </a:r>
            <a:r>
              <a:rPr lang="en-US" baseline="0" dirty="0" smtClean="0"/>
              <a:t> use strong constraint DA with the primal form that Andy talked about</a:t>
            </a:r>
            <a:endParaRPr lang="en-US" dirty="0" smtClean="0"/>
          </a:p>
          <a:p>
            <a:pPr marL="285750" indent="-285750" eaLnBrk="1" hangingPunct="1">
              <a:defRPr/>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r>
              <a:rPr lang="en-US" baseline="0" dirty="0" smtClean="0"/>
              <a:t>We solve for these increments by </a:t>
            </a:r>
            <a:r>
              <a:rPr lang="en-US" baseline="0" dirty="0" err="1" smtClean="0"/>
              <a:t>minimising</a:t>
            </a:r>
            <a:r>
              <a:rPr lang="en-US" baseline="0" dirty="0" smtClean="0"/>
              <a:t> a cost function that is made up by an observation term and a background term.</a:t>
            </a:r>
          </a:p>
          <a:p>
            <a:pPr marL="285750" indent="-285750" eaLnBrk="1" hangingPunct="1"/>
            <a:endParaRPr lang="en-US" baseline="0" dirty="0" smtClean="0"/>
          </a:p>
          <a:p>
            <a:pPr marL="285750" indent="-285750" eaLnBrk="1" hangingPunct="1"/>
            <a:r>
              <a:rPr lang="en-US" baseline="0" dirty="0" smtClean="0"/>
              <a:t>One of the most important tasks in setting up an assimilation system is the specification of the prior observation and background errors.</a:t>
            </a:r>
          </a:p>
          <a:p>
            <a:pPr marL="285750" indent="-285750" eaLnBrk="1" hangingPunct="1"/>
            <a:r>
              <a:rPr lang="en-US" baseline="0" dirty="0" smtClean="0"/>
              <a:t>The observation errors act as a scaling factor in the cost function so that we do not ‘over-fit’ to uncertain observations, and can arise from instrument error and errors of representativeness, which can arise from model </a:t>
            </a:r>
            <a:r>
              <a:rPr lang="en-US" baseline="0" dirty="0" err="1" smtClean="0"/>
              <a:t>discretisation</a:t>
            </a:r>
            <a:r>
              <a:rPr lang="en-US" baseline="0" dirty="0" smtClean="0"/>
              <a:t> in time and space, and processes not resolved by the model. The instrument errors are typically much lower than the other errors.</a:t>
            </a:r>
          </a:p>
          <a:p>
            <a:pPr marL="285750" indent="-285750" eaLnBrk="1" hangingPunct="1"/>
            <a:endParaRPr lang="en-US" baseline="0" dirty="0" smtClean="0"/>
          </a:p>
          <a:p>
            <a:pPr marL="285750" indent="-285750" eaLnBrk="1" hangingPunct="1"/>
            <a:r>
              <a:rPr lang="en-US" baseline="0" dirty="0" smtClean="0"/>
              <a:t>Our model does not include the tides, and the mooring T, S and velocity data is collected at 5 or 10 minute sampling frequency. We low-pass filter the observations to remove tides and inertial oscillations, and apply the observations 6-hourly.</a:t>
            </a:r>
          </a:p>
          <a:p>
            <a:pPr marL="285750" indent="-285750" eaLnBrk="1" hangingPunct="1"/>
            <a:endParaRPr lang="en-US" baseline="0" dirty="0" smtClean="0"/>
          </a:p>
          <a:p>
            <a:pPr marL="285750" indent="-285750" eaLnBrk="1" hangingPunct="1"/>
            <a:r>
              <a:rPr lang="en-US" baseline="0" dirty="0" smtClean="0"/>
              <a:t>For the HF radar data, we apply a 24-hour boxcar filter to remove the tides and then grid the radials onto the model grid. We assimilate the radial vectors, rather than the velocities which have correlated errors.</a:t>
            </a:r>
          </a:p>
          <a:p>
            <a:pPr marL="285750" indent="-285750" eaLnBrk="1" hangingPunct="1"/>
            <a:endParaRPr lang="en-US" baseline="0" dirty="0" smtClean="0"/>
          </a:p>
          <a:p>
            <a:pPr marL="285750" indent="-285750" eaLnBrk="1" hangingPunct="1"/>
            <a:r>
              <a:rPr lang="en-US" baseline="0" dirty="0" smtClean="0"/>
              <a:t>For each data streams, if there are several observations that occur in the same model grid cell in the same time step, we average them and apply only a single observation in that grid cell and at that time, and compute the variance to use in the observation error specification.</a:t>
            </a:r>
          </a:p>
          <a:p>
            <a:pPr marL="285750" indent="-285750" eaLnBrk="1" hangingPunct="1"/>
            <a:endParaRPr lang="en-US" baseline="0" dirty="0" smtClean="0"/>
          </a:p>
          <a:p>
            <a:pPr marL="285750" indent="-285750" eaLnBrk="1" hangingPunct="1"/>
            <a:r>
              <a:rPr lang="en-US" baseline="0" dirty="0" smtClean="0"/>
              <a:t>We generated nominal minimum error profiles for the subsurface observations, that are scaled versions of the variance profiles from the 10 year free running model, and the observation error is given by the maximum of that value and the variance of the gridded observations. </a:t>
            </a:r>
          </a:p>
          <a:p>
            <a:pPr marL="285750" indent="-285750" eaLnBrk="1" hangingPunct="1"/>
            <a:endParaRPr lang="en-US" baseline="0" dirty="0" smtClean="0"/>
          </a:p>
          <a:p>
            <a:pPr marL="285750" indent="-285750" eaLnBrk="1" hangingPunct="1"/>
            <a:r>
              <a:rPr lang="en-US" baseline="0" dirty="0" smtClean="0"/>
              <a:t>For the offshore regions, the nominal minimum error profiles for </a:t>
            </a:r>
            <a:r>
              <a:rPr lang="en-US" baseline="0" dirty="0" smtClean="0"/>
              <a:t>T and </a:t>
            </a:r>
            <a:r>
              <a:rPr lang="en-US" baseline="0" dirty="0" smtClean="0"/>
              <a:t>S look like this.</a:t>
            </a:r>
          </a:p>
          <a:p>
            <a:pPr marL="285750" indent="-285750" eaLnBrk="1" hangingPunct="1"/>
            <a:r>
              <a:rPr lang="en-US" baseline="0" dirty="0" smtClean="0"/>
              <a:t>On the shelf, the errors are inflated by a factor of ~2, because there are more small scale shelf processes that are not resolved by the model.</a:t>
            </a: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r>
              <a:rPr lang="en-US" baseline="0" dirty="0" smtClean="0"/>
              <a:t>For the background error </a:t>
            </a:r>
            <a:r>
              <a:rPr lang="en-US" baseline="0" dirty="0" err="1" smtClean="0"/>
              <a:t>covariances</a:t>
            </a:r>
            <a:r>
              <a:rPr lang="en-US" baseline="0" dirty="0" smtClean="0"/>
              <a:t>, this is taken from Andy’s slides, except that I’ve called it P instead of B.</a:t>
            </a:r>
          </a:p>
          <a:p>
            <a:pPr marL="285750" indent="-285750" eaLnBrk="1" hangingPunct="1"/>
            <a:endParaRPr lang="en-US" baseline="0" dirty="0" smtClean="0"/>
          </a:p>
          <a:p>
            <a:pPr marL="285750" indent="-285750" eaLnBrk="1" hangingPunct="1"/>
            <a:r>
              <a:rPr lang="en-US" baseline="0" dirty="0" smtClean="0"/>
              <a:t>We only use the </a:t>
            </a:r>
            <a:r>
              <a:rPr lang="en-US" baseline="0" dirty="0" err="1" smtClean="0"/>
              <a:t>univariant</a:t>
            </a:r>
            <a:r>
              <a:rPr lang="en-US" baseline="0" dirty="0" smtClean="0"/>
              <a:t> component, so we don’t have these balanced terms.</a:t>
            </a:r>
          </a:p>
          <a:p>
            <a:pPr marL="285750" indent="-285750" eaLnBrk="1" hangingPunct="1"/>
            <a:r>
              <a:rPr lang="en-US" baseline="0" dirty="0" smtClean="0"/>
              <a:t>For the </a:t>
            </a:r>
            <a:r>
              <a:rPr lang="en-US" b="1" baseline="0" dirty="0" smtClean="0"/>
              <a:t>standard deviations </a:t>
            </a:r>
            <a:r>
              <a:rPr lang="en-US" baseline="0" dirty="0" smtClean="0"/>
              <a:t>we use the square root of the mean of the 5-day variances from the 10-year free running model.</a:t>
            </a:r>
          </a:p>
          <a:p>
            <a:pPr marL="285750" indent="-285750" eaLnBrk="1" hangingPunct="1"/>
            <a:r>
              <a:rPr lang="en-US" baseline="0" dirty="0" smtClean="0"/>
              <a:t>And to compute the </a:t>
            </a:r>
            <a:r>
              <a:rPr lang="en-US" b="1" baseline="0" dirty="0" smtClean="0"/>
              <a:t>correlation matrix C</a:t>
            </a:r>
            <a:r>
              <a:rPr lang="en-US" baseline="0" dirty="0" smtClean="0"/>
              <a:t>, we need to specify the </a:t>
            </a:r>
            <a:r>
              <a:rPr lang="en-US" baseline="0" dirty="0" err="1" smtClean="0"/>
              <a:t>horz</a:t>
            </a:r>
            <a:r>
              <a:rPr lang="en-US" baseline="0" dirty="0" smtClean="0"/>
              <a:t> and vertical length scales of variability for each state variable, which are assumed to be homogeneous and isotropic.</a:t>
            </a:r>
          </a:p>
          <a:p>
            <a:pPr marL="285750" indent="-285750" eaLnBrk="1" hangingPunct="1"/>
            <a:endParaRPr lang="en-US" baseline="0" dirty="0" smtClean="0"/>
          </a:p>
          <a:p>
            <a:pPr marL="285750" indent="-285750" eaLnBrk="1" hangingPunct="1"/>
            <a:r>
              <a:rPr lang="en-US" baseline="0" dirty="0" smtClean="0"/>
              <a:t>For the </a:t>
            </a:r>
            <a:r>
              <a:rPr lang="en-US" baseline="0" dirty="0" err="1" smtClean="0"/>
              <a:t>horz</a:t>
            </a:r>
            <a:r>
              <a:rPr lang="en-US" baseline="0" dirty="0" smtClean="0"/>
              <a:t> length scales, we specify 100km for SSH and temperature, and 70km for velocities.</a:t>
            </a:r>
          </a:p>
          <a:p>
            <a:pPr marL="285750" indent="-285750" eaLnBrk="1" hangingPunct="1"/>
            <a:r>
              <a:rPr lang="en-US" baseline="0" dirty="0" smtClean="0"/>
              <a:t>For SSH, from the free running model, we computed the correlation of each point with every other point, and this plot shows the number of points with correlation greater than 0.7 plotted against the distance between the points, and this X shows the 100km mark.</a:t>
            </a:r>
          </a:p>
          <a:p>
            <a:pPr marL="285750" indent="-285750" eaLnBrk="1" hangingPunct="1"/>
            <a:r>
              <a:rPr lang="en-US" baseline="0" dirty="0" smtClean="0"/>
              <a:t>Likewise for the surface velocities, this is the number of points with complex correlation greater than 0.7 against the distance between the points, and the X shows the 70km mark.</a:t>
            </a: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r>
              <a:rPr lang="en-US" baseline="0" dirty="0" smtClean="0"/>
              <a:t>In the vertical we used the data from the shelf moorings and the EAC array, and calculated the correlation between the observations at each depth and every other depth. The vertical length scales vary considerably between the moorings and these are just a few examples. So we have the correlation plotted against the vertical distance between the points. Here for velocity at one of the deep water moorings, the length scale to a correlation of 0.7 is about 200m, and for this shelf mooring in 200m of water the length scale is 70m. </a:t>
            </a:r>
          </a:p>
          <a:p>
            <a:pPr marL="285750" indent="-285750" eaLnBrk="1" hangingPunct="1"/>
            <a:r>
              <a:rPr lang="en-US" baseline="0" dirty="0" smtClean="0"/>
              <a:t>For </a:t>
            </a:r>
            <a:r>
              <a:rPr lang="en-US" b="1" baseline="0" dirty="0" smtClean="0"/>
              <a:t>velocities</a:t>
            </a:r>
            <a:r>
              <a:rPr lang="en-US" baseline="0" dirty="0" smtClean="0"/>
              <a:t> from all of the moorings, the </a:t>
            </a:r>
            <a:r>
              <a:rPr lang="en-US" b="1" baseline="0" dirty="0" smtClean="0"/>
              <a:t>vertical length scales </a:t>
            </a:r>
            <a:r>
              <a:rPr lang="en-US" b="1" baseline="0" dirty="0" smtClean="0"/>
              <a:t>to correlation</a:t>
            </a:r>
            <a:r>
              <a:rPr lang="en-US" b="1" baseline="0" dirty="0" smtClean="0"/>
              <a:t> of 0.7 ranged from 20-200m</a:t>
            </a:r>
            <a:r>
              <a:rPr lang="en-US" baseline="0" dirty="0" smtClean="0"/>
              <a:t>. We chose </a:t>
            </a:r>
            <a:r>
              <a:rPr lang="en-US" b="1" baseline="0" dirty="0" smtClean="0"/>
              <a:t>50m</a:t>
            </a:r>
            <a:r>
              <a:rPr lang="en-US" baseline="0" dirty="0" smtClean="0"/>
              <a:t>, as the deep water moorings cross the main core of the EAC were the vertical </a:t>
            </a:r>
            <a:r>
              <a:rPr lang="en-US" baseline="0" dirty="0" err="1" smtClean="0"/>
              <a:t>decorrelation</a:t>
            </a:r>
            <a:r>
              <a:rPr lang="en-US" baseline="0" dirty="0" smtClean="0"/>
              <a:t> length scales are likely to be greater than in the rest of the offshore domain.</a:t>
            </a:r>
          </a:p>
          <a:p>
            <a:pPr marL="285750" indent="-285750" eaLnBrk="1" hangingPunct="1"/>
            <a:endParaRPr lang="en-US" baseline="0" dirty="0" smtClean="0"/>
          </a:p>
          <a:p>
            <a:r>
              <a:rPr lang="en-US" baseline="0" dirty="0" smtClean="0"/>
              <a:t>For temperature</a:t>
            </a:r>
            <a:r>
              <a:rPr lang="en-US" baseline="0" dirty="0" smtClean="0"/>
              <a:t>,</a:t>
            </a:r>
            <a:r>
              <a:rPr lang="en-US" baseline="0" dirty="0" smtClean="0"/>
              <a:t> the vertical length scales to a correlation of 0.7 range from </a:t>
            </a:r>
            <a:r>
              <a:rPr lang="en-US" b="1" baseline="0" dirty="0" smtClean="0"/>
              <a:t>15</a:t>
            </a:r>
            <a:r>
              <a:rPr lang="en-US" b="1" baseline="0" dirty="0" smtClean="0"/>
              <a:t>-</a:t>
            </a:r>
            <a:r>
              <a:rPr lang="en-US" sz="1200" b="1" kern="1200" baseline="0" dirty="0" smtClean="0">
                <a:solidFill>
                  <a:schemeClr val="tx1"/>
                </a:solidFill>
                <a:latin typeface="Gill Sans" charset="0"/>
                <a:ea typeface="ＭＳ Ｐゴシック" charset="-128"/>
                <a:cs typeface="ＭＳ Ｐゴシック" charset="-128"/>
              </a:rPr>
              <a:t>30m for the</a:t>
            </a:r>
            <a:r>
              <a:rPr lang="en-US" sz="1200" b="1" kern="1200" baseline="0" dirty="0" smtClean="0">
                <a:solidFill>
                  <a:schemeClr val="tx1"/>
                </a:solidFill>
                <a:latin typeface="Gill Sans" charset="0"/>
                <a:ea typeface="ＭＳ Ｐゴシック" charset="-128"/>
                <a:cs typeface="ＭＳ Ｐゴシック" charset="-128"/>
              </a:rPr>
              <a:t> shallow shelf </a:t>
            </a:r>
            <a:r>
              <a:rPr lang="en-US" sz="1200" b="1" kern="1200" baseline="0" dirty="0" smtClean="0">
                <a:solidFill>
                  <a:schemeClr val="tx1"/>
                </a:solidFill>
                <a:latin typeface="Gill Sans" charset="0"/>
                <a:ea typeface="ＭＳ Ｐゴシック" charset="-128"/>
                <a:cs typeface="ＭＳ Ｐゴシック" charset="-128"/>
              </a:rPr>
              <a:t>moorings (NSW moorings, SEQ 200), 70m for SEQ 400 and 100-200m for the EAC deepwater array </a:t>
            </a:r>
            <a:r>
              <a:rPr lang="en-US" sz="1200" b="1" kern="1200" baseline="0" dirty="0" smtClean="0">
                <a:solidFill>
                  <a:schemeClr val="tx1"/>
                </a:solidFill>
                <a:latin typeface="Gill Sans" charset="0"/>
                <a:ea typeface="ＭＳ Ｐゴシック" charset="-128"/>
                <a:cs typeface="ＭＳ Ｐゴシック" charset="-128"/>
              </a:rPr>
              <a:t>moorings</a:t>
            </a:r>
            <a:r>
              <a:rPr lang="en-US" sz="1200" kern="1200" baseline="0" dirty="0" smtClean="0">
                <a:solidFill>
                  <a:schemeClr val="tx1"/>
                </a:solidFill>
                <a:latin typeface="Gill Sans" charset="0"/>
                <a:ea typeface="ＭＳ Ｐゴシック" charset="-128"/>
                <a:cs typeface="ＭＳ Ｐゴシック" charset="-128"/>
              </a:rPr>
              <a:t>. Salinity length scales are similar. For salinity we chose 50m, and for temperature we chose a lower value of 10m as SST observations dominate and the </a:t>
            </a:r>
            <a:r>
              <a:rPr lang="en-US" sz="1200" kern="1200" baseline="0" dirty="0" err="1" smtClean="0">
                <a:solidFill>
                  <a:schemeClr val="tx1"/>
                </a:solidFill>
                <a:latin typeface="Gill Sans" charset="0"/>
                <a:ea typeface="ＭＳ Ｐゴシック" charset="-128"/>
                <a:cs typeface="ＭＳ Ｐゴシック" charset="-128"/>
              </a:rPr>
              <a:t>decorrelation</a:t>
            </a:r>
            <a:r>
              <a:rPr lang="en-US" sz="1200" kern="1200" baseline="0" dirty="0" smtClean="0">
                <a:solidFill>
                  <a:schemeClr val="tx1"/>
                </a:solidFill>
                <a:latin typeface="Gill Sans" charset="0"/>
                <a:ea typeface="ＭＳ Ｐゴシック" charset="-128"/>
                <a:cs typeface="ＭＳ Ｐゴシック" charset="-128"/>
              </a:rPr>
              <a:t> length scales near the surface are smaller.</a:t>
            </a:r>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pPr marL="285750" indent="-285750" eaLnBrk="1" hangingPunct="1"/>
            <a:endParaRPr lang="en-US" baseline="0" dirty="0" smtClean="0"/>
          </a:p>
          <a:p>
            <a:pPr marL="285750" indent="-285750" eaLnBrk="1" hangingPunct="1"/>
            <a:r>
              <a:rPr lang="en-US" baseline="0" dirty="0" smtClean="0"/>
              <a:t>Linearity experiments to compare the evolution of realistic perturbations in the TL model and the NL model found that 5-days was a good choice for the assimilation window length as the non-</a:t>
            </a:r>
            <a:r>
              <a:rPr lang="en-US" baseline="0" dirty="0" err="1" smtClean="0"/>
              <a:t>linearities</a:t>
            </a:r>
            <a:r>
              <a:rPr lang="en-US" baseline="0" dirty="0" smtClean="0"/>
              <a:t> did not become too large.</a:t>
            </a:r>
          </a:p>
          <a:p>
            <a:pPr marL="285750" indent="-285750" eaLnBrk="1" hangingPunct="1"/>
            <a:endParaRPr lang="en-US" baseline="0" dirty="0" smtClean="0"/>
          </a:p>
          <a:p>
            <a:pPr marL="285750" indent="-285750" eaLnBrk="1" hangingPunct="1"/>
            <a:r>
              <a:rPr lang="en-US" baseline="0" dirty="0" smtClean="0"/>
              <a:t>We use 14 inner loops, and 1 outer loop. This plot shows the TL cost function over the initial cost function for each of the 14 inner loops, averaged over the 2 years, and we can see that the curve flattens out which indicates that 14 loops is a reasonable choice. The magenta dot shows the final NL cost function over the initial cost function, and this mismatch shows that some nonlinearities do persist.</a:t>
            </a:r>
          </a:p>
          <a:p>
            <a:pPr marL="285750" indent="-285750" eaLnBrk="1" hangingPunct="1"/>
            <a:endParaRPr lang="en-US" baseline="0" dirty="0" smtClean="0"/>
          </a:p>
          <a:p>
            <a:pPr marL="285750" indent="-285750" eaLnBrk="1" hangingPunct="1"/>
            <a:r>
              <a:rPr lang="en-US" baseline="0" dirty="0" smtClean="0"/>
              <a:t>On this main figure, the black line is the initial cost function for each assimilation window over the 2 years, the final TL cost function is in blue, and the final NL cost function in magenta. The final NL cost function matches the TL cost function well. And this is crucial for the observation impact calculations to be valid.</a:t>
            </a:r>
          </a:p>
          <a:p>
            <a:pPr marL="285750" indent="-285750" eaLnBrk="1" hangingPunct="1"/>
            <a:endParaRPr lang="en-US" baseline="0" dirty="0" smtClean="0"/>
          </a:p>
          <a:p>
            <a:pPr marL="285750" indent="-285750" eaLnBrk="1" hangingPunct="1"/>
            <a:r>
              <a:rPr lang="en-US" baseline="0" dirty="0" smtClean="0"/>
              <a:t>In the assimilation, we update the boundaries daily and the surface forcing 12-hourly.</a:t>
            </a:r>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p:spPr>
        <p:txBody>
          <a:bodyPr/>
          <a:lstStyle/>
          <a:p>
            <a:r>
              <a:rPr lang="en-US" sz="1200" kern="1200" baseline="0" dirty="0" smtClean="0">
                <a:solidFill>
                  <a:schemeClr val="tx1"/>
                </a:solidFill>
                <a:latin typeface="Gill Sans" charset="0"/>
                <a:ea typeface="ＭＳ Ｐゴシック" charset="-128"/>
                <a:cs typeface="ＭＳ Ｐゴシック" charset="-128"/>
              </a:rPr>
              <a:t> Correct specification of the prior observation and background error </a:t>
            </a:r>
            <a:r>
              <a:rPr lang="en-US" sz="1200" kern="1200" baseline="0" dirty="0" err="1" smtClean="0">
                <a:solidFill>
                  <a:schemeClr val="tx1"/>
                </a:solidFill>
                <a:latin typeface="Gill Sans" charset="0"/>
                <a:ea typeface="ＭＳ Ｐゴシック" charset="-128"/>
                <a:cs typeface="ＭＳ Ｐゴシック" charset="-128"/>
              </a:rPr>
              <a:t>covariances</a:t>
            </a:r>
            <a:r>
              <a:rPr lang="en-US" sz="1200" kern="1200" baseline="0" dirty="0" smtClean="0">
                <a:solidFill>
                  <a:schemeClr val="tx1"/>
                </a:solidFill>
                <a:latin typeface="Gill Sans" charset="0"/>
                <a:ea typeface="ＭＳ Ｐゴシック" charset="-128"/>
                <a:cs typeface="ＭＳ Ｐゴシック" charset="-128"/>
              </a:rPr>
              <a:t> is important and a measure of the of the consistency of these prior choices can be made using a set of diagnostics based on the innovation statistics, presented in </a:t>
            </a:r>
            <a:r>
              <a:rPr lang="en-US" sz="1200" kern="1200" baseline="0" dirty="0" err="1" smtClean="0">
                <a:solidFill>
                  <a:schemeClr val="tx1"/>
                </a:solidFill>
                <a:latin typeface="Gill Sans" charset="0"/>
                <a:ea typeface="ＭＳ Ｐゴシック" charset="-128"/>
                <a:cs typeface="ＭＳ Ｐゴシック" charset="-128"/>
              </a:rPr>
              <a:t>Desroziers</a:t>
            </a:r>
            <a:r>
              <a:rPr lang="en-US" sz="1200" kern="1200" baseline="0" dirty="0" smtClean="0">
                <a:solidFill>
                  <a:schemeClr val="tx1"/>
                </a:solidFill>
                <a:latin typeface="Gill Sans" charset="0"/>
                <a:ea typeface="ＭＳ Ｐゴシック" charset="-128"/>
                <a:cs typeface="ＭＳ Ｐゴシック" charset="-128"/>
              </a:rPr>
              <a:t> et al. (2005). We put quite a bit of effort into ensuring that our prior specified error variances and those diagnosed after the assimilation match fairly well.</a:t>
            </a:r>
          </a:p>
          <a:p>
            <a:endParaRPr lang="en-US" sz="1200" kern="1200" baseline="0" dirty="0" smtClean="0">
              <a:solidFill>
                <a:schemeClr val="tx1"/>
              </a:solidFill>
              <a:latin typeface="Gill Sans" charset="0"/>
              <a:ea typeface="ＭＳ Ｐゴシック" charset="-128"/>
              <a:cs typeface="ＭＳ Ｐゴシック" charset="-128"/>
            </a:endParaRPr>
          </a:p>
          <a:p>
            <a:r>
              <a:rPr lang="en-US" sz="1200" kern="1200" baseline="0" dirty="0" smtClean="0">
                <a:solidFill>
                  <a:schemeClr val="tx1"/>
                </a:solidFill>
                <a:latin typeface="Gill Sans" charset="0"/>
                <a:ea typeface="ＭＳ Ｐゴシック" charset="-128"/>
                <a:cs typeface="ＭＳ Ｐゴシック" charset="-128"/>
              </a:rPr>
              <a:t>Example, SSH… and radials</a:t>
            </a:r>
          </a:p>
          <a:p>
            <a:endParaRPr lang="en-US" baseline="0" dirty="0" smtClean="0"/>
          </a:p>
          <a:p>
            <a:r>
              <a:rPr lang="en-US" sz="1200" kern="1200" baseline="0" dirty="0" smtClean="0">
                <a:solidFill>
                  <a:schemeClr val="tx1"/>
                </a:solidFill>
                <a:latin typeface="Gill Sans" charset="0"/>
                <a:ea typeface="ＭＳ Ｐゴシック" charset="-128"/>
                <a:cs typeface="ＭＳ Ｐゴシック" charset="-128"/>
              </a:rPr>
              <a:t> Another simple diagnostic to check the validity of the observation and background error </a:t>
            </a:r>
            <a:r>
              <a:rPr lang="en-US" sz="1200" kern="1200" baseline="0" dirty="0" err="1" smtClean="0">
                <a:solidFill>
                  <a:schemeClr val="tx1"/>
                </a:solidFill>
                <a:latin typeface="Gill Sans" charset="0"/>
                <a:ea typeface="ＭＳ Ｐゴシック" charset="-128"/>
                <a:cs typeface="ＭＳ Ｐゴシック" charset="-128"/>
              </a:rPr>
              <a:t>covariances</a:t>
            </a:r>
            <a:r>
              <a:rPr lang="en-US" sz="1200" kern="1200" baseline="0" dirty="0" smtClean="0">
                <a:solidFill>
                  <a:schemeClr val="tx1"/>
                </a:solidFill>
                <a:latin typeface="Gill Sans" charset="0"/>
                <a:ea typeface="ＭＳ Ｐゴシック" charset="-128"/>
                <a:cs typeface="ＭＳ Ｐゴシック" charset="-128"/>
              </a:rPr>
              <a:t> is the optimality value, which </a:t>
            </a:r>
            <a:r>
              <a:rPr lang="en-US" sz="1200" b="1" kern="1200" baseline="0" dirty="0" smtClean="0">
                <a:solidFill>
                  <a:schemeClr val="tx1"/>
                </a:solidFill>
                <a:latin typeface="Gill Sans" charset="0"/>
                <a:ea typeface="ＭＳ Ｐゴシック" charset="-128"/>
                <a:cs typeface="ＭＳ Ｐゴシック" charset="-128"/>
              </a:rPr>
              <a:t>provides a measure of how well the system approaches an optimal fit </a:t>
            </a:r>
            <a:r>
              <a:rPr lang="en-US" sz="1200" b="0" kern="1200" baseline="0" dirty="0" smtClean="0">
                <a:solidFill>
                  <a:schemeClr val="tx1"/>
                </a:solidFill>
                <a:latin typeface="Gill Sans" charset="0"/>
                <a:ea typeface="ＭＳ Ｐゴシック" charset="-128"/>
                <a:cs typeface="ＭＳ Ｐゴシック" charset="-128"/>
              </a:rPr>
              <a:t>and is given by twice the final cost function divided by the number of observations</a:t>
            </a:r>
            <a:r>
              <a:rPr lang="en-US" sz="1200" b="1" kern="1200" baseline="0" dirty="0" smtClean="0">
                <a:solidFill>
                  <a:schemeClr val="tx1"/>
                </a:solidFill>
                <a:latin typeface="Gill Sans" charset="0"/>
                <a:ea typeface="ＭＳ Ｐゴシック" charset="-128"/>
                <a:cs typeface="ＭＳ Ｐゴシック" charset="-128"/>
              </a:rPr>
              <a:t>. A value of 1 indicates correct specification of the uncertainties. F</a:t>
            </a:r>
            <a:r>
              <a:rPr lang="en-US" sz="1200" kern="1200" baseline="0" dirty="0" smtClean="0">
                <a:solidFill>
                  <a:schemeClr val="tx1"/>
                </a:solidFill>
                <a:latin typeface="Gill Sans" charset="0"/>
                <a:ea typeface="ＭＳ Ｐゴシック" charset="-128"/>
                <a:cs typeface="ＭＳ Ｐゴシック" charset="-128"/>
              </a:rPr>
              <a:t>or the 5-day analysis windows over the 2-year assimilation, the values range from 0.4-1.7 with a mean value of 0.8.</a:t>
            </a:r>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a:p>
            <a:pPr marL="285750" indent="-285750" eaLnBrk="1" hangingPunct="1"/>
            <a:endParaRPr lang="en-US" baseline="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58613" y="1950720"/>
            <a:ext cx="11166788" cy="2600960"/>
          </a:xfrm>
          <a:ln>
            <a:noFill/>
          </a:ln>
        </p:spPr>
        <p:txBody>
          <a:bodyPr tIns="0" rIns="26009">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8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758613" y="4591695"/>
            <a:ext cx="11171123" cy="2492587"/>
          </a:xfrm>
        </p:spPr>
        <p:txBody>
          <a:bodyPr lIns="0" rIns="26009"/>
          <a:lstStyle>
            <a:lvl1pPr marL="0" marR="65023" indent="0" algn="r">
              <a:buNone/>
              <a:defRPr>
                <a:solidFill>
                  <a:schemeClr val="tx1"/>
                </a:solidFill>
              </a:defRPr>
            </a:lvl1pPr>
            <a:lvl2pPr marL="650230" indent="0" algn="ctr">
              <a:buNone/>
            </a:lvl2pPr>
            <a:lvl3pPr marL="1300460" indent="0" algn="ctr">
              <a:buNone/>
            </a:lvl3pPr>
            <a:lvl4pPr marL="1950690" indent="0" algn="ctr">
              <a:buNone/>
            </a:lvl4pPr>
            <a:lvl5pPr marL="2600919" indent="0" algn="ctr">
              <a:buNone/>
            </a:lvl5pPr>
            <a:lvl6pPr marL="3251149" indent="0" algn="ctr">
              <a:buNone/>
            </a:lvl6pPr>
            <a:lvl7pPr marL="3901379" indent="0" algn="ctr">
              <a:buNone/>
            </a:lvl7pPr>
            <a:lvl8pPr marL="4551609" indent="0" algn="ctr">
              <a:buNone/>
            </a:lvl8pPr>
            <a:lvl9pPr marL="5201839"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93E23CD8-0D60-9649-B76C-B38463B5B410}" type="datetime1">
              <a:rPr lang="en-US"/>
              <a:pPr>
                <a:defRPr/>
              </a:pPr>
              <a:t>10/18/16</a:t>
            </a:fld>
            <a:endParaRPr lang="en-US" sz="2300" dirty="0"/>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A5B8EC56-9A65-564A-8353-3EF793D7B6E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B9B7CF80-B2D6-A048-864B-D60FB8643D10}" type="datetime1">
              <a:rPr lang="en-US"/>
              <a:pPr>
                <a:defRPr/>
              </a:pPr>
              <a:t>10/18/16</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3D5D0B57-1663-F241-ADCC-4848BE865F7A}" type="slidenum">
              <a:rPr lang="en-US"/>
              <a:pPr>
                <a:defRPr/>
              </a:pPr>
              <a:t>‹#›</a:t>
            </a:fld>
            <a:endParaRPr lang="en-US" dirty="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54278" y="1872691"/>
            <a:ext cx="11054080" cy="1937715"/>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80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754278" y="3846633"/>
            <a:ext cx="11054080" cy="2147146"/>
          </a:xfrm>
        </p:spPr>
        <p:txBody>
          <a:bodyPr lIns="65023" rIns="65023"/>
          <a:lstStyle>
            <a:lvl1pPr marL="0" indent="0">
              <a:buNone/>
              <a:defRPr sz="3100">
                <a:solidFill>
                  <a:schemeClr val="tx1"/>
                </a:solidFill>
              </a:defRPr>
            </a:lvl1pPr>
            <a:lvl2pPr>
              <a:buNone/>
              <a:defRPr sz="2600">
                <a:solidFill>
                  <a:schemeClr val="tx1">
                    <a:tint val="75000"/>
                  </a:schemeClr>
                </a:solidFill>
              </a:defRPr>
            </a:lvl2pPr>
            <a:lvl3pPr>
              <a:buNone/>
              <a:defRPr sz="2300">
                <a:solidFill>
                  <a:schemeClr val="tx1">
                    <a:tint val="75000"/>
                  </a:schemeClr>
                </a:solidFill>
              </a:defRPr>
            </a:lvl3pPr>
            <a:lvl4pPr>
              <a:buNone/>
              <a:defRPr sz="2000">
                <a:solidFill>
                  <a:schemeClr val="tx1">
                    <a:tint val="75000"/>
                  </a:schemeClr>
                </a:solidFill>
              </a:defRPr>
            </a:lvl4pPr>
            <a:lvl5pPr>
              <a:buNone/>
              <a:defRPr sz="20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9251896-1FEB-3143-82B3-3E522BD7DF84}" type="datetime1">
              <a:rPr lang="en-US"/>
              <a:pPr>
                <a:defRPr/>
              </a:pPr>
              <a:t>10/18/16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72E2FF-2867-F742-8E02-9257C4E5EC9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704320" cy="1625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730788"/>
            <a:ext cx="5743787" cy="6307328"/>
          </a:xfrm>
        </p:spPr>
        <p:txBody>
          <a:bodyPr/>
          <a:lstStyle>
            <a:lvl1pPr>
              <a:defRPr sz="3700"/>
            </a:lvl1pPr>
            <a:lvl2pPr>
              <a:defRPr sz="3400"/>
            </a:lvl2pPr>
            <a:lvl3pPr>
              <a:defRPr sz="2800"/>
            </a:lvl3pPr>
            <a:lvl4pPr>
              <a:defRPr sz="2600"/>
            </a:lvl4pPr>
            <a:lvl5pPr>
              <a:defRPr sz="2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730788"/>
            <a:ext cx="5743787" cy="6307328"/>
          </a:xfrm>
        </p:spPr>
        <p:txBody>
          <a:bodyPr/>
          <a:lstStyle>
            <a:lvl1pPr>
              <a:defRPr sz="3700"/>
            </a:lvl1pPr>
            <a:lvl2pPr>
              <a:defRPr sz="3400"/>
            </a:lvl2pPr>
            <a:lvl3pPr>
              <a:defRPr sz="2800"/>
            </a:lvl3pPr>
            <a:lvl4pPr>
              <a:defRPr sz="2600"/>
            </a:lvl4pPr>
            <a:lvl5pPr>
              <a:defRPr sz="2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DBB894B8-197C-AA4A-85E0-1A51B483DF92}" type="datetime1">
              <a:rPr lang="en-US"/>
              <a:pPr>
                <a:defRPr/>
              </a:pPr>
              <a:t>10/18/16</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80899D07-B6A8-F44F-8AB8-6D87126FB836}" type="slidenum">
              <a:rPr lang="en-US"/>
              <a:pPr>
                <a:defRPr/>
              </a:pPr>
              <a:t>‹#›</a:t>
            </a:fld>
            <a:endParaRPr lang="en-US" dirty="0"/>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70432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638575"/>
            <a:ext cx="5746045" cy="937745"/>
          </a:xfrm>
        </p:spPr>
        <p:txBody>
          <a:bodyPr lIns="65023" tIns="0" rIns="65023" bIns="0" anchor="ctr">
            <a:noAutofit/>
          </a:bodyPr>
          <a:lstStyle>
            <a:lvl1pPr marL="0" indent="0">
              <a:buNone/>
              <a:defRPr sz="3400" b="1" cap="none" baseline="0">
                <a:solidFill>
                  <a:schemeClr val="tx2"/>
                </a:solidFill>
                <a:effectLst/>
              </a:defRPr>
            </a:lvl1pPr>
            <a:lvl2pPr>
              <a:buNone/>
              <a:defRPr sz="2800" b="1"/>
            </a:lvl2pPr>
            <a:lvl3pPr>
              <a:buNone/>
              <a:defRPr sz="2600" b="1"/>
            </a:lvl3pPr>
            <a:lvl4pPr>
              <a:buNone/>
              <a:defRPr sz="2300" b="1"/>
            </a:lvl4pPr>
            <a:lvl5pPr>
              <a:buNone/>
              <a:defRPr sz="2300" b="1"/>
            </a:lvl5pPr>
          </a:lstStyle>
          <a:p>
            <a:pPr lvl="0"/>
            <a:r>
              <a:rPr lang="en-US" smtClean="0"/>
              <a:t>Click to edit Master text styles</a:t>
            </a:r>
          </a:p>
        </p:txBody>
      </p:sp>
      <p:sp>
        <p:nvSpPr>
          <p:cNvPr id="4" name="Text Placeholder 3"/>
          <p:cNvSpPr>
            <a:spLocks noGrp="1"/>
          </p:cNvSpPr>
          <p:nvPr>
            <p:ph type="body" sz="half" idx="3"/>
          </p:nvPr>
        </p:nvSpPr>
        <p:spPr>
          <a:xfrm>
            <a:off x="6606259" y="2644989"/>
            <a:ext cx="5748302" cy="931332"/>
          </a:xfrm>
        </p:spPr>
        <p:txBody>
          <a:bodyPr lIns="65023" tIns="0" rIns="65023" bIns="0" anchor="ctr"/>
          <a:lstStyle>
            <a:lvl1pPr marL="0" indent="0">
              <a:buNone/>
              <a:defRPr sz="3400" b="1" cap="none" baseline="0">
                <a:solidFill>
                  <a:schemeClr val="tx2"/>
                </a:solidFill>
                <a:effectLst/>
              </a:defRPr>
            </a:lvl1pPr>
            <a:lvl2pPr>
              <a:buNone/>
              <a:defRPr sz="2800" b="1"/>
            </a:lvl2pPr>
            <a:lvl3pPr>
              <a:buNone/>
              <a:defRPr sz="2600" b="1"/>
            </a:lvl3pPr>
            <a:lvl4pPr>
              <a:buNone/>
              <a:defRPr sz="2300" b="1"/>
            </a:lvl4pPr>
            <a:lvl5pPr>
              <a:buNone/>
              <a:defRPr sz="2300" b="1"/>
            </a:lvl5pPr>
          </a:lstStyle>
          <a:p>
            <a:pPr lvl="0"/>
            <a:r>
              <a:rPr lang="en-US" smtClean="0"/>
              <a:t>Click to edit Master text styles</a:t>
            </a:r>
          </a:p>
        </p:txBody>
      </p:sp>
      <p:sp>
        <p:nvSpPr>
          <p:cNvPr id="5" name="Content Placeholder 4"/>
          <p:cNvSpPr>
            <a:spLocks noGrp="1"/>
          </p:cNvSpPr>
          <p:nvPr>
            <p:ph sz="quarter" idx="2"/>
          </p:nvPr>
        </p:nvSpPr>
        <p:spPr>
          <a:xfrm>
            <a:off x="650240" y="3576320"/>
            <a:ext cx="5746045" cy="5469468"/>
          </a:xfrm>
        </p:spPr>
        <p:txBody>
          <a:bodyPr tIns="0"/>
          <a:lstStyle>
            <a:lvl1pPr>
              <a:defRPr sz="3100"/>
            </a:lvl1pPr>
            <a:lvl2pPr>
              <a:defRPr sz="2800"/>
            </a:lvl2pPr>
            <a:lvl3pPr>
              <a:defRPr sz="2600"/>
            </a:lvl3pPr>
            <a:lvl4pPr>
              <a:defRPr sz="2300"/>
            </a:lvl4pPr>
            <a:lvl5pPr>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606259" y="3576320"/>
            <a:ext cx="5748302" cy="5469468"/>
          </a:xfrm>
        </p:spPr>
        <p:txBody>
          <a:bodyPr tIns="0"/>
          <a:lstStyle>
            <a:lvl1pPr>
              <a:defRPr sz="3100"/>
            </a:lvl1pPr>
            <a:lvl2pPr>
              <a:defRPr sz="2800"/>
            </a:lvl2pPr>
            <a:lvl3pPr>
              <a:defRPr sz="2600"/>
            </a:lvl3pPr>
            <a:lvl4pPr>
              <a:defRPr sz="2300"/>
            </a:lvl4pPr>
            <a:lvl5pPr>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8627209F-1DE5-EC4F-9EB7-66D81375F4F8}" type="datetime1">
              <a:rPr lang="en-US"/>
              <a:pPr>
                <a:defRPr/>
              </a:pPr>
              <a:t>10/18/16</a:t>
            </a:fld>
            <a:endParaRPr lang="en-US" dirty="0"/>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757BF66B-4C81-9943-969B-113146A21CEB}" type="slidenum">
              <a:rPr lang="en-US"/>
              <a:pPr>
                <a:defRPr/>
              </a:pPr>
              <a:t>‹#›</a:t>
            </a:fld>
            <a:endParaRPr lang="en-US" dirty="0"/>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240" y="1001370"/>
            <a:ext cx="11812693" cy="16256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71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7C4D0BA8-0478-944F-9744-31E4D7029B21}" type="datetime1">
              <a:rPr lang="en-US"/>
              <a:pPr>
                <a:defRPr/>
              </a:pPr>
              <a:t>10/18/16</a:t>
            </a:fld>
            <a:endParaRPr lang="en-US" dirty="0"/>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614B2B90-A557-8E4A-A800-6FC8D4A66EE8}" type="slidenum">
              <a:rPr lang="en-US"/>
              <a:pPr>
                <a:defRPr/>
              </a:pPr>
              <a:t>‹#›</a:t>
            </a:fld>
            <a:endParaRPr lang="en-US" dirty="0"/>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DE30E8F0-F09C-ED4D-AA50-E4E0505CB937}" type="datetime1">
              <a:rPr lang="en-US"/>
              <a:pPr>
                <a:defRPr/>
              </a:pPr>
              <a:t>10/18/16</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3D910C4C-459C-314B-AFD5-70C89F649465}" type="slidenum">
              <a:rPr lang="en-US"/>
              <a:pPr>
                <a:defRPr/>
              </a:pPr>
              <a:t>‹#›</a:t>
            </a:fld>
            <a:endParaRPr lang="en-US" dirty="0"/>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5360" y="731523"/>
            <a:ext cx="3901440" cy="1652693"/>
          </a:xfrm>
        </p:spPr>
        <p:txBody>
          <a:bodyPr>
            <a:noAutofit/>
          </a:bodyPr>
          <a:lstStyle>
            <a:lvl1pPr algn="l" rtl="0">
              <a:spcBef>
                <a:spcPct val="0"/>
              </a:spcBef>
              <a:buNone/>
              <a:defRPr sz="37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975360" y="2384213"/>
            <a:ext cx="3901440" cy="6502400"/>
          </a:xfrm>
        </p:spPr>
        <p:txBody>
          <a:bodyPr lIns="26009" rIns="26009"/>
          <a:lstStyle>
            <a:lvl1pPr marL="0" indent="0" algn="l">
              <a:buNone/>
              <a:defRPr sz="2000"/>
            </a:lvl1pPr>
            <a:lvl2pPr indent="0" algn="l">
              <a:buNone/>
              <a:defRPr sz="1700"/>
            </a:lvl2pPr>
            <a:lvl3pPr indent="0" algn="l">
              <a:buNone/>
              <a:defRPr sz="1400"/>
            </a:lvl3pPr>
            <a:lvl4pPr indent="0" algn="l">
              <a:buNone/>
              <a:defRPr sz="1300"/>
            </a:lvl4pPr>
            <a:lvl5pPr indent="0" algn="l">
              <a:buNone/>
              <a:defRPr sz="1300"/>
            </a:lvl5pPr>
          </a:lstStyle>
          <a:p>
            <a:pPr lvl="0"/>
            <a:r>
              <a:rPr lang="en-US" smtClean="0"/>
              <a:t>Click to edit Master text styles</a:t>
            </a:r>
          </a:p>
        </p:txBody>
      </p:sp>
      <p:sp>
        <p:nvSpPr>
          <p:cNvPr id="4" name="Content Placeholder 3"/>
          <p:cNvSpPr>
            <a:spLocks noGrp="1"/>
          </p:cNvSpPr>
          <p:nvPr>
            <p:ph sz="half" idx="1"/>
          </p:nvPr>
        </p:nvSpPr>
        <p:spPr>
          <a:xfrm>
            <a:off x="5084516" y="2384213"/>
            <a:ext cx="7270044" cy="6502400"/>
          </a:xfrm>
        </p:spPr>
        <p:txBody>
          <a:bodyPr tIns="0"/>
          <a:lstStyle>
            <a:lvl1pPr>
              <a:defRPr sz="4000"/>
            </a:lvl1pPr>
            <a:lvl2pPr>
              <a:defRPr sz="3700"/>
            </a:lvl2pPr>
            <a:lvl3pPr>
              <a:defRPr sz="3400"/>
            </a:lvl3pPr>
            <a:lvl4pPr>
              <a:defRPr sz="2800"/>
            </a:lvl4pPr>
            <a:lvl5pPr>
              <a:defRPr sz="2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17A0274D-2941-FB48-8201-E23E4020E0D4}" type="datetime1">
              <a:rPr lang="en-US"/>
              <a:pPr>
                <a:defRPr/>
              </a:pPr>
              <a:t>10/18/16</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20DA14A1-9303-9D4D-BA00-0A7F5E16F431}"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502150" y="1576388"/>
            <a:ext cx="7478713" cy="5851525"/>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30046" tIns="65023" rIns="130046" bIns="65023" anchor="ctr"/>
          <a:lstStyle/>
          <a:p>
            <a:pPr>
              <a:defRPr/>
            </a:pPr>
            <a:endParaRPr lang="en-US"/>
          </a:p>
        </p:txBody>
      </p:sp>
      <p:sp>
        <p:nvSpPr>
          <p:cNvPr id="6" name="Right Triangle 5"/>
          <p:cNvSpPr/>
          <p:nvPr/>
        </p:nvSpPr>
        <p:spPr>
          <a:xfrm rot="420000" flipV="1">
            <a:off x="11383963" y="7623175"/>
            <a:ext cx="220662" cy="220663"/>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30046" tIns="65023" rIns="130046" bIns="65023" anchor="ctr"/>
          <a:lstStyle/>
          <a:p>
            <a:pPr>
              <a:defRPr/>
            </a:pPr>
            <a:endParaRPr lang="en-US"/>
          </a:p>
        </p:txBody>
      </p:sp>
      <p:sp>
        <p:nvSpPr>
          <p:cNvPr id="7" name="Freeform 6"/>
          <p:cNvSpPr>
            <a:spLocks/>
          </p:cNvSpPr>
          <p:nvPr/>
        </p:nvSpPr>
        <p:spPr bwMode="auto">
          <a:xfrm flipV="1">
            <a:off x="-14288" y="8272463"/>
            <a:ext cx="13033376" cy="1481137"/>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30046" tIns="65023" rIns="130046" bIns="65023"/>
          <a:lstStyle/>
          <a:p>
            <a:pPr algn="l">
              <a:defRPr/>
            </a:pPr>
            <a:endParaRPr lang="en-US">
              <a:solidFill>
                <a:schemeClr val="tx1"/>
              </a:solidFill>
              <a:latin typeface="+mn-lt"/>
              <a:ea typeface="+mn-ea"/>
              <a:cs typeface="+mn-cs"/>
            </a:endParaRPr>
          </a:p>
        </p:txBody>
      </p:sp>
      <p:sp>
        <p:nvSpPr>
          <p:cNvPr id="8" name="Freeform 7"/>
          <p:cNvSpPr>
            <a:spLocks/>
          </p:cNvSpPr>
          <p:nvPr/>
        </p:nvSpPr>
        <p:spPr bwMode="auto">
          <a:xfrm flipV="1">
            <a:off x="6230938" y="8845550"/>
            <a:ext cx="6773862" cy="90805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30046" tIns="65023" rIns="130046" bIns="65023"/>
          <a:lstStyle/>
          <a:p>
            <a:pPr algn="l">
              <a:defRPr/>
            </a:pPr>
            <a:endParaRPr lang="en-US">
              <a:solidFill>
                <a:schemeClr val="tx1"/>
              </a:solidFill>
              <a:latin typeface="+mn-lt"/>
              <a:ea typeface="+mn-ea"/>
              <a:cs typeface="+mn-cs"/>
            </a:endParaRPr>
          </a:p>
        </p:txBody>
      </p:sp>
      <p:sp>
        <p:nvSpPr>
          <p:cNvPr id="2" name="Title 1"/>
          <p:cNvSpPr>
            <a:spLocks noGrp="1"/>
          </p:cNvSpPr>
          <p:nvPr>
            <p:ph type="title"/>
          </p:nvPr>
        </p:nvSpPr>
        <p:spPr>
          <a:xfrm>
            <a:off x="866986" y="1673950"/>
            <a:ext cx="3147162" cy="2250839"/>
          </a:xfrm>
        </p:spPr>
        <p:txBody>
          <a:bodyPr lIns="65023" rIns="65023" bIns="65023"/>
          <a:lstStyle>
            <a:lvl1pPr algn="l">
              <a:buNone/>
              <a:defRPr sz="28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866987" y="4023161"/>
            <a:ext cx="3142827" cy="3099477"/>
          </a:xfrm>
        </p:spPr>
        <p:txBody>
          <a:bodyPr lIns="91032" rIns="65023"/>
          <a:lstStyle>
            <a:lvl1pPr marL="0" indent="0" algn="l">
              <a:spcBef>
                <a:spcPts val="356"/>
              </a:spcBef>
              <a:buFontTx/>
              <a:buNone/>
              <a:defRPr sz="1800"/>
            </a:lvl1pPr>
            <a:lvl2pPr>
              <a:defRPr sz="1700"/>
            </a:lvl2pPr>
            <a:lvl3pPr>
              <a:defRPr sz="1400"/>
            </a:lvl3pPr>
            <a:lvl4pPr>
              <a:defRPr sz="1300"/>
            </a:lvl4pPr>
            <a:lvl5pPr>
              <a:defRPr sz="1300"/>
            </a:lvl5pPr>
          </a:lstStyle>
          <a:p>
            <a:pPr lvl="0"/>
            <a:r>
              <a:rPr lang="en-US" smtClean="0"/>
              <a:t>Click to edit Master text styles</a:t>
            </a:r>
          </a:p>
        </p:txBody>
      </p:sp>
      <p:sp>
        <p:nvSpPr>
          <p:cNvPr id="3" name="Picture Placeholder 2"/>
          <p:cNvSpPr>
            <a:spLocks noGrp="1"/>
          </p:cNvSpPr>
          <p:nvPr>
            <p:ph type="pic" idx="1"/>
          </p:nvPr>
        </p:nvSpPr>
        <p:spPr>
          <a:xfrm rot="420000">
            <a:off x="4957572" y="1705980"/>
            <a:ext cx="6567424" cy="5592064"/>
          </a:xfrm>
          <a:prstGeom prst="rect">
            <a:avLst/>
          </a:prstGeom>
          <a:solidFill>
            <a:schemeClr val="bg2"/>
          </a:solidFill>
          <a:ln w="3000" cap="rnd">
            <a:solidFill>
              <a:srgbClr val="C0C0C0"/>
            </a:solidFill>
            <a:round/>
          </a:ln>
          <a:effectLst/>
        </p:spPr>
        <p:txBody>
          <a:bodyPr>
            <a:normAutofit/>
          </a:bodyPr>
          <a:lstStyle>
            <a:lvl1pPr marL="0" indent="0">
              <a:buNone/>
              <a:defRPr sz="46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FF9B479D-38F5-E443-8F75-94A7097BC190}" type="datetime1">
              <a:rPr lang="en-US"/>
              <a:pPr>
                <a:defRPr/>
              </a:pPr>
              <a:t>10/18/16</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11487150" y="9040813"/>
            <a:ext cx="866775" cy="519112"/>
          </a:xfrm>
        </p:spPr>
        <p:txBody>
          <a:bodyPr/>
          <a:lstStyle>
            <a:lvl1pPr>
              <a:defRPr/>
            </a:lvl1pPr>
          </a:lstStyle>
          <a:p>
            <a:pPr>
              <a:defRPr/>
            </a:pPr>
            <a:fld id="{C6313F87-264C-4143-B544-BED461E889EB}"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E2F4217-561F-7449-9B52-88642E30815B}" type="datetime1">
              <a:rPr lang="en-US"/>
              <a:pPr>
                <a:defRPr/>
              </a:pPr>
              <a:t>10/18/16</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E920642-A18B-854F-BECF-4F9B8D835CB9}" type="slidenum">
              <a:rPr lang="en-US"/>
              <a:pPr>
                <a:defRPr/>
              </a:pPr>
              <a:t>‹#›</a:t>
            </a:fld>
            <a:endParaRPr lang="en-US" dirty="0"/>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1300482"/>
            <a:ext cx="2926080" cy="741228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1300482"/>
            <a:ext cx="8561493" cy="741228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6A65D67D-1E08-BD4A-9099-A8A05CF0B31D}" type="datetime1">
              <a:rPr lang="en-US"/>
              <a:pPr>
                <a:defRPr/>
              </a:pPr>
              <a:t>10/18/16</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0D1044D-3905-D94A-AACA-A7102F47AC71}"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1270000" y="1270000"/>
            <a:ext cx="10464800" cy="72136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9273" r:id="rId1"/>
    <p:sldLayoutId id="2147489274" r:id="rId2"/>
    <p:sldLayoutId id="2147489275" r:id="rId3"/>
    <p:sldLayoutId id="2147489276" r:id="rId4"/>
    <p:sldLayoutId id="2147489277" r:id="rId5"/>
    <p:sldLayoutId id="2147489278" r:id="rId6"/>
    <p:sldLayoutId id="2147489279" r:id="rId7"/>
    <p:sldLayoutId id="2147489280" r:id="rId8"/>
    <p:sldLayoutId id="2147489281" r:id="rId9"/>
    <p:sldLayoutId id="2147489282" r:id="rId10"/>
    <p:sldLayoutId id="214748928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11619" name="Rectangle 2"/>
          <p:cNvSpPr>
            <a:spLocks noGrp="1" noChangeArrowheads="1"/>
          </p:cNvSpPr>
          <p:nvPr>
            <p:ph type="body" idx="1"/>
          </p:nvPr>
        </p:nvSpPr>
        <p:spPr bwMode="auto">
          <a:xfrm>
            <a:off x="7772400" y="2768600"/>
            <a:ext cx="3962400" cy="57150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9372" r:id="rId1"/>
    <p:sldLayoutId id="2147489373" r:id="rId2"/>
    <p:sldLayoutId id="2147489374" r:id="rId3"/>
    <p:sldLayoutId id="2147489375" r:id="rId4"/>
    <p:sldLayoutId id="2147489376" r:id="rId5"/>
    <p:sldLayoutId id="2147489377" r:id="rId6"/>
    <p:sldLayoutId id="2147489378" r:id="rId7"/>
    <p:sldLayoutId id="2147489379" r:id="rId8"/>
    <p:sldLayoutId id="2147489380" r:id="rId9"/>
    <p:sldLayoutId id="2147489381" r:id="rId10"/>
    <p:sldLayoutId id="214748938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23907" name="Rectangle 2"/>
          <p:cNvSpPr>
            <a:spLocks noGrp="1" noChangeArrowheads="1"/>
          </p:cNvSpPr>
          <p:nvPr>
            <p:ph type="body" idx="1"/>
          </p:nvPr>
        </p:nvSpPr>
        <p:spPr bwMode="auto">
          <a:xfrm>
            <a:off x="1270000" y="2768600"/>
            <a:ext cx="5041900" cy="57150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9383" r:id="rId1"/>
    <p:sldLayoutId id="2147489384" r:id="rId2"/>
    <p:sldLayoutId id="2147489385" r:id="rId3"/>
    <p:sldLayoutId id="2147489386" r:id="rId4"/>
    <p:sldLayoutId id="2147489387" r:id="rId5"/>
    <p:sldLayoutId id="2147489388" r:id="rId6"/>
    <p:sldLayoutId id="2147489389" r:id="rId7"/>
    <p:sldLayoutId id="2147489390" r:id="rId8"/>
    <p:sldLayoutId id="2147489391" r:id="rId9"/>
    <p:sldLayoutId id="2147489392" r:id="rId10"/>
    <p:sldLayoutId id="214748939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4288" y="-9525"/>
            <a:ext cx="13033376" cy="1481138"/>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30046" tIns="65023" rIns="130046" bIns="65023"/>
          <a:lstStyle/>
          <a:p>
            <a:pPr algn="l">
              <a:defRPr/>
            </a:pPr>
            <a:endParaRPr lang="en-US">
              <a:solidFill>
                <a:schemeClr val="tx1"/>
              </a:solidFill>
              <a:latin typeface="+mn-lt"/>
              <a:ea typeface="+mn-ea"/>
              <a:cs typeface="+mn-cs"/>
            </a:endParaRPr>
          </a:p>
        </p:txBody>
      </p:sp>
      <p:sp>
        <p:nvSpPr>
          <p:cNvPr id="8" name="Freeform 7"/>
          <p:cNvSpPr>
            <a:spLocks/>
          </p:cNvSpPr>
          <p:nvPr/>
        </p:nvSpPr>
        <p:spPr bwMode="auto">
          <a:xfrm>
            <a:off x="6230938" y="-9525"/>
            <a:ext cx="6773862" cy="906463"/>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30046" tIns="65023" rIns="130046" bIns="65023"/>
          <a:lstStyle/>
          <a:p>
            <a:pPr algn="l">
              <a:defRPr/>
            </a:pPr>
            <a:endParaRPr lang="en-US">
              <a:solidFill>
                <a:schemeClr val="tx1"/>
              </a:solidFill>
              <a:latin typeface="+mn-lt"/>
              <a:ea typeface="+mn-ea"/>
              <a:cs typeface="+mn-cs"/>
            </a:endParaRPr>
          </a:p>
        </p:txBody>
      </p:sp>
      <p:sp>
        <p:nvSpPr>
          <p:cNvPr id="136196" name="Title Placeholder 8"/>
          <p:cNvSpPr>
            <a:spLocks noGrp="1"/>
          </p:cNvSpPr>
          <p:nvPr>
            <p:ph type="title"/>
          </p:nvPr>
        </p:nvSpPr>
        <p:spPr bwMode="auto">
          <a:xfrm>
            <a:off x="650875" y="1001713"/>
            <a:ext cx="11703050" cy="1625600"/>
          </a:xfrm>
          <a:prstGeom prst="rect">
            <a:avLst/>
          </a:prstGeom>
          <a:noFill/>
          <a:ln w="9525">
            <a:noFill/>
            <a:miter lim="800000"/>
            <a:headEnd/>
            <a:tailEnd/>
          </a:ln>
        </p:spPr>
        <p:txBody>
          <a:bodyPr vert="horz" wrap="square" lIns="0" tIns="65023" rIns="0" bIns="0" numCol="1" anchor="b" anchorCtr="0" compatLnSpc="1">
            <a:prstTxWarp prst="textNoShape">
              <a:avLst/>
            </a:prstTxWarp>
          </a:bodyPr>
          <a:lstStyle/>
          <a:p>
            <a:pPr lvl="0"/>
            <a:r>
              <a:rPr lang="en-US"/>
              <a:t>Click to edit Master title style</a:t>
            </a:r>
          </a:p>
        </p:txBody>
      </p:sp>
      <p:sp>
        <p:nvSpPr>
          <p:cNvPr id="136197" name="Text Placeholder 29"/>
          <p:cNvSpPr>
            <a:spLocks noGrp="1"/>
          </p:cNvSpPr>
          <p:nvPr>
            <p:ph type="body" idx="1"/>
          </p:nvPr>
        </p:nvSpPr>
        <p:spPr bwMode="auto">
          <a:xfrm>
            <a:off x="650875" y="2752725"/>
            <a:ext cx="11703050" cy="6242050"/>
          </a:xfrm>
          <a:prstGeom prst="rect">
            <a:avLst/>
          </a:prstGeom>
          <a:noFill/>
          <a:ln w="9525">
            <a:noFill/>
            <a:miter lim="800000"/>
            <a:headEnd/>
            <a:tailEnd/>
          </a:ln>
        </p:spPr>
        <p:txBody>
          <a:bodyPr vert="horz" wrap="square" lIns="130046" tIns="65023" rIns="130046" bIns="650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50875" y="9040813"/>
            <a:ext cx="3033713" cy="519112"/>
          </a:xfrm>
          <a:prstGeom prst="rect">
            <a:avLst/>
          </a:prstGeom>
        </p:spPr>
        <p:txBody>
          <a:bodyPr vert="horz" lIns="0" tIns="0" rIns="0" bIns="0" anchor="b"/>
          <a:lstStyle>
            <a:lvl1pPr algn="l" eaLnBrk="1" latinLnBrk="0" hangingPunct="1">
              <a:defRPr kumimoji="0" sz="1700">
                <a:solidFill>
                  <a:schemeClr val="tx2">
                    <a:shade val="90000"/>
                  </a:schemeClr>
                </a:solidFill>
              </a:defRPr>
            </a:lvl1pPr>
          </a:lstStyle>
          <a:p>
            <a:pPr>
              <a:defRPr/>
            </a:pPr>
            <a:fld id="{1F827986-5C42-5E40-AB1D-3B0882F2F9A1}" type="datetime1">
              <a:rPr lang="en-US"/>
              <a:pPr>
                <a:defRPr/>
              </a:pPr>
              <a:t>10/18/16</a:t>
            </a:fld>
            <a:endParaRPr lang="en-US" dirty="0"/>
          </a:p>
        </p:txBody>
      </p:sp>
      <p:sp>
        <p:nvSpPr>
          <p:cNvPr id="22" name="Footer Placeholder 21"/>
          <p:cNvSpPr>
            <a:spLocks noGrp="1"/>
          </p:cNvSpPr>
          <p:nvPr>
            <p:ph type="ftr" sz="quarter" idx="3"/>
          </p:nvPr>
        </p:nvSpPr>
        <p:spPr>
          <a:xfrm>
            <a:off x="3792538" y="9040813"/>
            <a:ext cx="4768850" cy="519112"/>
          </a:xfrm>
          <a:prstGeom prst="rect">
            <a:avLst/>
          </a:prstGeom>
        </p:spPr>
        <p:txBody>
          <a:bodyPr vert="horz" lIns="0" tIns="0" rIns="0" bIns="0" anchor="b"/>
          <a:lstStyle>
            <a:lvl1pPr algn="l" eaLnBrk="1" latinLnBrk="0" hangingPunct="1">
              <a:defRPr kumimoji="0" sz="17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11271250" y="9040813"/>
            <a:ext cx="1082675" cy="519112"/>
          </a:xfrm>
          <a:prstGeom prst="rect">
            <a:avLst/>
          </a:prstGeom>
        </p:spPr>
        <p:txBody>
          <a:bodyPr vert="horz" lIns="0" tIns="0" rIns="0" bIns="0" anchor="b"/>
          <a:lstStyle>
            <a:lvl1pPr algn="r" eaLnBrk="1" latinLnBrk="0" hangingPunct="1">
              <a:defRPr kumimoji="0" sz="1700">
                <a:solidFill>
                  <a:schemeClr val="tx2">
                    <a:shade val="90000"/>
                  </a:schemeClr>
                </a:solidFill>
              </a:defRPr>
            </a:lvl1pPr>
          </a:lstStyle>
          <a:p>
            <a:pPr>
              <a:defRPr/>
            </a:pPr>
            <a:fld id="{3DF5081C-7EB2-AB43-8BFC-BB869DBD05D4}" type="slidenum">
              <a:rPr lang="en-US"/>
              <a:pPr>
                <a:defRPr/>
              </a:pPr>
              <a:t>‹#›</a:t>
            </a:fld>
            <a:endParaRPr lang="en-US" dirty="0"/>
          </a:p>
        </p:txBody>
      </p:sp>
      <p:grpSp>
        <p:nvGrpSpPr>
          <p:cNvPr id="136201" name="Group 1"/>
          <p:cNvGrpSpPr>
            <a:grpSpLocks/>
          </p:cNvGrpSpPr>
          <p:nvPr/>
        </p:nvGrpSpPr>
        <p:grpSpPr bwMode="auto">
          <a:xfrm>
            <a:off x="-26988" y="287338"/>
            <a:ext cx="13057188" cy="923925"/>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9402" r:id="rId1"/>
    <p:sldLayoutId id="2147489394" r:id="rId2"/>
    <p:sldLayoutId id="2147489403" r:id="rId3"/>
    <p:sldLayoutId id="2147489395" r:id="rId4"/>
    <p:sldLayoutId id="2147489396" r:id="rId5"/>
    <p:sldLayoutId id="2147489397" r:id="rId6"/>
    <p:sldLayoutId id="2147489398" r:id="rId7"/>
    <p:sldLayoutId id="2147489399" r:id="rId8"/>
    <p:sldLayoutId id="2147489404" r:id="rId9"/>
    <p:sldLayoutId id="2147489400" r:id="rId10"/>
    <p:sldLayoutId id="2147489401" r:id="rId11"/>
  </p:sldLayoutIdLst>
  <p:txStyles>
    <p:titleStyle>
      <a:lvl1pPr algn="l" rtl="0" eaLnBrk="0" fontAlgn="base" hangingPunct="0">
        <a:spcBef>
          <a:spcPct val="0"/>
        </a:spcBef>
        <a:spcAft>
          <a:spcPct val="0"/>
        </a:spcAft>
        <a:defRPr sz="7100" kern="1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7100">
          <a:solidFill>
            <a:schemeClr val="tx2"/>
          </a:solidFill>
          <a:latin typeface="Calibri" charset="0"/>
          <a:ea typeface="ＭＳ Ｐゴシック" charset="-128"/>
          <a:cs typeface="ＭＳ Ｐゴシック" charset="-128"/>
        </a:defRPr>
      </a:lvl2pPr>
      <a:lvl3pPr algn="l" rtl="0" eaLnBrk="0" fontAlgn="base" hangingPunct="0">
        <a:spcBef>
          <a:spcPct val="0"/>
        </a:spcBef>
        <a:spcAft>
          <a:spcPct val="0"/>
        </a:spcAft>
        <a:defRPr sz="7100">
          <a:solidFill>
            <a:schemeClr val="tx2"/>
          </a:solidFill>
          <a:latin typeface="Calibri" charset="0"/>
          <a:ea typeface="ＭＳ Ｐゴシック" charset="-128"/>
          <a:cs typeface="ＭＳ Ｐゴシック" charset="-128"/>
        </a:defRPr>
      </a:lvl3pPr>
      <a:lvl4pPr algn="l" rtl="0" eaLnBrk="0" fontAlgn="base" hangingPunct="0">
        <a:spcBef>
          <a:spcPct val="0"/>
        </a:spcBef>
        <a:spcAft>
          <a:spcPct val="0"/>
        </a:spcAft>
        <a:defRPr sz="7100">
          <a:solidFill>
            <a:schemeClr val="tx2"/>
          </a:solidFill>
          <a:latin typeface="Calibri" charset="0"/>
          <a:ea typeface="ＭＳ Ｐゴシック" charset="-128"/>
          <a:cs typeface="ＭＳ Ｐゴシック" charset="-128"/>
        </a:defRPr>
      </a:lvl4pPr>
      <a:lvl5pPr algn="l" rtl="0" eaLnBrk="0" fontAlgn="base" hangingPunct="0">
        <a:spcBef>
          <a:spcPct val="0"/>
        </a:spcBef>
        <a:spcAft>
          <a:spcPct val="0"/>
        </a:spcAft>
        <a:defRPr sz="7100">
          <a:solidFill>
            <a:schemeClr val="tx2"/>
          </a:solidFill>
          <a:latin typeface="Calibri" charset="0"/>
          <a:ea typeface="ＭＳ Ｐゴシック" charset="-128"/>
          <a:cs typeface="ＭＳ Ｐゴシック" charset="-128"/>
        </a:defRPr>
      </a:lvl5pPr>
      <a:lvl6pPr marL="457200" algn="l" rtl="0" fontAlgn="base">
        <a:spcBef>
          <a:spcPct val="0"/>
        </a:spcBef>
        <a:spcAft>
          <a:spcPct val="0"/>
        </a:spcAft>
        <a:defRPr sz="7100">
          <a:solidFill>
            <a:schemeClr val="tx2"/>
          </a:solidFill>
          <a:latin typeface="Calibri" charset="0"/>
          <a:ea typeface="ＭＳ Ｐゴシック" charset="-128"/>
          <a:cs typeface="ＭＳ Ｐゴシック" charset="-128"/>
        </a:defRPr>
      </a:lvl6pPr>
      <a:lvl7pPr marL="914400" algn="l" rtl="0" fontAlgn="base">
        <a:spcBef>
          <a:spcPct val="0"/>
        </a:spcBef>
        <a:spcAft>
          <a:spcPct val="0"/>
        </a:spcAft>
        <a:defRPr sz="7100">
          <a:solidFill>
            <a:schemeClr val="tx2"/>
          </a:solidFill>
          <a:latin typeface="Calibri" charset="0"/>
          <a:ea typeface="ＭＳ Ｐゴシック" charset="-128"/>
          <a:cs typeface="ＭＳ Ｐゴシック" charset="-128"/>
        </a:defRPr>
      </a:lvl7pPr>
      <a:lvl8pPr marL="1371600" algn="l" rtl="0" fontAlgn="base">
        <a:spcBef>
          <a:spcPct val="0"/>
        </a:spcBef>
        <a:spcAft>
          <a:spcPct val="0"/>
        </a:spcAft>
        <a:defRPr sz="7100">
          <a:solidFill>
            <a:schemeClr val="tx2"/>
          </a:solidFill>
          <a:latin typeface="Calibri" charset="0"/>
          <a:ea typeface="ＭＳ Ｐゴシック" charset="-128"/>
          <a:cs typeface="ＭＳ Ｐゴシック" charset="-128"/>
        </a:defRPr>
      </a:lvl8pPr>
      <a:lvl9pPr marL="1828800" algn="l" rtl="0" fontAlgn="base">
        <a:spcBef>
          <a:spcPct val="0"/>
        </a:spcBef>
        <a:spcAft>
          <a:spcPct val="0"/>
        </a:spcAft>
        <a:defRPr sz="7100">
          <a:solidFill>
            <a:schemeClr val="tx2"/>
          </a:solidFill>
          <a:latin typeface="Calibri" charset="0"/>
          <a:ea typeface="ＭＳ Ｐゴシック" charset="-128"/>
          <a:cs typeface="ＭＳ Ｐゴシック" charset="-128"/>
        </a:defRPr>
      </a:lvl9pPr>
    </p:titleStyle>
    <p:bodyStyle>
      <a:lvl1pPr marL="388938" indent="-388938" algn="l" rtl="0" eaLnBrk="0" fontAlgn="base" hangingPunct="0">
        <a:spcBef>
          <a:spcPct val="20000"/>
        </a:spcBef>
        <a:spcAft>
          <a:spcPct val="0"/>
        </a:spcAft>
        <a:buClr>
          <a:srgbClr val="0BD0D9"/>
        </a:buClr>
        <a:buSzPct val="95000"/>
        <a:buFont typeface="Wingdings 2" charset="2"/>
        <a:buChar char=""/>
        <a:defRPr sz="3700" kern="1200">
          <a:solidFill>
            <a:schemeClr val="tx1"/>
          </a:solidFill>
          <a:latin typeface="+mn-lt"/>
          <a:ea typeface="ＭＳ Ｐゴシック" charset="-128"/>
          <a:cs typeface="ＭＳ Ｐゴシック" charset="-128"/>
        </a:defRPr>
      </a:lvl1pPr>
      <a:lvl2pPr marL="909638" indent="-350838" algn="l" rtl="0" eaLnBrk="0" fontAlgn="base" hangingPunct="0">
        <a:spcBef>
          <a:spcPct val="20000"/>
        </a:spcBef>
        <a:spcAft>
          <a:spcPct val="0"/>
        </a:spcAft>
        <a:buClr>
          <a:schemeClr val="accent1"/>
        </a:buClr>
        <a:buSzPct val="85000"/>
        <a:buFont typeface="Wingdings 2" charset="2"/>
        <a:buChar char=""/>
        <a:defRPr sz="3400" kern="1200">
          <a:solidFill>
            <a:schemeClr val="tx1"/>
          </a:solidFill>
          <a:latin typeface="+mn-lt"/>
          <a:ea typeface="ＭＳ Ｐゴシック" charset="-128"/>
          <a:cs typeface="+mn-cs"/>
        </a:defRPr>
      </a:lvl2pPr>
      <a:lvl3pPr marL="1300163" indent="-350838" algn="l" rtl="0" eaLnBrk="0" fontAlgn="base" hangingPunct="0">
        <a:spcBef>
          <a:spcPct val="20000"/>
        </a:spcBef>
        <a:spcAft>
          <a:spcPct val="0"/>
        </a:spcAft>
        <a:buClr>
          <a:schemeClr val="accent2"/>
        </a:buClr>
        <a:buSzPct val="70000"/>
        <a:buFont typeface="Wingdings 2" charset="2"/>
        <a:buChar char=""/>
        <a:defRPr sz="3000" kern="1200">
          <a:solidFill>
            <a:schemeClr val="tx1"/>
          </a:solidFill>
          <a:latin typeface="+mn-lt"/>
          <a:ea typeface="ＭＳ Ｐゴシック" charset="-128"/>
          <a:cs typeface="+mn-cs"/>
        </a:defRPr>
      </a:lvl3pPr>
      <a:lvl4pPr marL="1689100" indent="-298450" algn="l" rtl="0" eaLnBrk="0" fontAlgn="base" hangingPunct="0">
        <a:spcBef>
          <a:spcPct val="20000"/>
        </a:spcBef>
        <a:spcAft>
          <a:spcPct val="0"/>
        </a:spcAft>
        <a:buClr>
          <a:srgbClr val="0BD0D9"/>
        </a:buClr>
        <a:buSzPct val="65000"/>
        <a:buFont typeface="Wingdings 2" charset="2"/>
        <a:buChar char=""/>
        <a:defRPr sz="2800" kern="1200">
          <a:solidFill>
            <a:schemeClr val="tx1"/>
          </a:solidFill>
          <a:latin typeface="+mn-lt"/>
          <a:ea typeface="ＭＳ Ｐゴシック" charset="-128"/>
          <a:cs typeface="+mn-cs"/>
        </a:defRPr>
      </a:lvl4pPr>
      <a:lvl5pPr marL="2079625" indent="-298450" algn="l" rtl="0" eaLnBrk="0" fontAlgn="base" hangingPunct="0">
        <a:spcBef>
          <a:spcPct val="20000"/>
        </a:spcBef>
        <a:spcAft>
          <a:spcPct val="0"/>
        </a:spcAft>
        <a:buClr>
          <a:srgbClr val="10CF9B"/>
        </a:buClr>
        <a:buSzPct val="65000"/>
        <a:buFont typeface="Wingdings 2" charset="2"/>
        <a:buChar char=""/>
        <a:defRPr sz="2800" kern="1200">
          <a:solidFill>
            <a:schemeClr val="tx1"/>
          </a:solidFill>
          <a:latin typeface="+mn-lt"/>
          <a:ea typeface="ＭＳ Ｐゴシック" charset="-128"/>
          <a:cs typeface="+mn-cs"/>
        </a:defRPr>
      </a:lvl5pPr>
      <a:lvl6pPr marL="2470873" indent="-299106" algn="l" rtl="0" eaLnBrk="1" latinLnBrk="0" hangingPunct="1">
        <a:spcBef>
          <a:spcPct val="20000"/>
        </a:spcBef>
        <a:buClr>
          <a:schemeClr val="accent5"/>
        </a:buClr>
        <a:buSzPct val="80000"/>
        <a:buFont typeface="Wingdings 2"/>
        <a:buChar char=""/>
        <a:defRPr kumimoji="0" sz="2600" kern="1200">
          <a:solidFill>
            <a:schemeClr val="tx1"/>
          </a:solidFill>
          <a:latin typeface="+mn-lt"/>
          <a:ea typeface="+mn-ea"/>
          <a:cs typeface="+mn-cs"/>
        </a:defRPr>
      </a:lvl6pPr>
      <a:lvl7pPr marL="2730965" indent="-260092" algn="l" rtl="0" eaLnBrk="1" latinLnBrk="0" hangingPunct="1">
        <a:spcBef>
          <a:spcPct val="20000"/>
        </a:spcBef>
        <a:buClr>
          <a:schemeClr val="accent6"/>
        </a:buClr>
        <a:buSzPct val="80000"/>
        <a:buFont typeface="Wingdings 2"/>
        <a:buChar char=""/>
        <a:defRPr kumimoji="0" sz="2300" kern="1200" baseline="0">
          <a:solidFill>
            <a:schemeClr val="tx1"/>
          </a:solidFill>
          <a:latin typeface="+mn-lt"/>
          <a:ea typeface="+mn-ea"/>
          <a:cs typeface="+mn-cs"/>
        </a:defRPr>
      </a:lvl7pPr>
      <a:lvl8pPr marL="3121103" indent="-260092" algn="l" rtl="0" eaLnBrk="1" latinLnBrk="0" hangingPunct="1">
        <a:spcBef>
          <a:spcPct val="20000"/>
        </a:spcBef>
        <a:buClr>
          <a:schemeClr val="tx2"/>
        </a:buClr>
        <a:buChar char="•"/>
        <a:defRPr kumimoji="0" sz="2300" kern="1200">
          <a:solidFill>
            <a:schemeClr val="tx1"/>
          </a:solidFill>
          <a:latin typeface="+mn-lt"/>
          <a:ea typeface="+mn-ea"/>
          <a:cs typeface="+mn-cs"/>
        </a:defRPr>
      </a:lvl8pPr>
      <a:lvl9pPr marL="3511241" indent="-260092" algn="l" rtl="0" eaLnBrk="1" latinLnBrk="0" hangingPunct="1">
        <a:spcBef>
          <a:spcPct val="20000"/>
        </a:spcBef>
        <a:buClr>
          <a:schemeClr val="tx2"/>
        </a:buClr>
        <a:buFontTx/>
        <a:buChar char="•"/>
        <a:defRPr kumimoji="0" sz="20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50230" algn="l" rtl="0" eaLnBrk="1" latinLnBrk="0" hangingPunct="1">
        <a:defRPr kumimoji="0" kern="1200">
          <a:solidFill>
            <a:schemeClr val="tx1"/>
          </a:solidFill>
          <a:latin typeface="+mn-lt"/>
          <a:ea typeface="+mn-ea"/>
          <a:cs typeface="+mn-cs"/>
        </a:defRPr>
      </a:lvl2pPr>
      <a:lvl3pPr marL="1300460" algn="l" rtl="0" eaLnBrk="1" latinLnBrk="0" hangingPunct="1">
        <a:defRPr kumimoji="0" kern="1200">
          <a:solidFill>
            <a:schemeClr val="tx1"/>
          </a:solidFill>
          <a:latin typeface="+mn-lt"/>
          <a:ea typeface="+mn-ea"/>
          <a:cs typeface="+mn-cs"/>
        </a:defRPr>
      </a:lvl3pPr>
      <a:lvl4pPr marL="1950690" algn="l" rtl="0" eaLnBrk="1" latinLnBrk="0" hangingPunct="1">
        <a:defRPr kumimoji="0" kern="1200">
          <a:solidFill>
            <a:schemeClr val="tx1"/>
          </a:solidFill>
          <a:latin typeface="+mn-lt"/>
          <a:ea typeface="+mn-ea"/>
          <a:cs typeface="+mn-cs"/>
        </a:defRPr>
      </a:lvl4pPr>
      <a:lvl5pPr marL="2600919" algn="l" rtl="0" eaLnBrk="1" latinLnBrk="0" hangingPunct="1">
        <a:defRPr kumimoji="0" kern="1200">
          <a:solidFill>
            <a:schemeClr val="tx1"/>
          </a:solidFill>
          <a:latin typeface="+mn-lt"/>
          <a:ea typeface="+mn-ea"/>
          <a:cs typeface="+mn-cs"/>
        </a:defRPr>
      </a:lvl5pPr>
      <a:lvl6pPr marL="3251149" algn="l" rtl="0" eaLnBrk="1" latinLnBrk="0" hangingPunct="1">
        <a:defRPr kumimoji="0" kern="1200">
          <a:solidFill>
            <a:schemeClr val="tx1"/>
          </a:solidFill>
          <a:latin typeface="+mn-lt"/>
          <a:ea typeface="+mn-ea"/>
          <a:cs typeface="+mn-cs"/>
        </a:defRPr>
      </a:lvl6pPr>
      <a:lvl7pPr marL="3901379" algn="l" rtl="0" eaLnBrk="1" latinLnBrk="0" hangingPunct="1">
        <a:defRPr kumimoji="0" kern="1200">
          <a:solidFill>
            <a:schemeClr val="tx1"/>
          </a:solidFill>
          <a:latin typeface="+mn-lt"/>
          <a:ea typeface="+mn-ea"/>
          <a:cs typeface="+mn-cs"/>
        </a:defRPr>
      </a:lvl7pPr>
      <a:lvl8pPr marL="4551609" algn="l" rtl="0" eaLnBrk="1" latinLnBrk="0" hangingPunct="1">
        <a:defRPr kumimoji="0" kern="1200">
          <a:solidFill>
            <a:schemeClr val="tx1"/>
          </a:solidFill>
          <a:latin typeface="+mn-lt"/>
          <a:ea typeface="+mn-ea"/>
          <a:cs typeface="+mn-cs"/>
        </a:defRPr>
      </a:lvl8pPr>
      <a:lvl9pPr marL="5201839"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1270000" y="7366000"/>
            <a:ext cx="10464800" cy="17018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9284" r:id="rId1"/>
    <p:sldLayoutId id="2147489285" r:id="rId2"/>
    <p:sldLayoutId id="2147489286" r:id="rId3"/>
    <p:sldLayoutId id="2147489287" r:id="rId4"/>
    <p:sldLayoutId id="2147489288" r:id="rId5"/>
    <p:sldLayoutId id="2147489289" r:id="rId6"/>
    <p:sldLayoutId id="2147489290" r:id="rId7"/>
    <p:sldLayoutId id="2147489291" r:id="rId8"/>
    <p:sldLayoutId id="2147489292" r:id="rId9"/>
    <p:sldLayoutId id="2147489293" r:id="rId10"/>
    <p:sldLayoutId id="214748929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7366000"/>
            <a:ext cx="10464800" cy="17018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9295" r:id="rId1"/>
    <p:sldLayoutId id="2147489296" r:id="rId2"/>
    <p:sldLayoutId id="2147489297" r:id="rId3"/>
    <p:sldLayoutId id="2147489298" r:id="rId4"/>
    <p:sldLayoutId id="2147489299" r:id="rId5"/>
    <p:sldLayoutId id="2147489300" r:id="rId6"/>
    <p:sldLayoutId id="2147489301" r:id="rId7"/>
    <p:sldLayoutId id="2147489302" r:id="rId8"/>
    <p:sldLayoutId id="2147489303" r:id="rId9"/>
    <p:sldLayoutId id="2147489304" r:id="rId10"/>
    <p:sldLayoutId id="214748930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body" idx="1"/>
          </p:nvPr>
        </p:nvSpPr>
        <p:spPr bwMode="auto">
          <a:xfrm>
            <a:off x="635000" y="4787900"/>
            <a:ext cx="5867400" cy="33020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37891" name="Rectangle 2"/>
          <p:cNvSpPr>
            <a:spLocks noGrp="1" noChangeArrowheads="1"/>
          </p:cNvSpPr>
          <p:nvPr>
            <p:ph type="title"/>
          </p:nvPr>
        </p:nvSpPr>
        <p:spPr bwMode="auto">
          <a:xfrm>
            <a:off x="635000" y="1409700"/>
            <a:ext cx="5867400" cy="33020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9306" r:id="rId1"/>
    <p:sldLayoutId id="2147489307" r:id="rId2"/>
    <p:sldLayoutId id="2147489308" r:id="rId3"/>
    <p:sldLayoutId id="2147489309" r:id="rId4"/>
    <p:sldLayoutId id="2147489310" r:id="rId5"/>
    <p:sldLayoutId id="2147489311" r:id="rId6"/>
    <p:sldLayoutId id="2147489312" r:id="rId7"/>
    <p:sldLayoutId id="2147489313" r:id="rId8"/>
    <p:sldLayoutId id="2147489314" r:id="rId9"/>
    <p:sldLayoutId id="2147489315" r:id="rId10"/>
    <p:sldLayoutId id="2147489316"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body" idx="1"/>
          </p:nvPr>
        </p:nvSpPr>
        <p:spPr bwMode="auto">
          <a:xfrm>
            <a:off x="635000" y="4787900"/>
            <a:ext cx="5867400" cy="33020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50179" name="Rectangle 2"/>
          <p:cNvSpPr>
            <a:spLocks noGrp="1" noChangeArrowheads="1"/>
          </p:cNvSpPr>
          <p:nvPr>
            <p:ph type="title"/>
          </p:nvPr>
        </p:nvSpPr>
        <p:spPr bwMode="auto">
          <a:xfrm>
            <a:off x="635000" y="1409700"/>
            <a:ext cx="5867400" cy="3302000"/>
          </a:xfrm>
          <a:prstGeom prst="rect">
            <a:avLst/>
          </a:prstGeom>
          <a:noFill/>
          <a:ln w="12700">
            <a:noFill/>
            <a:miter lim="800000"/>
            <a:headEnd/>
            <a:tailEnd/>
          </a:ln>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9317" r:id="rId1"/>
    <p:sldLayoutId id="2147489318" r:id="rId2"/>
    <p:sldLayoutId id="2147489319" r:id="rId3"/>
    <p:sldLayoutId id="2147489320" r:id="rId4"/>
    <p:sldLayoutId id="2147489321" r:id="rId5"/>
    <p:sldLayoutId id="2147489322" r:id="rId6"/>
    <p:sldLayoutId id="2147489323" r:id="rId7"/>
    <p:sldLayoutId id="2147489324" r:id="rId8"/>
    <p:sldLayoutId id="2147489325" r:id="rId9"/>
    <p:sldLayoutId id="2147489326" r:id="rId10"/>
    <p:sldLayoutId id="2147489327"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128"/>
          <a:cs typeface="ヒラギノ角ゴ ProN W3" charset="-128"/>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9328" r:id="rId1"/>
    <p:sldLayoutId id="2147489329" r:id="rId2"/>
    <p:sldLayoutId id="2147489330" r:id="rId3"/>
    <p:sldLayoutId id="2147489331" r:id="rId4"/>
    <p:sldLayoutId id="2147489332" r:id="rId5"/>
    <p:sldLayoutId id="2147489333" r:id="rId6"/>
    <p:sldLayoutId id="2147489334" r:id="rId7"/>
    <p:sldLayoutId id="2147489335" r:id="rId8"/>
    <p:sldLayoutId id="2147489336" r:id="rId9"/>
    <p:sldLayoutId id="2147489337" r:id="rId10"/>
    <p:sldLayoutId id="214748933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bwMode="auto">
          <a:xfrm>
            <a:off x="1270000" y="2971800"/>
            <a:ext cx="10464800" cy="38100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9339" r:id="rId1"/>
    <p:sldLayoutId id="2147489340" r:id="rId2"/>
    <p:sldLayoutId id="2147489341" r:id="rId3"/>
    <p:sldLayoutId id="2147489342" r:id="rId4"/>
    <p:sldLayoutId id="2147489343" r:id="rId5"/>
    <p:sldLayoutId id="2147489344" r:id="rId6"/>
    <p:sldLayoutId id="2147489345" r:id="rId7"/>
    <p:sldLayoutId id="2147489346" r:id="rId8"/>
    <p:sldLayoutId id="2147489347" r:id="rId9"/>
    <p:sldLayoutId id="2147489348" r:id="rId10"/>
    <p:sldLayoutId id="2147489349"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87043" name="Rectangle 2"/>
          <p:cNvSpPr>
            <a:spLocks noGrp="1" noChangeArrowheads="1"/>
          </p:cNvSpPr>
          <p:nvPr>
            <p:ph type="body" idx="1"/>
          </p:nvPr>
        </p:nvSpPr>
        <p:spPr bwMode="auto">
          <a:xfrm>
            <a:off x="1270000" y="2768600"/>
            <a:ext cx="5041900" cy="57150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9350" r:id="rId1"/>
    <p:sldLayoutId id="2147489351" r:id="rId2"/>
    <p:sldLayoutId id="2147489352" r:id="rId3"/>
    <p:sldLayoutId id="2147489353" r:id="rId4"/>
    <p:sldLayoutId id="2147489354" r:id="rId5"/>
    <p:sldLayoutId id="2147489355" r:id="rId6"/>
    <p:sldLayoutId id="2147489356" r:id="rId7"/>
    <p:sldLayoutId id="2147489357" r:id="rId8"/>
    <p:sldLayoutId id="2147489358" r:id="rId9"/>
    <p:sldLayoutId id="2147489359" r:id="rId10"/>
    <p:sldLayoutId id="214748936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9330"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99331"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9361" r:id="rId1"/>
    <p:sldLayoutId id="2147489362" r:id="rId2"/>
    <p:sldLayoutId id="2147489363" r:id="rId3"/>
    <p:sldLayoutId id="2147489364" r:id="rId4"/>
    <p:sldLayoutId id="2147489365" r:id="rId5"/>
    <p:sldLayoutId id="2147489366" r:id="rId6"/>
    <p:sldLayoutId id="2147489367" r:id="rId7"/>
    <p:sldLayoutId id="2147489368" r:id="rId8"/>
    <p:sldLayoutId id="2147489369" r:id="rId9"/>
    <p:sldLayoutId id="2147489370" r:id="rId10"/>
    <p:sldLayoutId id="214748937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128"/>
          <a:cs typeface="ヒラギノ角ゴ ProN W3" charset="-128"/>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png"/><Relationship Id="rId1" Type="http://schemas.openxmlformats.org/officeDocument/2006/relationships/slideLayout" Target="../slideLayouts/slideLayout12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7.pdf"/><Relationship Id="rId4" Type="http://schemas.openxmlformats.org/officeDocument/2006/relationships/image" Target="../media/image38.png"/><Relationship Id="rId5" Type="http://schemas.openxmlformats.org/officeDocument/2006/relationships/image" Target="../media/image39.pdf"/><Relationship Id="rId6" Type="http://schemas.openxmlformats.org/officeDocument/2006/relationships/image" Target="../media/image40.png"/><Relationship Id="rId7" Type="http://schemas.openxmlformats.org/officeDocument/2006/relationships/image" Target="../media/image41.pdf"/><Relationship Id="rId8" Type="http://schemas.openxmlformats.org/officeDocument/2006/relationships/image" Target="../media/image42.png"/><Relationship Id="rId1" Type="http://schemas.openxmlformats.org/officeDocument/2006/relationships/slideLayout" Target="../slideLayouts/slideLayout12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52.png"/><Relationship Id="rId1" Type="http://schemas.openxmlformats.org/officeDocument/2006/relationships/slideLayout" Target="../slideLayouts/slideLayout123.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3.pdf"/><Relationship Id="rId4" Type="http://schemas.openxmlformats.org/officeDocument/2006/relationships/image" Target="../media/image54.png"/><Relationship Id="rId1" Type="http://schemas.openxmlformats.org/officeDocument/2006/relationships/slideLayout" Target="../slideLayouts/slideLayout12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55.pdf"/><Relationship Id="rId4" Type="http://schemas.openxmlformats.org/officeDocument/2006/relationships/image" Target="../media/image56.png"/><Relationship Id="rId5" Type="http://schemas.openxmlformats.org/officeDocument/2006/relationships/image" Target="../media/image57.pdf"/><Relationship Id="rId6" Type="http://schemas.openxmlformats.org/officeDocument/2006/relationships/image" Target="../media/image58.png"/><Relationship Id="rId1" Type="http://schemas.openxmlformats.org/officeDocument/2006/relationships/slideLayout" Target="../slideLayouts/slideLayout12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 Type="http://schemas.openxmlformats.org/officeDocument/2006/relationships/slideLayout" Target="../slideLayouts/slideLayout12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1" Type="http://schemas.openxmlformats.org/officeDocument/2006/relationships/slideLayout" Target="../slideLayouts/slideLayout12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123.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4.png"/><Relationship Id="rId1" Type="http://schemas.openxmlformats.org/officeDocument/2006/relationships/slideLayout" Target="../slideLayouts/slideLayout123.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59.png"/><Relationship Id="rId5" Type="http://schemas.openxmlformats.org/officeDocument/2006/relationships/image" Target="../media/image14.png"/><Relationship Id="rId1" Type="http://schemas.openxmlformats.org/officeDocument/2006/relationships/slideLayout" Target="../slideLayouts/slideLayout12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pdf"/><Relationship Id="rId4" Type="http://schemas.openxmlformats.org/officeDocument/2006/relationships/image" Target="../media/image411.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2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59.png"/><Relationship Id="rId5" Type="http://schemas.openxmlformats.org/officeDocument/2006/relationships/image" Target="../media/image14.png"/><Relationship Id="rId1" Type="http://schemas.openxmlformats.org/officeDocument/2006/relationships/slideLayout" Target="../slideLayouts/slideLayout123.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59.png"/><Relationship Id="rId5" Type="http://schemas.openxmlformats.org/officeDocument/2006/relationships/image" Target="../media/image14.png"/><Relationship Id="rId1" Type="http://schemas.openxmlformats.org/officeDocument/2006/relationships/slideLayout" Target="../slideLayouts/slideLayout123.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59.png"/><Relationship Id="rId5" Type="http://schemas.openxmlformats.org/officeDocument/2006/relationships/image" Target="../media/image14.png"/><Relationship Id="rId1" Type="http://schemas.openxmlformats.org/officeDocument/2006/relationships/slideLayout" Target="../slideLayouts/slideLayout123.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59.png"/><Relationship Id="rId5" Type="http://schemas.openxmlformats.org/officeDocument/2006/relationships/image" Target="../media/image14.png"/><Relationship Id="rId1" Type="http://schemas.openxmlformats.org/officeDocument/2006/relationships/slideLayout" Target="../slideLayouts/slideLayout123.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80.jpeg"/><Relationship Id="rId7" Type="http://schemas.openxmlformats.org/officeDocument/2006/relationships/image" Target="../media/image81.jpeg"/><Relationship Id="rId8" Type="http://schemas.openxmlformats.org/officeDocument/2006/relationships/image" Target="../media/image82.png"/><Relationship Id="rId1" Type="http://schemas.openxmlformats.org/officeDocument/2006/relationships/slideLayout" Target="../slideLayouts/slideLayout123.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png"/><Relationship Id="rId1" Type="http://schemas.openxmlformats.org/officeDocument/2006/relationships/slideLayout" Target="../slideLayouts/slideLayout123.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123.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7.pdf"/><Relationship Id="rId4" Type="http://schemas.openxmlformats.org/officeDocument/2006/relationships/image" Target="../media/image8.png"/><Relationship Id="rId5" Type="http://schemas.openxmlformats.org/officeDocument/2006/relationships/image" Target="../media/image9.pdf"/><Relationship Id="rId6" Type="http://schemas.openxmlformats.org/officeDocument/2006/relationships/image" Target="../media/image10.png"/><Relationship Id="rId7" Type="http://schemas.openxmlformats.org/officeDocument/2006/relationships/image" Target="../media/image11.pdf"/><Relationship Id="rId8" Type="http://schemas.openxmlformats.org/officeDocument/2006/relationships/image" Target="../media/image12.png"/><Relationship Id="rId1" Type="http://schemas.openxmlformats.org/officeDocument/2006/relationships/slideLayout" Target="../slideLayouts/slideLayout12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12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23.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14.png"/><Relationship Id="rId1" Type="http://schemas.openxmlformats.org/officeDocument/2006/relationships/slideLayout" Target="../slideLayouts/slideLayout12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jpeg"/><Relationship Id="rId7" Type="http://schemas.openxmlformats.org/officeDocument/2006/relationships/image" Target="../media/image26.jpeg"/><Relationship Id="rId1" Type="http://schemas.openxmlformats.org/officeDocument/2006/relationships/slideLayout" Target="../slideLayouts/slideLayout12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1" Type="http://schemas.openxmlformats.org/officeDocument/2006/relationships/slideLayout" Target="../slideLayouts/slideLayout12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1.pdf"/><Relationship Id="rId4" Type="http://schemas.openxmlformats.org/officeDocument/2006/relationships/image" Target="../media/image32.png"/><Relationship Id="rId1" Type="http://schemas.openxmlformats.org/officeDocument/2006/relationships/slideLayout" Target="../slideLayouts/slideLayout12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1010532.JPG"/>
          <p:cNvPicPr>
            <a:picLocks noChangeAspect="1"/>
          </p:cNvPicPr>
          <p:nvPr/>
        </p:nvPicPr>
        <p:blipFill>
          <a:blip r:embed="rId2"/>
          <a:stretch>
            <a:fillRect/>
          </a:stretch>
        </p:blipFill>
        <p:spPr>
          <a:xfrm>
            <a:off x="1778000" y="1600200"/>
            <a:ext cx="9550400" cy="71628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radials.jpg"/>
          <p:cNvPicPr>
            <a:picLocks noChangeAspect="1"/>
          </p:cNvPicPr>
          <p:nvPr/>
        </p:nvPicPr>
        <p:blipFill>
          <a:blip r:embed="rId3"/>
          <a:stretch>
            <a:fillRect/>
          </a:stretch>
        </p:blipFill>
        <p:spPr>
          <a:xfrm>
            <a:off x="0" y="3505200"/>
            <a:ext cx="13004800" cy="2057400"/>
          </a:xfrm>
          <a:prstGeom prst="rect">
            <a:avLst/>
          </a:prstGeom>
        </p:spPr>
      </p:pic>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A high resolution reanalysis for the East Australian Current:</a:t>
            </a:r>
            <a:br>
              <a:rPr lang="en-US" sz="3600" dirty="0" smtClean="0"/>
            </a:br>
            <a:r>
              <a:rPr lang="en-US" sz="3600" dirty="0" smtClean="0"/>
              <a:t>Assimilation configuration</a:t>
            </a:r>
            <a:r>
              <a:rPr lang="en-US" sz="4800" dirty="0" smtClean="0"/>
              <a:t/>
            </a:r>
            <a:br>
              <a:rPr lang="en-US" sz="4800" dirty="0" smtClean="0"/>
            </a:br>
            <a:endParaRPr lang="en-US" sz="1600" dirty="0" smtClean="0"/>
          </a:p>
        </p:txBody>
      </p:sp>
      <p:sp>
        <p:nvSpPr>
          <p:cNvPr id="6" name="TextBox 5"/>
          <p:cNvSpPr txBox="1"/>
          <p:nvPr/>
        </p:nvSpPr>
        <p:spPr>
          <a:xfrm>
            <a:off x="1473200" y="5322094"/>
            <a:ext cx="11303000" cy="1231106"/>
          </a:xfrm>
          <a:prstGeom prst="rect">
            <a:avLst/>
          </a:prstGeom>
          <a:noFill/>
        </p:spPr>
        <p:txBody>
          <a:bodyPr wrap="square" rtlCol="0">
            <a:spAutoFit/>
          </a:bodyPr>
          <a:lstStyle/>
          <a:p>
            <a:pPr algn="l"/>
            <a:endParaRPr lang="en-US" sz="1400" dirty="0" smtClean="0"/>
          </a:p>
          <a:p>
            <a:pPr algn="l"/>
            <a:r>
              <a:rPr lang="en-US" sz="1800" dirty="0" err="1" smtClean="0">
                <a:solidFill>
                  <a:schemeClr val="tx1"/>
                </a:solidFill>
                <a:ea typeface="ＭＳ Ｐゴシック" charset="-128"/>
                <a:cs typeface="ＭＳ Ｐゴシック" charset="-128"/>
              </a:rPr>
              <a:t>Desroziers</a:t>
            </a:r>
            <a:r>
              <a:rPr lang="en-US" sz="1800" dirty="0" smtClean="0">
                <a:solidFill>
                  <a:schemeClr val="tx1"/>
                </a:solidFill>
                <a:ea typeface="ＭＳ Ｐゴシック" charset="-128"/>
                <a:cs typeface="ＭＳ Ｐゴシック" charset="-128"/>
              </a:rPr>
              <a:t> </a:t>
            </a:r>
            <a:r>
              <a:rPr lang="en-US" sz="1800" dirty="0" smtClean="0">
                <a:solidFill>
                  <a:schemeClr val="tx1"/>
                </a:solidFill>
                <a:ea typeface="ＭＳ Ｐゴシック" charset="-128"/>
                <a:cs typeface="ＭＳ Ｐゴシック" charset="-128"/>
              </a:rPr>
              <a:t>et al. (2005</a:t>
            </a:r>
            <a:r>
              <a:rPr lang="en-US" sz="1800" dirty="0" smtClean="0">
                <a:solidFill>
                  <a:schemeClr val="tx1"/>
                </a:solidFill>
                <a:ea typeface="ＭＳ Ｐゴシック" charset="-128"/>
                <a:cs typeface="ＭＳ Ｐゴシック" charset="-128"/>
              </a:rPr>
              <a:t>), </a:t>
            </a:r>
            <a:r>
              <a:rPr lang="en-US" sz="1800" dirty="0" smtClean="0"/>
              <a:t>Diagnosis of observation, background and analysis-error statistics in observation </a:t>
            </a:r>
            <a:r>
              <a:rPr lang="en-US" sz="1800" dirty="0" smtClean="0"/>
              <a:t>space.</a:t>
            </a:r>
            <a:endParaRPr lang="en-US" sz="1800" dirty="0" smtClean="0"/>
          </a:p>
          <a:p>
            <a:pPr algn="l"/>
            <a:endParaRPr lang="en-US" dirty="0" smtClean="0"/>
          </a:p>
        </p:txBody>
      </p:sp>
      <p:pic>
        <p:nvPicPr>
          <p:cNvPr id="7" name="Picture 6" descr="SSH.jpg"/>
          <p:cNvPicPr>
            <a:picLocks noChangeAspect="1"/>
          </p:cNvPicPr>
          <p:nvPr/>
        </p:nvPicPr>
        <p:blipFill>
          <a:blip r:embed="rId4"/>
          <a:stretch>
            <a:fillRect/>
          </a:stretch>
        </p:blipFill>
        <p:spPr>
          <a:xfrm>
            <a:off x="-25400" y="1371601"/>
            <a:ext cx="13004800" cy="2133600"/>
          </a:xfrm>
          <a:prstGeom prst="rect">
            <a:avLst/>
          </a:prstGeom>
        </p:spPr>
      </p:pic>
      <p:pic>
        <p:nvPicPr>
          <p:cNvPr id="9" name="Picture 8" descr="opt.jpg"/>
          <p:cNvPicPr>
            <a:picLocks noChangeAspect="1"/>
          </p:cNvPicPr>
          <p:nvPr/>
        </p:nvPicPr>
        <p:blipFill>
          <a:blip r:embed="rId5"/>
          <a:stretch>
            <a:fillRect/>
          </a:stretch>
        </p:blipFill>
        <p:spPr>
          <a:xfrm>
            <a:off x="4445000" y="6172200"/>
            <a:ext cx="7950200" cy="3359630"/>
          </a:xfrm>
          <a:prstGeom prst="rect">
            <a:avLst/>
          </a:prstGeom>
        </p:spPr>
      </p:pic>
      <p:sp>
        <p:nvSpPr>
          <p:cNvPr id="10" name="TextBox 9"/>
          <p:cNvSpPr txBox="1"/>
          <p:nvPr/>
        </p:nvSpPr>
        <p:spPr>
          <a:xfrm>
            <a:off x="711200" y="7848600"/>
            <a:ext cx="3733800" cy="1138773"/>
          </a:xfrm>
          <a:prstGeom prst="rect">
            <a:avLst/>
          </a:prstGeom>
          <a:noFill/>
        </p:spPr>
        <p:txBody>
          <a:bodyPr wrap="square" rtlCol="0">
            <a:spAutoFit/>
          </a:bodyPr>
          <a:lstStyle/>
          <a:p>
            <a:pPr algn="l"/>
            <a:endParaRPr lang="en-US" sz="1400" dirty="0" smtClean="0"/>
          </a:p>
          <a:p>
            <a:pPr algn="l"/>
            <a:r>
              <a:rPr lang="en-US" sz="1800" dirty="0" smtClean="0">
                <a:solidFill>
                  <a:schemeClr val="tx1"/>
                </a:solidFill>
                <a:ea typeface="ＭＳ Ｐゴシック" charset="-128"/>
                <a:cs typeface="ＭＳ Ｐゴシック" charset="-128"/>
              </a:rPr>
              <a:t>The ‘optimality’ value provides a measure of how well the system</a:t>
            </a:r>
          </a:p>
          <a:p>
            <a:pPr algn="l"/>
            <a:r>
              <a:rPr lang="en-US" sz="1800" dirty="0" smtClean="0">
                <a:solidFill>
                  <a:schemeClr val="tx1"/>
                </a:solidFill>
                <a:ea typeface="ＭＳ Ｐゴシック" charset="-128"/>
                <a:cs typeface="ＭＳ Ｐゴシック" charset="-128"/>
              </a:rPr>
              <a:t>approaches an optimal fit</a:t>
            </a:r>
            <a:endParaRPr lang="en-US" sz="1800" dirty="0" smtClean="0"/>
          </a:p>
        </p:txBody>
      </p:sp>
      <p:pic>
        <p:nvPicPr>
          <p:cNvPr id="11" name="Picture 10" descr="Screen shot 2016-10-18 at 11.50.16 AM.png"/>
          <p:cNvPicPr>
            <a:picLocks noChangeAspect="1"/>
          </p:cNvPicPr>
          <p:nvPr/>
        </p:nvPicPr>
        <p:blipFill>
          <a:blip r:embed="rId6"/>
          <a:stretch>
            <a:fillRect/>
          </a:stretch>
        </p:blipFill>
        <p:spPr>
          <a:xfrm>
            <a:off x="711200" y="7180606"/>
            <a:ext cx="2819400" cy="787207"/>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A high resolution reanalysis for the East Australian Current:</a:t>
            </a:r>
            <a:br>
              <a:rPr lang="en-US" sz="3600" dirty="0" smtClean="0"/>
            </a:br>
            <a:r>
              <a:rPr lang="en-US" sz="3600" dirty="0" smtClean="0"/>
              <a:t>Reanalysis performance</a:t>
            </a:r>
            <a:r>
              <a:rPr lang="en-US" sz="4800" dirty="0" smtClean="0"/>
              <a:t/>
            </a:r>
            <a:br>
              <a:rPr lang="en-US" sz="4800" dirty="0" smtClean="0"/>
            </a:br>
            <a:endParaRPr lang="en-US" sz="1600" dirty="0" smtClean="0"/>
          </a:p>
        </p:txBody>
      </p:sp>
      <p:pic>
        <p:nvPicPr>
          <p:cNvPr id="4" name="Picture 3" descr="rmsSSH.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0800" y="1828800"/>
            <a:ext cx="6781800" cy="6250175"/>
          </a:xfrm>
          <a:prstGeom prst="rect">
            <a:avLst/>
          </a:prstGeom>
        </p:spPr>
      </p:pic>
      <p:pic>
        <p:nvPicPr>
          <p:cNvPr id="5" name="Picture 4" descr="ArgoXBTglider_errorprofs_new.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002310" y="1371600"/>
            <a:ext cx="6002490" cy="5334000"/>
          </a:xfrm>
          <a:prstGeom prst="rect">
            <a:avLst/>
          </a:prstGeom>
        </p:spPr>
      </p:pic>
      <p:pic>
        <p:nvPicPr>
          <p:cNvPr id="6" name="Picture 5" descr="complexcorrelations.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060585" y="6853206"/>
            <a:ext cx="6944215" cy="2900394"/>
          </a:xfrm>
          <a:prstGeom prst="rect">
            <a:avLst/>
          </a:prstGeom>
        </p:spPr>
      </p:pic>
      <p:sp>
        <p:nvSpPr>
          <p:cNvPr id="7" name="TextBox 6"/>
          <p:cNvSpPr txBox="1"/>
          <p:nvPr/>
        </p:nvSpPr>
        <p:spPr>
          <a:xfrm>
            <a:off x="468506" y="1447800"/>
            <a:ext cx="1614294" cy="461665"/>
          </a:xfrm>
          <a:prstGeom prst="rect">
            <a:avLst/>
          </a:prstGeom>
          <a:noFill/>
        </p:spPr>
        <p:txBody>
          <a:bodyPr wrap="none" rtlCol="0">
            <a:spAutoFit/>
          </a:bodyPr>
          <a:lstStyle/>
          <a:p>
            <a:r>
              <a:rPr lang="en-US" sz="2400" dirty="0" smtClean="0">
                <a:solidFill>
                  <a:srgbClr val="0F6FC6"/>
                </a:solidFill>
              </a:rPr>
              <a:t>AVISO SSH</a:t>
            </a:r>
            <a:endParaRPr lang="en-US" sz="2400" dirty="0">
              <a:solidFill>
                <a:srgbClr val="0F6FC6"/>
              </a:solidFill>
            </a:endParaRPr>
          </a:p>
        </p:txBody>
      </p:sp>
      <p:sp>
        <p:nvSpPr>
          <p:cNvPr id="8" name="TextBox 7"/>
          <p:cNvSpPr txBox="1"/>
          <p:nvPr/>
        </p:nvSpPr>
        <p:spPr>
          <a:xfrm>
            <a:off x="6401523" y="6472535"/>
            <a:ext cx="2539277" cy="461665"/>
          </a:xfrm>
          <a:prstGeom prst="rect">
            <a:avLst/>
          </a:prstGeom>
          <a:noFill/>
        </p:spPr>
        <p:txBody>
          <a:bodyPr wrap="none" rtlCol="0">
            <a:spAutoFit/>
          </a:bodyPr>
          <a:lstStyle/>
          <a:p>
            <a:r>
              <a:rPr lang="en-US" sz="2400" dirty="0" smtClean="0">
                <a:solidFill>
                  <a:srgbClr val="0F6FC6"/>
                </a:solidFill>
              </a:rPr>
              <a:t>HF radar velocities</a:t>
            </a:r>
            <a:endParaRPr lang="en-US" sz="2400" dirty="0">
              <a:solidFill>
                <a:srgbClr val="0F6FC6"/>
              </a:solidFill>
            </a:endParaRPr>
          </a:p>
        </p:txBody>
      </p:sp>
      <p:sp>
        <p:nvSpPr>
          <p:cNvPr id="9" name="TextBox 8"/>
          <p:cNvSpPr txBox="1"/>
          <p:nvPr/>
        </p:nvSpPr>
        <p:spPr>
          <a:xfrm>
            <a:off x="8102600" y="4038600"/>
            <a:ext cx="809987" cy="461665"/>
          </a:xfrm>
          <a:prstGeom prst="rect">
            <a:avLst/>
          </a:prstGeom>
          <a:noFill/>
        </p:spPr>
        <p:txBody>
          <a:bodyPr wrap="none" rtlCol="0">
            <a:spAutoFit/>
          </a:bodyPr>
          <a:lstStyle/>
          <a:p>
            <a:r>
              <a:rPr lang="en-US" sz="2400" dirty="0" smtClean="0">
                <a:solidFill>
                  <a:srgbClr val="0F6FC6"/>
                </a:solidFill>
              </a:rPr>
              <a:t>Argo</a:t>
            </a:r>
            <a:endParaRPr lang="en-US" sz="2400" dirty="0">
              <a:solidFill>
                <a:srgbClr val="0F6FC6"/>
              </a:solidFill>
            </a:endParaRPr>
          </a:p>
        </p:txBody>
      </p:sp>
      <p:sp>
        <p:nvSpPr>
          <p:cNvPr id="10" name="TextBox 9"/>
          <p:cNvSpPr txBox="1"/>
          <p:nvPr/>
        </p:nvSpPr>
        <p:spPr>
          <a:xfrm>
            <a:off x="10107920" y="4038600"/>
            <a:ext cx="761747" cy="461665"/>
          </a:xfrm>
          <a:prstGeom prst="rect">
            <a:avLst/>
          </a:prstGeom>
          <a:noFill/>
        </p:spPr>
        <p:txBody>
          <a:bodyPr wrap="none" rtlCol="0">
            <a:spAutoFit/>
          </a:bodyPr>
          <a:lstStyle/>
          <a:p>
            <a:r>
              <a:rPr lang="en-US" sz="2400" dirty="0" smtClean="0">
                <a:solidFill>
                  <a:srgbClr val="0F6FC6"/>
                </a:solidFill>
              </a:rPr>
              <a:t>XBT</a:t>
            </a:r>
            <a:endParaRPr lang="en-US" sz="2400" dirty="0">
              <a:solidFill>
                <a:srgbClr val="0F6FC6"/>
              </a:solidFill>
            </a:endParaRPr>
          </a:p>
        </p:txBody>
      </p:sp>
      <p:sp>
        <p:nvSpPr>
          <p:cNvPr id="11" name="TextBox 10"/>
          <p:cNvSpPr txBox="1"/>
          <p:nvPr/>
        </p:nvSpPr>
        <p:spPr>
          <a:xfrm>
            <a:off x="11771563" y="4038600"/>
            <a:ext cx="1092066" cy="461665"/>
          </a:xfrm>
          <a:prstGeom prst="rect">
            <a:avLst/>
          </a:prstGeom>
          <a:noFill/>
        </p:spPr>
        <p:txBody>
          <a:bodyPr wrap="none" rtlCol="0">
            <a:spAutoFit/>
          </a:bodyPr>
          <a:lstStyle/>
          <a:p>
            <a:r>
              <a:rPr lang="en-US" sz="2400" dirty="0" smtClean="0">
                <a:solidFill>
                  <a:srgbClr val="0F6FC6"/>
                </a:solidFill>
              </a:rPr>
              <a:t>Gliders</a:t>
            </a:r>
            <a:endParaRPr lang="en-US" sz="2400" dirty="0">
              <a:solidFill>
                <a:srgbClr val="0F6FC6"/>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787400" y="76200"/>
            <a:ext cx="11201400" cy="1295400"/>
          </a:xfrm>
        </p:spPr>
        <p:txBody>
          <a:bodyPr/>
          <a:lstStyle/>
          <a:p>
            <a:pPr algn="ctr" eaLnBrk="1" hangingPunct="1"/>
            <a:r>
              <a:rPr lang="en-US" sz="3600" dirty="0" smtClean="0"/>
              <a:t>A high resolution reanalysis for the East Australian Current:</a:t>
            </a:r>
            <a:br>
              <a:rPr lang="en-US" sz="3600" dirty="0" smtClean="0"/>
            </a:br>
            <a:r>
              <a:rPr lang="en-US" sz="3600" dirty="0" smtClean="0"/>
              <a:t>Reanalysis performance</a:t>
            </a:r>
            <a:r>
              <a:rPr lang="en-US" sz="4800" dirty="0" smtClean="0"/>
              <a:t/>
            </a:r>
            <a:br>
              <a:rPr lang="en-US" sz="4800" dirty="0" smtClean="0"/>
            </a:br>
            <a:endParaRPr lang="en-US" sz="1600" dirty="0" smtClean="0"/>
          </a:p>
        </p:txBody>
      </p:sp>
      <p:sp>
        <p:nvSpPr>
          <p:cNvPr id="8" name="TextBox 7"/>
          <p:cNvSpPr txBox="1"/>
          <p:nvPr/>
        </p:nvSpPr>
        <p:spPr>
          <a:xfrm>
            <a:off x="4445000" y="1219200"/>
            <a:ext cx="3200400" cy="1569660"/>
          </a:xfrm>
          <a:prstGeom prst="rect">
            <a:avLst/>
          </a:prstGeom>
          <a:noFill/>
        </p:spPr>
        <p:txBody>
          <a:bodyPr wrap="square" rtlCol="0">
            <a:spAutoFit/>
          </a:bodyPr>
          <a:lstStyle/>
          <a:p>
            <a:r>
              <a:rPr lang="en-US" sz="3200" dirty="0" smtClean="0">
                <a:latin typeface="+mj-lt"/>
              </a:rPr>
              <a:t>HF Radar, specific example </a:t>
            </a:r>
          </a:p>
          <a:p>
            <a:r>
              <a:rPr lang="en-US" sz="3200" dirty="0" smtClean="0">
                <a:latin typeface="+mj-lt"/>
              </a:rPr>
              <a:t>(May 14 2012)</a:t>
            </a:r>
            <a:endParaRPr lang="en-US" sz="3200" dirty="0">
              <a:latin typeface="+mj-lt"/>
            </a:endParaRPr>
          </a:p>
        </p:txBody>
      </p:sp>
      <p:grpSp>
        <p:nvGrpSpPr>
          <p:cNvPr id="2" name="Group 24"/>
          <p:cNvGrpSpPr/>
          <p:nvPr/>
        </p:nvGrpSpPr>
        <p:grpSpPr>
          <a:xfrm>
            <a:off x="482600" y="612287"/>
            <a:ext cx="12420600" cy="9141313"/>
            <a:chOff x="482600" y="612287"/>
            <a:chExt cx="12420600" cy="9141313"/>
          </a:xfrm>
        </p:grpSpPr>
        <p:grpSp>
          <p:nvGrpSpPr>
            <p:cNvPr id="3" name="Group 23"/>
            <p:cNvGrpSpPr/>
            <p:nvPr/>
          </p:nvGrpSpPr>
          <p:grpSpPr>
            <a:xfrm>
              <a:off x="482600" y="612287"/>
              <a:ext cx="11887200" cy="9141313"/>
              <a:chOff x="-50800" y="612287"/>
              <a:chExt cx="11887200" cy="9141313"/>
            </a:xfrm>
          </p:grpSpPr>
          <p:pic>
            <p:nvPicPr>
              <p:cNvPr id="18" name="Picture 17" descr="Screen shot 2016-09-27 at 4.22.00 PM.png"/>
              <p:cNvPicPr>
                <a:picLocks noChangeAspect="1"/>
              </p:cNvPicPr>
              <p:nvPr/>
            </p:nvPicPr>
            <p:blipFill>
              <a:blip r:embed="rId3"/>
              <a:stretch>
                <a:fillRect/>
              </a:stretch>
            </p:blipFill>
            <p:spPr>
              <a:xfrm>
                <a:off x="8026400" y="956957"/>
                <a:ext cx="3733800" cy="2909546"/>
              </a:xfrm>
              <a:prstGeom prst="rect">
                <a:avLst/>
              </a:prstGeom>
            </p:spPr>
          </p:pic>
          <p:pic>
            <p:nvPicPr>
              <p:cNvPr id="17" name="Picture 16" descr="Screen shot 2016-09-27 at 4.19.28 PM.png"/>
              <p:cNvPicPr>
                <a:picLocks noChangeAspect="1"/>
              </p:cNvPicPr>
              <p:nvPr/>
            </p:nvPicPr>
            <p:blipFill>
              <a:blip r:embed="rId4"/>
              <a:stretch>
                <a:fillRect/>
              </a:stretch>
            </p:blipFill>
            <p:spPr>
              <a:xfrm>
                <a:off x="8026401" y="6807492"/>
                <a:ext cx="3809999" cy="2908396"/>
              </a:xfrm>
              <a:prstGeom prst="rect">
                <a:avLst/>
              </a:prstGeom>
            </p:spPr>
          </p:pic>
          <p:pic>
            <p:nvPicPr>
              <p:cNvPr id="16" name="Picture 15" descr="Screen shot 2016-09-27 at 4.19.16 PM.png"/>
              <p:cNvPicPr>
                <a:picLocks noChangeAspect="1"/>
              </p:cNvPicPr>
              <p:nvPr/>
            </p:nvPicPr>
            <p:blipFill>
              <a:blip r:embed="rId5"/>
              <a:stretch>
                <a:fillRect/>
              </a:stretch>
            </p:blipFill>
            <p:spPr>
              <a:xfrm>
                <a:off x="8026400" y="3826350"/>
                <a:ext cx="3810000" cy="2904942"/>
              </a:xfrm>
              <a:prstGeom prst="rect">
                <a:avLst/>
              </a:prstGeom>
            </p:spPr>
          </p:pic>
          <p:pic>
            <p:nvPicPr>
              <p:cNvPr id="5" name="Picture 4" descr="Screen shot 2016-09-27 at 4.14.35 PM.png"/>
              <p:cNvPicPr>
                <a:picLocks noChangeAspect="1"/>
              </p:cNvPicPr>
              <p:nvPr/>
            </p:nvPicPr>
            <p:blipFill>
              <a:blip r:embed="rId6"/>
              <a:stretch>
                <a:fillRect/>
              </a:stretch>
            </p:blipFill>
            <p:spPr>
              <a:xfrm>
                <a:off x="0" y="3835691"/>
                <a:ext cx="3651283" cy="2895601"/>
              </a:xfrm>
              <a:prstGeom prst="rect">
                <a:avLst/>
              </a:prstGeom>
            </p:spPr>
          </p:pic>
          <p:sp>
            <p:nvSpPr>
              <p:cNvPr id="6" name="TextBox 5"/>
              <p:cNvSpPr txBox="1"/>
              <p:nvPr/>
            </p:nvSpPr>
            <p:spPr>
              <a:xfrm>
                <a:off x="330200" y="3886200"/>
                <a:ext cx="3314880" cy="369332"/>
              </a:xfrm>
              <a:prstGeom prst="rect">
                <a:avLst/>
              </a:prstGeom>
              <a:noFill/>
            </p:spPr>
            <p:txBody>
              <a:bodyPr wrap="none" rtlCol="0">
                <a:spAutoFit/>
              </a:bodyPr>
              <a:lstStyle/>
              <a:p>
                <a:r>
                  <a:rPr lang="en-US" sz="1800" dirty="0" smtClean="0"/>
                  <a:t>Velocities from assimilated radials</a:t>
                </a:r>
                <a:endParaRPr lang="en-US" sz="1800" dirty="0"/>
              </a:p>
            </p:txBody>
          </p:sp>
          <p:pic>
            <p:nvPicPr>
              <p:cNvPr id="9" name="Picture 8" descr="Screen shot 2016-09-27 at 4.15.44 PM.png"/>
              <p:cNvPicPr>
                <a:picLocks noChangeAspect="1"/>
              </p:cNvPicPr>
              <p:nvPr/>
            </p:nvPicPr>
            <p:blipFill>
              <a:blip r:embed="rId7"/>
              <a:stretch>
                <a:fillRect/>
              </a:stretch>
            </p:blipFill>
            <p:spPr>
              <a:xfrm>
                <a:off x="-50800" y="6782968"/>
                <a:ext cx="3810000" cy="2970632"/>
              </a:xfrm>
              <a:prstGeom prst="rect">
                <a:avLst/>
              </a:prstGeom>
            </p:spPr>
          </p:pic>
          <p:sp>
            <p:nvSpPr>
              <p:cNvPr id="10" name="TextBox 9"/>
              <p:cNvSpPr txBox="1"/>
              <p:nvPr/>
            </p:nvSpPr>
            <p:spPr>
              <a:xfrm>
                <a:off x="482600" y="6858000"/>
                <a:ext cx="2995456" cy="369332"/>
              </a:xfrm>
              <a:prstGeom prst="rect">
                <a:avLst/>
              </a:prstGeom>
              <a:noFill/>
            </p:spPr>
            <p:txBody>
              <a:bodyPr wrap="none" rtlCol="0">
                <a:spAutoFit/>
              </a:bodyPr>
              <a:lstStyle/>
              <a:p>
                <a:r>
                  <a:rPr lang="en-US" sz="1800" dirty="0" smtClean="0"/>
                  <a:t>Velocities from analysis radials</a:t>
                </a:r>
                <a:endParaRPr lang="en-US" sz="1800" dirty="0"/>
              </a:p>
            </p:txBody>
          </p:sp>
          <p:pic>
            <p:nvPicPr>
              <p:cNvPr id="11" name="Picture 10" descr="Screen shot 2016-09-27 at 4.16.59 PM.png"/>
              <p:cNvPicPr>
                <a:picLocks noChangeAspect="1"/>
              </p:cNvPicPr>
              <p:nvPr/>
            </p:nvPicPr>
            <p:blipFill>
              <a:blip r:embed="rId8"/>
              <a:stretch>
                <a:fillRect/>
              </a:stretch>
            </p:blipFill>
            <p:spPr>
              <a:xfrm>
                <a:off x="3683000" y="3835692"/>
                <a:ext cx="3733800" cy="2896913"/>
              </a:xfrm>
              <a:prstGeom prst="rect">
                <a:avLst/>
              </a:prstGeom>
            </p:spPr>
          </p:pic>
          <p:sp>
            <p:nvSpPr>
              <p:cNvPr id="12" name="TextBox 11"/>
              <p:cNvSpPr txBox="1"/>
              <p:nvPr/>
            </p:nvSpPr>
            <p:spPr>
              <a:xfrm>
                <a:off x="5207000" y="3962400"/>
                <a:ext cx="1907230" cy="369332"/>
              </a:xfrm>
              <a:prstGeom prst="rect">
                <a:avLst/>
              </a:prstGeom>
              <a:noFill/>
            </p:spPr>
            <p:txBody>
              <a:bodyPr wrap="none" rtlCol="0">
                <a:spAutoFit/>
              </a:bodyPr>
              <a:lstStyle/>
              <a:p>
                <a:r>
                  <a:rPr lang="en-US" sz="1800" dirty="0" smtClean="0"/>
                  <a:t>Forecast velocities</a:t>
                </a:r>
                <a:endParaRPr lang="en-US" sz="1800" dirty="0"/>
              </a:p>
            </p:txBody>
          </p:sp>
          <p:pic>
            <p:nvPicPr>
              <p:cNvPr id="13" name="Picture 12" descr="Screen shot 2016-09-27 at 4.17.46 PM.png"/>
              <p:cNvPicPr>
                <a:picLocks noChangeAspect="1"/>
              </p:cNvPicPr>
              <p:nvPr/>
            </p:nvPicPr>
            <p:blipFill>
              <a:blip r:embed="rId9"/>
              <a:stretch>
                <a:fillRect/>
              </a:stretch>
            </p:blipFill>
            <p:spPr>
              <a:xfrm>
                <a:off x="3683001" y="6807492"/>
                <a:ext cx="3740450" cy="2895600"/>
              </a:xfrm>
              <a:prstGeom prst="rect">
                <a:avLst/>
              </a:prstGeom>
            </p:spPr>
          </p:pic>
          <p:sp>
            <p:nvSpPr>
              <p:cNvPr id="14" name="TextBox 13"/>
              <p:cNvSpPr txBox="1"/>
              <p:nvPr/>
            </p:nvSpPr>
            <p:spPr>
              <a:xfrm>
                <a:off x="5359400" y="6934200"/>
                <a:ext cx="1857976" cy="369332"/>
              </a:xfrm>
              <a:prstGeom prst="rect">
                <a:avLst/>
              </a:prstGeom>
              <a:noFill/>
            </p:spPr>
            <p:txBody>
              <a:bodyPr wrap="none" rtlCol="0">
                <a:spAutoFit/>
              </a:bodyPr>
              <a:lstStyle/>
              <a:p>
                <a:r>
                  <a:rPr lang="en-US" sz="1800" dirty="0" smtClean="0"/>
                  <a:t>Analysis velocities</a:t>
                </a:r>
                <a:endParaRPr lang="en-US" sz="1800" dirty="0"/>
              </a:p>
            </p:txBody>
          </p:sp>
          <p:sp>
            <p:nvSpPr>
              <p:cNvPr id="19" name="TextBox 18"/>
              <p:cNvSpPr txBox="1"/>
              <p:nvPr/>
            </p:nvSpPr>
            <p:spPr>
              <a:xfrm>
                <a:off x="9474200" y="3962400"/>
                <a:ext cx="1423361" cy="369332"/>
              </a:xfrm>
              <a:prstGeom prst="rect">
                <a:avLst/>
              </a:prstGeom>
              <a:noFill/>
            </p:spPr>
            <p:txBody>
              <a:bodyPr wrap="none" rtlCol="0">
                <a:spAutoFit/>
              </a:bodyPr>
              <a:lstStyle/>
              <a:p>
                <a:r>
                  <a:rPr lang="en-US" sz="1800" dirty="0" smtClean="0"/>
                  <a:t>Forecast SSH</a:t>
                </a:r>
                <a:endParaRPr lang="en-US" sz="1800" dirty="0"/>
              </a:p>
            </p:txBody>
          </p:sp>
          <p:sp>
            <p:nvSpPr>
              <p:cNvPr id="20" name="TextBox 19"/>
              <p:cNvSpPr txBox="1"/>
              <p:nvPr/>
            </p:nvSpPr>
            <p:spPr>
              <a:xfrm>
                <a:off x="9700293" y="6869668"/>
                <a:ext cx="1374107" cy="369332"/>
              </a:xfrm>
              <a:prstGeom prst="rect">
                <a:avLst/>
              </a:prstGeom>
              <a:noFill/>
            </p:spPr>
            <p:txBody>
              <a:bodyPr wrap="none" rtlCol="0">
                <a:spAutoFit/>
              </a:bodyPr>
              <a:lstStyle/>
              <a:p>
                <a:r>
                  <a:rPr lang="en-US" sz="1800" dirty="0" smtClean="0"/>
                  <a:t>Analysis SSH</a:t>
                </a:r>
                <a:endParaRPr lang="en-US" sz="1800" dirty="0"/>
              </a:p>
            </p:txBody>
          </p:sp>
          <p:sp>
            <p:nvSpPr>
              <p:cNvPr id="21" name="TextBox 20"/>
              <p:cNvSpPr txBox="1"/>
              <p:nvPr/>
            </p:nvSpPr>
            <p:spPr>
              <a:xfrm>
                <a:off x="8559800" y="1066800"/>
                <a:ext cx="1801845" cy="369332"/>
              </a:xfrm>
              <a:prstGeom prst="rect">
                <a:avLst/>
              </a:prstGeom>
              <a:noFill/>
            </p:spPr>
            <p:txBody>
              <a:bodyPr wrap="none" rtlCol="0">
                <a:spAutoFit/>
              </a:bodyPr>
              <a:lstStyle/>
              <a:p>
                <a:r>
                  <a:rPr lang="en-US" sz="1800" dirty="0" smtClean="0"/>
                  <a:t>SSH </a:t>
                </a:r>
                <a:r>
                  <a:rPr lang="en-US" sz="1800" dirty="0" err="1" smtClean="0"/>
                  <a:t>obs</a:t>
                </a:r>
                <a:r>
                  <a:rPr lang="en-US" sz="1800" dirty="0" smtClean="0"/>
                  <a:t> (AVISO)</a:t>
                </a:r>
                <a:endParaRPr lang="en-US" sz="1800" dirty="0"/>
              </a:p>
            </p:txBody>
          </p:sp>
          <p:pic>
            <p:nvPicPr>
              <p:cNvPr id="22" name="Picture 21" descr="Screen shot 2016-09-27 at 4.29.31 PM.png"/>
              <p:cNvPicPr>
                <a:picLocks noChangeAspect="1"/>
              </p:cNvPicPr>
              <p:nvPr/>
            </p:nvPicPr>
            <p:blipFill>
              <a:blip r:embed="rId10"/>
              <a:stretch>
                <a:fillRect/>
              </a:stretch>
            </p:blipFill>
            <p:spPr>
              <a:xfrm>
                <a:off x="330200" y="612287"/>
                <a:ext cx="3297106" cy="3180861"/>
              </a:xfrm>
              <a:prstGeom prst="rect">
                <a:avLst/>
              </a:prstGeom>
            </p:spPr>
          </p:pic>
        </p:grpSp>
        <p:pic>
          <p:nvPicPr>
            <p:cNvPr id="7" name="Picture 6" descr="Screen shot 2016-09-27 at 4.14.28 PM.png"/>
            <p:cNvPicPr>
              <a:picLocks noChangeAspect="1"/>
            </p:cNvPicPr>
            <p:nvPr/>
          </p:nvPicPr>
          <p:blipFill>
            <a:blip r:embed="rId11"/>
            <a:stretch>
              <a:fillRect/>
            </a:stretch>
          </p:blipFill>
          <p:spPr>
            <a:xfrm>
              <a:off x="8000352" y="5410200"/>
              <a:ext cx="475038" cy="2667000"/>
            </a:xfrm>
            <a:prstGeom prst="rect">
              <a:avLst/>
            </a:prstGeom>
          </p:spPr>
        </p:pic>
        <p:pic>
          <p:nvPicPr>
            <p:cNvPr id="15" name="Picture 14" descr="Screen shot 2016-09-27 at 4.19.10 PM.png"/>
            <p:cNvPicPr>
              <a:picLocks noChangeAspect="1"/>
            </p:cNvPicPr>
            <p:nvPr/>
          </p:nvPicPr>
          <p:blipFill>
            <a:blip r:embed="rId12"/>
            <a:stretch>
              <a:fillRect/>
            </a:stretch>
          </p:blipFill>
          <p:spPr>
            <a:xfrm>
              <a:off x="12419952" y="5334000"/>
              <a:ext cx="483248" cy="2914357"/>
            </a:xfrm>
            <a:prstGeom prst="rect">
              <a:avLst/>
            </a:prstGeom>
          </p:spPr>
        </p:pic>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A high resolution reanalysis for the East Australian Current:</a:t>
            </a:r>
            <a:br>
              <a:rPr lang="en-US" sz="3600" dirty="0" smtClean="0"/>
            </a:br>
            <a:r>
              <a:rPr lang="en-US" sz="3600" dirty="0" smtClean="0"/>
              <a:t>Reanalysis performance</a:t>
            </a:r>
            <a:r>
              <a:rPr lang="en-US" sz="4800" dirty="0" smtClean="0"/>
              <a:t/>
            </a:r>
            <a:br>
              <a:rPr lang="en-US" sz="4800" dirty="0" smtClean="0"/>
            </a:br>
            <a:endParaRPr lang="en-US" sz="1600" dirty="0" smtClean="0"/>
          </a:p>
        </p:txBody>
      </p:sp>
      <p:pic>
        <p:nvPicPr>
          <p:cNvPr id="6" name="Picture 5" descr="complexcorrNEW.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413000" y="1293522"/>
            <a:ext cx="8128000" cy="8460078"/>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A high resolution reanalysis for the East Australian Current:</a:t>
            </a:r>
            <a:br>
              <a:rPr lang="en-US" sz="3600" dirty="0" smtClean="0"/>
            </a:br>
            <a:r>
              <a:rPr lang="en-US" sz="3600" dirty="0" smtClean="0"/>
              <a:t>Reanalysis performance</a:t>
            </a:r>
            <a:r>
              <a:rPr lang="en-US" sz="4800" dirty="0" smtClean="0"/>
              <a:t/>
            </a:r>
            <a:br>
              <a:rPr lang="en-US" sz="4800" dirty="0" smtClean="0"/>
            </a:br>
            <a:endParaRPr lang="en-US" sz="1600" dirty="0" smtClean="0"/>
          </a:p>
        </p:txBody>
      </p:sp>
      <p:pic>
        <p:nvPicPr>
          <p:cNvPr id="4" name="Picture 3" descr="rhoArgo_errorprofs.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482600" y="2671243"/>
            <a:ext cx="4673600" cy="6701357"/>
          </a:xfrm>
          <a:prstGeom prst="rect">
            <a:avLst/>
          </a:prstGeom>
        </p:spPr>
      </p:pic>
      <p:pic>
        <p:nvPicPr>
          <p:cNvPr id="5" name="Picture 4" descr="rmsrhoNEW_obslocations.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765799" y="2590800"/>
            <a:ext cx="6788385" cy="6705600"/>
          </a:xfrm>
          <a:prstGeom prst="rect">
            <a:avLst/>
          </a:prstGeom>
        </p:spPr>
      </p:pic>
      <p:sp>
        <p:nvSpPr>
          <p:cNvPr id="6" name="TextBox 5"/>
          <p:cNvSpPr txBox="1"/>
          <p:nvPr/>
        </p:nvSpPr>
        <p:spPr>
          <a:xfrm>
            <a:off x="3454400" y="1524000"/>
            <a:ext cx="5549115" cy="584776"/>
          </a:xfrm>
          <a:prstGeom prst="rect">
            <a:avLst/>
          </a:prstGeom>
          <a:noFill/>
        </p:spPr>
        <p:txBody>
          <a:bodyPr wrap="none" rtlCol="0">
            <a:spAutoFit/>
          </a:bodyPr>
          <a:lstStyle/>
          <a:p>
            <a:r>
              <a:rPr lang="en-US" sz="3200" dirty="0" smtClean="0">
                <a:solidFill>
                  <a:schemeClr val="accent1"/>
                </a:solidFill>
              </a:rPr>
              <a:t>RMS potential density difference</a:t>
            </a:r>
            <a:endParaRPr lang="en-US" sz="3200" dirty="0">
              <a:solidFill>
                <a:schemeClr val="accent1"/>
              </a:solidFill>
            </a:endParaRPr>
          </a:p>
        </p:txBody>
      </p:sp>
      <p:sp>
        <p:nvSpPr>
          <p:cNvPr id="7" name="TextBox 6"/>
          <p:cNvSpPr txBox="1"/>
          <p:nvPr/>
        </p:nvSpPr>
        <p:spPr>
          <a:xfrm>
            <a:off x="1346200" y="2362200"/>
            <a:ext cx="3202018" cy="461665"/>
          </a:xfrm>
          <a:prstGeom prst="rect">
            <a:avLst/>
          </a:prstGeom>
          <a:noFill/>
        </p:spPr>
        <p:txBody>
          <a:bodyPr wrap="none" rtlCol="0">
            <a:spAutoFit/>
          </a:bodyPr>
          <a:lstStyle/>
          <a:p>
            <a:r>
              <a:rPr lang="en-US" sz="2400" dirty="0" smtClean="0">
                <a:solidFill>
                  <a:schemeClr val="tx1"/>
                </a:solidFill>
              </a:rPr>
              <a:t>Argo floats (assimilated)</a:t>
            </a:r>
            <a:endParaRPr lang="en-US" sz="2400" dirty="0">
              <a:solidFill>
                <a:schemeClr val="tx1"/>
              </a:solidFill>
            </a:endParaRPr>
          </a:p>
        </p:txBody>
      </p:sp>
      <p:sp>
        <p:nvSpPr>
          <p:cNvPr id="8" name="TextBox 7"/>
          <p:cNvSpPr txBox="1"/>
          <p:nvPr/>
        </p:nvSpPr>
        <p:spPr>
          <a:xfrm>
            <a:off x="5651227" y="2357735"/>
            <a:ext cx="5259974" cy="461665"/>
          </a:xfrm>
          <a:prstGeom prst="rect">
            <a:avLst/>
          </a:prstGeom>
          <a:noFill/>
        </p:spPr>
        <p:txBody>
          <a:bodyPr wrap="none" rtlCol="0">
            <a:spAutoFit/>
          </a:bodyPr>
          <a:lstStyle/>
          <a:p>
            <a:r>
              <a:rPr lang="en-US" sz="2400" dirty="0" smtClean="0">
                <a:solidFill>
                  <a:schemeClr val="tx1"/>
                </a:solidFill>
              </a:rPr>
              <a:t>Ship Bourne CTD casts (not assimilated)</a:t>
            </a:r>
            <a:endParaRPr lang="en-US" sz="2400" dirty="0">
              <a:solidFill>
                <a:schemeClr val="tx1"/>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 name="Picture 25" descr="Screen shot 2016-09-27 at 12.12.24 PM.png"/>
          <p:cNvPicPr>
            <a:picLocks noChangeAspect="1"/>
          </p:cNvPicPr>
          <p:nvPr/>
        </p:nvPicPr>
        <p:blipFill>
          <a:blip r:embed="rId3"/>
          <a:stretch>
            <a:fillRect/>
          </a:stretch>
        </p:blipFill>
        <p:spPr>
          <a:xfrm>
            <a:off x="406400" y="4724400"/>
            <a:ext cx="6096000" cy="4881383"/>
          </a:xfrm>
          <a:prstGeom prst="rect">
            <a:avLst/>
          </a:prstGeom>
        </p:spPr>
      </p:pic>
      <p:sp>
        <p:nvSpPr>
          <p:cNvPr id="296962" name="Rectangle 2"/>
          <p:cNvSpPr>
            <a:spLocks noGrp="1" noChangeArrowheads="1"/>
          </p:cNvSpPr>
          <p:nvPr>
            <p:ph type="title"/>
          </p:nvPr>
        </p:nvSpPr>
        <p:spPr>
          <a:xfrm>
            <a:off x="787400" y="-304800"/>
            <a:ext cx="11201400" cy="1295400"/>
          </a:xfrm>
        </p:spPr>
        <p:txBody>
          <a:bodyPr/>
          <a:lstStyle/>
          <a:p>
            <a:pPr algn="ctr" eaLnBrk="1" hangingPunct="1"/>
            <a:r>
              <a:rPr lang="en-US" sz="3600" dirty="0" smtClean="0"/>
              <a:t>Which observations best capture the dynamics?</a:t>
            </a:r>
            <a:r>
              <a:rPr lang="en-US" sz="4800" dirty="0" smtClean="0"/>
              <a:t/>
            </a:r>
            <a:br>
              <a:rPr lang="en-US" sz="4800" dirty="0" smtClean="0"/>
            </a:br>
            <a:endParaRPr lang="en-US" sz="1600" dirty="0" smtClean="0"/>
          </a:p>
        </p:txBody>
      </p:sp>
      <p:sp>
        <p:nvSpPr>
          <p:cNvPr id="3" name="TextBox 2"/>
          <p:cNvSpPr txBox="1"/>
          <p:nvPr/>
        </p:nvSpPr>
        <p:spPr>
          <a:xfrm>
            <a:off x="787400" y="1295400"/>
            <a:ext cx="6019800" cy="3016210"/>
          </a:xfrm>
          <a:prstGeom prst="rect">
            <a:avLst/>
          </a:prstGeom>
          <a:noFill/>
        </p:spPr>
        <p:txBody>
          <a:bodyPr wrap="square" rtlCol="0">
            <a:spAutoFit/>
          </a:bodyPr>
          <a:lstStyle/>
          <a:p>
            <a:pPr algn="l"/>
            <a:r>
              <a:rPr lang="en-US" sz="2400" dirty="0" smtClean="0">
                <a:solidFill>
                  <a:schemeClr val="accent1"/>
                </a:solidFill>
                <a:latin typeface="+mj-lt"/>
              </a:rPr>
              <a:t>With 4D-Var, we can quantify how individual observations contribute to the changes in estimates of certain circulation metrics.</a:t>
            </a:r>
          </a:p>
          <a:p>
            <a:pPr algn="l"/>
            <a:endParaRPr lang="en-US" sz="1000" dirty="0" smtClean="0">
              <a:solidFill>
                <a:schemeClr val="accent1"/>
              </a:solidFill>
              <a:latin typeface="+mj-lt"/>
            </a:endParaRPr>
          </a:p>
          <a:p>
            <a:pPr algn="l"/>
            <a:r>
              <a:rPr lang="en-US" sz="2400" b="1" dirty="0" smtClean="0">
                <a:solidFill>
                  <a:schemeClr val="tx1"/>
                </a:solidFill>
                <a:latin typeface="+mj-lt"/>
              </a:rPr>
              <a:t>Alongshore volume transport:</a:t>
            </a:r>
          </a:p>
          <a:p>
            <a:pPr algn="l">
              <a:buFontTx/>
              <a:buChar char="-"/>
            </a:pPr>
            <a:endParaRPr lang="en-US" dirty="0" smtClean="0"/>
          </a:p>
          <a:p>
            <a:pPr algn="l">
              <a:buFontTx/>
              <a:buChar char="-"/>
            </a:pPr>
            <a:endParaRPr lang="en-US" dirty="0"/>
          </a:p>
        </p:txBody>
      </p:sp>
      <p:pic>
        <p:nvPicPr>
          <p:cNvPr id="4" name="Picture 3" descr="Screen shot 2016-06-14 at 10.02.11 AM.png"/>
          <p:cNvPicPr>
            <a:picLocks noChangeAspect="1"/>
          </p:cNvPicPr>
          <p:nvPr/>
        </p:nvPicPr>
        <p:blipFill>
          <a:blip r:embed="rId4"/>
          <a:stretch>
            <a:fillRect/>
          </a:stretch>
        </p:blipFill>
        <p:spPr>
          <a:xfrm>
            <a:off x="1244600" y="4038600"/>
            <a:ext cx="2585957" cy="692369"/>
          </a:xfrm>
          <a:prstGeom prst="rect">
            <a:avLst/>
          </a:prstGeom>
        </p:spPr>
      </p:pic>
      <p:pic>
        <p:nvPicPr>
          <p:cNvPr id="5" name="Picture 4" descr="Screen shot 2016-06-14 at 10.02.03 AM.png"/>
          <p:cNvPicPr>
            <a:picLocks noChangeAspect="1"/>
          </p:cNvPicPr>
          <p:nvPr/>
        </p:nvPicPr>
        <p:blipFill>
          <a:blip r:embed="rId5"/>
          <a:stretch>
            <a:fillRect/>
          </a:stretch>
        </p:blipFill>
        <p:spPr>
          <a:xfrm>
            <a:off x="711200" y="2971800"/>
            <a:ext cx="4173518" cy="1121633"/>
          </a:xfrm>
          <a:prstGeom prst="rect">
            <a:avLst/>
          </a:prstGeom>
        </p:spPr>
      </p:pic>
      <p:sp>
        <p:nvSpPr>
          <p:cNvPr id="10" name="TextBox 9"/>
          <p:cNvSpPr txBox="1"/>
          <p:nvPr/>
        </p:nvSpPr>
        <p:spPr>
          <a:xfrm>
            <a:off x="1685229" y="5257800"/>
            <a:ext cx="854771" cy="461665"/>
          </a:xfrm>
          <a:prstGeom prst="rect">
            <a:avLst/>
          </a:prstGeom>
          <a:noFill/>
        </p:spPr>
        <p:txBody>
          <a:bodyPr wrap="none" rtlCol="0">
            <a:spAutoFit/>
          </a:bodyPr>
          <a:lstStyle/>
          <a:p>
            <a:r>
              <a:rPr lang="en-US" sz="2400" dirty="0" smtClean="0"/>
              <a:t>27.5S</a:t>
            </a:r>
            <a:endParaRPr lang="en-US" sz="2400" dirty="0"/>
          </a:p>
        </p:txBody>
      </p:sp>
      <p:sp>
        <p:nvSpPr>
          <p:cNvPr id="11" name="TextBox 10"/>
          <p:cNvSpPr txBox="1"/>
          <p:nvPr/>
        </p:nvSpPr>
        <p:spPr>
          <a:xfrm>
            <a:off x="1761429" y="5943600"/>
            <a:ext cx="854771" cy="461665"/>
          </a:xfrm>
          <a:prstGeom prst="rect">
            <a:avLst/>
          </a:prstGeom>
          <a:noFill/>
        </p:spPr>
        <p:txBody>
          <a:bodyPr wrap="none" rtlCol="0">
            <a:spAutoFit/>
          </a:bodyPr>
          <a:lstStyle/>
          <a:p>
            <a:r>
              <a:rPr lang="en-US" sz="2400" dirty="0" smtClean="0"/>
              <a:t>30.3S</a:t>
            </a:r>
            <a:endParaRPr lang="en-US" sz="2400" dirty="0"/>
          </a:p>
        </p:txBody>
      </p:sp>
      <p:sp>
        <p:nvSpPr>
          <p:cNvPr id="12" name="TextBox 11"/>
          <p:cNvSpPr txBox="1"/>
          <p:nvPr/>
        </p:nvSpPr>
        <p:spPr>
          <a:xfrm>
            <a:off x="1148042" y="6705600"/>
            <a:ext cx="854771" cy="461665"/>
          </a:xfrm>
          <a:prstGeom prst="rect">
            <a:avLst/>
          </a:prstGeom>
          <a:noFill/>
        </p:spPr>
        <p:txBody>
          <a:bodyPr wrap="none" rtlCol="0">
            <a:spAutoFit/>
          </a:bodyPr>
          <a:lstStyle/>
          <a:p>
            <a:r>
              <a:rPr lang="en-US" sz="2400" dirty="0" smtClean="0"/>
              <a:t>33.9S</a:t>
            </a:r>
            <a:endParaRPr lang="en-US" sz="2400" dirty="0"/>
          </a:p>
        </p:txBody>
      </p:sp>
      <p:pic>
        <p:nvPicPr>
          <p:cNvPr id="19" name="Picture 18" descr="Screen shot 2016-09-27 at 12.00.17 PM.png"/>
          <p:cNvPicPr>
            <a:picLocks noChangeAspect="1"/>
          </p:cNvPicPr>
          <p:nvPr/>
        </p:nvPicPr>
        <p:blipFill>
          <a:blip r:embed="rId6"/>
          <a:stretch>
            <a:fillRect/>
          </a:stretch>
        </p:blipFill>
        <p:spPr>
          <a:xfrm>
            <a:off x="8247144" y="1143000"/>
            <a:ext cx="3713358" cy="2187901"/>
          </a:xfrm>
          <a:prstGeom prst="rect">
            <a:avLst/>
          </a:prstGeom>
        </p:spPr>
      </p:pic>
      <p:pic>
        <p:nvPicPr>
          <p:cNvPr id="23" name="Picture 22" descr="Screen shot 2016-09-27 at 12.00.09 PM.png"/>
          <p:cNvPicPr>
            <a:picLocks noChangeAspect="1"/>
          </p:cNvPicPr>
          <p:nvPr/>
        </p:nvPicPr>
        <p:blipFill>
          <a:blip r:embed="rId7"/>
          <a:stretch>
            <a:fillRect/>
          </a:stretch>
        </p:blipFill>
        <p:spPr>
          <a:xfrm>
            <a:off x="12006065" y="3903785"/>
            <a:ext cx="813106" cy="2262554"/>
          </a:xfrm>
          <a:prstGeom prst="rect">
            <a:avLst/>
          </a:prstGeom>
        </p:spPr>
      </p:pic>
      <p:pic>
        <p:nvPicPr>
          <p:cNvPr id="24" name="Picture 23" descr="Screen shot 2016-09-27 at 12.02.51 PM.png"/>
          <p:cNvPicPr>
            <a:picLocks noChangeAspect="1"/>
          </p:cNvPicPr>
          <p:nvPr/>
        </p:nvPicPr>
        <p:blipFill>
          <a:blip r:embed="rId8"/>
          <a:stretch>
            <a:fillRect/>
          </a:stretch>
        </p:blipFill>
        <p:spPr>
          <a:xfrm>
            <a:off x="8178800" y="3276600"/>
            <a:ext cx="3733884" cy="2180492"/>
          </a:xfrm>
          <a:prstGeom prst="rect">
            <a:avLst/>
          </a:prstGeom>
        </p:spPr>
      </p:pic>
      <p:pic>
        <p:nvPicPr>
          <p:cNvPr id="21" name="Picture 20" descr="Screen shot 2016-09-27 at 12.00.41 PM.png"/>
          <p:cNvPicPr>
            <a:picLocks noChangeAspect="1"/>
          </p:cNvPicPr>
          <p:nvPr/>
        </p:nvPicPr>
        <p:blipFill>
          <a:blip r:embed="rId9"/>
          <a:stretch>
            <a:fillRect/>
          </a:stretch>
        </p:blipFill>
        <p:spPr>
          <a:xfrm>
            <a:off x="8247144" y="5439508"/>
            <a:ext cx="3753264" cy="2180492"/>
          </a:xfrm>
          <a:prstGeom prst="rect">
            <a:avLst/>
          </a:prstGeom>
        </p:spPr>
      </p:pic>
      <p:pic>
        <p:nvPicPr>
          <p:cNvPr id="22" name="Picture 21" descr="Screen shot 2016-09-27 at 12.01.02 PM.png"/>
          <p:cNvPicPr>
            <a:picLocks noChangeAspect="1"/>
          </p:cNvPicPr>
          <p:nvPr/>
        </p:nvPicPr>
        <p:blipFill>
          <a:blip r:embed="rId10"/>
          <a:stretch>
            <a:fillRect/>
          </a:stretch>
        </p:blipFill>
        <p:spPr>
          <a:xfrm>
            <a:off x="8321128" y="7573108"/>
            <a:ext cx="3684937" cy="2180492"/>
          </a:xfrm>
          <a:prstGeom prst="rect">
            <a:avLst/>
          </a:prstGeom>
        </p:spPr>
      </p:pic>
      <p:sp>
        <p:nvSpPr>
          <p:cNvPr id="6" name="TextBox 5"/>
          <p:cNvSpPr txBox="1"/>
          <p:nvPr/>
        </p:nvSpPr>
        <p:spPr>
          <a:xfrm>
            <a:off x="8693694" y="2057400"/>
            <a:ext cx="1502735" cy="338554"/>
          </a:xfrm>
          <a:prstGeom prst="rect">
            <a:avLst/>
          </a:prstGeom>
          <a:noFill/>
        </p:spPr>
        <p:txBody>
          <a:bodyPr wrap="none" rtlCol="0">
            <a:spAutoFit/>
          </a:bodyPr>
          <a:lstStyle/>
          <a:p>
            <a:r>
              <a:rPr lang="en-US" sz="1600" dirty="0" smtClean="0"/>
              <a:t>Brisbane– 27.5S</a:t>
            </a:r>
            <a:endParaRPr lang="en-US" sz="1600" dirty="0"/>
          </a:p>
        </p:txBody>
      </p:sp>
      <p:sp>
        <p:nvSpPr>
          <p:cNvPr id="7" name="TextBox 6"/>
          <p:cNvSpPr txBox="1"/>
          <p:nvPr/>
        </p:nvSpPr>
        <p:spPr>
          <a:xfrm>
            <a:off x="8551971" y="3657600"/>
            <a:ext cx="1338928" cy="584776"/>
          </a:xfrm>
          <a:prstGeom prst="rect">
            <a:avLst/>
          </a:prstGeom>
          <a:noFill/>
        </p:spPr>
        <p:txBody>
          <a:bodyPr wrap="none" rtlCol="0">
            <a:spAutoFit/>
          </a:bodyPr>
          <a:lstStyle/>
          <a:p>
            <a:r>
              <a:rPr lang="en-US" sz="1600" dirty="0" smtClean="0"/>
              <a:t>Coffs </a:t>
            </a:r>
            <a:r>
              <a:rPr lang="en-US" sz="1600" dirty="0" err="1" smtClean="0"/>
              <a:t>Harbour</a:t>
            </a:r>
            <a:endParaRPr lang="en-US" sz="1600" dirty="0" smtClean="0"/>
          </a:p>
          <a:p>
            <a:r>
              <a:rPr lang="en-US" sz="1600" dirty="0" smtClean="0"/>
              <a:t>– 30.3S</a:t>
            </a:r>
            <a:endParaRPr lang="en-US" sz="1600" dirty="0"/>
          </a:p>
        </p:txBody>
      </p:sp>
      <p:sp>
        <p:nvSpPr>
          <p:cNvPr id="8" name="TextBox 7"/>
          <p:cNvSpPr txBox="1"/>
          <p:nvPr/>
        </p:nvSpPr>
        <p:spPr>
          <a:xfrm>
            <a:off x="8551971" y="6096000"/>
            <a:ext cx="1429197" cy="338554"/>
          </a:xfrm>
          <a:prstGeom prst="rect">
            <a:avLst/>
          </a:prstGeom>
          <a:noFill/>
        </p:spPr>
        <p:txBody>
          <a:bodyPr wrap="none" rtlCol="0">
            <a:spAutoFit/>
          </a:bodyPr>
          <a:lstStyle/>
          <a:p>
            <a:r>
              <a:rPr lang="en-US" sz="1600" dirty="0" smtClean="0"/>
              <a:t>Sydney – 33.9S</a:t>
            </a:r>
            <a:endParaRPr lang="en-US" sz="1600" dirty="0"/>
          </a:p>
        </p:txBody>
      </p:sp>
      <p:sp>
        <p:nvSpPr>
          <p:cNvPr id="9" name="TextBox 8"/>
          <p:cNvSpPr txBox="1"/>
          <p:nvPr/>
        </p:nvSpPr>
        <p:spPr>
          <a:xfrm>
            <a:off x="8788400" y="838200"/>
            <a:ext cx="2545025" cy="307777"/>
          </a:xfrm>
          <a:prstGeom prst="rect">
            <a:avLst/>
          </a:prstGeom>
          <a:noFill/>
          <a:scene3d>
            <a:camera prst="orthographicFront">
              <a:rot lat="0" lon="0" rev="0"/>
            </a:camera>
            <a:lightRig rig="threePt" dir="t"/>
          </a:scene3d>
        </p:spPr>
        <p:txBody>
          <a:bodyPr wrap="none" rtlCol="0">
            <a:spAutoFit/>
          </a:bodyPr>
          <a:lstStyle/>
          <a:p>
            <a:r>
              <a:rPr lang="en-US" sz="1400" dirty="0" smtClean="0"/>
              <a:t>Mean alongshore velocity (</a:t>
            </a:r>
            <a:r>
              <a:rPr lang="en-US" sz="1400" dirty="0" err="1" smtClean="0"/>
              <a:t>m/s</a:t>
            </a:r>
            <a:r>
              <a:rPr lang="en-US" sz="1400" dirty="0" smtClean="0"/>
              <a:t>)</a:t>
            </a:r>
            <a:endParaRPr lang="en-US" sz="1400" dirty="0"/>
          </a:p>
        </p:txBody>
      </p:sp>
      <p:sp>
        <p:nvSpPr>
          <p:cNvPr id="13" name="TextBox 12"/>
          <p:cNvSpPr txBox="1"/>
          <p:nvPr/>
        </p:nvSpPr>
        <p:spPr>
          <a:xfrm>
            <a:off x="8475771" y="8077200"/>
            <a:ext cx="1644100" cy="338554"/>
          </a:xfrm>
          <a:prstGeom prst="rect">
            <a:avLst/>
          </a:prstGeom>
          <a:noFill/>
        </p:spPr>
        <p:txBody>
          <a:bodyPr wrap="none" rtlCol="0">
            <a:spAutoFit/>
          </a:bodyPr>
          <a:lstStyle/>
          <a:p>
            <a:r>
              <a:rPr lang="en-US" sz="1600" dirty="0" err="1" smtClean="0"/>
              <a:t>Narooma</a:t>
            </a:r>
            <a:r>
              <a:rPr lang="en-US" sz="1600" dirty="0" smtClean="0"/>
              <a:t> – 36.2S</a:t>
            </a:r>
            <a:endParaRPr lang="en-US" sz="1600" dirty="0"/>
          </a:p>
        </p:txBody>
      </p:sp>
      <p:sp>
        <p:nvSpPr>
          <p:cNvPr id="28" name="TextBox 27"/>
          <p:cNvSpPr txBox="1"/>
          <p:nvPr/>
        </p:nvSpPr>
        <p:spPr>
          <a:xfrm>
            <a:off x="1016000" y="7315200"/>
            <a:ext cx="854771" cy="461665"/>
          </a:xfrm>
          <a:prstGeom prst="rect">
            <a:avLst/>
          </a:prstGeom>
          <a:noFill/>
        </p:spPr>
        <p:txBody>
          <a:bodyPr wrap="none" rtlCol="0">
            <a:spAutoFit/>
          </a:bodyPr>
          <a:lstStyle/>
          <a:p>
            <a:r>
              <a:rPr lang="en-US" sz="2400" dirty="0" smtClean="0"/>
              <a:t>36.2S</a:t>
            </a:r>
            <a:endParaRPr lang="en-US" sz="24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1"/>
          <p:cNvGrpSpPr/>
          <p:nvPr/>
        </p:nvGrpSpPr>
        <p:grpSpPr>
          <a:xfrm>
            <a:off x="0" y="676275"/>
            <a:ext cx="13004800" cy="9077325"/>
            <a:chOff x="0" y="676275"/>
            <a:chExt cx="13004800" cy="10677525"/>
          </a:xfrm>
        </p:grpSpPr>
        <p:pic>
          <p:nvPicPr>
            <p:cNvPr id="13" name="Picture 12" descr="trans275.png"/>
            <p:cNvPicPr>
              <a:picLocks noChangeAspect="1"/>
            </p:cNvPicPr>
            <p:nvPr/>
          </p:nvPicPr>
          <p:blipFill>
            <a:blip r:embed="rId3"/>
            <a:stretch>
              <a:fillRect/>
            </a:stretch>
          </p:blipFill>
          <p:spPr>
            <a:xfrm>
              <a:off x="177800" y="676275"/>
              <a:ext cx="12649200" cy="2752725"/>
            </a:xfrm>
            <a:prstGeom prst="rect">
              <a:avLst/>
            </a:prstGeom>
          </p:spPr>
        </p:pic>
        <p:pic>
          <p:nvPicPr>
            <p:cNvPr id="19" name="Picture 18" descr="trans303.png"/>
            <p:cNvPicPr>
              <a:picLocks noChangeAspect="1"/>
            </p:cNvPicPr>
            <p:nvPr/>
          </p:nvPicPr>
          <p:blipFill>
            <a:blip r:embed="rId4"/>
            <a:stretch>
              <a:fillRect/>
            </a:stretch>
          </p:blipFill>
          <p:spPr>
            <a:xfrm>
              <a:off x="254000" y="3200400"/>
              <a:ext cx="12573000" cy="2752725"/>
            </a:xfrm>
            <a:prstGeom prst="rect">
              <a:avLst/>
            </a:prstGeom>
          </p:spPr>
        </p:pic>
        <p:pic>
          <p:nvPicPr>
            <p:cNvPr id="20" name="Picture 19" descr="trans339.png"/>
            <p:cNvPicPr>
              <a:picLocks noChangeAspect="1"/>
            </p:cNvPicPr>
            <p:nvPr/>
          </p:nvPicPr>
          <p:blipFill>
            <a:blip r:embed="rId5"/>
            <a:stretch>
              <a:fillRect/>
            </a:stretch>
          </p:blipFill>
          <p:spPr>
            <a:xfrm>
              <a:off x="25400" y="5867400"/>
              <a:ext cx="12979400" cy="2762250"/>
            </a:xfrm>
            <a:prstGeom prst="rect">
              <a:avLst/>
            </a:prstGeom>
          </p:spPr>
        </p:pic>
        <p:pic>
          <p:nvPicPr>
            <p:cNvPr id="21" name="Picture 20" descr="trans362.png"/>
            <p:cNvPicPr>
              <a:picLocks noChangeAspect="1"/>
            </p:cNvPicPr>
            <p:nvPr/>
          </p:nvPicPr>
          <p:blipFill>
            <a:blip r:embed="rId6"/>
            <a:stretch>
              <a:fillRect/>
            </a:stretch>
          </p:blipFill>
          <p:spPr>
            <a:xfrm>
              <a:off x="0" y="8610600"/>
              <a:ext cx="13004800" cy="2743200"/>
            </a:xfrm>
            <a:prstGeom prst="rect">
              <a:avLst/>
            </a:prstGeom>
          </p:spPr>
        </p:pic>
      </p:grpSp>
      <p:sp>
        <p:nvSpPr>
          <p:cNvPr id="296962" name="Rectangle 2"/>
          <p:cNvSpPr>
            <a:spLocks noGrp="1" noChangeArrowheads="1"/>
          </p:cNvSpPr>
          <p:nvPr>
            <p:ph type="title"/>
          </p:nvPr>
        </p:nvSpPr>
        <p:spPr>
          <a:xfrm>
            <a:off x="787400" y="-457200"/>
            <a:ext cx="11201400" cy="1295400"/>
          </a:xfrm>
        </p:spPr>
        <p:txBody>
          <a:bodyPr/>
          <a:lstStyle/>
          <a:p>
            <a:pPr algn="ctr" eaLnBrk="1" hangingPunct="1"/>
            <a:r>
              <a:rPr lang="en-US" sz="3600" dirty="0" smtClean="0"/>
              <a:t>Which observations best capture the dynamics?</a:t>
            </a:r>
            <a:r>
              <a:rPr lang="en-US" sz="4800" dirty="0" smtClean="0"/>
              <a:t/>
            </a:r>
            <a:br>
              <a:rPr lang="en-US" sz="4800" dirty="0" smtClean="0"/>
            </a:br>
            <a:endParaRPr lang="en-US" sz="1600" dirty="0" smtClean="0"/>
          </a:p>
        </p:txBody>
      </p:sp>
      <p:sp>
        <p:nvSpPr>
          <p:cNvPr id="4" name="TextBox 3"/>
          <p:cNvSpPr txBox="1"/>
          <p:nvPr/>
        </p:nvSpPr>
        <p:spPr>
          <a:xfrm>
            <a:off x="1320800" y="2209800"/>
            <a:ext cx="1559742" cy="338554"/>
          </a:xfrm>
          <a:prstGeom prst="rect">
            <a:avLst/>
          </a:prstGeom>
          <a:noFill/>
        </p:spPr>
        <p:txBody>
          <a:bodyPr wrap="none" rtlCol="0">
            <a:spAutoFit/>
          </a:bodyPr>
          <a:lstStyle/>
          <a:p>
            <a:r>
              <a:rPr lang="en-US" sz="1600" dirty="0" smtClean="0"/>
              <a:t>Brisbane – 27.5S</a:t>
            </a:r>
            <a:endParaRPr lang="en-US" sz="1600" dirty="0"/>
          </a:p>
        </p:txBody>
      </p:sp>
      <p:sp>
        <p:nvSpPr>
          <p:cNvPr id="6" name="TextBox 5"/>
          <p:cNvSpPr txBox="1"/>
          <p:nvPr/>
        </p:nvSpPr>
        <p:spPr>
          <a:xfrm>
            <a:off x="1397000" y="6781800"/>
            <a:ext cx="1429197" cy="338554"/>
          </a:xfrm>
          <a:prstGeom prst="rect">
            <a:avLst/>
          </a:prstGeom>
          <a:noFill/>
        </p:spPr>
        <p:txBody>
          <a:bodyPr wrap="none" rtlCol="0">
            <a:spAutoFit/>
          </a:bodyPr>
          <a:lstStyle/>
          <a:p>
            <a:r>
              <a:rPr lang="en-US" sz="1600" dirty="0" smtClean="0"/>
              <a:t>Sydney – 33.9S</a:t>
            </a:r>
            <a:endParaRPr lang="en-US" sz="1600" dirty="0"/>
          </a:p>
        </p:txBody>
      </p:sp>
      <p:sp>
        <p:nvSpPr>
          <p:cNvPr id="7" name="TextBox 6"/>
          <p:cNvSpPr txBox="1"/>
          <p:nvPr/>
        </p:nvSpPr>
        <p:spPr>
          <a:xfrm>
            <a:off x="1473200" y="8915400"/>
            <a:ext cx="1644100" cy="338554"/>
          </a:xfrm>
          <a:prstGeom prst="rect">
            <a:avLst/>
          </a:prstGeom>
          <a:noFill/>
        </p:spPr>
        <p:txBody>
          <a:bodyPr wrap="none" rtlCol="0">
            <a:spAutoFit/>
          </a:bodyPr>
          <a:lstStyle/>
          <a:p>
            <a:r>
              <a:rPr lang="en-US" sz="1600" dirty="0" err="1" smtClean="0"/>
              <a:t>Narooma</a:t>
            </a:r>
            <a:r>
              <a:rPr lang="en-US" sz="1600" dirty="0" smtClean="0"/>
              <a:t> – 36.2S</a:t>
            </a:r>
            <a:endParaRPr lang="en-US" sz="1600" dirty="0"/>
          </a:p>
        </p:txBody>
      </p:sp>
      <p:sp>
        <p:nvSpPr>
          <p:cNvPr id="3" name="TextBox 2"/>
          <p:cNvSpPr txBox="1"/>
          <p:nvPr/>
        </p:nvSpPr>
        <p:spPr>
          <a:xfrm>
            <a:off x="1016000" y="833735"/>
            <a:ext cx="3943057" cy="461665"/>
          </a:xfrm>
          <a:prstGeom prst="rect">
            <a:avLst/>
          </a:prstGeom>
          <a:noFill/>
        </p:spPr>
        <p:txBody>
          <a:bodyPr wrap="none" rtlCol="0">
            <a:spAutoFit/>
          </a:bodyPr>
          <a:lstStyle/>
          <a:p>
            <a:r>
              <a:rPr lang="en-US" sz="2400" dirty="0" smtClean="0"/>
              <a:t>Alongshore volume transport:</a:t>
            </a:r>
            <a:endParaRPr lang="en-US" sz="2400" dirty="0"/>
          </a:p>
        </p:txBody>
      </p:sp>
      <p:sp>
        <p:nvSpPr>
          <p:cNvPr id="14" name="TextBox 13"/>
          <p:cNvSpPr txBox="1"/>
          <p:nvPr/>
        </p:nvSpPr>
        <p:spPr>
          <a:xfrm>
            <a:off x="1397000" y="4495800"/>
            <a:ext cx="2063085" cy="338554"/>
          </a:xfrm>
          <a:prstGeom prst="rect">
            <a:avLst/>
          </a:prstGeom>
          <a:noFill/>
        </p:spPr>
        <p:txBody>
          <a:bodyPr wrap="none" rtlCol="0">
            <a:spAutoFit/>
          </a:bodyPr>
          <a:lstStyle/>
          <a:p>
            <a:r>
              <a:rPr lang="en-US" sz="1600" dirty="0" smtClean="0"/>
              <a:t>Coffs </a:t>
            </a:r>
            <a:r>
              <a:rPr lang="en-US" sz="1600" dirty="0" err="1" smtClean="0"/>
              <a:t>Harbour</a:t>
            </a:r>
            <a:r>
              <a:rPr lang="en-US" sz="1600" dirty="0" smtClean="0"/>
              <a:t> – 30.3S</a:t>
            </a:r>
            <a:endParaRPr lang="en-US" sz="1600" dirty="0"/>
          </a:p>
        </p:txBody>
      </p:sp>
      <p:pic>
        <p:nvPicPr>
          <p:cNvPr id="12" name="Picture 11" descr="Screen shot 2016-10-10 at 9.45.28 AM.png"/>
          <p:cNvPicPr>
            <a:picLocks noChangeAspect="1"/>
          </p:cNvPicPr>
          <p:nvPr/>
        </p:nvPicPr>
        <p:blipFill>
          <a:blip r:embed="rId7"/>
          <a:stretch>
            <a:fillRect/>
          </a:stretch>
        </p:blipFill>
        <p:spPr>
          <a:xfrm>
            <a:off x="10236200" y="609600"/>
            <a:ext cx="2463800" cy="876300"/>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275impacts.png"/>
          <p:cNvPicPr>
            <a:picLocks noChangeAspect="1"/>
          </p:cNvPicPr>
          <p:nvPr/>
        </p:nvPicPr>
        <p:blipFill>
          <a:blip r:embed="rId3"/>
          <a:stretch>
            <a:fillRect/>
          </a:stretch>
        </p:blipFill>
        <p:spPr>
          <a:xfrm>
            <a:off x="101600" y="3733800"/>
            <a:ext cx="10972800" cy="3057525"/>
          </a:xfrm>
          <a:prstGeom prst="rect">
            <a:avLst/>
          </a:prstGeom>
        </p:spPr>
      </p:pic>
      <p:pic>
        <p:nvPicPr>
          <p:cNvPr id="14" name="Picture 13" descr="303impacts.png"/>
          <p:cNvPicPr>
            <a:picLocks noChangeAspect="1"/>
          </p:cNvPicPr>
          <p:nvPr/>
        </p:nvPicPr>
        <p:blipFill>
          <a:blip r:embed="rId4"/>
          <a:stretch>
            <a:fillRect/>
          </a:stretch>
        </p:blipFill>
        <p:spPr>
          <a:xfrm>
            <a:off x="0" y="6724650"/>
            <a:ext cx="11115675" cy="3028950"/>
          </a:xfrm>
          <a:prstGeom prst="rect">
            <a:avLst/>
          </a:prstGeom>
        </p:spPr>
      </p:pic>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Which observations best capture the dynamics?</a:t>
            </a:r>
            <a:r>
              <a:rPr lang="en-US" sz="4800" dirty="0" smtClean="0"/>
              <a:t/>
            </a:r>
            <a:br>
              <a:rPr lang="en-US" sz="4800" dirty="0" smtClean="0"/>
            </a:br>
            <a:endParaRPr lang="en-US" sz="1600" dirty="0" smtClean="0"/>
          </a:p>
        </p:txBody>
      </p:sp>
      <p:sp>
        <p:nvSpPr>
          <p:cNvPr id="10" name="TextBox 9"/>
          <p:cNvSpPr txBox="1"/>
          <p:nvPr/>
        </p:nvSpPr>
        <p:spPr>
          <a:xfrm>
            <a:off x="776723" y="4267200"/>
            <a:ext cx="1502735" cy="338554"/>
          </a:xfrm>
          <a:prstGeom prst="rect">
            <a:avLst/>
          </a:prstGeom>
          <a:noFill/>
        </p:spPr>
        <p:txBody>
          <a:bodyPr wrap="none" rtlCol="0">
            <a:spAutoFit/>
          </a:bodyPr>
          <a:lstStyle/>
          <a:p>
            <a:r>
              <a:rPr lang="en-US" sz="1600" dirty="0" smtClean="0"/>
              <a:t>Brisbane– 27.5S</a:t>
            </a:r>
            <a:endParaRPr lang="en-US" sz="1600" dirty="0"/>
          </a:p>
        </p:txBody>
      </p:sp>
      <p:sp>
        <p:nvSpPr>
          <p:cNvPr id="11" name="TextBox 10"/>
          <p:cNvSpPr txBox="1"/>
          <p:nvPr/>
        </p:nvSpPr>
        <p:spPr>
          <a:xfrm>
            <a:off x="635000" y="7281446"/>
            <a:ext cx="2063085" cy="338554"/>
          </a:xfrm>
          <a:prstGeom prst="rect">
            <a:avLst/>
          </a:prstGeom>
          <a:noFill/>
        </p:spPr>
        <p:txBody>
          <a:bodyPr wrap="none" rtlCol="0">
            <a:spAutoFit/>
          </a:bodyPr>
          <a:lstStyle/>
          <a:p>
            <a:r>
              <a:rPr lang="en-US" sz="1600" dirty="0" smtClean="0"/>
              <a:t>Coffs </a:t>
            </a:r>
            <a:r>
              <a:rPr lang="en-US" sz="1600" dirty="0" err="1" smtClean="0"/>
              <a:t>Harbour</a:t>
            </a:r>
            <a:r>
              <a:rPr lang="en-US" sz="1600" dirty="0" smtClean="0"/>
              <a:t> – 30.3S</a:t>
            </a:r>
            <a:endParaRPr lang="en-US" sz="1600" dirty="0"/>
          </a:p>
        </p:txBody>
      </p:sp>
      <p:pic>
        <p:nvPicPr>
          <p:cNvPr id="12" name="Picture 11" descr="nobs.png"/>
          <p:cNvPicPr>
            <a:picLocks noChangeAspect="1"/>
          </p:cNvPicPr>
          <p:nvPr/>
        </p:nvPicPr>
        <p:blipFill>
          <a:blip r:embed="rId5"/>
          <a:stretch>
            <a:fillRect/>
          </a:stretch>
        </p:blipFill>
        <p:spPr>
          <a:xfrm>
            <a:off x="0" y="1004532"/>
            <a:ext cx="13004800" cy="2865794"/>
          </a:xfrm>
          <a:prstGeom prst="rect">
            <a:avLst/>
          </a:prstGeo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339impacts.png"/>
          <p:cNvPicPr>
            <a:picLocks noChangeAspect="1"/>
          </p:cNvPicPr>
          <p:nvPr/>
        </p:nvPicPr>
        <p:blipFill>
          <a:blip r:embed="rId3"/>
          <a:stretch>
            <a:fillRect/>
          </a:stretch>
        </p:blipFill>
        <p:spPr>
          <a:xfrm>
            <a:off x="0" y="3733800"/>
            <a:ext cx="10998200" cy="3048000"/>
          </a:xfrm>
          <a:prstGeom prst="rect">
            <a:avLst/>
          </a:prstGeom>
        </p:spPr>
      </p:pic>
      <p:pic>
        <p:nvPicPr>
          <p:cNvPr id="11" name="Picture 10" descr="362impacts.png"/>
          <p:cNvPicPr>
            <a:picLocks noChangeAspect="1"/>
          </p:cNvPicPr>
          <p:nvPr/>
        </p:nvPicPr>
        <p:blipFill>
          <a:blip r:embed="rId4"/>
          <a:stretch>
            <a:fillRect/>
          </a:stretch>
        </p:blipFill>
        <p:spPr>
          <a:xfrm>
            <a:off x="0" y="6696075"/>
            <a:ext cx="11074400" cy="3057525"/>
          </a:xfrm>
          <a:prstGeom prst="rect">
            <a:avLst/>
          </a:prstGeom>
        </p:spPr>
      </p:pic>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Which observations best capture the dynamics?</a:t>
            </a:r>
            <a:r>
              <a:rPr lang="en-US" sz="4800" dirty="0" smtClean="0"/>
              <a:t/>
            </a:r>
            <a:br>
              <a:rPr lang="en-US" sz="4800" dirty="0" smtClean="0"/>
            </a:br>
            <a:endParaRPr lang="en-US" sz="1600" dirty="0" smtClean="0"/>
          </a:p>
        </p:txBody>
      </p:sp>
      <p:sp>
        <p:nvSpPr>
          <p:cNvPr id="7" name="TextBox 6"/>
          <p:cNvSpPr txBox="1"/>
          <p:nvPr/>
        </p:nvSpPr>
        <p:spPr>
          <a:xfrm>
            <a:off x="787400" y="5943600"/>
            <a:ext cx="1429197" cy="338554"/>
          </a:xfrm>
          <a:prstGeom prst="rect">
            <a:avLst/>
          </a:prstGeom>
          <a:noFill/>
        </p:spPr>
        <p:txBody>
          <a:bodyPr wrap="none" rtlCol="0">
            <a:spAutoFit/>
          </a:bodyPr>
          <a:lstStyle/>
          <a:p>
            <a:r>
              <a:rPr lang="en-US" sz="1600" dirty="0" smtClean="0"/>
              <a:t>Sydney – 33.9S</a:t>
            </a:r>
            <a:endParaRPr lang="en-US" sz="1600" dirty="0"/>
          </a:p>
        </p:txBody>
      </p:sp>
      <p:sp>
        <p:nvSpPr>
          <p:cNvPr id="8" name="TextBox 7"/>
          <p:cNvSpPr txBox="1"/>
          <p:nvPr/>
        </p:nvSpPr>
        <p:spPr>
          <a:xfrm>
            <a:off x="787400" y="8915400"/>
            <a:ext cx="1644100" cy="338554"/>
          </a:xfrm>
          <a:prstGeom prst="rect">
            <a:avLst/>
          </a:prstGeom>
          <a:noFill/>
        </p:spPr>
        <p:txBody>
          <a:bodyPr wrap="none" rtlCol="0">
            <a:spAutoFit/>
          </a:bodyPr>
          <a:lstStyle/>
          <a:p>
            <a:r>
              <a:rPr lang="en-US" sz="1600" dirty="0" err="1" smtClean="0"/>
              <a:t>Narooma</a:t>
            </a:r>
            <a:r>
              <a:rPr lang="en-US" sz="1600" dirty="0" smtClean="0"/>
              <a:t> – 36.2S</a:t>
            </a:r>
            <a:endParaRPr lang="en-US" sz="1600" dirty="0"/>
          </a:p>
        </p:txBody>
      </p:sp>
      <p:pic>
        <p:nvPicPr>
          <p:cNvPr id="9" name="Picture 8" descr="nobs.png"/>
          <p:cNvPicPr>
            <a:picLocks noChangeAspect="1"/>
          </p:cNvPicPr>
          <p:nvPr/>
        </p:nvPicPr>
        <p:blipFill>
          <a:blip r:embed="rId5"/>
          <a:stretch>
            <a:fillRect/>
          </a:stretch>
        </p:blipFill>
        <p:spPr>
          <a:xfrm>
            <a:off x="0" y="1004532"/>
            <a:ext cx="13004800" cy="2865794"/>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nobs.png"/>
          <p:cNvPicPr>
            <a:picLocks noChangeAspect="1"/>
          </p:cNvPicPr>
          <p:nvPr/>
        </p:nvPicPr>
        <p:blipFill>
          <a:blip r:embed="rId3"/>
          <a:stretch>
            <a:fillRect/>
          </a:stretch>
        </p:blipFill>
        <p:spPr>
          <a:xfrm>
            <a:off x="0" y="3352800"/>
            <a:ext cx="13004800" cy="2590800"/>
          </a:xfrm>
          <a:prstGeom prst="rect">
            <a:avLst/>
          </a:prstGeom>
        </p:spPr>
      </p:pic>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Which observations best capture the dynamics?</a:t>
            </a:r>
            <a:r>
              <a:rPr lang="en-US" sz="4800" dirty="0" smtClean="0"/>
              <a:t/>
            </a:r>
            <a:br>
              <a:rPr lang="en-US" sz="4800" dirty="0" smtClean="0"/>
            </a:br>
            <a:endParaRPr lang="en-US" sz="1600" dirty="0" smtClean="0"/>
          </a:p>
        </p:txBody>
      </p:sp>
      <p:grpSp>
        <p:nvGrpSpPr>
          <p:cNvPr id="2" name="Group 18"/>
          <p:cNvGrpSpPr/>
          <p:nvPr/>
        </p:nvGrpSpPr>
        <p:grpSpPr>
          <a:xfrm>
            <a:off x="1930400" y="5985711"/>
            <a:ext cx="4800600" cy="3844089"/>
            <a:chOff x="406400" y="4724400"/>
            <a:chExt cx="6096000" cy="4881383"/>
          </a:xfrm>
        </p:grpSpPr>
        <p:pic>
          <p:nvPicPr>
            <p:cNvPr id="14" name="Picture 13" descr="Screen shot 2016-09-27 at 12.12.24 PM.png"/>
            <p:cNvPicPr>
              <a:picLocks noChangeAspect="1"/>
            </p:cNvPicPr>
            <p:nvPr/>
          </p:nvPicPr>
          <p:blipFill>
            <a:blip r:embed="rId4"/>
            <a:stretch>
              <a:fillRect/>
            </a:stretch>
          </p:blipFill>
          <p:spPr>
            <a:xfrm>
              <a:off x="406400" y="4724400"/>
              <a:ext cx="6096000" cy="4881383"/>
            </a:xfrm>
            <a:prstGeom prst="rect">
              <a:avLst/>
            </a:prstGeom>
          </p:spPr>
        </p:pic>
        <p:sp>
          <p:nvSpPr>
            <p:cNvPr id="15" name="TextBox 14"/>
            <p:cNvSpPr txBox="1"/>
            <p:nvPr/>
          </p:nvSpPr>
          <p:spPr>
            <a:xfrm>
              <a:off x="986971" y="5257799"/>
              <a:ext cx="1553029" cy="468993"/>
            </a:xfrm>
            <a:prstGeom prst="rect">
              <a:avLst/>
            </a:prstGeom>
            <a:noFill/>
          </p:spPr>
          <p:txBody>
            <a:bodyPr wrap="square" rtlCol="0">
              <a:spAutoFit/>
            </a:bodyPr>
            <a:lstStyle/>
            <a:p>
              <a:r>
                <a:rPr lang="en-US" sz="1800" dirty="0" smtClean="0"/>
                <a:t>27.5S</a:t>
              </a:r>
              <a:endParaRPr lang="en-US" sz="1800" dirty="0"/>
            </a:p>
          </p:txBody>
        </p:sp>
        <p:sp>
          <p:nvSpPr>
            <p:cNvPr id="16" name="TextBox 15"/>
            <p:cNvSpPr txBox="1"/>
            <p:nvPr/>
          </p:nvSpPr>
          <p:spPr>
            <a:xfrm>
              <a:off x="1083733" y="5943600"/>
              <a:ext cx="1532466" cy="468993"/>
            </a:xfrm>
            <a:prstGeom prst="rect">
              <a:avLst/>
            </a:prstGeom>
            <a:noFill/>
          </p:spPr>
          <p:txBody>
            <a:bodyPr wrap="square" rtlCol="0">
              <a:spAutoFit/>
            </a:bodyPr>
            <a:lstStyle/>
            <a:p>
              <a:r>
                <a:rPr lang="en-US" sz="1800" dirty="0" smtClean="0"/>
                <a:t>30.3S</a:t>
              </a:r>
              <a:endParaRPr lang="en-US" sz="1800" dirty="0"/>
            </a:p>
          </p:txBody>
        </p:sp>
        <p:sp>
          <p:nvSpPr>
            <p:cNvPr id="17" name="TextBox 16"/>
            <p:cNvSpPr txBox="1"/>
            <p:nvPr/>
          </p:nvSpPr>
          <p:spPr>
            <a:xfrm>
              <a:off x="1148041" y="6705600"/>
              <a:ext cx="1096834" cy="468993"/>
            </a:xfrm>
            <a:prstGeom prst="rect">
              <a:avLst/>
            </a:prstGeom>
            <a:noFill/>
          </p:spPr>
          <p:txBody>
            <a:bodyPr wrap="square" rtlCol="0">
              <a:spAutoFit/>
            </a:bodyPr>
            <a:lstStyle/>
            <a:p>
              <a:r>
                <a:rPr lang="en-US" sz="1800" dirty="0" smtClean="0"/>
                <a:t>33.9S</a:t>
              </a:r>
              <a:endParaRPr lang="en-US" sz="1800" dirty="0"/>
            </a:p>
          </p:txBody>
        </p:sp>
        <p:sp>
          <p:nvSpPr>
            <p:cNvPr id="18" name="TextBox 17"/>
            <p:cNvSpPr txBox="1"/>
            <p:nvPr/>
          </p:nvSpPr>
          <p:spPr>
            <a:xfrm>
              <a:off x="877267" y="7315200"/>
              <a:ext cx="1077323" cy="468993"/>
            </a:xfrm>
            <a:prstGeom prst="rect">
              <a:avLst/>
            </a:prstGeom>
            <a:noFill/>
          </p:spPr>
          <p:txBody>
            <a:bodyPr wrap="square" rtlCol="0">
              <a:spAutoFit/>
            </a:bodyPr>
            <a:lstStyle/>
            <a:p>
              <a:r>
                <a:rPr lang="en-US" sz="1800" dirty="0" smtClean="0"/>
                <a:t>36.2S</a:t>
              </a:r>
              <a:endParaRPr lang="en-US" sz="1800" dirty="0"/>
            </a:p>
          </p:txBody>
        </p:sp>
      </p:grpSp>
      <p:pic>
        <p:nvPicPr>
          <p:cNvPr id="10" name="Picture 9" descr="Screen shot 2016-09-19 at 11.42.48 AM.png"/>
          <p:cNvPicPr>
            <a:picLocks noChangeAspect="1"/>
          </p:cNvPicPr>
          <p:nvPr/>
        </p:nvPicPr>
        <p:blipFill>
          <a:blip r:embed="rId5"/>
          <a:stretch>
            <a:fillRect/>
          </a:stretch>
        </p:blipFill>
        <p:spPr>
          <a:xfrm>
            <a:off x="6731000" y="6034281"/>
            <a:ext cx="5124687" cy="3795519"/>
          </a:xfrm>
          <a:prstGeom prst="rect">
            <a:avLst/>
          </a:prstGeom>
        </p:spPr>
      </p:pic>
      <p:graphicFrame>
        <p:nvGraphicFramePr>
          <p:cNvPr id="13" name="Table 12"/>
          <p:cNvGraphicFramePr>
            <a:graphicFrameLocks noGrp="1"/>
          </p:cNvGraphicFramePr>
          <p:nvPr/>
        </p:nvGraphicFramePr>
        <p:xfrm>
          <a:off x="406400" y="990600"/>
          <a:ext cx="11353800" cy="2547785"/>
        </p:xfrm>
        <a:graphic>
          <a:graphicData uri="http://schemas.openxmlformats.org/drawingml/2006/table">
            <a:tbl>
              <a:tblPr firstRow="1" bandRow="1">
                <a:tableStyleId>{21E4AEA4-8DFA-4A89-87EB-49C32662AFE0}</a:tableStyleId>
              </a:tblPr>
              <a:tblGrid>
                <a:gridCol w="1892300"/>
                <a:gridCol w="1892300"/>
                <a:gridCol w="1892300"/>
                <a:gridCol w="1892300"/>
                <a:gridCol w="1892300"/>
                <a:gridCol w="1892300"/>
              </a:tblGrid>
              <a:tr h="718985">
                <a:tc>
                  <a:txBody>
                    <a:bodyPr/>
                    <a:lstStyle/>
                    <a:p>
                      <a:endParaRPr lang="en-US" dirty="0"/>
                    </a:p>
                  </a:txBody>
                  <a:tcPr/>
                </a:tc>
                <a:tc>
                  <a:txBody>
                    <a:bodyPr/>
                    <a:lstStyle/>
                    <a:p>
                      <a:r>
                        <a:rPr lang="en-US" dirty="0" smtClean="0"/>
                        <a:t>Mean % of all observations</a:t>
                      </a:r>
                      <a:endParaRPr lang="en-US" dirty="0"/>
                    </a:p>
                  </a:txBody>
                  <a:tcPr/>
                </a:tc>
                <a:tc>
                  <a:txBody>
                    <a:bodyPr/>
                    <a:lstStyle/>
                    <a:p>
                      <a:r>
                        <a:rPr lang="en-US" dirty="0" smtClean="0"/>
                        <a:t>Mean %</a:t>
                      </a:r>
                      <a:r>
                        <a:rPr lang="en-US" baseline="0" dirty="0" smtClean="0"/>
                        <a:t> </a:t>
                      </a:r>
                      <a:r>
                        <a:rPr lang="en-US" dirty="0" smtClean="0"/>
                        <a:t>impact</a:t>
                      </a:r>
                    </a:p>
                    <a:p>
                      <a:r>
                        <a:rPr lang="en-US" sz="2000" dirty="0" smtClean="0"/>
                        <a:t>Brisbane</a:t>
                      </a:r>
                      <a:endParaRPr lang="en-US" sz="2000" dirty="0"/>
                    </a:p>
                  </a:txBody>
                  <a:tcPr/>
                </a:tc>
                <a:tc>
                  <a:txBody>
                    <a:bodyPr/>
                    <a:lstStyle/>
                    <a:p>
                      <a:r>
                        <a:rPr lang="en-US" dirty="0" smtClean="0"/>
                        <a:t>Mean %</a:t>
                      </a:r>
                      <a:r>
                        <a:rPr lang="en-US" baseline="0" dirty="0" smtClean="0"/>
                        <a:t> </a:t>
                      </a:r>
                      <a:r>
                        <a:rPr lang="en-US" dirty="0" smtClean="0"/>
                        <a:t>impact</a:t>
                      </a:r>
                    </a:p>
                    <a:p>
                      <a:r>
                        <a:rPr lang="en-US" sz="2000" dirty="0" smtClean="0"/>
                        <a:t>Coffs </a:t>
                      </a:r>
                      <a:r>
                        <a:rPr lang="en-US" sz="2000" dirty="0" err="1" smtClean="0"/>
                        <a:t>Harbour</a:t>
                      </a:r>
                      <a:endParaRPr lang="en-US" sz="2000" dirty="0" smtClean="0"/>
                    </a:p>
                  </a:txBody>
                  <a:tcPr/>
                </a:tc>
                <a:tc>
                  <a:txBody>
                    <a:bodyPr/>
                    <a:lstStyle/>
                    <a:p>
                      <a:r>
                        <a:rPr lang="en-US" dirty="0" smtClean="0"/>
                        <a:t>Mean %</a:t>
                      </a:r>
                      <a:r>
                        <a:rPr lang="en-US" baseline="0" dirty="0" smtClean="0"/>
                        <a:t> </a:t>
                      </a:r>
                      <a:r>
                        <a:rPr lang="en-US" dirty="0" smtClean="0"/>
                        <a:t>impact</a:t>
                      </a:r>
                    </a:p>
                    <a:p>
                      <a:r>
                        <a:rPr lang="en-US" sz="2000" dirty="0" smtClean="0"/>
                        <a:t>Sydney</a:t>
                      </a:r>
                    </a:p>
                  </a:txBody>
                  <a:tcPr/>
                </a:tc>
                <a:tc>
                  <a:txBody>
                    <a:bodyPr/>
                    <a:lstStyle/>
                    <a:p>
                      <a:r>
                        <a:rPr lang="en-US" dirty="0" smtClean="0"/>
                        <a:t>Mean %</a:t>
                      </a:r>
                      <a:r>
                        <a:rPr lang="en-US" baseline="0" dirty="0" smtClean="0"/>
                        <a:t> </a:t>
                      </a:r>
                      <a:r>
                        <a:rPr lang="en-US" dirty="0" smtClean="0"/>
                        <a:t>impact</a:t>
                      </a:r>
                    </a:p>
                    <a:p>
                      <a:r>
                        <a:rPr lang="en-US" sz="2000" dirty="0" err="1" smtClean="0"/>
                        <a:t>Narooma</a:t>
                      </a:r>
                      <a:endParaRPr lang="en-US" sz="2000" dirty="0" smtClean="0"/>
                    </a:p>
                  </a:txBody>
                  <a:tcPr/>
                </a:tc>
              </a:tr>
              <a:tr h="297770">
                <a:tc>
                  <a:txBody>
                    <a:bodyPr/>
                    <a:lstStyle/>
                    <a:p>
                      <a:r>
                        <a:rPr lang="en-US" b="1" dirty="0" smtClean="0"/>
                        <a:t>AVISO SSH</a:t>
                      </a:r>
                      <a:endParaRPr lang="en-US" b="1" dirty="0"/>
                    </a:p>
                  </a:txBody>
                  <a:tcPr>
                    <a:solidFill>
                      <a:srgbClr val="FF00FF">
                        <a:alpha val="25000"/>
                      </a:srgbClr>
                    </a:solidFill>
                  </a:tcPr>
                </a:tc>
                <a:tc>
                  <a:txBody>
                    <a:bodyPr/>
                    <a:lstStyle/>
                    <a:p>
                      <a:r>
                        <a:rPr lang="en-US" b="1" dirty="0" smtClean="0"/>
                        <a:t>10.1</a:t>
                      </a:r>
                    </a:p>
                  </a:txBody>
                  <a:tcPr>
                    <a:solidFill>
                      <a:srgbClr val="FF00FF">
                        <a:alpha val="25000"/>
                      </a:srgbClr>
                    </a:solidFill>
                  </a:tcPr>
                </a:tc>
                <a:tc>
                  <a:txBody>
                    <a:bodyPr/>
                    <a:lstStyle/>
                    <a:p>
                      <a:r>
                        <a:rPr lang="en-US" b="1" dirty="0" smtClean="0"/>
                        <a:t>-2.7</a:t>
                      </a:r>
                      <a:endParaRPr lang="en-US" b="1" dirty="0"/>
                    </a:p>
                  </a:txBody>
                  <a:tcPr>
                    <a:solidFill>
                      <a:srgbClr val="FF00FF">
                        <a:alpha val="25000"/>
                      </a:srgbClr>
                    </a:solidFill>
                  </a:tcPr>
                </a:tc>
                <a:tc>
                  <a:txBody>
                    <a:bodyPr/>
                    <a:lstStyle/>
                    <a:p>
                      <a:r>
                        <a:rPr lang="en-US" b="1" dirty="0" smtClean="0"/>
                        <a:t>19.2</a:t>
                      </a:r>
                      <a:endParaRPr lang="en-US" b="1" dirty="0"/>
                    </a:p>
                  </a:txBody>
                  <a:tcPr>
                    <a:solidFill>
                      <a:srgbClr val="FF00FF">
                        <a:alpha val="25000"/>
                      </a:srgbClr>
                    </a:solidFill>
                  </a:tcPr>
                </a:tc>
                <a:tc>
                  <a:txBody>
                    <a:bodyPr/>
                    <a:lstStyle/>
                    <a:p>
                      <a:r>
                        <a:rPr lang="en-US" b="1" dirty="0" smtClean="0"/>
                        <a:t>17.6</a:t>
                      </a:r>
                      <a:endParaRPr lang="en-US" b="1" dirty="0"/>
                    </a:p>
                  </a:txBody>
                  <a:tcPr>
                    <a:solidFill>
                      <a:srgbClr val="FF00FF">
                        <a:alpha val="25000"/>
                      </a:srgbClr>
                    </a:solidFill>
                  </a:tcPr>
                </a:tc>
                <a:tc>
                  <a:txBody>
                    <a:bodyPr/>
                    <a:lstStyle/>
                    <a:p>
                      <a:r>
                        <a:rPr lang="en-US" b="1" dirty="0" smtClean="0"/>
                        <a:t>15.1</a:t>
                      </a:r>
                      <a:endParaRPr lang="en-US" b="1" dirty="0"/>
                    </a:p>
                  </a:txBody>
                  <a:tcPr>
                    <a:solidFill>
                      <a:srgbClr val="FF00FF">
                        <a:alpha val="25000"/>
                      </a:srgbClr>
                    </a:solidFill>
                  </a:tcPr>
                </a:tc>
              </a:tr>
              <a:tr h="297770">
                <a:tc>
                  <a:txBody>
                    <a:bodyPr/>
                    <a:lstStyle/>
                    <a:p>
                      <a:r>
                        <a:rPr lang="en-US" b="1" dirty="0" smtClean="0"/>
                        <a:t>NAVO SST</a:t>
                      </a:r>
                      <a:endParaRPr lang="en-US" b="1" dirty="0"/>
                    </a:p>
                  </a:txBody>
                  <a:tcPr/>
                </a:tc>
                <a:tc>
                  <a:txBody>
                    <a:bodyPr/>
                    <a:lstStyle/>
                    <a:p>
                      <a:r>
                        <a:rPr lang="en-US" b="1" dirty="0" smtClean="0"/>
                        <a:t>40.6</a:t>
                      </a:r>
                      <a:endParaRPr lang="en-US" b="1" dirty="0"/>
                    </a:p>
                  </a:txBody>
                  <a:tcPr/>
                </a:tc>
                <a:tc>
                  <a:txBody>
                    <a:bodyPr/>
                    <a:lstStyle/>
                    <a:p>
                      <a:r>
                        <a:rPr lang="en-US" b="1" dirty="0" smtClean="0"/>
                        <a:t>49.7</a:t>
                      </a:r>
                      <a:endParaRPr lang="en-US" b="1" dirty="0"/>
                    </a:p>
                  </a:txBody>
                  <a:tcPr/>
                </a:tc>
                <a:tc>
                  <a:txBody>
                    <a:bodyPr/>
                    <a:lstStyle/>
                    <a:p>
                      <a:r>
                        <a:rPr lang="en-US" b="1" dirty="0" smtClean="0"/>
                        <a:t>32.9</a:t>
                      </a:r>
                      <a:endParaRPr lang="en-US" b="1" dirty="0"/>
                    </a:p>
                  </a:txBody>
                  <a:tcPr/>
                </a:tc>
                <a:tc>
                  <a:txBody>
                    <a:bodyPr/>
                    <a:lstStyle/>
                    <a:p>
                      <a:r>
                        <a:rPr lang="en-US" b="1" dirty="0" smtClean="0"/>
                        <a:t>27.3</a:t>
                      </a:r>
                      <a:endParaRPr lang="en-US" b="1" dirty="0"/>
                    </a:p>
                  </a:txBody>
                  <a:tcPr/>
                </a:tc>
                <a:tc>
                  <a:txBody>
                    <a:bodyPr/>
                    <a:lstStyle/>
                    <a:p>
                      <a:r>
                        <a:rPr lang="en-US" b="1" dirty="0" smtClean="0"/>
                        <a:t>35.5</a:t>
                      </a:r>
                      <a:endParaRPr lang="en-US" b="1" dirty="0"/>
                    </a:p>
                  </a:txBody>
                  <a:tcPr/>
                </a:tc>
              </a:tr>
              <a:tr h="297770">
                <a:tc>
                  <a:txBody>
                    <a:bodyPr/>
                    <a:lstStyle/>
                    <a:p>
                      <a:r>
                        <a:rPr lang="en-US" b="1" dirty="0" smtClean="0"/>
                        <a:t>HF radar</a:t>
                      </a:r>
                      <a:endParaRPr lang="en-US" b="1" dirty="0"/>
                    </a:p>
                  </a:txBody>
                  <a:tcPr/>
                </a:tc>
                <a:tc>
                  <a:txBody>
                    <a:bodyPr/>
                    <a:lstStyle/>
                    <a:p>
                      <a:r>
                        <a:rPr lang="en-US" b="1" dirty="0" smtClean="0"/>
                        <a:t>19.3</a:t>
                      </a:r>
                      <a:endParaRPr lang="en-US" b="1" dirty="0"/>
                    </a:p>
                  </a:txBody>
                  <a:tcPr/>
                </a:tc>
                <a:tc>
                  <a:txBody>
                    <a:bodyPr/>
                    <a:lstStyle/>
                    <a:p>
                      <a:r>
                        <a:rPr lang="en-US" b="1" dirty="0" smtClean="0"/>
                        <a:t>26.0</a:t>
                      </a:r>
                      <a:endParaRPr lang="en-US" b="1" dirty="0"/>
                    </a:p>
                  </a:txBody>
                  <a:tcPr/>
                </a:tc>
                <a:tc>
                  <a:txBody>
                    <a:bodyPr/>
                    <a:lstStyle/>
                    <a:p>
                      <a:r>
                        <a:rPr lang="en-US" b="1" dirty="0" smtClean="0"/>
                        <a:t>33.2</a:t>
                      </a:r>
                      <a:endParaRPr lang="en-US" b="1" dirty="0"/>
                    </a:p>
                  </a:txBody>
                  <a:tcPr/>
                </a:tc>
                <a:tc>
                  <a:txBody>
                    <a:bodyPr/>
                    <a:lstStyle/>
                    <a:p>
                      <a:r>
                        <a:rPr lang="en-US" b="1" dirty="0" smtClean="0"/>
                        <a:t>32.8</a:t>
                      </a:r>
                      <a:endParaRPr lang="en-US" b="1" dirty="0"/>
                    </a:p>
                  </a:txBody>
                  <a:tcPr/>
                </a:tc>
                <a:tc>
                  <a:txBody>
                    <a:bodyPr/>
                    <a:lstStyle/>
                    <a:p>
                      <a:r>
                        <a:rPr lang="en-US" b="1" dirty="0" smtClean="0"/>
                        <a:t>30.6</a:t>
                      </a:r>
                      <a:endParaRPr lang="en-US" b="1" dirty="0"/>
                    </a:p>
                  </a:txBody>
                  <a:tcPr/>
                </a:tc>
              </a:tr>
              <a:tr h="297770">
                <a:tc>
                  <a:txBody>
                    <a:bodyPr/>
                    <a:lstStyle/>
                    <a:p>
                      <a:r>
                        <a:rPr lang="en-US" b="1" dirty="0" smtClean="0"/>
                        <a:t>EAC array</a:t>
                      </a:r>
                      <a:endParaRPr lang="en-US" b="1" dirty="0"/>
                    </a:p>
                  </a:txBody>
                  <a:tcPr/>
                </a:tc>
                <a:tc>
                  <a:txBody>
                    <a:bodyPr/>
                    <a:lstStyle/>
                    <a:p>
                      <a:r>
                        <a:rPr lang="en-US" b="1" dirty="0" smtClean="0"/>
                        <a:t>12.1</a:t>
                      </a:r>
                      <a:endParaRPr lang="en-US" b="1" dirty="0"/>
                    </a:p>
                  </a:txBody>
                  <a:tcPr/>
                </a:tc>
                <a:tc>
                  <a:txBody>
                    <a:bodyPr/>
                    <a:lstStyle/>
                    <a:p>
                      <a:r>
                        <a:rPr lang="en-US" b="1" dirty="0" smtClean="0"/>
                        <a:t>15.9</a:t>
                      </a:r>
                      <a:endParaRPr lang="en-US" b="1" dirty="0"/>
                    </a:p>
                  </a:txBody>
                  <a:tcPr/>
                </a:tc>
                <a:tc>
                  <a:txBody>
                    <a:bodyPr/>
                    <a:lstStyle/>
                    <a:p>
                      <a:r>
                        <a:rPr lang="en-US" b="1" dirty="0" smtClean="0"/>
                        <a:t>2.5</a:t>
                      </a:r>
                      <a:endParaRPr lang="en-US" b="1" dirty="0"/>
                    </a:p>
                  </a:txBody>
                  <a:tcPr/>
                </a:tc>
                <a:tc>
                  <a:txBody>
                    <a:bodyPr/>
                    <a:lstStyle/>
                    <a:p>
                      <a:r>
                        <a:rPr lang="en-US" b="1" dirty="0" smtClean="0"/>
                        <a:t>8.7</a:t>
                      </a:r>
                      <a:endParaRPr lang="en-US" b="1" dirty="0"/>
                    </a:p>
                  </a:txBody>
                  <a:tcPr/>
                </a:tc>
                <a:tc>
                  <a:txBody>
                    <a:bodyPr/>
                    <a:lstStyle/>
                    <a:p>
                      <a:r>
                        <a:rPr lang="en-US" b="1" dirty="0" smtClean="0"/>
                        <a:t>9.9</a:t>
                      </a:r>
                      <a:endParaRPr lang="en-US" b="1" dirty="0"/>
                    </a:p>
                  </a:txBody>
                  <a:tcPr/>
                </a:tc>
              </a:tr>
              <a:tr h="297770">
                <a:tc>
                  <a:txBody>
                    <a:bodyPr/>
                    <a:lstStyle/>
                    <a:p>
                      <a:r>
                        <a:rPr lang="en-US" b="1" dirty="0" smtClean="0"/>
                        <a:t>Gliders</a:t>
                      </a:r>
                      <a:endParaRPr lang="en-US" b="1" dirty="0"/>
                    </a:p>
                  </a:txBody>
                  <a:tcPr/>
                </a:tc>
                <a:tc>
                  <a:txBody>
                    <a:bodyPr/>
                    <a:lstStyle/>
                    <a:p>
                      <a:r>
                        <a:rPr lang="en-US" b="1" dirty="0" smtClean="0"/>
                        <a:t>6.9</a:t>
                      </a:r>
                      <a:endParaRPr lang="en-US" b="1" dirty="0"/>
                    </a:p>
                  </a:txBody>
                  <a:tcPr/>
                </a:tc>
                <a:tc>
                  <a:txBody>
                    <a:bodyPr/>
                    <a:lstStyle/>
                    <a:p>
                      <a:r>
                        <a:rPr lang="en-US" b="1" dirty="0" smtClean="0"/>
                        <a:t>6.6</a:t>
                      </a:r>
                      <a:endParaRPr lang="en-US" b="1" dirty="0"/>
                    </a:p>
                  </a:txBody>
                  <a:tcPr/>
                </a:tc>
                <a:tc>
                  <a:txBody>
                    <a:bodyPr/>
                    <a:lstStyle/>
                    <a:p>
                      <a:r>
                        <a:rPr lang="en-US" b="1" dirty="0" smtClean="0"/>
                        <a:t>4.9</a:t>
                      </a:r>
                      <a:endParaRPr lang="en-US" b="1" dirty="0"/>
                    </a:p>
                  </a:txBody>
                  <a:tcPr/>
                </a:tc>
                <a:tc>
                  <a:txBody>
                    <a:bodyPr/>
                    <a:lstStyle/>
                    <a:p>
                      <a:r>
                        <a:rPr lang="en-US" b="1" dirty="0" smtClean="0"/>
                        <a:t>9.1</a:t>
                      </a:r>
                      <a:endParaRPr lang="en-US" b="1" dirty="0"/>
                    </a:p>
                  </a:txBody>
                  <a:tcPr/>
                </a:tc>
                <a:tc>
                  <a:txBody>
                    <a:bodyPr/>
                    <a:lstStyle/>
                    <a:p>
                      <a:r>
                        <a:rPr lang="en-US" b="1" dirty="0" smtClean="0"/>
                        <a:t>3.4</a:t>
                      </a:r>
                      <a:endParaRPr lang="en-US" b="1" dirty="0"/>
                    </a:p>
                  </a:txBody>
                  <a:tcPr/>
                </a:tc>
              </a:tr>
            </a:tbl>
          </a:graphicData>
        </a:graphic>
      </p:graphicFrame>
      <p:sp>
        <p:nvSpPr>
          <p:cNvPr id="20" name="Rectangle 19"/>
          <p:cNvSpPr/>
          <p:nvPr/>
        </p:nvSpPr>
        <p:spPr>
          <a:xfrm>
            <a:off x="3149600" y="3733800"/>
            <a:ext cx="7848600" cy="1981200"/>
          </a:xfrm>
          <a:prstGeom prst="rect">
            <a:avLst/>
          </a:prstGeom>
          <a:noFill/>
          <a:ln w="603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TextBox 3"/>
          <p:cNvSpPr txBox="1">
            <a:spLocks noChangeArrowheads="1"/>
          </p:cNvSpPr>
          <p:nvPr/>
        </p:nvSpPr>
        <p:spPr bwMode="auto">
          <a:xfrm>
            <a:off x="5359400" y="5268913"/>
            <a:ext cx="2514600" cy="369887"/>
          </a:xfrm>
          <a:prstGeom prst="rect">
            <a:avLst/>
          </a:prstGeom>
          <a:noFill/>
          <a:ln w="9525">
            <a:noFill/>
            <a:miter lim="800000"/>
            <a:headEnd/>
            <a:tailEnd/>
          </a:ln>
        </p:spPr>
        <p:txBody>
          <a:bodyPr>
            <a:prstTxWarp prst="textNoShape">
              <a:avLst/>
            </a:prstTxWarp>
            <a:spAutoFit/>
          </a:bodyPr>
          <a:lstStyle/>
          <a:p>
            <a:r>
              <a:rPr lang="en-US" sz="1800" dirty="0">
                <a:solidFill>
                  <a:schemeClr val="bg1"/>
                </a:solidFill>
              </a:rPr>
              <a:t>Carter et. al., 2012</a:t>
            </a:r>
          </a:p>
        </p:txBody>
      </p:sp>
      <p:sp>
        <p:nvSpPr>
          <p:cNvPr id="149507" name="TextBox 5"/>
          <p:cNvSpPr txBox="1">
            <a:spLocks noChangeArrowheads="1"/>
          </p:cNvSpPr>
          <p:nvPr/>
        </p:nvSpPr>
        <p:spPr bwMode="auto">
          <a:xfrm>
            <a:off x="8636000" y="7162800"/>
            <a:ext cx="184150" cy="738188"/>
          </a:xfrm>
          <a:prstGeom prst="rect">
            <a:avLst/>
          </a:prstGeom>
          <a:noFill/>
          <a:ln w="9525">
            <a:noFill/>
            <a:miter lim="800000"/>
            <a:headEnd/>
            <a:tailEnd/>
          </a:ln>
        </p:spPr>
        <p:txBody>
          <a:bodyPr wrap="none">
            <a:prstTxWarp prst="textNoShape">
              <a:avLst/>
            </a:prstTxWarp>
            <a:spAutoFit/>
          </a:bodyPr>
          <a:lstStyle/>
          <a:p>
            <a:endParaRPr lang="en-US"/>
          </a:p>
        </p:txBody>
      </p:sp>
      <p:sp>
        <p:nvSpPr>
          <p:cNvPr id="15" name="Rectangle 1"/>
          <p:cNvSpPr txBox="1">
            <a:spLocks noChangeArrowheads="1"/>
          </p:cNvSpPr>
          <p:nvPr/>
        </p:nvSpPr>
        <p:spPr bwMode="auto">
          <a:xfrm>
            <a:off x="787400" y="1828800"/>
            <a:ext cx="11811000" cy="3505200"/>
          </a:xfrm>
          <a:prstGeom prst="rect">
            <a:avLst/>
          </a:prstGeom>
          <a:noFill/>
          <a:ln w="12700">
            <a:noFill/>
            <a:miter lim="800000"/>
            <a:headEnd/>
            <a:tailEnd/>
          </a:ln>
        </p:spPr>
        <p:txBody>
          <a:bodyPr lIns="50800" tIns="50800" rIns="50800" bIns="50800" anchor="b">
            <a:prstTxWarp prst="textNoShape">
              <a:avLst/>
            </a:prstTxWarp>
          </a:bodyPr>
          <a:lstStyle/>
          <a:p>
            <a:pPr>
              <a:defRPr/>
            </a:pPr>
            <a:r>
              <a:rPr lang="en-US" sz="6000" b="1" dirty="0" smtClean="0">
                <a:solidFill>
                  <a:schemeClr val="accent1"/>
                </a:solidFill>
                <a:latin typeface="+mj-lt"/>
              </a:rPr>
              <a:t>Predicting Transport in the East Australian Current: </a:t>
            </a:r>
          </a:p>
          <a:p>
            <a:pPr>
              <a:defRPr/>
            </a:pPr>
            <a:r>
              <a:rPr lang="en-US" sz="4800" dirty="0" smtClean="0">
                <a:solidFill>
                  <a:schemeClr val="accent1"/>
                </a:solidFill>
                <a:latin typeface="+mj-lt"/>
              </a:rPr>
              <a:t>Observation Impact from a regional reanalysis</a:t>
            </a:r>
            <a:endParaRPr lang="en-US" sz="4800" kern="0" dirty="0" smtClean="0">
              <a:solidFill>
                <a:schemeClr val="accent1"/>
              </a:solidFill>
              <a:latin typeface="+mj-lt"/>
              <a:ea typeface="+mj-ea"/>
              <a:cs typeface="+mj-cs"/>
            </a:endParaRPr>
          </a:p>
        </p:txBody>
      </p:sp>
      <p:sp>
        <p:nvSpPr>
          <p:cNvPr id="149509" name="Rectangle 2"/>
          <p:cNvSpPr txBox="1">
            <a:spLocks noChangeArrowheads="1"/>
          </p:cNvSpPr>
          <p:nvPr/>
        </p:nvSpPr>
        <p:spPr bwMode="auto">
          <a:xfrm>
            <a:off x="1270000" y="7391400"/>
            <a:ext cx="10464800" cy="3352800"/>
          </a:xfrm>
          <a:prstGeom prst="rect">
            <a:avLst/>
          </a:prstGeom>
          <a:noFill/>
          <a:ln w="12700">
            <a:noFill/>
            <a:miter lim="800000"/>
            <a:headEnd/>
            <a:tailEnd/>
          </a:ln>
        </p:spPr>
        <p:txBody>
          <a:bodyPr lIns="50800" tIns="50800" rIns="50800" bIns="50800">
            <a:prstTxWarp prst="textNoShape">
              <a:avLst/>
            </a:prstTxWarp>
          </a:bodyPr>
          <a:lstStyle/>
          <a:p>
            <a:r>
              <a:rPr lang="en-US" sz="2000" b="1" dirty="0" smtClean="0"/>
              <a:t> </a:t>
            </a:r>
            <a:endParaRPr lang="en-US" sz="2000" dirty="0" smtClean="0"/>
          </a:p>
          <a:p>
            <a:r>
              <a:rPr lang="en-US" sz="2000" b="1" dirty="0" smtClean="0"/>
              <a:t>Colette Kerry</a:t>
            </a:r>
            <a:r>
              <a:rPr lang="en-US" sz="2000" b="1" baseline="30000" dirty="0" smtClean="0"/>
              <a:t>1,</a:t>
            </a:r>
            <a:r>
              <a:rPr lang="en-US" sz="2000" dirty="0" smtClean="0"/>
              <a:t> </a:t>
            </a:r>
            <a:r>
              <a:rPr lang="en-US" sz="2000" dirty="0" err="1" smtClean="0"/>
              <a:t>Moninya</a:t>
            </a:r>
            <a:r>
              <a:rPr lang="en-US" sz="2000" dirty="0" smtClean="0"/>
              <a:t> Roughan</a:t>
            </a:r>
            <a:r>
              <a:rPr lang="en-US" sz="2000" b="1" baseline="30000" dirty="0" smtClean="0"/>
              <a:t>1</a:t>
            </a:r>
            <a:r>
              <a:rPr lang="en-US" sz="2000" dirty="0" smtClean="0"/>
              <a:t>, Brian Powell</a:t>
            </a:r>
            <a:r>
              <a:rPr lang="en-US" sz="2000" baseline="30000" dirty="0" smtClean="0"/>
              <a:t>2 </a:t>
            </a:r>
            <a:r>
              <a:rPr lang="en-US" sz="2000" dirty="0" smtClean="0"/>
              <a:t> and Peter Oke</a:t>
            </a:r>
            <a:r>
              <a:rPr lang="en-US" sz="2000" baseline="30000" dirty="0" smtClean="0"/>
              <a:t>3</a:t>
            </a:r>
            <a:endParaRPr lang="en-US" sz="2000" dirty="0" smtClean="0"/>
          </a:p>
          <a:p>
            <a:r>
              <a:rPr lang="en-US" sz="2000" baseline="30000" dirty="0" smtClean="0"/>
              <a:t>1</a:t>
            </a:r>
            <a:r>
              <a:rPr lang="en-US" sz="2000" dirty="0" smtClean="0"/>
              <a:t> Coastal and Regional Oceanography Lab, School of Mathematics and Statistics, UNSW Australia, Sydney NSW, 2052 Australia</a:t>
            </a:r>
          </a:p>
          <a:p>
            <a:r>
              <a:rPr lang="en-US" sz="2000" baseline="30000" dirty="0" smtClean="0"/>
              <a:t>2</a:t>
            </a:r>
            <a:r>
              <a:rPr lang="en-US" sz="2000" dirty="0" smtClean="0"/>
              <a:t> Department of Oceanography, School of Ocean and Earth Sciences, University of Hawaii at </a:t>
            </a:r>
            <a:r>
              <a:rPr lang="en-US" sz="2000" dirty="0" err="1" smtClean="0"/>
              <a:t>Manoa</a:t>
            </a:r>
            <a:r>
              <a:rPr lang="en-US" sz="2000" dirty="0" smtClean="0"/>
              <a:t>, Honolulu, HI, United States</a:t>
            </a:r>
          </a:p>
          <a:p>
            <a:r>
              <a:rPr lang="en-US" sz="2000" baseline="30000" dirty="0" smtClean="0"/>
              <a:t>3</a:t>
            </a:r>
            <a:r>
              <a:rPr lang="en-US" sz="2000" dirty="0" smtClean="0"/>
              <a:t> CSIRO Marine and Atmospheric Research, Hobart, Australia</a:t>
            </a:r>
          </a:p>
          <a:p>
            <a:endParaRPr lang="en-US" sz="2000" dirty="0" smtClean="0"/>
          </a:p>
          <a:p>
            <a:endParaRPr lang="en-US" sz="2000" dirty="0">
              <a:solidFill>
                <a:schemeClr val="tx1"/>
              </a:solidFill>
              <a:latin typeface="Constantia" charset="0"/>
            </a:endParaRPr>
          </a:p>
        </p:txBody>
      </p:sp>
      <p:pic>
        <p:nvPicPr>
          <p:cNvPr id="8" name="Picture 7" descr="UNSW landscape Colour Pos.pdf"/>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4"/>
              <a:stretch>
                <a:fillRect/>
              </a:stretch>
            </p:blipFill>
          </mc:Fallback>
        </mc:AlternateContent>
        <p:spPr>
          <a:xfrm>
            <a:off x="254000" y="1219200"/>
            <a:ext cx="3213100" cy="1181100"/>
          </a:xfrm>
          <a:prstGeom prst="rect">
            <a:avLst/>
          </a:prstGeom>
        </p:spPr>
      </p:pic>
      <p:pic>
        <p:nvPicPr>
          <p:cNvPr id="9" name="Picture 8" descr="IMOS logo.png"/>
          <p:cNvPicPr>
            <a:picLocks noChangeAspect="1"/>
          </p:cNvPicPr>
          <p:nvPr/>
        </p:nvPicPr>
        <p:blipFill>
          <a:blip r:embed="rId5"/>
          <a:stretch>
            <a:fillRect/>
          </a:stretch>
        </p:blipFill>
        <p:spPr>
          <a:xfrm>
            <a:off x="10007600" y="990600"/>
            <a:ext cx="2819400" cy="1445197"/>
          </a:xfrm>
          <a:prstGeom prst="rect">
            <a:avLst/>
          </a:prstGeom>
        </p:spPr>
      </p:pic>
      <p:pic>
        <p:nvPicPr>
          <p:cNvPr id="11" name="Picture 10" descr="Screen shot 2016-09-19 at 11.17.50 AM.png"/>
          <p:cNvPicPr>
            <a:picLocks noChangeAspect="1"/>
          </p:cNvPicPr>
          <p:nvPr/>
        </p:nvPicPr>
        <p:blipFill>
          <a:blip r:embed="rId6"/>
          <a:stretch>
            <a:fillRect/>
          </a:stretch>
        </p:blipFill>
        <p:spPr>
          <a:xfrm>
            <a:off x="5283200" y="1079500"/>
            <a:ext cx="2870200" cy="1358900"/>
          </a:xfrm>
          <a:prstGeom prst="rect">
            <a:avLst/>
          </a:prstGeom>
        </p:spPr>
      </p:pic>
      <p:sp>
        <p:nvSpPr>
          <p:cNvPr id="12" name="TextBox 11"/>
          <p:cNvSpPr txBox="1"/>
          <p:nvPr/>
        </p:nvSpPr>
        <p:spPr>
          <a:xfrm>
            <a:off x="3707500" y="5516940"/>
            <a:ext cx="5311370" cy="1569660"/>
          </a:xfrm>
          <a:prstGeom prst="rect">
            <a:avLst/>
          </a:prstGeom>
          <a:noFill/>
        </p:spPr>
        <p:txBody>
          <a:bodyPr wrap="none" rtlCol="0">
            <a:spAutoFit/>
          </a:bodyPr>
          <a:lstStyle/>
          <a:p>
            <a:r>
              <a:rPr lang="en-US" sz="2400" dirty="0" smtClean="0">
                <a:solidFill>
                  <a:schemeClr val="accent2"/>
                </a:solidFill>
              </a:rPr>
              <a:t>2016 ROMS Asia-Pacific Workshop</a:t>
            </a:r>
          </a:p>
          <a:p>
            <a:r>
              <a:rPr lang="en-US" sz="2400" dirty="0" smtClean="0">
                <a:solidFill>
                  <a:schemeClr val="accent2"/>
                </a:solidFill>
              </a:rPr>
              <a:t>Institute for Marine and Antarctic Studies</a:t>
            </a:r>
          </a:p>
          <a:p>
            <a:r>
              <a:rPr lang="en-US" sz="2400" dirty="0" smtClean="0">
                <a:solidFill>
                  <a:schemeClr val="accent2"/>
                </a:solidFill>
              </a:rPr>
              <a:t>Hobart Waterfront, Tasmania, Australia</a:t>
            </a:r>
          </a:p>
          <a:p>
            <a:r>
              <a:rPr lang="en-US" sz="2400" dirty="0" smtClean="0">
                <a:solidFill>
                  <a:schemeClr val="accent2"/>
                </a:solidFill>
              </a:rPr>
              <a:t>October 17 - 21, 2016</a:t>
            </a:r>
            <a:endParaRPr lang="en-US" sz="2400" dirty="0">
              <a:solidFill>
                <a:schemeClr val="accent2"/>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nobs.png"/>
          <p:cNvPicPr>
            <a:picLocks noChangeAspect="1"/>
          </p:cNvPicPr>
          <p:nvPr/>
        </p:nvPicPr>
        <p:blipFill>
          <a:blip r:embed="rId3"/>
          <a:stretch>
            <a:fillRect/>
          </a:stretch>
        </p:blipFill>
        <p:spPr>
          <a:xfrm>
            <a:off x="0" y="3352800"/>
            <a:ext cx="13004800" cy="2590800"/>
          </a:xfrm>
          <a:prstGeom prst="rect">
            <a:avLst/>
          </a:prstGeom>
        </p:spPr>
      </p:pic>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Which observations best capture the dynamics?</a:t>
            </a:r>
            <a:r>
              <a:rPr lang="en-US" sz="4800" dirty="0" smtClean="0"/>
              <a:t/>
            </a:r>
            <a:br>
              <a:rPr lang="en-US" sz="4800" dirty="0" smtClean="0"/>
            </a:br>
            <a:endParaRPr lang="en-US" sz="1600" dirty="0" smtClean="0"/>
          </a:p>
        </p:txBody>
      </p:sp>
      <p:grpSp>
        <p:nvGrpSpPr>
          <p:cNvPr id="2" name="Group 18"/>
          <p:cNvGrpSpPr/>
          <p:nvPr/>
        </p:nvGrpSpPr>
        <p:grpSpPr>
          <a:xfrm>
            <a:off x="1930400" y="5985711"/>
            <a:ext cx="4800600" cy="3844089"/>
            <a:chOff x="406400" y="4724400"/>
            <a:chExt cx="6096000" cy="4881383"/>
          </a:xfrm>
        </p:grpSpPr>
        <p:pic>
          <p:nvPicPr>
            <p:cNvPr id="14" name="Picture 13" descr="Screen shot 2016-09-27 at 12.12.24 PM.png"/>
            <p:cNvPicPr>
              <a:picLocks noChangeAspect="1"/>
            </p:cNvPicPr>
            <p:nvPr/>
          </p:nvPicPr>
          <p:blipFill>
            <a:blip r:embed="rId4"/>
            <a:stretch>
              <a:fillRect/>
            </a:stretch>
          </p:blipFill>
          <p:spPr>
            <a:xfrm>
              <a:off x="406400" y="4724400"/>
              <a:ext cx="6096000" cy="4881383"/>
            </a:xfrm>
            <a:prstGeom prst="rect">
              <a:avLst/>
            </a:prstGeom>
          </p:spPr>
        </p:pic>
        <p:sp>
          <p:nvSpPr>
            <p:cNvPr id="15" name="TextBox 14"/>
            <p:cNvSpPr txBox="1"/>
            <p:nvPr/>
          </p:nvSpPr>
          <p:spPr>
            <a:xfrm>
              <a:off x="986971" y="5257799"/>
              <a:ext cx="1553029" cy="468993"/>
            </a:xfrm>
            <a:prstGeom prst="rect">
              <a:avLst/>
            </a:prstGeom>
            <a:noFill/>
          </p:spPr>
          <p:txBody>
            <a:bodyPr wrap="square" rtlCol="0">
              <a:spAutoFit/>
            </a:bodyPr>
            <a:lstStyle/>
            <a:p>
              <a:r>
                <a:rPr lang="en-US" sz="1800" dirty="0" smtClean="0"/>
                <a:t>27.5S</a:t>
              </a:r>
              <a:endParaRPr lang="en-US" sz="1800" dirty="0"/>
            </a:p>
          </p:txBody>
        </p:sp>
        <p:sp>
          <p:nvSpPr>
            <p:cNvPr id="16" name="TextBox 15"/>
            <p:cNvSpPr txBox="1"/>
            <p:nvPr/>
          </p:nvSpPr>
          <p:spPr>
            <a:xfrm>
              <a:off x="1083733" y="5943600"/>
              <a:ext cx="1532466" cy="468993"/>
            </a:xfrm>
            <a:prstGeom prst="rect">
              <a:avLst/>
            </a:prstGeom>
            <a:noFill/>
          </p:spPr>
          <p:txBody>
            <a:bodyPr wrap="square" rtlCol="0">
              <a:spAutoFit/>
            </a:bodyPr>
            <a:lstStyle/>
            <a:p>
              <a:r>
                <a:rPr lang="en-US" sz="1800" dirty="0" smtClean="0"/>
                <a:t>30.3S</a:t>
              </a:r>
              <a:endParaRPr lang="en-US" sz="1800" dirty="0"/>
            </a:p>
          </p:txBody>
        </p:sp>
        <p:sp>
          <p:nvSpPr>
            <p:cNvPr id="17" name="TextBox 16"/>
            <p:cNvSpPr txBox="1"/>
            <p:nvPr/>
          </p:nvSpPr>
          <p:spPr>
            <a:xfrm>
              <a:off x="1148041" y="6705600"/>
              <a:ext cx="1096834" cy="468993"/>
            </a:xfrm>
            <a:prstGeom prst="rect">
              <a:avLst/>
            </a:prstGeom>
            <a:noFill/>
          </p:spPr>
          <p:txBody>
            <a:bodyPr wrap="square" rtlCol="0">
              <a:spAutoFit/>
            </a:bodyPr>
            <a:lstStyle/>
            <a:p>
              <a:r>
                <a:rPr lang="en-US" sz="1800" dirty="0" smtClean="0"/>
                <a:t>33.9S</a:t>
              </a:r>
              <a:endParaRPr lang="en-US" sz="1800" dirty="0"/>
            </a:p>
          </p:txBody>
        </p:sp>
        <p:sp>
          <p:nvSpPr>
            <p:cNvPr id="18" name="TextBox 17"/>
            <p:cNvSpPr txBox="1"/>
            <p:nvPr/>
          </p:nvSpPr>
          <p:spPr>
            <a:xfrm>
              <a:off x="877267" y="7315200"/>
              <a:ext cx="1077323" cy="468993"/>
            </a:xfrm>
            <a:prstGeom prst="rect">
              <a:avLst/>
            </a:prstGeom>
            <a:noFill/>
          </p:spPr>
          <p:txBody>
            <a:bodyPr wrap="square" rtlCol="0">
              <a:spAutoFit/>
            </a:bodyPr>
            <a:lstStyle/>
            <a:p>
              <a:r>
                <a:rPr lang="en-US" sz="1800" dirty="0" smtClean="0"/>
                <a:t>36.2S</a:t>
              </a:r>
              <a:endParaRPr lang="en-US" sz="1800" dirty="0"/>
            </a:p>
          </p:txBody>
        </p:sp>
      </p:grpSp>
      <p:pic>
        <p:nvPicPr>
          <p:cNvPr id="10" name="Picture 9" descr="Screen shot 2016-09-19 at 11.42.48 AM.png"/>
          <p:cNvPicPr>
            <a:picLocks noChangeAspect="1"/>
          </p:cNvPicPr>
          <p:nvPr/>
        </p:nvPicPr>
        <p:blipFill>
          <a:blip r:embed="rId5"/>
          <a:stretch>
            <a:fillRect/>
          </a:stretch>
        </p:blipFill>
        <p:spPr>
          <a:xfrm>
            <a:off x="6731000" y="6034281"/>
            <a:ext cx="5124687" cy="3795519"/>
          </a:xfrm>
          <a:prstGeom prst="rect">
            <a:avLst/>
          </a:prstGeom>
        </p:spPr>
      </p:pic>
      <p:graphicFrame>
        <p:nvGraphicFramePr>
          <p:cNvPr id="13" name="Table 12"/>
          <p:cNvGraphicFramePr>
            <a:graphicFrameLocks noGrp="1"/>
          </p:cNvGraphicFramePr>
          <p:nvPr/>
        </p:nvGraphicFramePr>
        <p:xfrm>
          <a:off x="406400" y="990600"/>
          <a:ext cx="11353800" cy="2547785"/>
        </p:xfrm>
        <a:graphic>
          <a:graphicData uri="http://schemas.openxmlformats.org/drawingml/2006/table">
            <a:tbl>
              <a:tblPr firstRow="1" bandRow="1">
                <a:tableStyleId>{21E4AEA4-8DFA-4A89-87EB-49C32662AFE0}</a:tableStyleId>
              </a:tblPr>
              <a:tblGrid>
                <a:gridCol w="1892300"/>
                <a:gridCol w="1892300"/>
                <a:gridCol w="1892300"/>
                <a:gridCol w="1892300"/>
                <a:gridCol w="1892300"/>
                <a:gridCol w="1892300"/>
              </a:tblGrid>
              <a:tr h="718985">
                <a:tc>
                  <a:txBody>
                    <a:bodyPr/>
                    <a:lstStyle/>
                    <a:p>
                      <a:endParaRPr lang="en-US" dirty="0"/>
                    </a:p>
                  </a:txBody>
                  <a:tcPr/>
                </a:tc>
                <a:tc>
                  <a:txBody>
                    <a:bodyPr/>
                    <a:lstStyle/>
                    <a:p>
                      <a:r>
                        <a:rPr lang="en-US" dirty="0" smtClean="0"/>
                        <a:t>Mean % of all observations</a:t>
                      </a:r>
                      <a:endParaRPr lang="en-US" dirty="0"/>
                    </a:p>
                  </a:txBody>
                  <a:tcPr/>
                </a:tc>
                <a:tc>
                  <a:txBody>
                    <a:bodyPr/>
                    <a:lstStyle/>
                    <a:p>
                      <a:r>
                        <a:rPr lang="en-US" dirty="0" smtClean="0"/>
                        <a:t>Mean %</a:t>
                      </a:r>
                      <a:r>
                        <a:rPr lang="en-US" baseline="0" dirty="0" smtClean="0"/>
                        <a:t> </a:t>
                      </a:r>
                      <a:r>
                        <a:rPr lang="en-US" dirty="0" smtClean="0"/>
                        <a:t>impact</a:t>
                      </a:r>
                    </a:p>
                    <a:p>
                      <a:r>
                        <a:rPr lang="en-US" sz="2000" dirty="0" smtClean="0"/>
                        <a:t>Brisbane</a:t>
                      </a:r>
                      <a:endParaRPr lang="en-US" sz="2000" dirty="0"/>
                    </a:p>
                  </a:txBody>
                  <a:tcPr/>
                </a:tc>
                <a:tc>
                  <a:txBody>
                    <a:bodyPr/>
                    <a:lstStyle/>
                    <a:p>
                      <a:r>
                        <a:rPr lang="en-US" dirty="0" smtClean="0"/>
                        <a:t>Mean %</a:t>
                      </a:r>
                      <a:r>
                        <a:rPr lang="en-US" baseline="0" dirty="0" smtClean="0"/>
                        <a:t> </a:t>
                      </a:r>
                      <a:r>
                        <a:rPr lang="en-US" dirty="0" smtClean="0"/>
                        <a:t>impact</a:t>
                      </a:r>
                    </a:p>
                    <a:p>
                      <a:r>
                        <a:rPr lang="en-US" sz="2000" dirty="0" smtClean="0"/>
                        <a:t>Coffs </a:t>
                      </a:r>
                      <a:r>
                        <a:rPr lang="en-US" sz="2000" dirty="0" err="1" smtClean="0"/>
                        <a:t>Harbour</a:t>
                      </a:r>
                      <a:endParaRPr lang="en-US" sz="2000" dirty="0" smtClean="0"/>
                    </a:p>
                  </a:txBody>
                  <a:tcPr/>
                </a:tc>
                <a:tc>
                  <a:txBody>
                    <a:bodyPr/>
                    <a:lstStyle/>
                    <a:p>
                      <a:r>
                        <a:rPr lang="en-US" dirty="0" smtClean="0"/>
                        <a:t>Mean %</a:t>
                      </a:r>
                      <a:r>
                        <a:rPr lang="en-US" baseline="0" dirty="0" smtClean="0"/>
                        <a:t> </a:t>
                      </a:r>
                      <a:r>
                        <a:rPr lang="en-US" dirty="0" smtClean="0"/>
                        <a:t>impact</a:t>
                      </a:r>
                    </a:p>
                    <a:p>
                      <a:r>
                        <a:rPr lang="en-US" sz="2000" dirty="0" smtClean="0"/>
                        <a:t>Sydney</a:t>
                      </a:r>
                    </a:p>
                  </a:txBody>
                  <a:tcPr/>
                </a:tc>
                <a:tc>
                  <a:txBody>
                    <a:bodyPr/>
                    <a:lstStyle/>
                    <a:p>
                      <a:r>
                        <a:rPr lang="en-US" dirty="0" smtClean="0"/>
                        <a:t>Mean %</a:t>
                      </a:r>
                      <a:r>
                        <a:rPr lang="en-US" baseline="0" dirty="0" smtClean="0"/>
                        <a:t> </a:t>
                      </a:r>
                      <a:r>
                        <a:rPr lang="en-US" dirty="0" smtClean="0"/>
                        <a:t>impact</a:t>
                      </a:r>
                    </a:p>
                    <a:p>
                      <a:r>
                        <a:rPr lang="en-US" sz="2000" dirty="0" err="1" smtClean="0"/>
                        <a:t>Narooma</a:t>
                      </a:r>
                      <a:endParaRPr lang="en-US" sz="2000" dirty="0" smtClean="0"/>
                    </a:p>
                  </a:txBody>
                  <a:tcPr/>
                </a:tc>
              </a:tr>
              <a:tr h="297770">
                <a:tc>
                  <a:txBody>
                    <a:bodyPr/>
                    <a:lstStyle/>
                    <a:p>
                      <a:r>
                        <a:rPr lang="en-US" b="1" dirty="0" smtClean="0"/>
                        <a:t>AVISO SSH</a:t>
                      </a:r>
                      <a:endParaRPr lang="en-US" b="1" dirty="0"/>
                    </a:p>
                  </a:txBody>
                  <a:tcPr/>
                </a:tc>
                <a:tc>
                  <a:txBody>
                    <a:bodyPr/>
                    <a:lstStyle/>
                    <a:p>
                      <a:r>
                        <a:rPr lang="en-US" b="1" dirty="0" smtClean="0"/>
                        <a:t>10.1</a:t>
                      </a:r>
                    </a:p>
                  </a:txBody>
                  <a:tcPr/>
                </a:tc>
                <a:tc>
                  <a:txBody>
                    <a:bodyPr/>
                    <a:lstStyle/>
                    <a:p>
                      <a:r>
                        <a:rPr lang="en-US" b="1" dirty="0" smtClean="0"/>
                        <a:t>-2.7</a:t>
                      </a:r>
                      <a:endParaRPr lang="en-US" b="1" dirty="0"/>
                    </a:p>
                  </a:txBody>
                  <a:tcPr/>
                </a:tc>
                <a:tc>
                  <a:txBody>
                    <a:bodyPr/>
                    <a:lstStyle/>
                    <a:p>
                      <a:r>
                        <a:rPr lang="en-US" b="1" dirty="0" smtClean="0"/>
                        <a:t>19.2</a:t>
                      </a:r>
                      <a:endParaRPr lang="en-US" b="1" dirty="0"/>
                    </a:p>
                  </a:txBody>
                  <a:tcPr/>
                </a:tc>
                <a:tc>
                  <a:txBody>
                    <a:bodyPr/>
                    <a:lstStyle/>
                    <a:p>
                      <a:r>
                        <a:rPr lang="en-US" b="1" dirty="0" smtClean="0"/>
                        <a:t>17.6</a:t>
                      </a:r>
                      <a:endParaRPr lang="en-US" b="1" dirty="0"/>
                    </a:p>
                  </a:txBody>
                  <a:tcPr/>
                </a:tc>
                <a:tc>
                  <a:txBody>
                    <a:bodyPr/>
                    <a:lstStyle/>
                    <a:p>
                      <a:r>
                        <a:rPr lang="en-US" b="1" dirty="0" smtClean="0"/>
                        <a:t>15.1</a:t>
                      </a:r>
                      <a:endParaRPr lang="en-US" b="1" dirty="0"/>
                    </a:p>
                  </a:txBody>
                  <a:tcPr/>
                </a:tc>
              </a:tr>
              <a:tr h="297770">
                <a:tc>
                  <a:txBody>
                    <a:bodyPr/>
                    <a:lstStyle/>
                    <a:p>
                      <a:r>
                        <a:rPr lang="en-US" b="1" dirty="0" smtClean="0"/>
                        <a:t>NAVO SST</a:t>
                      </a:r>
                      <a:endParaRPr lang="en-US" b="1" dirty="0"/>
                    </a:p>
                  </a:txBody>
                  <a:tcPr>
                    <a:solidFill>
                      <a:srgbClr val="FF00FF">
                        <a:alpha val="25000"/>
                      </a:srgbClr>
                    </a:solidFill>
                  </a:tcPr>
                </a:tc>
                <a:tc>
                  <a:txBody>
                    <a:bodyPr/>
                    <a:lstStyle/>
                    <a:p>
                      <a:r>
                        <a:rPr lang="en-US" b="1" dirty="0" smtClean="0"/>
                        <a:t>40.6</a:t>
                      </a:r>
                      <a:endParaRPr lang="en-US" b="1" dirty="0"/>
                    </a:p>
                  </a:txBody>
                  <a:tcPr>
                    <a:solidFill>
                      <a:srgbClr val="FF00FF">
                        <a:alpha val="25000"/>
                      </a:srgbClr>
                    </a:solidFill>
                  </a:tcPr>
                </a:tc>
                <a:tc>
                  <a:txBody>
                    <a:bodyPr/>
                    <a:lstStyle/>
                    <a:p>
                      <a:r>
                        <a:rPr lang="en-US" b="1" dirty="0" smtClean="0"/>
                        <a:t>49.7</a:t>
                      </a:r>
                      <a:endParaRPr lang="en-US" b="1" dirty="0"/>
                    </a:p>
                  </a:txBody>
                  <a:tcPr>
                    <a:solidFill>
                      <a:srgbClr val="FF00FF">
                        <a:alpha val="25000"/>
                      </a:srgbClr>
                    </a:solidFill>
                  </a:tcPr>
                </a:tc>
                <a:tc>
                  <a:txBody>
                    <a:bodyPr/>
                    <a:lstStyle/>
                    <a:p>
                      <a:r>
                        <a:rPr lang="en-US" b="1" dirty="0" smtClean="0"/>
                        <a:t>32.9</a:t>
                      </a:r>
                      <a:endParaRPr lang="en-US" b="1" dirty="0"/>
                    </a:p>
                  </a:txBody>
                  <a:tcPr>
                    <a:solidFill>
                      <a:srgbClr val="FF00FF">
                        <a:alpha val="25000"/>
                      </a:srgbClr>
                    </a:solidFill>
                  </a:tcPr>
                </a:tc>
                <a:tc>
                  <a:txBody>
                    <a:bodyPr/>
                    <a:lstStyle/>
                    <a:p>
                      <a:r>
                        <a:rPr lang="en-US" b="1" dirty="0" smtClean="0"/>
                        <a:t>27.3</a:t>
                      </a:r>
                      <a:endParaRPr lang="en-US" b="1" dirty="0"/>
                    </a:p>
                  </a:txBody>
                  <a:tcPr>
                    <a:solidFill>
                      <a:srgbClr val="FF00FF">
                        <a:alpha val="25000"/>
                      </a:srgbClr>
                    </a:solidFill>
                  </a:tcPr>
                </a:tc>
                <a:tc>
                  <a:txBody>
                    <a:bodyPr/>
                    <a:lstStyle/>
                    <a:p>
                      <a:r>
                        <a:rPr lang="en-US" b="1" dirty="0" smtClean="0"/>
                        <a:t>35.5</a:t>
                      </a:r>
                      <a:endParaRPr lang="en-US" b="1" dirty="0"/>
                    </a:p>
                  </a:txBody>
                  <a:tcPr>
                    <a:solidFill>
                      <a:srgbClr val="FF00FF">
                        <a:alpha val="25000"/>
                      </a:srgbClr>
                    </a:solidFill>
                  </a:tcPr>
                </a:tc>
              </a:tr>
              <a:tr h="297770">
                <a:tc>
                  <a:txBody>
                    <a:bodyPr/>
                    <a:lstStyle/>
                    <a:p>
                      <a:r>
                        <a:rPr lang="en-US" b="1" dirty="0" smtClean="0"/>
                        <a:t>HF radar</a:t>
                      </a:r>
                      <a:endParaRPr lang="en-US" b="1" dirty="0"/>
                    </a:p>
                  </a:txBody>
                  <a:tcPr/>
                </a:tc>
                <a:tc>
                  <a:txBody>
                    <a:bodyPr/>
                    <a:lstStyle/>
                    <a:p>
                      <a:r>
                        <a:rPr lang="en-US" b="1" dirty="0" smtClean="0"/>
                        <a:t>19.3</a:t>
                      </a:r>
                      <a:endParaRPr lang="en-US" b="1" dirty="0"/>
                    </a:p>
                  </a:txBody>
                  <a:tcPr/>
                </a:tc>
                <a:tc>
                  <a:txBody>
                    <a:bodyPr/>
                    <a:lstStyle/>
                    <a:p>
                      <a:r>
                        <a:rPr lang="en-US" b="1" dirty="0" smtClean="0"/>
                        <a:t>26.0</a:t>
                      </a:r>
                      <a:endParaRPr lang="en-US" b="1" dirty="0"/>
                    </a:p>
                  </a:txBody>
                  <a:tcPr/>
                </a:tc>
                <a:tc>
                  <a:txBody>
                    <a:bodyPr/>
                    <a:lstStyle/>
                    <a:p>
                      <a:r>
                        <a:rPr lang="en-US" b="1" dirty="0" smtClean="0"/>
                        <a:t>33.2</a:t>
                      </a:r>
                      <a:endParaRPr lang="en-US" b="1" dirty="0"/>
                    </a:p>
                  </a:txBody>
                  <a:tcPr/>
                </a:tc>
                <a:tc>
                  <a:txBody>
                    <a:bodyPr/>
                    <a:lstStyle/>
                    <a:p>
                      <a:r>
                        <a:rPr lang="en-US" b="1" dirty="0" smtClean="0"/>
                        <a:t>32.8</a:t>
                      </a:r>
                      <a:endParaRPr lang="en-US" b="1" dirty="0"/>
                    </a:p>
                  </a:txBody>
                  <a:tcPr/>
                </a:tc>
                <a:tc>
                  <a:txBody>
                    <a:bodyPr/>
                    <a:lstStyle/>
                    <a:p>
                      <a:r>
                        <a:rPr lang="en-US" b="1" dirty="0" smtClean="0"/>
                        <a:t>30.6</a:t>
                      </a:r>
                      <a:endParaRPr lang="en-US" b="1" dirty="0"/>
                    </a:p>
                  </a:txBody>
                  <a:tcPr/>
                </a:tc>
              </a:tr>
              <a:tr h="297770">
                <a:tc>
                  <a:txBody>
                    <a:bodyPr/>
                    <a:lstStyle/>
                    <a:p>
                      <a:r>
                        <a:rPr lang="en-US" b="1" dirty="0" smtClean="0"/>
                        <a:t>EAC array</a:t>
                      </a:r>
                      <a:endParaRPr lang="en-US" b="1" dirty="0"/>
                    </a:p>
                  </a:txBody>
                  <a:tcPr/>
                </a:tc>
                <a:tc>
                  <a:txBody>
                    <a:bodyPr/>
                    <a:lstStyle/>
                    <a:p>
                      <a:r>
                        <a:rPr lang="en-US" b="1" dirty="0" smtClean="0"/>
                        <a:t>12.1</a:t>
                      </a:r>
                      <a:endParaRPr lang="en-US" b="1" dirty="0"/>
                    </a:p>
                  </a:txBody>
                  <a:tcPr/>
                </a:tc>
                <a:tc>
                  <a:txBody>
                    <a:bodyPr/>
                    <a:lstStyle/>
                    <a:p>
                      <a:r>
                        <a:rPr lang="en-US" b="1" dirty="0" smtClean="0"/>
                        <a:t>15.9</a:t>
                      </a:r>
                      <a:endParaRPr lang="en-US" b="1" dirty="0"/>
                    </a:p>
                  </a:txBody>
                  <a:tcPr/>
                </a:tc>
                <a:tc>
                  <a:txBody>
                    <a:bodyPr/>
                    <a:lstStyle/>
                    <a:p>
                      <a:r>
                        <a:rPr lang="en-US" b="1" dirty="0" smtClean="0"/>
                        <a:t>2.5</a:t>
                      </a:r>
                      <a:endParaRPr lang="en-US" b="1" dirty="0"/>
                    </a:p>
                  </a:txBody>
                  <a:tcPr/>
                </a:tc>
                <a:tc>
                  <a:txBody>
                    <a:bodyPr/>
                    <a:lstStyle/>
                    <a:p>
                      <a:r>
                        <a:rPr lang="en-US" b="1" dirty="0" smtClean="0"/>
                        <a:t>8.7</a:t>
                      </a:r>
                      <a:endParaRPr lang="en-US" b="1" dirty="0"/>
                    </a:p>
                  </a:txBody>
                  <a:tcPr/>
                </a:tc>
                <a:tc>
                  <a:txBody>
                    <a:bodyPr/>
                    <a:lstStyle/>
                    <a:p>
                      <a:r>
                        <a:rPr lang="en-US" b="1" dirty="0" smtClean="0"/>
                        <a:t>9.9</a:t>
                      </a:r>
                      <a:endParaRPr lang="en-US" b="1" dirty="0"/>
                    </a:p>
                  </a:txBody>
                  <a:tcPr/>
                </a:tc>
              </a:tr>
              <a:tr h="297770">
                <a:tc>
                  <a:txBody>
                    <a:bodyPr/>
                    <a:lstStyle/>
                    <a:p>
                      <a:r>
                        <a:rPr lang="en-US" b="1" dirty="0" smtClean="0"/>
                        <a:t>Gliders</a:t>
                      </a:r>
                      <a:endParaRPr lang="en-US" b="1" dirty="0"/>
                    </a:p>
                  </a:txBody>
                  <a:tcPr/>
                </a:tc>
                <a:tc>
                  <a:txBody>
                    <a:bodyPr/>
                    <a:lstStyle/>
                    <a:p>
                      <a:r>
                        <a:rPr lang="en-US" b="1" dirty="0" smtClean="0"/>
                        <a:t>6.9</a:t>
                      </a:r>
                      <a:endParaRPr lang="en-US" b="1" dirty="0"/>
                    </a:p>
                  </a:txBody>
                  <a:tcPr/>
                </a:tc>
                <a:tc>
                  <a:txBody>
                    <a:bodyPr/>
                    <a:lstStyle/>
                    <a:p>
                      <a:r>
                        <a:rPr lang="en-US" b="1" dirty="0" smtClean="0"/>
                        <a:t>6.6</a:t>
                      </a:r>
                      <a:endParaRPr lang="en-US" b="1" dirty="0"/>
                    </a:p>
                  </a:txBody>
                  <a:tcPr/>
                </a:tc>
                <a:tc>
                  <a:txBody>
                    <a:bodyPr/>
                    <a:lstStyle/>
                    <a:p>
                      <a:r>
                        <a:rPr lang="en-US" b="1" dirty="0" smtClean="0"/>
                        <a:t>4.9</a:t>
                      </a:r>
                      <a:endParaRPr lang="en-US" b="1" dirty="0"/>
                    </a:p>
                  </a:txBody>
                  <a:tcPr/>
                </a:tc>
                <a:tc>
                  <a:txBody>
                    <a:bodyPr/>
                    <a:lstStyle/>
                    <a:p>
                      <a:r>
                        <a:rPr lang="en-US" b="1" dirty="0" smtClean="0"/>
                        <a:t>9.1</a:t>
                      </a:r>
                      <a:endParaRPr lang="en-US" b="1" dirty="0"/>
                    </a:p>
                  </a:txBody>
                  <a:tcPr/>
                </a:tc>
                <a:tc>
                  <a:txBody>
                    <a:bodyPr/>
                    <a:lstStyle/>
                    <a:p>
                      <a:r>
                        <a:rPr lang="en-US" b="1" dirty="0" smtClean="0"/>
                        <a:t>3.4</a:t>
                      </a:r>
                      <a:endParaRPr lang="en-US" b="1" dirty="0"/>
                    </a:p>
                  </a:txBody>
                  <a:tcPr/>
                </a:tc>
              </a:tr>
            </a:tbl>
          </a:graphicData>
        </a:graphic>
      </p:graphicFrame>
      <p:sp>
        <p:nvSpPr>
          <p:cNvPr id="20" name="Rectangle 19"/>
          <p:cNvSpPr/>
          <p:nvPr/>
        </p:nvSpPr>
        <p:spPr>
          <a:xfrm>
            <a:off x="3149600" y="3733800"/>
            <a:ext cx="7848600" cy="1981200"/>
          </a:xfrm>
          <a:prstGeom prst="rect">
            <a:avLst/>
          </a:prstGeom>
          <a:noFill/>
          <a:ln w="603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nobs.png"/>
          <p:cNvPicPr>
            <a:picLocks noChangeAspect="1"/>
          </p:cNvPicPr>
          <p:nvPr/>
        </p:nvPicPr>
        <p:blipFill>
          <a:blip r:embed="rId3"/>
          <a:stretch>
            <a:fillRect/>
          </a:stretch>
        </p:blipFill>
        <p:spPr>
          <a:xfrm>
            <a:off x="0" y="3352800"/>
            <a:ext cx="13004800" cy="2590800"/>
          </a:xfrm>
          <a:prstGeom prst="rect">
            <a:avLst/>
          </a:prstGeom>
        </p:spPr>
      </p:pic>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Which observations best capture the dynamics?</a:t>
            </a:r>
            <a:r>
              <a:rPr lang="en-US" sz="4800" dirty="0" smtClean="0"/>
              <a:t/>
            </a:r>
            <a:br>
              <a:rPr lang="en-US" sz="4800" dirty="0" smtClean="0"/>
            </a:br>
            <a:endParaRPr lang="en-US" sz="1600" dirty="0" smtClean="0"/>
          </a:p>
        </p:txBody>
      </p:sp>
      <p:grpSp>
        <p:nvGrpSpPr>
          <p:cNvPr id="2" name="Group 18"/>
          <p:cNvGrpSpPr/>
          <p:nvPr/>
        </p:nvGrpSpPr>
        <p:grpSpPr>
          <a:xfrm>
            <a:off x="1930400" y="5985711"/>
            <a:ext cx="4800600" cy="3844089"/>
            <a:chOff x="406400" y="4724400"/>
            <a:chExt cx="6096000" cy="4881383"/>
          </a:xfrm>
        </p:grpSpPr>
        <p:pic>
          <p:nvPicPr>
            <p:cNvPr id="14" name="Picture 13" descr="Screen shot 2016-09-27 at 12.12.24 PM.png"/>
            <p:cNvPicPr>
              <a:picLocks noChangeAspect="1"/>
            </p:cNvPicPr>
            <p:nvPr/>
          </p:nvPicPr>
          <p:blipFill>
            <a:blip r:embed="rId4"/>
            <a:stretch>
              <a:fillRect/>
            </a:stretch>
          </p:blipFill>
          <p:spPr>
            <a:xfrm>
              <a:off x="406400" y="4724400"/>
              <a:ext cx="6096000" cy="4881383"/>
            </a:xfrm>
            <a:prstGeom prst="rect">
              <a:avLst/>
            </a:prstGeom>
          </p:spPr>
        </p:pic>
        <p:sp>
          <p:nvSpPr>
            <p:cNvPr id="15" name="TextBox 14"/>
            <p:cNvSpPr txBox="1"/>
            <p:nvPr/>
          </p:nvSpPr>
          <p:spPr>
            <a:xfrm>
              <a:off x="986971" y="5257799"/>
              <a:ext cx="1553029" cy="468993"/>
            </a:xfrm>
            <a:prstGeom prst="rect">
              <a:avLst/>
            </a:prstGeom>
            <a:noFill/>
          </p:spPr>
          <p:txBody>
            <a:bodyPr wrap="square" rtlCol="0">
              <a:spAutoFit/>
            </a:bodyPr>
            <a:lstStyle/>
            <a:p>
              <a:r>
                <a:rPr lang="en-US" sz="1800" dirty="0" smtClean="0"/>
                <a:t>27.5S</a:t>
              </a:r>
              <a:endParaRPr lang="en-US" sz="1800" dirty="0"/>
            </a:p>
          </p:txBody>
        </p:sp>
        <p:sp>
          <p:nvSpPr>
            <p:cNvPr id="16" name="TextBox 15"/>
            <p:cNvSpPr txBox="1"/>
            <p:nvPr/>
          </p:nvSpPr>
          <p:spPr>
            <a:xfrm>
              <a:off x="1083733" y="5943600"/>
              <a:ext cx="1532466" cy="468993"/>
            </a:xfrm>
            <a:prstGeom prst="rect">
              <a:avLst/>
            </a:prstGeom>
            <a:noFill/>
          </p:spPr>
          <p:txBody>
            <a:bodyPr wrap="square" rtlCol="0">
              <a:spAutoFit/>
            </a:bodyPr>
            <a:lstStyle/>
            <a:p>
              <a:r>
                <a:rPr lang="en-US" sz="1800" dirty="0" smtClean="0"/>
                <a:t>30.3S</a:t>
              </a:r>
              <a:endParaRPr lang="en-US" sz="1800" dirty="0"/>
            </a:p>
          </p:txBody>
        </p:sp>
        <p:sp>
          <p:nvSpPr>
            <p:cNvPr id="17" name="TextBox 16"/>
            <p:cNvSpPr txBox="1"/>
            <p:nvPr/>
          </p:nvSpPr>
          <p:spPr>
            <a:xfrm>
              <a:off x="1148041" y="6705600"/>
              <a:ext cx="1096834" cy="468993"/>
            </a:xfrm>
            <a:prstGeom prst="rect">
              <a:avLst/>
            </a:prstGeom>
            <a:noFill/>
          </p:spPr>
          <p:txBody>
            <a:bodyPr wrap="square" rtlCol="0">
              <a:spAutoFit/>
            </a:bodyPr>
            <a:lstStyle/>
            <a:p>
              <a:r>
                <a:rPr lang="en-US" sz="1800" dirty="0" smtClean="0"/>
                <a:t>33.9S</a:t>
              </a:r>
              <a:endParaRPr lang="en-US" sz="1800" dirty="0"/>
            </a:p>
          </p:txBody>
        </p:sp>
        <p:sp>
          <p:nvSpPr>
            <p:cNvPr id="18" name="TextBox 17"/>
            <p:cNvSpPr txBox="1"/>
            <p:nvPr/>
          </p:nvSpPr>
          <p:spPr>
            <a:xfrm>
              <a:off x="877267" y="7315200"/>
              <a:ext cx="1077323" cy="468993"/>
            </a:xfrm>
            <a:prstGeom prst="rect">
              <a:avLst/>
            </a:prstGeom>
            <a:noFill/>
          </p:spPr>
          <p:txBody>
            <a:bodyPr wrap="square" rtlCol="0">
              <a:spAutoFit/>
            </a:bodyPr>
            <a:lstStyle/>
            <a:p>
              <a:r>
                <a:rPr lang="en-US" sz="1800" dirty="0" smtClean="0"/>
                <a:t>36.2S</a:t>
              </a:r>
              <a:endParaRPr lang="en-US" sz="1800" dirty="0"/>
            </a:p>
          </p:txBody>
        </p:sp>
      </p:grpSp>
      <p:pic>
        <p:nvPicPr>
          <p:cNvPr id="10" name="Picture 9" descr="Screen shot 2016-09-19 at 11.42.48 AM.png"/>
          <p:cNvPicPr>
            <a:picLocks noChangeAspect="1"/>
          </p:cNvPicPr>
          <p:nvPr/>
        </p:nvPicPr>
        <p:blipFill>
          <a:blip r:embed="rId5"/>
          <a:stretch>
            <a:fillRect/>
          </a:stretch>
        </p:blipFill>
        <p:spPr>
          <a:xfrm>
            <a:off x="6731000" y="6034281"/>
            <a:ext cx="5124687" cy="3795519"/>
          </a:xfrm>
          <a:prstGeom prst="rect">
            <a:avLst/>
          </a:prstGeom>
        </p:spPr>
      </p:pic>
      <p:graphicFrame>
        <p:nvGraphicFramePr>
          <p:cNvPr id="13" name="Table 12"/>
          <p:cNvGraphicFramePr>
            <a:graphicFrameLocks noGrp="1"/>
          </p:cNvGraphicFramePr>
          <p:nvPr/>
        </p:nvGraphicFramePr>
        <p:xfrm>
          <a:off x="406400" y="990600"/>
          <a:ext cx="11353800" cy="2547785"/>
        </p:xfrm>
        <a:graphic>
          <a:graphicData uri="http://schemas.openxmlformats.org/drawingml/2006/table">
            <a:tbl>
              <a:tblPr firstRow="1" bandRow="1">
                <a:tableStyleId>{21E4AEA4-8DFA-4A89-87EB-49C32662AFE0}</a:tableStyleId>
              </a:tblPr>
              <a:tblGrid>
                <a:gridCol w="1892300"/>
                <a:gridCol w="1892300"/>
                <a:gridCol w="1892300"/>
                <a:gridCol w="1892300"/>
                <a:gridCol w="1892300"/>
                <a:gridCol w="1892300"/>
              </a:tblGrid>
              <a:tr h="718985">
                <a:tc>
                  <a:txBody>
                    <a:bodyPr/>
                    <a:lstStyle/>
                    <a:p>
                      <a:endParaRPr lang="en-US" dirty="0"/>
                    </a:p>
                  </a:txBody>
                  <a:tcPr/>
                </a:tc>
                <a:tc>
                  <a:txBody>
                    <a:bodyPr/>
                    <a:lstStyle/>
                    <a:p>
                      <a:r>
                        <a:rPr lang="en-US" dirty="0" smtClean="0"/>
                        <a:t>Mean % of all observations</a:t>
                      </a:r>
                      <a:endParaRPr lang="en-US" dirty="0"/>
                    </a:p>
                  </a:txBody>
                  <a:tcPr/>
                </a:tc>
                <a:tc>
                  <a:txBody>
                    <a:bodyPr/>
                    <a:lstStyle/>
                    <a:p>
                      <a:r>
                        <a:rPr lang="en-US" dirty="0" smtClean="0"/>
                        <a:t>Mean %</a:t>
                      </a:r>
                      <a:r>
                        <a:rPr lang="en-US" baseline="0" dirty="0" smtClean="0"/>
                        <a:t> </a:t>
                      </a:r>
                      <a:r>
                        <a:rPr lang="en-US" dirty="0" smtClean="0"/>
                        <a:t>impact</a:t>
                      </a:r>
                    </a:p>
                    <a:p>
                      <a:r>
                        <a:rPr lang="en-US" sz="2000" dirty="0" smtClean="0"/>
                        <a:t>Brisbane</a:t>
                      </a:r>
                      <a:endParaRPr lang="en-US" sz="2000" dirty="0"/>
                    </a:p>
                  </a:txBody>
                  <a:tcPr/>
                </a:tc>
                <a:tc>
                  <a:txBody>
                    <a:bodyPr/>
                    <a:lstStyle/>
                    <a:p>
                      <a:r>
                        <a:rPr lang="en-US" dirty="0" smtClean="0"/>
                        <a:t>Mean %</a:t>
                      </a:r>
                      <a:r>
                        <a:rPr lang="en-US" baseline="0" dirty="0" smtClean="0"/>
                        <a:t> </a:t>
                      </a:r>
                      <a:r>
                        <a:rPr lang="en-US" dirty="0" smtClean="0"/>
                        <a:t>impact</a:t>
                      </a:r>
                    </a:p>
                    <a:p>
                      <a:r>
                        <a:rPr lang="en-US" sz="2000" dirty="0" smtClean="0"/>
                        <a:t>Coffs </a:t>
                      </a:r>
                      <a:r>
                        <a:rPr lang="en-US" sz="2000" dirty="0" err="1" smtClean="0"/>
                        <a:t>Harbour</a:t>
                      </a:r>
                      <a:endParaRPr lang="en-US" sz="2000" dirty="0" smtClean="0"/>
                    </a:p>
                  </a:txBody>
                  <a:tcPr/>
                </a:tc>
                <a:tc>
                  <a:txBody>
                    <a:bodyPr/>
                    <a:lstStyle/>
                    <a:p>
                      <a:r>
                        <a:rPr lang="en-US" dirty="0" smtClean="0"/>
                        <a:t>Mean %</a:t>
                      </a:r>
                      <a:r>
                        <a:rPr lang="en-US" baseline="0" dirty="0" smtClean="0"/>
                        <a:t> </a:t>
                      </a:r>
                      <a:r>
                        <a:rPr lang="en-US" dirty="0" smtClean="0"/>
                        <a:t>impact</a:t>
                      </a:r>
                    </a:p>
                    <a:p>
                      <a:r>
                        <a:rPr lang="en-US" sz="2000" dirty="0" smtClean="0"/>
                        <a:t>Sydney</a:t>
                      </a:r>
                    </a:p>
                  </a:txBody>
                  <a:tcPr/>
                </a:tc>
                <a:tc>
                  <a:txBody>
                    <a:bodyPr/>
                    <a:lstStyle/>
                    <a:p>
                      <a:r>
                        <a:rPr lang="en-US" dirty="0" smtClean="0"/>
                        <a:t>Mean %</a:t>
                      </a:r>
                      <a:r>
                        <a:rPr lang="en-US" baseline="0" dirty="0" smtClean="0"/>
                        <a:t> </a:t>
                      </a:r>
                      <a:r>
                        <a:rPr lang="en-US" dirty="0" smtClean="0"/>
                        <a:t>impact</a:t>
                      </a:r>
                    </a:p>
                    <a:p>
                      <a:r>
                        <a:rPr lang="en-US" sz="2000" dirty="0" err="1" smtClean="0"/>
                        <a:t>Narooma</a:t>
                      </a:r>
                      <a:endParaRPr lang="en-US" sz="2000" dirty="0" smtClean="0"/>
                    </a:p>
                  </a:txBody>
                  <a:tcPr/>
                </a:tc>
              </a:tr>
              <a:tr h="297770">
                <a:tc>
                  <a:txBody>
                    <a:bodyPr/>
                    <a:lstStyle/>
                    <a:p>
                      <a:r>
                        <a:rPr lang="en-US" b="1" dirty="0" smtClean="0"/>
                        <a:t>AVISO SSH</a:t>
                      </a:r>
                      <a:endParaRPr lang="en-US" b="1" dirty="0"/>
                    </a:p>
                  </a:txBody>
                  <a:tcPr/>
                </a:tc>
                <a:tc>
                  <a:txBody>
                    <a:bodyPr/>
                    <a:lstStyle/>
                    <a:p>
                      <a:r>
                        <a:rPr lang="en-US" b="1" dirty="0" smtClean="0"/>
                        <a:t>10.1</a:t>
                      </a:r>
                    </a:p>
                  </a:txBody>
                  <a:tcPr/>
                </a:tc>
                <a:tc>
                  <a:txBody>
                    <a:bodyPr/>
                    <a:lstStyle/>
                    <a:p>
                      <a:r>
                        <a:rPr lang="en-US" b="1" dirty="0" smtClean="0"/>
                        <a:t>-2.7</a:t>
                      </a:r>
                      <a:endParaRPr lang="en-US" b="1" dirty="0"/>
                    </a:p>
                  </a:txBody>
                  <a:tcPr/>
                </a:tc>
                <a:tc>
                  <a:txBody>
                    <a:bodyPr/>
                    <a:lstStyle/>
                    <a:p>
                      <a:r>
                        <a:rPr lang="en-US" b="1" dirty="0" smtClean="0"/>
                        <a:t>19.2</a:t>
                      </a:r>
                      <a:endParaRPr lang="en-US" b="1" dirty="0"/>
                    </a:p>
                  </a:txBody>
                  <a:tcPr/>
                </a:tc>
                <a:tc>
                  <a:txBody>
                    <a:bodyPr/>
                    <a:lstStyle/>
                    <a:p>
                      <a:r>
                        <a:rPr lang="en-US" b="1" dirty="0" smtClean="0"/>
                        <a:t>17.6</a:t>
                      </a:r>
                      <a:endParaRPr lang="en-US" b="1" dirty="0"/>
                    </a:p>
                  </a:txBody>
                  <a:tcPr/>
                </a:tc>
                <a:tc>
                  <a:txBody>
                    <a:bodyPr/>
                    <a:lstStyle/>
                    <a:p>
                      <a:r>
                        <a:rPr lang="en-US" b="1" dirty="0" smtClean="0"/>
                        <a:t>15.1</a:t>
                      </a:r>
                      <a:endParaRPr lang="en-US" b="1" dirty="0"/>
                    </a:p>
                  </a:txBody>
                  <a:tcPr/>
                </a:tc>
              </a:tr>
              <a:tr h="297770">
                <a:tc>
                  <a:txBody>
                    <a:bodyPr/>
                    <a:lstStyle/>
                    <a:p>
                      <a:r>
                        <a:rPr lang="en-US" b="1" dirty="0" smtClean="0"/>
                        <a:t>NAVO SST</a:t>
                      </a:r>
                      <a:endParaRPr lang="en-US" b="1" dirty="0"/>
                    </a:p>
                  </a:txBody>
                  <a:tcPr/>
                </a:tc>
                <a:tc>
                  <a:txBody>
                    <a:bodyPr/>
                    <a:lstStyle/>
                    <a:p>
                      <a:r>
                        <a:rPr lang="en-US" b="1" dirty="0" smtClean="0"/>
                        <a:t>40.6</a:t>
                      </a:r>
                      <a:endParaRPr lang="en-US" b="1" dirty="0"/>
                    </a:p>
                  </a:txBody>
                  <a:tcPr/>
                </a:tc>
                <a:tc>
                  <a:txBody>
                    <a:bodyPr/>
                    <a:lstStyle/>
                    <a:p>
                      <a:r>
                        <a:rPr lang="en-US" b="1" dirty="0" smtClean="0"/>
                        <a:t>49.7</a:t>
                      </a:r>
                      <a:endParaRPr lang="en-US" b="1" dirty="0"/>
                    </a:p>
                  </a:txBody>
                  <a:tcPr/>
                </a:tc>
                <a:tc>
                  <a:txBody>
                    <a:bodyPr/>
                    <a:lstStyle/>
                    <a:p>
                      <a:r>
                        <a:rPr lang="en-US" b="1" dirty="0" smtClean="0"/>
                        <a:t>32.9</a:t>
                      </a:r>
                      <a:endParaRPr lang="en-US" b="1" dirty="0"/>
                    </a:p>
                  </a:txBody>
                  <a:tcPr/>
                </a:tc>
                <a:tc>
                  <a:txBody>
                    <a:bodyPr/>
                    <a:lstStyle/>
                    <a:p>
                      <a:r>
                        <a:rPr lang="en-US" b="1" dirty="0" smtClean="0"/>
                        <a:t>27.3</a:t>
                      </a:r>
                      <a:endParaRPr lang="en-US" b="1" dirty="0"/>
                    </a:p>
                  </a:txBody>
                  <a:tcPr/>
                </a:tc>
                <a:tc>
                  <a:txBody>
                    <a:bodyPr/>
                    <a:lstStyle/>
                    <a:p>
                      <a:r>
                        <a:rPr lang="en-US" b="1" dirty="0" smtClean="0"/>
                        <a:t>35.5</a:t>
                      </a:r>
                      <a:endParaRPr lang="en-US" b="1" dirty="0"/>
                    </a:p>
                  </a:txBody>
                  <a:tcPr/>
                </a:tc>
              </a:tr>
              <a:tr h="297770">
                <a:tc>
                  <a:txBody>
                    <a:bodyPr/>
                    <a:lstStyle/>
                    <a:p>
                      <a:r>
                        <a:rPr lang="en-US" b="1" dirty="0" smtClean="0"/>
                        <a:t>HF radar</a:t>
                      </a:r>
                      <a:endParaRPr lang="en-US" b="1" dirty="0"/>
                    </a:p>
                  </a:txBody>
                  <a:tcPr>
                    <a:solidFill>
                      <a:srgbClr val="FF00FF">
                        <a:alpha val="25000"/>
                      </a:srgbClr>
                    </a:solidFill>
                  </a:tcPr>
                </a:tc>
                <a:tc>
                  <a:txBody>
                    <a:bodyPr/>
                    <a:lstStyle/>
                    <a:p>
                      <a:r>
                        <a:rPr lang="en-US" b="1" dirty="0" smtClean="0"/>
                        <a:t>19.3</a:t>
                      </a:r>
                      <a:endParaRPr lang="en-US" b="1" dirty="0"/>
                    </a:p>
                  </a:txBody>
                  <a:tcPr>
                    <a:solidFill>
                      <a:srgbClr val="FF00FF">
                        <a:alpha val="25000"/>
                      </a:srgbClr>
                    </a:solidFill>
                  </a:tcPr>
                </a:tc>
                <a:tc>
                  <a:txBody>
                    <a:bodyPr/>
                    <a:lstStyle/>
                    <a:p>
                      <a:r>
                        <a:rPr lang="en-US" b="1" dirty="0" smtClean="0"/>
                        <a:t>26.0</a:t>
                      </a:r>
                      <a:endParaRPr lang="en-US" b="1" dirty="0"/>
                    </a:p>
                  </a:txBody>
                  <a:tcPr>
                    <a:solidFill>
                      <a:srgbClr val="FF00FF">
                        <a:alpha val="25000"/>
                      </a:srgbClr>
                    </a:solidFill>
                  </a:tcPr>
                </a:tc>
                <a:tc>
                  <a:txBody>
                    <a:bodyPr/>
                    <a:lstStyle/>
                    <a:p>
                      <a:r>
                        <a:rPr lang="en-US" b="1" dirty="0" smtClean="0"/>
                        <a:t>33.2</a:t>
                      </a:r>
                      <a:endParaRPr lang="en-US" b="1" dirty="0"/>
                    </a:p>
                  </a:txBody>
                  <a:tcPr>
                    <a:solidFill>
                      <a:srgbClr val="FF00FF">
                        <a:alpha val="25000"/>
                      </a:srgbClr>
                    </a:solidFill>
                  </a:tcPr>
                </a:tc>
                <a:tc>
                  <a:txBody>
                    <a:bodyPr/>
                    <a:lstStyle/>
                    <a:p>
                      <a:r>
                        <a:rPr lang="en-US" b="1" dirty="0" smtClean="0"/>
                        <a:t>32.8</a:t>
                      </a:r>
                      <a:endParaRPr lang="en-US" b="1" dirty="0"/>
                    </a:p>
                  </a:txBody>
                  <a:tcPr>
                    <a:solidFill>
                      <a:srgbClr val="FF00FF">
                        <a:alpha val="25000"/>
                      </a:srgbClr>
                    </a:solidFill>
                  </a:tcPr>
                </a:tc>
                <a:tc>
                  <a:txBody>
                    <a:bodyPr/>
                    <a:lstStyle/>
                    <a:p>
                      <a:r>
                        <a:rPr lang="en-US" b="1" dirty="0" smtClean="0"/>
                        <a:t>30.6</a:t>
                      </a:r>
                      <a:endParaRPr lang="en-US" b="1" dirty="0"/>
                    </a:p>
                  </a:txBody>
                  <a:tcPr>
                    <a:solidFill>
                      <a:srgbClr val="FF00FF">
                        <a:alpha val="25000"/>
                      </a:srgbClr>
                    </a:solidFill>
                  </a:tcPr>
                </a:tc>
              </a:tr>
              <a:tr h="297770">
                <a:tc>
                  <a:txBody>
                    <a:bodyPr/>
                    <a:lstStyle/>
                    <a:p>
                      <a:r>
                        <a:rPr lang="en-US" b="1" dirty="0" smtClean="0"/>
                        <a:t>EAC array</a:t>
                      </a:r>
                      <a:endParaRPr lang="en-US" b="1" dirty="0"/>
                    </a:p>
                  </a:txBody>
                  <a:tcPr/>
                </a:tc>
                <a:tc>
                  <a:txBody>
                    <a:bodyPr/>
                    <a:lstStyle/>
                    <a:p>
                      <a:r>
                        <a:rPr lang="en-US" b="1" dirty="0" smtClean="0"/>
                        <a:t>12.1</a:t>
                      </a:r>
                      <a:endParaRPr lang="en-US" b="1" dirty="0"/>
                    </a:p>
                  </a:txBody>
                  <a:tcPr/>
                </a:tc>
                <a:tc>
                  <a:txBody>
                    <a:bodyPr/>
                    <a:lstStyle/>
                    <a:p>
                      <a:r>
                        <a:rPr lang="en-US" b="1" dirty="0" smtClean="0"/>
                        <a:t>15.9</a:t>
                      </a:r>
                      <a:endParaRPr lang="en-US" b="1" dirty="0"/>
                    </a:p>
                  </a:txBody>
                  <a:tcPr/>
                </a:tc>
                <a:tc>
                  <a:txBody>
                    <a:bodyPr/>
                    <a:lstStyle/>
                    <a:p>
                      <a:r>
                        <a:rPr lang="en-US" b="1" dirty="0" smtClean="0"/>
                        <a:t>2.5</a:t>
                      </a:r>
                      <a:endParaRPr lang="en-US" b="1" dirty="0"/>
                    </a:p>
                  </a:txBody>
                  <a:tcPr/>
                </a:tc>
                <a:tc>
                  <a:txBody>
                    <a:bodyPr/>
                    <a:lstStyle/>
                    <a:p>
                      <a:r>
                        <a:rPr lang="en-US" b="1" dirty="0" smtClean="0"/>
                        <a:t>8.7</a:t>
                      </a:r>
                      <a:endParaRPr lang="en-US" b="1" dirty="0"/>
                    </a:p>
                  </a:txBody>
                  <a:tcPr/>
                </a:tc>
                <a:tc>
                  <a:txBody>
                    <a:bodyPr/>
                    <a:lstStyle/>
                    <a:p>
                      <a:r>
                        <a:rPr lang="en-US" b="1" dirty="0" smtClean="0"/>
                        <a:t>9.9</a:t>
                      </a:r>
                      <a:endParaRPr lang="en-US" b="1" dirty="0"/>
                    </a:p>
                  </a:txBody>
                  <a:tcPr/>
                </a:tc>
              </a:tr>
              <a:tr h="297770">
                <a:tc>
                  <a:txBody>
                    <a:bodyPr/>
                    <a:lstStyle/>
                    <a:p>
                      <a:r>
                        <a:rPr lang="en-US" b="1" dirty="0" smtClean="0"/>
                        <a:t>Gliders</a:t>
                      </a:r>
                      <a:endParaRPr lang="en-US" b="1" dirty="0"/>
                    </a:p>
                  </a:txBody>
                  <a:tcPr/>
                </a:tc>
                <a:tc>
                  <a:txBody>
                    <a:bodyPr/>
                    <a:lstStyle/>
                    <a:p>
                      <a:r>
                        <a:rPr lang="en-US" b="1" dirty="0" smtClean="0"/>
                        <a:t>6.9</a:t>
                      </a:r>
                      <a:endParaRPr lang="en-US" b="1" dirty="0"/>
                    </a:p>
                  </a:txBody>
                  <a:tcPr/>
                </a:tc>
                <a:tc>
                  <a:txBody>
                    <a:bodyPr/>
                    <a:lstStyle/>
                    <a:p>
                      <a:r>
                        <a:rPr lang="en-US" b="1" dirty="0" smtClean="0"/>
                        <a:t>6.6</a:t>
                      </a:r>
                      <a:endParaRPr lang="en-US" b="1" dirty="0"/>
                    </a:p>
                  </a:txBody>
                  <a:tcPr/>
                </a:tc>
                <a:tc>
                  <a:txBody>
                    <a:bodyPr/>
                    <a:lstStyle/>
                    <a:p>
                      <a:r>
                        <a:rPr lang="en-US" b="1" dirty="0" smtClean="0"/>
                        <a:t>4.9</a:t>
                      </a:r>
                      <a:endParaRPr lang="en-US" b="1" dirty="0"/>
                    </a:p>
                  </a:txBody>
                  <a:tcPr/>
                </a:tc>
                <a:tc>
                  <a:txBody>
                    <a:bodyPr/>
                    <a:lstStyle/>
                    <a:p>
                      <a:r>
                        <a:rPr lang="en-US" b="1" dirty="0" smtClean="0"/>
                        <a:t>9.1</a:t>
                      </a:r>
                      <a:endParaRPr lang="en-US" b="1" dirty="0"/>
                    </a:p>
                  </a:txBody>
                  <a:tcPr/>
                </a:tc>
                <a:tc>
                  <a:txBody>
                    <a:bodyPr/>
                    <a:lstStyle/>
                    <a:p>
                      <a:r>
                        <a:rPr lang="en-US" b="1" dirty="0" smtClean="0"/>
                        <a:t>3.4</a:t>
                      </a:r>
                      <a:endParaRPr lang="en-US" b="1" dirty="0"/>
                    </a:p>
                  </a:txBody>
                  <a:tcPr/>
                </a:tc>
              </a:tr>
            </a:tbl>
          </a:graphicData>
        </a:graphic>
      </p:graphicFrame>
      <p:sp>
        <p:nvSpPr>
          <p:cNvPr id="20" name="Rectangle 19"/>
          <p:cNvSpPr/>
          <p:nvPr/>
        </p:nvSpPr>
        <p:spPr>
          <a:xfrm>
            <a:off x="3149600" y="3733800"/>
            <a:ext cx="7848600" cy="1981200"/>
          </a:xfrm>
          <a:prstGeom prst="rect">
            <a:avLst/>
          </a:prstGeom>
          <a:noFill/>
          <a:ln w="603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nobs.png"/>
          <p:cNvPicPr>
            <a:picLocks noChangeAspect="1"/>
          </p:cNvPicPr>
          <p:nvPr/>
        </p:nvPicPr>
        <p:blipFill>
          <a:blip r:embed="rId3"/>
          <a:stretch>
            <a:fillRect/>
          </a:stretch>
        </p:blipFill>
        <p:spPr>
          <a:xfrm>
            <a:off x="0" y="3352800"/>
            <a:ext cx="13004800" cy="2590800"/>
          </a:xfrm>
          <a:prstGeom prst="rect">
            <a:avLst/>
          </a:prstGeom>
        </p:spPr>
      </p:pic>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Which observations best capture the dynamics?</a:t>
            </a:r>
            <a:r>
              <a:rPr lang="en-US" sz="4800" dirty="0" smtClean="0"/>
              <a:t/>
            </a:r>
            <a:br>
              <a:rPr lang="en-US" sz="4800" dirty="0" smtClean="0"/>
            </a:br>
            <a:endParaRPr lang="en-US" sz="1600" dirty="0" smtClean="0"/>
          </a:p>
        </p:txBody>
      </p:sp>
      <p:grpSp>
        <p:nvGrpSpPr>
          <p:cNvPr id="2" name="Group 18"/>
          <p:cNvGrpSpPr/>
          <p:nvPr/>
        </p:nvGrpSpPr>
        <p:grpSpPr>
          <a:xfrm>
            <a:off x="1930400" y="5985711"/>
            <a:ext cx="4800600" cy="3844089"/>
            <a:chOff x="406400" y="4724400"/>
            <a:chExt cx="6096000" cy="4881383"/>
          </a:xfrm>
        </p:grpSpPr>
        <p:pic>
          <p:nvPicPr>
            <p:cNvPr id="14" name="Picture 13" descr="Screen shot 2016-09-27 at 12.12.24 PM.png"/>
            <p:cNvPicPr>
              <a:picLocks noChangeAspect="1"/>
            </p:cNvPicPr>
            <p:nvPr/>
          </p:nvPicPr>
          <p:blipFill>
            <a:blip r:embed="rId4"/>
            <a:stretch>
              <a:fillRect/>
            </a:stretch>
          </p:blipFill>
          <p:spPr>
            <a:xfrm>
              <a:off x="406400" y="4724400"/>
              <a:ext cx="6096000" cy="4881383"/>
            </a:xfrm>
            <a:prstGeom prst="rect">
              <a:avLst/>
            </a:prstGeom>
          </p:spPr>
        </p:pic>
        <p:sp>
          <p:nvSpPr>
            <p:cNvPr id="15" name="TextBox 14"/>
            <p:cNvSpPr txBox="1"/>
            <p:nvPr/>
          </p:nvSpPr>
          <p:spPr>
            <a:xfrm>
              <a:off x="986971" y="5257799"/>
              <a:ext cx="1553029" cy="468993"/>
            </a:xfrm>
            <a:prstGeom prst="rect">
              <a:avLst/>
            </a:prstGeom>
            <a:noFill/>
          </p:spPr>
          <p:txBody>
            <a:bodyPr wrap="square" rtlCol="0">
              <a:spAutoFit/>
            </a:bodyPr>
            <a:lstStyle/>
            <a:p>
              <a:r>
                <a:rPr lang="en-US" sz="1800" dirty="0" smtClean="0"/>
                <a:t>27.5S</a:t>
              </a:r>
              <a:endParaRPr lang="en-US" sz="1800" dirty="0"/>
            </a:p>
          </p:txBody>
        </p:sp>
        <p:sp>
          <p:nvSpPr>
            <p:cNvPr id="16" name="TextBox 15"/>
            <p:cNvSpPr txBox="1"/>
            <p:nvPr/>
          </p:nvSpPr>
          <p:spPr>
            <a:xfrm>
              <a:off x="1083733" y="5943600"/>
              <a:ext cx="1532466" cy="468993"/>
            </a:xfrm>
            <a:prstGeom prst="rect">
              <a:avLst/>
            </a:prstGeom>
            <a:noFill/>
          </p:spPr>
          <p:txBody>
            <a:bodyPr wrap="square" rtlCol="0">
              <a:spAutoFit/>
            </a:bodyPr>
            <a:lstStyle/>
            <a:p>
              <a:r>
                <a:rPr lang="en-US" sz="1800" dirty="0" smtClean="0"/>
                <a:t>30.3S</a:t>
              </a:r>
              <a:endParaRPr lang="en-US" sz="1800" dirty="0"/>
            </a:p>
          </p:txBody>
        </p:sp>
        <p:sp>
          <p:nvSpPr>
            <p:cNvPr id="17" name="TextBox 16"/>
            <p:cNvSpPr txBox="1"/>
            <p:nvPr/>
          </p:nvSpPr>
          <p:spPr>
            <a:xfrm>
              <a:off x="1148041" y="6705600"/>
              <a:ext cx="1096834" cy="468993"/>
            </a:xfrm>
            <a:prstGeom prst="rect">
              <a:avLst/>
            </a:prstGeom>
            <a:noFill/>
          </p:spPr>
          <p:txBody>
            <a:bodyPr wrap="square" rtlCol="0">
              <a:spAutoFit/>
            </a:bodyPr>
            <a:lstStyle/>
            <a:p>
              <a:r>
                <a:rPr lang="en-US" sz="1800" dirty="0" smtClean="0"/>
                <a:t>33.9S</a:t>
              </a:r>
              <a:endParaRPr lang="en-US" sz="1800" dirty="0"/>
            </a:p>
          </p:txBody>
        </p:sp>
        <p:sp>
          <p:nvSpPr>
            <p:cNvPr id="18" name="TextBox 17"/>
            <p:cNvSpPr txBox="1"/>
            <p:nvPr/>
          </p:nvSpPr>
          <p:spPr>
            <a:xfrm>
              <a:off x="877267" y="7315200"/>
              <a:ext cx="1077323" cy="468993"/>
            </a:xfrm>
            <a:prstGeom prst="rect">
              <a:avLst/>
            </a:prstGeom>
            <a:noFill/>
          </p:spPr>
          <p:txBody>
            <a:bodyPr wrap="square" rtlCol="0">
              <a:spAutoFit/>
            </a:bodyPr>
            <a:lstStyle/>
            <a:p>
              <a:r>
                <a:rPr lang="en-US" sz="1800" dirty="0" smtClean="0"/>
                <a:t>36.2S</a:t>
              </a:r>
              <a:endParaRPr lang="en-US" sz="1800" dirty="0"/>
            </a:p>
          </p:txBody>
        </p:sp>
      </p:grpSp>
      <p:pic>
        <p:nvPicPr>
          <p:cNvPr id="10" name="Picture 9" descr="Screen shot 2016-09-19 at 11.42.48 AM.png"/>
          <p:cNvPicPr>
            <a:picLocks noChangeAspect="1"/>
          </p:cNvPicPr>
          <p:nvPr/>
        </p:nvPicPr>
        <p:blipFill>
          <a:blip r:embed="rId5"/>
          <a:stretch>
            <a:fillRect/>
          </a:stretch>
        </p:blipFill>
        <p:spPr>
          <a:xfrm>
            <a:off x="6731000" y="6034281"/>
            <a:ext cx="5124687" cy="3795519"/>
          </a:xfrm>
          <a:prstGeom prst="rect">
            <a:avLst/>
          </a:prstGeom>
        </p:spPr>
      </p:pic>
      <p:graphicFrame>
        <p:nvGraphicFramePr>
          <p:cNvPr id="13" name="Table 12"/>
          <p:cNvGraphicFramePr>
            <a:graphicFrameLocks noGrp="1"/>
          </p:cNvGraphicFramePr>
          <p:nvPr/>
        </p:nvGraphicFramePr>
        <p:xfrm>
          <a:off x="406400" y="990600"/>
          <a:ext cx="11353800" cy="2547785"/>
        </p:xfrm>
        <a:graphic>
          <a:graphicData uri="http://schemas.openxmlformats.org/drawingml/2006/table">
            <a:tbl>
              <a:tblPr firstRow="1" bandRow="1">
                <a:tableStyleId>{21E4AEA4-8DFA-4A89-87EB-49C32662AFE0}</a:tableStyleId>
              </a:tblPr>
              <a:tblGrid>
                <a:gridCol w="1892300"/>
                <a:gridCol w="1892300"/>
                <a:gridCol w="1892300"/>
                <a:gridCol w="1892300"/>
                <a:gridCol w="1892300"/>
                <a:gridCol w="1892300"/>
              </a:tblGrid>
              <a:tr h="718985">
                <a:tc>
                  <a:txBody>
                    <a:bodyPr/>
                    <a:lstStyle/>
                    <a:p>
                      <a:endParaRPr lang="en-US" dirty="0"/>
                    </a:p>
                  </a:txBody>
                  <a:tcPr/>
                </a:tc>
                <a:tc>
                  <a:txBody>
                    <a:bodyPr/>
                    <a:lstStyle/>
                    <a:p>
                      <a:r>
                        <a:rPr lang="en-US" dirty="0" smtClean="0"/>
                        <a:t>Mean % of all observations</a:t>
                      </a:r>
                      <a:endParaRPr lang="en-US" dirty="0"/>
                    </a:p>
                  </a:txBody>
                  <a:tcPr/>
                </a:tc>
                <a:tc>
                  <a:txBody>
                    <a:bodyPr/>
                    <a:lstStyle/>
                    <a:p>
                      <a:r>
                        <a:rPr lang="en-US" dirty="0" smtClean="0"/>
                        <a:t>Mean %</a:t>
                      </a:r>
                      <a:r>
                        <a:rPr lang="en-US" baseline="0" dirty="0" smtClean="0"/>
                        <a:t> </a:t>
                      </a:r>
                      <a:r>
                        <a:rPr lang="en-US" dirty="0" smtClean="0"/>
                        <a:t>impact</a:t>
                      </a:r>
                    </a:p>
                    <a:p>
                      <a:r>
                        <a:rPr lang="en-US" sz="2000" dirty="0" smtClean="0"/>
                        <a:t>Brisbane</a:t>
                      </a:r>
                      <a:endParaRPr lang="en-US" sz="2000" dirty="0"/>
                    </a:p>
                  </a:txBody>
                  <a:tcPr/>
                </a:tc>
                <a:tc>
                  <a:txBody>
                    <a:bodyPr/>
                    <a:lstStyle/>
                    <a:p>
                      <a:r>
                        <a:rPr lang="en-US" dirty="0" smtClean="0"/>
                        <a:t>Mean %</a:t>
                      </a:r>
                      <a:r>
                        <a:rPr lang="en-US" baseline="0" dirty="0" smtClean="0"/>
                        <a:t> </a:t>
                      </a:r>
                      <a:r>
                        <a:rPr lang="en-US" dirty="0" smtClean="0"/>
                        <a:t>impact</a:t>
                      </a:r>
                    </a:p>
                    <a:p>
                      <a:r>
                        <a:rPr lang="en-US" sz="2000" dirty="0" smtClean="0"/>
                        <a:t>Coffs </a:t>
                      </a:r>
                      <a:r>
                        <a:rPr lang="en-US" sz="2000" dirty="0" err="1" smtClean="0"/>
                        <a:t>Harbour</a:t>
                      </a:r>
                      <a:endParaRPr lang="en-US" sz="2000" dirty="0" smtClean="0"/>
                    </a:p>
                  </a:txBody>
                  <a:tcPr/>
                </a:tc>
                <a:tc>
                  <a:txBody>
                    <a:bodyPr/>
                    <a:lstStyle/>
                    <a:p>
                      <a:r>
                        <a:rPr lang="en-US" dirty="0" smtClean="0"/>
                        <a:t>Mean %</a:t>
                      </a:r>
                      <a:r>
                        <a:rPr lang="en-US" baseline="0" dirty="0" smtClean="0"/>
                        <a:t> </a:t>
                      </a:r>
                      <a:r>
                        <a:rPr lang="en-US" dirty="0" smtClean="0"/>
                        <a:t>impact</a:t>
                      </a:r>
                    </a:p>
                    <a:p>
                      <a:r>
                        <a:rPr lang="en-US" sz="2000" dirty="0" smtClean="0"/>
                        <a:t>Sydney</a:t>
                      </a:r>
                    </a:p>
                  </a:txBody>
                  <a:tcPr/>
                </a:tc>
                <a:tc>
                  <a:txBody>
                    <a:bodyPr/>
                    <a:lstStyle/>
                    <a:p>
                      <a:r>
                        <a:rPr lang="en-US" dirty="0" smtClean="0"/>
                        <a:t>Mean %</a:t>
                      </a:r>
                      <a:r>
                        <a:rPr lang="en-US" baseline="0" dirty="0" smtClean="0"/>
                        <a:t> </a:t>
                      </a:r>
                      <a:r>
                        <a:rPr lang="en-US" dirty="0" smtClean="0"/>
                        <a:t>impact</a:t>
                      </a:r>
                    </a:p>
                    <a:p>
                      <a:r>
                        <a:rPr lang="en-US" sz="2000" dirty="0" err="1" smtClean="0"/>
                        <a:t>Narooma</a:t>
                      </a:r>
                      <a:endParaRPr lang="en-US" sz="2000" dirty="0" smtClean="0"/>
                    </a:p>
                  </a:txBody>
                  <a:tcPr/>
                </a:tc>
              </a:tr>
              <a:tr h="297770">
                <a:tc>
                  <a:txBody>
                    <a:bodyPr/>
                    <a:lstStyle/>
                    <a:p>
                      <a:r>
                        <a:rPr lang="en-US" b="1" dirty="0" smtClean="0"/>
                        <a:t>AVISO SSH</a:t>
                      </a:r>
                      <a:endParaRPr lang="en-US" b="1" dirty="0"/>
                    </a:p>
                  </a:txBody>
                  <a:tcPr/>
                </a:tc>
                <a:tc>
                  <a:txBody>
                    <a:bodyPr/>
                    <a:lstStyle/>
                    <a:p>
                      <a:r>
                        <a:rPr lang="en-US" b="1" dirty="0" smtClean="0"/>
                        <a:t>10.1</a:t>
                      </a:r>
                    </a:p>
                  </a:txBody>
                  <a:tcPr/>
                </a:tc>
                <a:tc>
                  <a:txBody>
                    <a:bodyPr/>
                    <a:lstStyle/>
                    <a:p>
                      <a:r>
                        <a:rPr lang="en-US" b="1" dirty="0" smtClean="0"/>
                        <a:t>-2.7</a:t>
                      </a:r>
                      <a:endParaRPr lang="en-US" b="1" dirty="0"/>
                    </a:p>
                  </a:txBody>
                  <a:tcPr/>
                </a:tc>
                <a:tc>
                  <a:txBody>
                    <a:bodyPr/>
                    <a:lstStyle/>
                    <a:p>
                      <a:r>
                        <a:rPr lang="en-US" b="1" dirty="0" smtClean="0"/>
                        <a:t>19.2</a:t>
                      </a:r>
                      <a:endParaRPr lang="en-US" b="1" dirty="0"/>
                    </a:p>
                  </a:txBody>
                  <a:tcPr/>
                </a:tc>
                <a:tc>
                  <a:txBody>
                    <a:bodyPr/>
                    <a:lstStyle/>
                    <a:p>
                      <a:r>
                        <a:rPr lang="en-US" b="1" dirty="0" smtClean="0"/>
                        <a:t>17.6</a:t>
                      </a:r>
                      <a:endParaRPr lang="en-US" b="1" dirty="0"/>
                    </a:p>
                  </a:txBody>
                  <a:tcPr/>
                </a:tc>
                <a:tc>
                  <a:txBody>
                    <a:bodyPr/>
                    <a:lstStyle/>
                    <a:p>
                      <a:r>
                        <a:rPr lang="en-US" b="1" dirty="0" smtClean="0"/>
                        <a:t>15.1</a:t>
                      </a:r>
                      <a:endParaRPr lang="en-US" b="1" dirty="0"/>
                    </a:p>
                  </a:txBody>
                  <a:tcPr/>
                </a:tc>
              </a:tr>
              <a:tr h="297770">
                <a:tc>
                  <a:txBody>
                    <a:bodyPr/>
                    <a:lstStyle/>
                    <a:p>
                      <a:r>
                        <a:rPr lang="en-US" b="1" dirty="0" smtClean="0"/>
                        <a:t>NAVO SST</a:t>
                      </a:r>
                      <a:endParaRPr lang="en-US" b="1" dirty="0"/>
                    </a:p>
                  </a:txBody>
                  <a:tcPr/>
                </a:tc>
                <a:tc>
                  <a:txBody>
                    <a:bodyPr/>
                    <a:lstStyle/>
                    <a:p>
                      <a:r>
                        <a:rPr lang="en-US" b="1" dirty="0" smtClean="0"/>
                        <a:t>40.6</a:t>
                      </a:r>
                      <a:endParaRPr lang="en-US" b="1" dirty="0"/>
                    </a:p>
                  </a:txBody>
                  <a:tcPr/>
                </a:tc>
                <a:tc>
                  <a:txBody>
                    <a:bodyPr/>
                    <a:lstStyle/>
                    <a:p>
                      <a:r>
                        <a:rPr lang="en-US" b="1" dirty="0" smtClean="0"/>
                        <a:t>49.7</a:t>
                      </a:r>
                      <a:endParaRPr lang="en-US" b="1" dirty="0"/>
                    </a:p>
                  </a:txBody>
                  <a:tcPr/>
                </a:tc>
                <a:tc>
                  <a:txBody>
                    <a:bodyPr/>
                    <a:lstStyle/>
                    <a:p>
                      <a:r>
                        <a:rPr lang="en-US" b="1" dirty="0" smtClean="0"/>
                        <a:t>32.9</a:t>
                      </a:r>
                      <a:endParaRPr lang="en-US" b="1" dirty="0"/>
                    </a:p>
                  </a:txBody>
                  <a:tcPr/>
                </a:tc>
                <a:tc>
                  <a:txBody>
                    <a:bodyPr/>
                    <a:lstStyle/>
                    <a:p>
                      <a:r>
                        <a:rPr lang="en-US" b="1" dirty="0" smtClean="0"/>
                        <a:t>27.3</a:t>
                      </a:r>
                      <a:endParaRPr lang="en-US" b="1" dirty="0"/>
                    </a:p>
                  </a:txBody>
                  <a:tcPr/>
                </a:tc>
                <a:tc>
                  <a:txBody>
                    <a:bodyPr/>
                    <a:lstStyle/>
                    <a:p>
                      <a:r>
                        <a:rPr lang="en-US" b="1" dirty="0" smtClean="0"/>
                        <a:t>35.5</a:t>
                      </a:r>
                      <a:endParaRPr lang="en-US" b="1" dirty="0"/>
                    </a:p>
                  </a:txBody>
                  <a:tcPr/>
                </a:tc>
              </a:tr>
              <a:tr h="297770">
                <a:tc>
                  <a:txBody>
                    <a:bodyPr/>
                    <a:lstStyle/>
                    <a:p>
                      <a:r>
                        <a:rPr lang="en-US" b="1" dirty="0" smtClean="0"/>
                        <a:t>HF radar</a:t>
                      </a:r>
                      <a:endParaRPr lang="en-US" b="1" dirty="0"/>
                    </a:p>
                  </a:txBody>
                  <a:tcPr/>
                </a:tc>
                <a:tc>
                  <a:txBody>
                    <a:bodyPr/>
                    <a:lstStyle/>
                    <a:p>
                      <a:r>
                        <a:rPr lang="en-US" b="1" dirty="0" smtClean="0"/>
                        <a:t>19.3</a:t>
                      </a:r>
                      <a:endParaRPr lang="en-US" b="1" dirty="0"/>
                    </a:p>
                  </a:txBody>
                  <a:tcPr/>
                </a:tc>
                <a:tc>
                  <a:txBody>
                    <a:bodyPr/>
                    <a:lstStyle/>
                    <a:p>
                      <a:r>
                        <a:rPr lang="en-US" b="1" dirty="0" smtClean="0"/>
                        <a:t>26.0</a:t>
                      </a:r>
                      <a:endParaRPr lang="en-US" b="1" dirty="0"/>
                    </a:p>
                  </a:txBody>
                  <a:tcPr/>
                </a:tc>
                <a:tc>
                  <a:txBody>
                    <a:bodyPr/>
                    <a:lstStyle/>
                    <a:p>
                      <a:r>
                        <a:rPr lang="en-US" b="1" dirty="0" smtClean="0"/>
                        <a:t>33.2</a:t>
                      </a:r>
                      <a:endParaRPr lang="en-US" b="1" dirty="0"/>
                    </a:p>
                  </a:txBody>
                  <a:tcPr/>
                </a:tc>
                <a:tc>
                  <a:txBody>
                    <a:bodyPr/>
                    <a:lstStyle/>
                    <a:p>
                      <a:r>
                        <a:rPr lang="en-US" b="1" dirty="0" smtClean="0"/>
                        <a:t>32.8</a:t>
                      </a:r>
                      <a:endParaRPr lang="en-US" b="1" dirty="0"/>
                    </a:p>
                  </a:txBody>
                  <a:tcPr/>
                </a:tc>
                <a:tc>
                  <a:txBody>
                    <a:bodyPr/>
                    <a:lstStyle/>
                    <a:p>
                      <a:r>
                        <a:rPr lang="en-US" b="1" dirty="0" smtClean="0"/>
                        <a:t>30.6</a:t>
                      </a:r>
                      <a:endParaRPr lang="en-US" b="1" dirty="0"/>
                    </a:p>
                  </a:txBody>
                  <a:tcPr/>
                </a:tc>
              </a:tr>
              <a:tr h="297770">
                <a:tc>
                  <a:txBody>
                    <a:bodyPr/>
                    <a:lstStyle/>
                    <a:p>
                      <a:r>
                        <a:rPr lang="en-US" b="1" dirty="0" smtClean="0"/>
                        <a:t>EAC array</a:t>
                      </a:r>
                      <a:endParaRPr lang="en-US" b="1" dirty="0"/>
                    </a:p>
                  </a:txBody>
                  <a:tcPr>
                    <a:solidFill>
                      <a:srgbClr val="FF00FF">
                        <a:alpha val="25000"/>
                      </a:srgbClr>
                    </a:solidFill>
                  </a:tcPr>
                </a:tc>
                <a:tc>
                  <a:txBody>
                    <a:bodyPr/>
                    <a:lstStyle/>
                    <a:p>
                      <a:r>
                        <a:rPr lang="en-US" b="1" dirty="0" smtClean="0"/>
                        <a:t>12.1</a:t>
                      </a:r>
                      <a:endParaRPr lang="en-US" b="1" dirty="0"/>
                    </a:p>
                  </a:txBody>
                  <a:tcPr>
                    <a:solidFill>
                      <a:srgbClr val="FF00FF">
                        <a:alpha val="25000"/>
                      </a:srgbClr>
                    </a:solidFill>
                  </a:tcPr>
                </a:tc>
                <a:tc>
                  <a:txBody>
                    <a:bodyPr/>
                    <a:lstStyle/>
                    <a:p>
                      <a:r>
                        <a:rPr lang="en-US" b="1" dirty="0" smtClean="0"/>
                        <a:t>15.9</a:t>
                      </a:r>
                      <a:endParaRPr lang="en-US" b="1" dirty="0"/>
                    </a:p>
                  </a:txBody>
                  <a:tcPr>
                    <a:solidFill>
                      <a:srgbClr val="FF00FF">
                        <a:alpha val="25000"/>
                      </a:srgbClr>
                    </a:solidFill>
                  </a:tcPr>
                </a:tc>
                <a:tc>
                  <a:txBody>
                    <a:bodyPr/>
                    <a:lstStyle/>
                    <a:p>
                      <a:r>
                        <a:rPr lang="en-US" b="1" dirty="0" smtClean="0"/>
                        <a:t>2.5</a:t>
                      </a:r>
                      <a:endParaRPr lang="en-US" b="1" dirty="0"/>
                    </a:p>
                  </a:txBody>
                  <a:tcPr>
                    <a:solidFill>
                      <a:srgbClr val="FF00FF">
                        <a:alpha val="25000"/>
                      </a:srgbClr>
                    </a:solidFill>
                  </a:tcPr>
                </a:tc>
                <a:tc>
                  <a:txBody>
                    <a:bodyPr/>
                    <a:lstStyle/>
                    <a:p>
                      <a:r>
                        <a:rPr lang="en-US" b="1" dirty="0" smtClean="0"/>
                        <a:t>8.7</a:t>
                      </a:r>
                      <a:endParaRPr lang="en-US" b="1" dirty="0"/>
                    </a:p>
                  </a:txBody>
                  <a:tcPr>
                    <a:solidFill>
                      <a:srgbClr val="FF00FF">
                        <a:alpha val="25000"/>
                      </a:srgbClr>
                    </a:solidFill>
                  </a:tcPr>
                </a:tc>
                <a:tc>
                  <a:txBody>
                    <a:bodyPr/>
                    <a:lstStyle/>
                    <a:p>
                      <a:r>
                        <a:rPr lang="en-US" b="1" dirty="0" smtClean="0"/>
                        <a:t>9.9</a:t>
                      </a:r>
                      <a:endParaRPr lang="en-US" b="1" dirty="0"/>
                    </a:p>
                  </a:txBody>
                  <a:tcPr>
                    <a:solidFill>
                      <a:srgbClr val="FF00FF">
                        <a:alpha val="25000"/>
                      </a:srgbClr>
                    </a:solidFill>
                  </a:tcPr>
                </a:tc>
              </a:tr>
              <a:tr h="297770">
                <a:tc>
                  <a:txBody>
                    <a:bodyPr/>
                    <a:lstStyle/>
                    <a:p>
                      <a:r>
                        <a:rPr lang="en-US" b="1" dirty="0" smtClean="0"/>
                        <a:t>Gliders</a:t>
                      </a:r>
                      <a:endParaRPr lang="en-US" b="1" dirty="0"/>
                    </a:p>
                  </a:txBody>
                  <a:tcPr/>
                </a:tc>
                <a:tc>
                  <a:txBody>
                    <a:bodyPr/>
                    <a:lstStyle/>
                    <a:p>
                      <a:r>
                        <a:rPr lang="en-US" b="1" dirty="0" smtClean="0"/>
                        <a:t>6.9</a:t>
                      </a:r>
                      <a:endParaRPr lang="en-US" b="1" dirty="0"/>
                    </a:p>
                  </a:txBody>
                  <a:tcPr/>
                </a:tc>
                <a:tc>
                  <a:txBody>
                    <a:bodyPr/>
                    <a:lstStyle/>
                    <a:p>
                      <a:r>
                        <a:rPr lang="en-US" b="1" dirty="0" smtClean="0"/>
                        <a:t>6.6</a:t>
                      </a:r>
                      <a:endParaRPr lang="en-US" b="1" dirty="0"/>
                    </a:p>
                  </a:txBody>
                  <a:tcPr/>
                </a:tc>
                <a:tc>
                  <a:txBody>
                    <a:bodyPr/>
                    <a:lstStyle/>
                    <a:p>
                      <a:r>
                        <a:rPr lang="en-US" b="1" dirty="0" smtClean="0"/>
                        <a:t>4.9</a:t>
                      </a:r>
                      <a:endParaRPr lang="en-US" b="1" dirty="0"/>
                    </a:p>
                  </a:txBody>
                  <a:tcPr/>
                </a:tc>
                <a:tc>
                  <a:txBody>
                    <a:bodyPr/>
                    <a:lstStyle/>
                    <a:p>
                      <a:r>
                        <a:rPr lang="en-US" b="1" dirty="0" smtClean="0"/>
                        <a:t>9.1</a:t>
                      </a:r>
                      <a:endParaRPr lang="en-US" b="1" dirty="0"/>
                    </a:p>
                  </a:txBody>
                  <a:tcPr/>
                </a:tc>
                <a:tc>
                  <a:txBody>
                    <a:bodyPr/>
                    <a:lstStyle/>
                    <a:p>
                      <a:r>
                        <a:rPr lang="en-US" b="1" dirty="0" smtClean="0"/>
                        <a:t>3.4</a:t>
                      </a:r>
                      <a:endParaRPr lang="en-US" b="1" dirty="0"/>
                    </a:p>
                  </a:txBody>
                  <a:tcPr/>
                </a:tc>
              </a:tr>
            </a:tbl>
          </a:graphicData>
        </a:graphic>
      </p:graphicFrame>
      <p:sp>
        <p:nvSpPr>
          <p:cNvPr id="20" name="Rectangle 19"/>
          <p:cNvSpPr/>
          <p:nvPr/>
        </p:nvSpPr>
        <p:spPr>
          <a:xfrm>
            <a:off x="3149600" y="3733800"/>
            <a:ext cx="7848600" cy="1981200"/>
          </a:xfrm>
          <a:prstGeom prst="rect">
            <a:avLst/>
          </a:prstGeom>
          <a:noFill/>
          <a:ln w="603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nobs.png"/>
          <p:cNvPicPr>
            <a:picLocks noChangeAspect="1"/>
          </p:cNvPicPr>
          <p:nvPr/>
        </p:nvPicPr>
        <p:blipFill>
          <a:blip r:embed="rId3"/>
          <a:stretch>
            <a:fillRect/>
          </a:stretch>
        </p:blipFill>
        <p:spPr>
          <a:xfrm>
            <a:off x="0" y="3352800"/>
            <a:ext cx="13004800" cy="2590800"/>
          </a:xfrm>
          <a:prstGeom prst="rect">
            <a:avLst/>
          </a:prstGeom>
        </p:spPr>
      </p:pic>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Which observations best capture the dynamics?</a:t>
            </a:r>
            <a:r>
              <a:rPr lang="en-US" sz="4800" dirty="0" smtClean="0"/>
              <a:t/>
            </a:r>
            <a:br>
              <a:rPr lang="en-US" sz="4800" dirty="0" smtClean="0"/>
            </a:br>
            <a:endParaRPr lang="en-US" sz="1600" dirty="0" smtClean="0"/>
          </a:p>
        </p:txBody>
      </p:sp>
      <p:grpSp>
        <p:nvGrpSpPr>
          <p:cNvPr id="2" name="Group 18"/>
          <p:cNvGrpSpPr/>
          <p:nvPr/>
        </p:nvGrpSpPr>
        <p:grpSpPr>
          <a:xfrm>
            <a:off x="1930400" y="5985711"/>
            <a:ext cx="4800600" cy="3844089"/>
            <a:chOff x="406400" y="4724400"/>
            <a:chExt cx="6096000" cy="4881383"/>
          </a:xfrm>
        </p:grpSpPr>
        <p:pic>
          <p:nvPicPr>
            <p:cNvPr id="14" name="Picture 13" descr="Screen shot 2016-09-27 at 12.12.24 PM.png"/>
            <p:cNvPicPr>
              <a:picLocks noChangeAspect="1"/>
            </p:cNvPicPr>
            <p:nvPr/>
          </p:nvPicPr>
          <p:blipFill>
            <a:blip r:embed="rId4"/>
            <a:stretch>
              <a:fillRect/>
            </a:stretch>
          </p:blipFill>
          <p:spPr>
            <a:xfrm>
              <a:off x="406400" y="4724400"/>
              <a:ext cx="6096000" cy="4881383"/>
            </a:xfrm>
            <a:prstGeom prst="rect">
              <a:avLst/>
            </a:prstGeom>
          </p:spPr>
        </p:pic>
        <p:sp>
          <p:nvSpPr>
            <p:cNvPr id="15" name="TextBox 14"/>
            <p:cNvSpPr txBox="1"/>
            <p:nvPr/>
          </p:nvSpPr>
          <p:spPr>
            <a:xfrm>
              <a:off x="986971" y="5257799"/>
              <a:ext cx="1553029" cy="468993"/>
            </a:xfrm>
            <a:prstGeom prst="rect">
              <a:avLst/>
            </a:prstGeom>
            <a:noFill/>
          </p:spPr>
          <p:txBody>
            <a:bodyPr wrap="square" rtlCol="0">
              <a:spAutoFit/>
            </a:bodyPr>
            <a:lstStyle/>
            <a:p>
              <a:r>
                <a:rPr lang="en-US" sz="1800" dirty="0" smtClean="0"/>
                <a:t>27.5S</a:t>
              </a:r>
              <a:endParaRPr lang="en-US" sz="1800" dirty="0"/>
            </a:p>
          </p:txBody>
        </p:sp>
        <p:sp>
          <p:nvSpPr>
            <p:cNvPr id="16" name="TextBox 15"/>
            <p:cNvSpPr txBox="1"/>
            <p:nvPr/>
          </p:nvSpPr>
          <p:spPr>
            <a:xfrm>
              <a:off x="1083733" y="5943600"/>
              <a:ext cx="1532466" cy="468993"/>
            </a:xfrm>
            <a:prstGeom prst="rect">
              <a:avLst/>
            </a:prstGeom>
            <a:noFill/>
          </p:spPr>
          <p:txBody>
            <a:bodyPr wrap="square" rtlCol="0">
              <a:spAutoFit/>
            </a:bodyPr>
            <a:lstStyle/>
            <a:p>
              <a:r>
                <a:rPr lang="en-US" sz="1800" dirty="0" smtClean="0"/>
                <a:t>30.3S</a:t>
              </a:r>
              <a:endParaRPr lang="en-US" sz="1800" dirty="0"/>
            </a:p>
          </p:txBody>
        </p:sp>
        <p:sp>
          <p:nvSpPr>
            <p:cNvPr id="17" name="TextBox 16"/>
            <p:cNvSpPr txBox="1"/>
            <p:nvPr/>
          </p:nvSpPr>
          <p:spPr>
            <a:xfrm>
              <a:off x="1148041" y="6705600"/>
              <a:ext cx="1096834" cy="468993"/>
            </a:xfrm>
            <a:prstGeom prst="rect">
              <a:avLst/>
            </a:prstGeom>
            <a:noFill/>
          </p:spPr>
          <p:txBody>
            <a:bodyPr wrap="square" rtlCol="0">
              <a:spAutoFit/>
            </a:bodyPr>
            <a:lstStyle/>
            <a:p>
              <a:r>
                <a:rPr lang="en-US" sz="1800" dirty="0" smtClean="0"/>
                <a:t>33.9S</a:t>
              </a:r>
              <a:endParaRPr lang="en-US" sz="1800" dirty="0"/>
            </a:p>
          </p:txBody>
        </p:sp>
        <p:sp>
          <p:nvSpPr>
            <p:cNvPr id="18" name="TextBox 17"/>
            <p:cNvSpPr txBox="1"/>
            <p:nvPr/>
          </p:nvSpPr>
          <p:spPr>
            <a:xfrm>
              <a:off x="877267" y="7315200"/>
              <a:ext cx="1077323" cy="468993"/>
            </a:xfrm>
            <a:prstGeom prst="rect">
              <a:avLst/>
            </a:prstGeom>
            <a:noFill/>
          </p:spPr>
          <p:txBody>
            <a:bodyPr wrap="square" rtlCol="0">
              <a:spAutoFit/>
            </a:bodyPr>
            <a:lstStyle/>
            <a:p>
              <a:r>
                <a:rPr lang="en-US" sz="1800" dirty="0" smtClean="0"/>
                <a:t>36.2S</a:t>
              </a:r>
              <a:endParaRPr lang="en-US" sz="1800" dirty="0"/>
            </a:p>
          </p:txBody>
        </p:sp>
      </p:grpSp>
      <p:pic>
        <p:nvPicPr>
          <p:cNvPr id="10" name="Picture 9" descr="Screen shot 2016-09-19 at 11.42.48 AM.png"/>
          <p:cNvPicPr>
            <a:picLocks noChangeAspect="1"/>
          </p:cNvPicPr>
          <p:nvPr/>
        </p:nvPicPr>
        <p:blipFill>
          <a:blip r:embed="rId5"/>
          <a:stretch>
            <a:fillRect/>
          </a:stretch>
        </p:blipFill>
        <p:spPr>
          <a:xfrm>
            <a:off x="6731000" y="6034281"/>
            <a:ext cx="5124687" cy="3795519"/>
          </a:xfrm>
          <a:prstGeom prst="rect">
            <a:avLst/>
          </a:prstGeom>
        </p:spPr>
      </p:pic>
      <p:sp>
        <p:nvSpPr>
          <p:cNvPr id="19" name="Rectangle 18"/>
          <p:cNvSpPr/>
          <p:nvPr/>
        </p:nvSpPr>
        <p:spPr>
          <a:xfrm>
            <a:off x="4368800" y="3276600"/>
            <a:ext cx="28956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149600" y="3733800"/>
            <a:ext cx="7848600" cy="1981200"/>
          </a:xfrm>
          <a:prstGeom prst="rect">
            <a:avLst/>
          </a:prstGeom>
          <a:noFill/>
          <a:ln w="603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Table 12"/>
          <p:cNvGraphicFramePr>
            <a:graphicFrameLocks noGrp="1"/>
          </p:cNvGraphicFramePr>
          <p:nvPr/>
        </p:nvGraphicFramePr>
        <p:xfrm>
          <a:off x="406400" y="990600"/>
          <a:ext cx="11353800" cy="2547785"/>
        </p:xfrm>
        <a:graphic>
          <a:graphicData uri="http://schemas.openxmlformats.org/drawingml/2006/table">
            <a:tbl>
              <a:tblPr firstRow="1" bandRow="1">
                <a:tableStyleId>{21E4AEA4-8DFA-4A89-87EB-49C32662AFE0}</a:tableStyleId>
              </a:tblPr>
              <a:tblGrid>
                <a:gridCol w="1892300"/>
                <a:gridCol w="1892300"/>
                <a:gridCol w="1892300"/>
                <a:gridCol w="1892300"/>
                <a:gridCol w="1892300"/>
                <a:gridCol w="1892300"/>
              </a:tblGrid>
              <a:tr h="718985">
                <a:tc>
                  <a:txBody>
                    <a:bodyPr/>
                    <a:lstStyle/>
                    <a:p>
                      <a:endParaRPr lang="en-US" dirty="0"/>
                    </a:p>
                  </a:txBody>
                  <a:tcPr/>
                </a:tc>
                <a:tc>
                  <a:txBody>
                    <a:bodyPr/>
                    <a:lstStyle/>
                    <a:p>
                      <a:r>
                        <a:rPr lang="en-US" dirty="0" smtClean="0"/>
                        <a:t>Mean % of all observations</a:t>
                      </a:r>
                      <a:endParaRPr lang="en-US" dirty="0"/>
                    </a:p>
                  </a:txBody>
                  <a:tcPr/>
                </a:tc>
                <a:tc>
                  <a:txBody>
                    <a:bodyPr/>
                    <a:lstStyle/>
                    <a:p>
                      <a:r>
                        <a:rPr lang="en-US" dirty="0" smtClean="0"/>
                        <a:t>Mean %</a:t>
                      </a:r>
                      <a:r>
                        <a:rPr lang="en-US" baseline="0" dirty="0" smtClean="0"/>
                        <a:t> </a:t>
                      </a:r>
                      <a:r>
                        <a:rPr lang="en-US" dirty="0" smtClean="0"/>
                        <a:t>impact</a:t>
                      </a:r>
                    </a:p>
                    <a:p>
                      <a:r>
                        <a:rPr lang="en-US" sz="2000" dirty="0" smtClean="0"/>
                        <a:t>Brisbane</a:t>
                      </a:r>
                      <a:endParaRPr lang="en-US" sz="2000" dirty="0"/>
                    </a:p>
                  </a:txBody>
                  <a:tcPr/>
                </a:tc>
                <a:tc>
                  <a:txBody>
                    <a:bodyPr/>
                    <a:lstStyle/>
                    <a:p>
                      <a:r>
                        <a:rPr lang="en-US" dirty="0" smtClean="0"/>
                        <a:t>Mean %</a:t>
                      </a:r>
                      <a:r>
                        <a:rPr lang="en-US" baseline="0" dirty="0" smtClean="0"/>
                        <a:t> </a:t>
                      </a:r>
                      <a:r>
                        <a:rPr lang="en-US" dirty="0" smtClean="0"/>
                        <a:t>impact</a:t>
                      </a:r>
                    </a:p>
                    <a:p>
                      <a:r>
                        <a:rPr lang="en-US" sz="2000" dirty="0" smtClean="0"/>
                        <a:t>Coffs </a:t>
                      </a:r>
                      <a:r>
                        <a:rPr lang="en-US" sz="2000" dirty="0" err="1" smtClean="0"/>
                        <a:t>Harbour</a:t>
                      </a:r>
                      <a:endParaRPr lang="en-US" sz="2000" dirty="0" smtClean="0"/>
                    </a:p>
                  </a:txBody>
                  <a:tcPr/>
                </a:tc>
                <a:tc>
                  <a:txBody>
                    <a:bodyPr/>
                    <a:lstStyle/>
                    <a:p>
                      <a:r>
                        <a:rPr lang="en-US" dirty="0" smtClean="0"/>
                        <a:t>Mean %</a:t>
                      </a:r>
                      <a:r>
                        <a:rPr lang="en-US" baseline="0" dirty="0" smtClean="0"/>
                        <a:t> </a:t>
                      </a:r>
                      <a:r>
                        <a:rPr lang="en-US" dirty="0" smtClean="0"/>
                        <a:t>impact</a:t>
                      </a:r>
                    </a:p>
                    <a:p>
                      <a:r>
                        <a:rPr lang="en-US" sz="2000" dirty="0" smtClean="0"/>
                        <a:t>Sydney</a:t>
                      </a:r>
                    </a:p>
                  </a:txBody>
                  <a:tcPr/>
                </a:tc>
                <a:tc>
                  <a:txBody>
                    <a:bodyPr/>
                    <a:lstStyle/>
                    <a:p>
                      <a:r>
                        <a:rPr lang="en-US" dirty="0" smtClean="0"/>
                        <a:t>Mean %</a:t>
                      </a:r>
                      <a:r>
                        <a:rPr lang="en-US" baseline="0" dirty="0" smtClean="0"/>
                        <a:t> </a:t>
                      </a:r>
                      <a:r>
                        <a:rPr lang="en-US" dirty="0" smtClean="0"/>
                        <a:t>impact</a:t>
                      </a:r>
                    </a:p>
                    <a:p>
                      <a:r>
                        <a:rPr lang="en-US" sz="2000" dirty="0" err="1" smtClean="0"/>
                        <a:t>Narooma</a:t>
                      </a:r>
                      <a:endParaRPr lang="en-US" sz="2000" dirty="0" smtClean="0"/>
                    </a:p>
                  </a:txBody>
                  <a:tcPr/>
                </a:tc>
              </a:tr>
              <a:tr h="297770">
                <a:tc>
                  <a:txBody>
                    <a:bodyPr/>
                    <a:lstStyle/>
                    <a:p>
                      <a:r>
                        <a:rPr lang="en-US" b="1" dirty="0" smtClean="0"/>
                        <a:t>AVISO SSH</a:t>
                      </a:r>
                      <a:endParaRPr lang="en-US" b="1" dirty="0"/>
                    </a:p>
                  </a:txBody>
                  <a:tcPr/>
                </a:tc>
                <a:tc>
                  <a:txBody>
                    <a:bodyPr/>
                    <a:lstStyle/>
                    <a:p>
                      <a:r>
                        <a:rPr lang="en-US" b="1" dirty="0" smtClean="0"/>
                        <a:t>10.1</a:t>
                      </a:r>
                    </a:p>
                  </a:txBody>
                  <a:tcPr/>
                </a:tc>
                <a:tc>
                  <a:txBody>
                    <a:bodyPr/>
                    <a:lstStyle/>
                    <a:p>
                      <a:r>
                        <a:rPr lang="en-US" b="1" dirty="0" smtClean="0"/>
                        <a:t>-2.7</a:t>
                      </a:r>
                      <a:endParaRPr lang="en-US" b="1" dirty="0"/>
                    </a:p>
                  </a:txBody>
                  <a:tcPr/>
                </a:tc>
                <a:tc>
                  <a:txBody>
                    <a:bodyPr/>
                    <a:lstStyle/>
                    <a:p>
                      <a:r>
                        <a:rPr lang="en-US" b="1" dirty="0" smtClean="0"/>
                        <a:t>19.2</a:t>
                      </a:r>
                      <a:endParaRPr lang="en-US" b="1" dirty="0"/>
                    </a:p>
                  </a:txBody>
                  <a:tcPr/>
                </a:tc>
                <a:tc>
                  <a:txBody>
                    <a:bodyPr/>
                    <a:lstStyle/>
                    <a:p>
                      <a:r>
                        <a:rPr lang="en-US" b="1" dirty="0" smtClean="0"/>
                        <a:t>17.6</a:t>
                      </a:r>
                      <a:endParaRPr lang="en-US" b="1" dirty="0"/>
                    </a:p>
                  </a:txBody>
                  <a:tcPr/>
                </a:tc>
                <a:tc>
                  <a:txBody>
                    <a:bodyPr/>
                    <a:lstStyle/>
                    <a:p>
                      <a:r>
                        <a:rPr lang="en-US" b="1" dirty="0" smtClean="0"/>
                        <a:t>15.1</a:t>
                      </a:r>
                      <a:endParaRPr lang="en-US" b="1" dirty="0"/>
                    </a:p>
                  </a:txBody>
                  <a:tcPr/>
                </a:tc>
              </a:tr>
              <a:tr h="297770">
                <a:tc>
                  <a:txBody>
                    <a:bodyPr/>
                    <a:lstStyle/>
                    <a:p>
                      <a:r>
                        <a:rPr lang="en-US" b="1" dirty="0" smtClean="0"/>
                        <a:t>NAVO SST</a:t>
                      </a:r>
                      <a:endParaRPr lang="en-US" b="1" dirty="0"/>
                    </a:p>
                  </a:txBody>
                  <a:tcPr/>
                </a:tc>
                <a:tc>
                  <a:txBody>
                    <a:bodyPr/>
                    <a:lstStyle/>
                    <a:p>
                      <a:r>
                        <a:rPr lang="en-US" b="1" dirty="0" smtClean="0"/>
                        <a:t>40.6</a:t>
                      </a:r>
                      <a:endParaRPr lang="en-US" b="1" dirty="0"/>
                    </a:p>
                  </a:txBody>
                  <a:tcPr/>
                </a:tc>
                <a:tc>
                  <a:txBody>
                    <a:bodyPr/>
                    <a:lstStyle/>
                    <a:p>
                      <a:r>
                        <a:rPr lang="en-US" b="1" dirty="0" smtClean="0"/>
                        <a:t>49.7</a:t>
                      </a:r>
                      <a:endParaRPr lang="en-US" b="1" dirty="0"/>
                    </a:p>
                  </a:txBody>
                  <a:tcPr/>
                </a:tc>
                <a:tc>
                  <a:txBody>
                    <a:bodyPr/>
                    <a:lstStyle/>
                    <a:p>
                      <a:r>
                        <a:rPr lang="en-US" b="1" dirty="0" smtClean="0"/>
                        <a:t>32.9</a:t>
                      </a:r>
                      <a:endParaRPr lang="en-US" b="1" dirty="0"/>
                    </a:p>
                  </a:txBody>
                  <a:tcPr/>
                </a:tc>
                <a:tc>
                  <a:txBody>
                    <a:bodyPr/>
                    <a:lstStyle/>
                    <a:p>
                      <a:r>
                        <a:rPr lang="en-US" b="1" dirty="0" smtClean="0"/>
                        <a:t>27.3</a:t>
                      </a:r>
                      <a:endParaRPr lang="en-US" b="1" dirty="0"/>
                    </a:p>
                  </a:txBody>
                  <a:tcPr/>
                </a:tc>
                <a:tc>
                  <a:txBody>
                    <a:bodyPr/>
                    <a:lstStyle/>
                    <a:p>
                      <a:r>
                        <a:rPr lang="en-US" b="1" dirty="0" smtClean="0"/>
                        <a:t>35.5</a:t>
                      </a:r>
                      <a:endParaRPr lang="en-US" b="1" dirty="0"/>
                    </a:p>
                  </a:txBody>
                  <a:tcPr/>
                </a:tc>
              </a:tr>
              <a:tr h="297770">
                <a:tc>
                  <a:txBody>
                    <a:bodyPr/>
                    <a:lstStyle/>
                    <a:p>
                      <a:r>
                        <a:rPr lang="en-US" b="1" dirty="0" smtClean="0"/>
                        <a:t>HF radar</a:t>
                      </a:r>
                      <a:endParaRPr lang="en-US" b="1" dirty="0"/>
                    </a:p>
                  </a:txBody>
                  <a:tcPr/>
                </a:tc>
                <a:tc>
                  <a:txBody>
                    <a:bodyPr/>
                    <a:lstStyle/>
                    <a:p>
                      <a:r>
                        <a:rPr lang="en-US" b="1" dirty="0" smtClean="0"/>
                        <a:t>19.3</a:t>
                      </a:r>
                      <a:endParaRPr lang="en-US" b="1" dirty="0"/>
                    </a:p>
                  </a:txBody>
                  <a:tcPr/>
                </a:tc>
                <a:tc>
                  <a:txBody>
                    <a:bodyPr/>
                    <a:lstStyle/>
                    <a:p>
                      <a:r>
                        <a:rPr lang="en-US" b="1" dirty="0" smtClean="0"/>
                        <a:t>26.0</a:t>
                      </a:r>
                      <a:endParaRPr lang="en-US" b="1" dirty="0"/>
                    </a:p>
                  </a:txBody>
                  <a:tcPr/>
                </a:tc>
                <a:tc>
                  <a:txBody>
                    <a:bodyPr/>
                    <a:lstStyle/>
                    <a:p>
                      <a:r>
                        <a:rPr lang="en-US" b="1" dirty="0" smtClean="0"/>
                        <a:t>33.2</a:t>
                      </a:r>
                      <a:endParaRPr lang="en-US" b="1" dirty="0"/>
                    </a:p>
                  </a:txBody>
                  <a:tcPr/>
                </a:tc>
                <a:tc>
                  <a:txBody>
                    <a:bodyPr/>
                    <a:lstStyle/>
                    <a:p>
                      <a:r>
                        <a:rPr lang="en-US" b="1" dirty="0" smtClean="0"/>
                        <a:t>32.8</a:t>
                      </a:r>
                      <a:endParaRPr lang="en-US" b="1" dirty="0"/>
                    </a:p>
                  </a:txBody>
                  <a:tcPr/>
                </a:tc>
                <a:tc>
                  <a:txBody>
                    <a:bodyPr/>
                    <a:lstStyle/>
                    <a:p>
                      <a:r>
                        <a:rPr lang="en-US" b="1" dirty="0" smtClean="0"/>
                        <a:t>30.6</a:t>
                      </a:r>
                      <a:endParaRPr lang="en-US" b="1" dirty="0"/>
                    </a:p>
                  </a:txBody>
                  <a:tcPr/>
                </a:tc>
              </a:tr>
              <a:tr h="297770">
                <a:tc>
                  <a:txBody>
                    <a:bodyPr/>
                    <a:lstStyle/>
                    <a:p>
                      <a:r>
                        <a:rPr lang="en-US" b="1" dirty="0" smtClean="0"/>
                        <a:t>EAC array</a:t>
                      </a:r>
                      <a:endParaRPr lang="en-US" b="1" dirty="0"/>
                    </a:p>
                  </a:txBody>
                  <a:tcPr/>
                </a:tc>
                <a:tc>
                  <a:txBody>
                    <a:bodyPr/>
                    <a:lstStyle/>
                    <a:p>
                      <a:r>
                        <a:rPr lang="en-US" b="1" dirty="0" smtClean="0"/>
                        <a:t>12.1</a:t>
                      </a:r>
                      <a:endParaRPr lang="en-US" b="1" dirty="0"/>
                    </a:p>
                  </a:txBody>
                  <a:tcPr/>
                </a:tc>
                <a:tc>
                  <a:txBody>
                    <a:bodyPr/>
                    <a:lstStyle/>
                    <a:p>
                      <a:r>
                        <a:rPr lang="en-US" b="1" dirty="0" smtClean="0"/>
                        <a:t>15.9</a:t>
                      </a:r>
                      <a:endParaRPr lang="en-US" b="1" dirty="0"/>
                    </a:p>
                  </a:txBody>
                  <a:tcPr/>
                </a:tc>
                <a:tc>
                  <a:txBody>
                    <a:bodyPr/>
                    <a:lstStyle/>
                    <a:p>
                      <a:r>
                        <a:rPr lang="en-US" b="1" dirty="0" smtClean="0"/>
                        <a:t>2.5</a:t>
                      </a:r>
                      <a:endParaRPr lang="en-US" b="1" dirty="0"/>
                    </a:p>
                  </a:txBody>
                  <a:tcPr/>
                </a:tc>
                <a:tc>
                  <a:txBody>
                    <a:bodyPr/>
                    <a:lstStyle/>
                    <a:p>
                      <a:r>
                        <a:rPr lang="en-US" b="1" dirty="0" smtClean="0"/>
                        <a:t>8.7</a:t>
                      </a:r>
                      <a:endParaRPr lang="en-US" b="1" dirty="0"/>
                    </a:p>
                  </a:txBody>
                  <a:tcPr/>
                </a:tc>
                <a:tc>
                  <a:txBody>
                    <a:bodyPr/>
                    <a:lstStyle/>
                    <a:p>
                      <a:r>
                        <a:rPr lang="en-US" b="1" dirty="0" smtClean="0"/>
                        <a:t>9.9</a:t>
                      </a:r>
                      <a:endParaRPr lang="en-US" b="1" dirty="0"/>
                    </a:p>
                  </a:txBody>
                  <a:tcPr/>
                </a:tc>
              </a:tr>
              <a:tr h="297770">
                <a:tc>
                  <a:txBody>
                    <a:bodyPr/>
                    <a:lstStyle/>
                    <a:p>
                      <a:r>
                        <a:rPr lang="en-US" b="1" dirty="0" smtClean="0"/>
                        <a:t>Gliders</a:t>
                      </a:r>
                      <a:endParaRPr lang="en-US" b="1" dirty="0"/>
                    </a:p>
                  </a:txBody>
                  <a:tcPr>
                    <a:solidFill>
                      <a:srgbClr val="FF00FF">
                        <a:alpha val="25000"/>
                      </a:srgbClr>
                    </a:solidFill>
                  </a:tcPr>
                </a:tc>
                <a:tc>
                  <a:txBody>
                    <a:bodyPr/>
                    <a:lstStyle/>
                    <a:p>
                      <a:r>
                        <a:rPr lang="en-US" b="1" dirty="0" smtClean="0"/>
                        <a:t>6.9</a:t>
                      </a:r>
                      <a:endParaRPr lang="en-US" b="1" dirty="0"/>
                    </a:p>
                  </a:txBody>
                  <a:tcPr>
                    <a:solidFill>
                      <a:srgbClr val="FF00FF">
                        <a:alpha val="25000"/>
                      </a:srgbClr>
                    </a:solidFill>
                  </a:tcPr>
                </a:tc>
                <a:tc>
                  <a:txBody>
                    <a:bodyPr/>
                    <a:lstStyle/>
                    <a:p>
                      <a:r>
                        <a:rPr lang="en-US" b="1" dirty="0" smtClean="0"/>
                        <a:t>6.6</a:t>
                      </a:r>
                      <a:endParaRPr lang="en-US" b="1" dirty="0"/>
                    </a:p>
                  </a:txBody>
                  <a:tcPr>
                    <a:solidFill>
                      <a:srgbClr val="FF00FF">
                        <a:alpha val="25000"/>
                      </a:srgbClr>
                    </a:solidFill>
                  </a:tcPr>
                </a:tc>
                <a:tc>
                  <a:txBody>
                    <a:bodyPr/>
                    <a:lstStyle/>
                    <a:p>
                      <a:r>
                        <a:rPr lang="en-US" b="1" dirty="0" smtClean="0"/>
                        <a:t>4.9</a:t>
                      </a:r>
                      <a:endParaRPr lang="en-US" b="1" dirty="0"/>
                    </a:p>
                  </a:txBody>
                  <a:tcPr>
                    <a:solidFill>
                      <a:srgbClr val="FF00FF">
                        <a:alpha val="25000"/>
                      </a:srgbClr>
                    </a:solidFill>
                  </a:tcPr>
                </a:tc>
                <a:tc>
                  <a:txBody>
                    <a:bodyPr/>
                    <a:lstStyle/>
                    <a:p>
                      <a:r>
                        <a:rPr lang="en-US" b="1" dirty="0" smtClean="0"/>
                        <a:t>9.1</a:t>
                      </a:r>
                      <a:endParaRPr lang="en-US" b="1" dirty="0"/>
                    </a:p>
                  </a:txBody>
                  <a:tcPr>
                    <a:solidFill>
                      <a:srgbClr val="FF00FF">
                        <a:alpha val="25000"/>
                      </a:srgbClr>
                    </a:solidFill>
                  </a:tcPr>
                </a:tc>
                <a:tc>
                  <a:txBody>
                    <a:bodyPr/>
                    <a:lstStyle/>
                    <a:p>
                      <a:r>
                        <a:rPr lang="en-US" b="1" dirty="0" smtClean="0"/>
                        <a:t>3.4</a:t>
                      </a:r>
                      <a:endParaRPr lang="en-US" b="1" dirty="0"/>
                    </a:p>
                  </a:txBody>
                  <a:tcPr>
                    <a:solidFill>
                      <a:srgbClr val="FF00FF">
                        <a:alpha val="25000"/>
                      </a:srgbClr>
                    </a:solidFill>
                  </a:tcPr>
                </a:tc>
              </a:tr>
            </a:tbl>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Impact per observation</a:t>
            </a:r>
            <a:r>
              <a:rPr lang="en-US" sz="4800" dirty="0" smtClean="0"/>
              <a:t/>
            </a:r>
            <a:br>
              <a:rPr lang="en-US" sz="4800" dirty="0" smtClean="0"/>
            </a:br>
            <a:endParaRPr lang="en-US" sz="1600" dirty="0" smtClean="0"/>
          </a:p>
        </p:txBody>
      </p:sp>
      <p:sp>
        <p:nvSpPr>
          <p:cNvPr id="19" name="Rectangle 18"/>
          <p:cNvSpPr/>
          <p:nvPr/>
        </p:nvSpPr>
        <p:spPr>
          <a:xfrm>
            <a:off x="4368800" y="3276600"/>
            <a:ext cx="28956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impactperobSyd.jpg"/>
          <p:cNvPicPr>
            <a:picLocks noChangeAspect="1"/>
          </p:cNvPicPr>
          <p:nvPr/>
        </p:nvPicPr>
        <p:blipFill>
          <a:blip r:embed="rId3"/>
          <a:stretch>
            <a:fillRect/>
          </a:stretch>
        </p:blipFill>
        <p:spPr>
          <a:xfrm>
            <a:off x="-203200" y="3429000"/>
            <a:ext cx="13411200" cy="2590800"/>
          </a:xfrm>
          <a:prstGeom prst="rect">
            <a:avLst/>
          </a:prstGeom>
        </p:spPr>
      </p:pic>
      <p:grpSp>
        <p:nvGrpSpPr>
          <p:cNvPr id="16" name="Group 15"/>
          <p:cNvGrpSpPr/>
          <p:nvPr/>
        </p:nvGrpSpPr>
        <p:grpSpPr>
          <a:xfrm>
            <a:off x="217153" y="6017454"/>
            <a:ext cx="12457447" cy="3659946"/>
            <a:chOff x="217153" y="4648200"/>
            <a:chExt cx="12457447" cy="3659946"/>
          </a:xfrm>
        </p:grpSpPr>
        <p:sp>
          <p:nvSpPr>
            <p:cNvPr id="35" name="TextBox 34"/>
            <p:cNvSpPr txBox="1"/>
            <p:nvPr/>
          </p:nvSpPr>
          <p:spPr>
            <a:xfrm>
              <a:off x="1778000" y="4648200"/>
              <a:ext cx="1559742" cy="338554"/>
            </a:xfrm>
            <a:prstGeom prst="rect">
              <a:avLst/>
            </a:prstGeom>
            <a:noFill/>
          </p:spPr>
          <p:txBody>
            <a:bodyPr wrap="none" rtlCol="0">
              <a:spAutoFit/>
            </a:bodyPr>
            <a:lstStyle/>
            <a:p>
              <a:r>
                <a:rPr lang="en-US" sz="1600" dirty="0" smtClean="0"/>
                <a:t>Brisbane – 27.5S</a:t>
              </a:r>
              <a:endParaRPr lang="en-US" sz="1600" dirty="0"/>
            </a:p>
          </p:txBody>
        </p:sp>
        <p:sp>
          <p:nvSpPr>
            <p:cNvPr id="36" name="TextBox 35"/>
            <p:cNvSpPr txBox="1"/>
            <p:nvPr/>
          </p:nvSpPr>
          <p:spPr>
            <a:xfrm>
              <a:off x="4292600" y="4648200"/>
              <a:ext cx="2063085" cy="338554"/>
            </a:xfrm>
            <a:prstGeom prst="rect">
              <a:avLst/>
            </a:prstGeom>
            <a:noFill/>
          </p:spPr>
          <p:txBody>
            <a:bodyPr wrap="none" rtlCol="0">
              <a:spAutoFit/>
            </a:bodyPr>
            <a:lstStyle/>
            <a:p>
              <a:r>
                <a:rPr lang="en-US" sz="1600" dirty="0" smtClean="0"/>
                <a:t>Coffs </a:t>
              </a:r>
              <a:r>
                <a:rPr lang="en-US" sz="1600" dirty="0" err="1" smtClean="0"/>
                <a:t>Harbour</a:t>
              </a:r>
              <a:r>
                <a:rPr lang="en-US" sz="1600" dirty="0" smtClean="0"/>
                <a:t> – 30.3S</a:t>
              </a:r>
              <a:endParaRPr lang="en-US" sz="1600" dirty="0"/>
            </a:p>
          </p:txBody>
        </p:sp>
        <p:sp>
          <p:nvSpPr>
            <p:cNvPr id="37" name="TextBox 36"/>
            <p:cNvSpPr txBox="1"/>
            <p:nvPr/>
          </p:nvSpPr>
          <p:spPr>
            <a:xfrm>
              <a:off x="7645400" y="4648200"/>
              <a:ext cx="1429197" cy="338554"/>
            </a:xfrm>
            <a:prstGeom prst="rect">
              <a:avLst/>
            </a:prstGeom>
            <a:noFill/>
          </p:spPr>
          <p:txBody>
            <a:bodyPr wrap="none" rtlCol="0">
              <a:spAutoFit/>
            </a:bodyPr>
            <a:lstStyle/>
            <a:p>
              <a:r>
                <a:rPr lang="en-US" sz="1600" dirty="0" smtClean="0"/>
                <a:t>Sydney – 33.9S</a:t>
              </a:r>
              <a:endParaRPr lang="en-US" sz="1600" dirty="0"/>
            </a:p>
          </p:txBody>
        </p:sp>
        <p:sp>
          <p:nvSpPr>
            <p:cNvPr id="38" name="TextBox 37"/>
            <p:cNvSpPr txBox="1"/>
            <p:nvPr/>
          </p:nvSpPr>
          <p:spPr>
            <a:xfrm>
              <a:off x="10388600" y="4648200"/>
              <a:ext cx="1644100" cy="338554"/>
            </a:xfrm>
            <a:prstGeom prst="rect">
              <a:avLst/>
            </a:prstGeom>
            <a:noFill/>
          </p:spPr>
          <p:txBody>
            <a:bodyPr wrap="none" rtlCol="0">
              <a:spAutoFit/>
            </a:bodyPr>
            <a:lstStyle/>
            <a:p>
              <a:r>
                <a:rPr lang="en-US" sz="1600" dirty="0" err="1" smtClean="0"/>
                <a:t>Narooma</a:t>
              </a:r>
              <a:r>
                <a:rPr lang="en-US" sz="1600" dirty="0" smtClean="0"/>
                <a:t> – 36.2S</a:t>
              </a:r>
              <a:endParaRPr lang="en-US" sz="1600" dirty="0"/>
            </a:p>
          </p:txBody>
        </p:sp>
        <p:grpSp>
          <p:nvGrpSpPr>
            <p:cNvPr id="54" name="Group 53"/>
            <p:cNvGrpSpPr/>
            <p:nvPr/>
          </p:nvGrpSpPr>
          <p:grpSpPr>
            <a:xfrm>
              <a:off x="217153" y="5029200"/>
              <a:ext cx="12457447" cy="3278946"/>
              <a:chOff x="547353" y="5029200"/>
              <a:chExt cx="12457447" cy="3278946"/>
            </a:xfrm>
          </p:grpSpPr>
          <p:pic>
            <p:nvPicPr>
              <p:cNvPr id="53" name="Picture 52" descr="meanimpactperobNar.jpg"/>
              <p:cNvPicPr>
                <a:picLocks noChangeAspect="1"/>
              </p:cNvPicPr>
              <p:nvPr/>
            </p:nvPicPr>
            <p:blipFill>
              <a:blip r:embed="rId4"/>
              <a:stretch>
                <a:fillRect/>
              </a:stretch>
            </p:blipFill>
            <p:spPr>
              <a:xfrm>
                <a:off x="9163050" y="5029200"/>
                <a:ext cx="3841750" cy="3278946"/>
              </a:xfrm>
              <a:prstGeom prst="rect">
                <a:avLst/>
              </a:prstGeom>
            </p:spPr>
          </p:pic>
          <p:pic>
            <p:nvPicPr>
              <p:cNvPr id="52" name="Picture 51" descr="meanimpactperobSyd.jpg"/>
              <p:cNvPicPr>
                <a:picLocks noChangeAspect="1"/>
              </p:cNvPicPr>
              <p:nvPr/>
            </p:nvPicPr>
            <p:blipFill>
              <a:blip r:embed="rId5"/>
              <a:stretch>
                <a:fillRect/>
              </a:stretch>
            </p:blipFill>
            <p:spPr>
              <a:xfrm>
                <a:off x="6273800" y="5099922"/>
                <a:ext cx="3810000" cy="3205878"/>
              </a:xfrm>
              <a:prstGeom prst="rect">
                <a:avLst/>
              </a:prstGeom>
            </p:spPr>
          </p:pic>
          <p:pic>
            <p:nvPicPr>
              <p:cNvPr id="51" name="Picture 50" descr="meanimpactperobCoff.jpg"/>
              <p:cNvPicPr>
                <a:picLocks noChangeAspect="1"/>
              </p:cNvPicPr>
              <p:nvPr/>
            </p:nvPicPr>
            <p:blipFill>
              <a:blip r:embed="rId6"/>
              <a:stretch>
                <a:fillRect/>
              </a:stretch>
            </p:blipFill>
            <p:spPr>
              <a:xfrm>
                <a:off x="3378200" y="5078220"/>
                <a:ext cx="3810000" cy="3227580"/>
              </a:xfrm>
              <a:prstGeom prst="rect">
                <a:avLst/>
              </a:prstGeom>
            </p:spPr>
          </p:pic>
          <p:pic>
            <p:nvPicPr>
              <p:cNvPr id="50" name="Picture 49" descr="meanimpactperobBris.jpg"/>
              <p:cNvPicPr>
                <a:picLocks noChangeAspect="1"/>
              </p:cNvPicPr>
              <p:nvPr/>
            </p:nvPicPr>
            <p:blipFill>
              <a:blip r:embed="rId7"/>
              <a:stretch>
                <a:fillRect/>
              </a:stretch>
            </p:blipFill>
            <p:spPr>
              <a:xfrm>
                <a:off x="553173" y="5099050"/>
                <a:ext cx="3815627" cy="3206750"/>
              </a:xfrm>
              <a:prstGeom prst="rect">
                <a:avLst/>
              </a:prstGeom>
            </p:spPr>
          </p:pic>
          <p:sp>
            <p:nvSpPr>
              <p:cNvPr id="40" name="Rectangle 39"/>
              <p:cNvSpPr/>
              <p:nvPr/>
            </p:nvSpPr>
            <p:spPr>
              <a:xfrm>
                <a:off x="558800" y="5257800"/>
                <a:ext cx="939800" cy="2743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547353" y="5584210"/>
                <a:ext cx="1002047" cy="2492990"/>
              </a:xfrm>
              <a:prstGeom prst="rect">
                <a:avLst/>
              </a:prstGeom>
              <a:noFill/>
            </p:spPr>
            <p:txBody>
              <a:bodyPr wrap="none" rtlCol="0">
                <a:spAutoFit/>
              </a:bodyPr>
              <a:lstStyle/>
              <a:p>
                <a:pPr algn="l"/>
                <a:r>
                  <a:rPr lang="en-US" sz="1400" dirty="0" smtClean="0"/>
                  <a:t>EAC array</a:t>
                </a:r>
              </a:p>
              <a:p>
                <a:pPr algn="l"/>
                <a:r>
                  <a:rPr lang="en-US" sz="1400" dirty="0" smtClean="0"/>
                  <a:t>SEQ</a:t>
                </a:r>
              </a:p>
              <a:p>
                <a:pPr algn="l"/>
                <a:r>
                  <a:rPr lang="en-US" sz="1400" dirty="0" smtClean="0"/>
                  <a:t>NSW</a:t>
                </a:r>
              </a:p>
              <a:p>
                <a:pPr algn="l"/>
                <a:r>
                  <a:rPr lang="en-US" sz="1400" dirty="0" smtClean="0"/>
                  <a:t>XBT</a:t>
                </a:r>
              </a:p>
              <a:p>
                <a:pPr algn="l"/>
                <a:r>
                  <a:rPr lang="en-US" sz="1400" dirty="0" smtClean="0"/>
                  <a:t>HF radar</a:t>
                </a:r>
              </a:p>
              <a:p>
                <a:pPr algn="l"/>
                <a:r>
                  <a:rPr lang="en-US" sz="1400" dirty="0" smtClean="0"/>
                  <a:t>Gliders</a:t>
                </a:r>
              </a:p>
              <a:p>
                <a:pPr algn="l"/>
                <a:r>
                  <a:rPr lang="en-US" sz="1400" dirty="0" smtClean="0"/>
                  <a:t>Argo</a:t>
                </a:r>
              </a:p>
              <a:p>
                <a:pPr algn="l"/>
                <a:r>
                  <a:rPr lang="en-US" sz="1400" dirty="0" smtClean="0"/>
                  <a:t>SSS </a:t>
                </a:r>
                <a:r>
                  <a:rPr lang="en-US" sz="1400" dirty="0" err="1" smtClean="0"/>
                  <a:t>Aqu</a:t>
                </a:r>
                <a:r>
                  <a:rPr lang="en-US" sz="1400" dirty="0" smtClean="0"/>
                  <a:t>.</a:t>
                </a:r>
              </a:p>
              <a:p>
                <a:pPr algn="l"/>
                <a:r>
                  <a:rPr lang="en-US" sz="1400" dirty="0" smtClean="0"/>
                  <a:t>SST NAVO</a:t>
                </a:r>
              </a:p>
              <a:p>
                <a:pPr algn="l"/>
                <a:r>
                  <a:rPr lang="en-US" sz="1400" dirty="0" smtClean="0"/>
                  <a:t>SSH AVISO</a:t>
                </a:r>
              </a:p>
              <a:p>
                <a:pPr algn="l"/>
                <a:endParaRPr lang="en-US" sz="1600" dirty="0"/>
              </a:p>
            </p:txBody>
          </p:sp>
        </p:grpSp>
      </p:grpSp>
      <p:pic>
        <p:nvPicPr>
          <p:cNvPr id="17" name="Picture 16" descr="339impactsACOMO.png"/>
          <p:cNvPicPr>
            <a:picLocks noChangeAspect="1"/>
          </p:cNvPicPr>
          <p:nvPr/>
        </p:nvPicPr>
        <p:blipFill>
          <a:blip r:embed="rId8"/>
          <a:stretch>
            <a:fillRect/>
          </a:stretch>
        </p:blipFill>
        <p:spPr>
          <a:xfrm>
            <a:off x="0" y="914400"/>
            <a:ext cx="12979400" cy="2590800"/>
          </a:xfrm>
          <a:prstGeom prst="rect">
            <a:avLst/>
          </a:prstGeom>
        </p:spPr>
      </p:pic>
      <p:sp>
        <p:nvSpPr>
          <p:cNvPr id="18" name="TextBox 17"/>
          <p:cNvSpPr txBox="1"/>
          <p:nvPr/>
        </p:nvSpPr>
        <p:spPr>
          <a:xfrm>
            <a:off x="3606800" y="1295400"/>
            <a:ext cx="2241218" cy="338554"/>
          </a:xfrm>
          <a:prstGeom prst="rect">
            <a:avLst/>
          </a:prstGeom>
          <a:noFill/>
        </p:spPr>
        <p:txBody>
          <a:bodyPr wrap="none" rtlCol="0">
            <a:spAutoFit/>
          </a:bodyPr>
          <a:lstStyle/>
          <a:p>
            <a:r>
              <a:rPr lang="en-US" sz="1600" dirty="0" smtClean="0"/>
              <a:t>Impacts - Sydney </a:t>
            </a:r>
            <a:r>
              <a:rPr lang="en-US" sz="1600" dirty="0" smtClean="0"/>
              <a:t>– </a:t>
            </a:r>
            <a:r>
              <a:rPr lang="en-US" sz="1600" dirty="0" smtClean="0"/>
              <a:t>33.9S</a:t>
            </a:r>
            <a:endParaRPr lang="en-US" sz="1600" dirty="0"/>
          </a:p>
        </p:txBody>
      </p:sp>
      <p:sp>
        <p:nvSpPr>
          <p:cNvPr id="20" name="TextBox 19"/>
          <p:cNvSpPr txBox="1"/>
          <p:nvPr/>
        </p:nvSpPr>
        <p:spPr>
          <a:xfrm>
            <a:off x="3601056" y="3810000"/>
            <a:ext cx="3624309" cy="338554"/>
          </a:xfrm>
          <a:prstGeom prst="rect">
            <a:avLst/>
          </a:prstGeom>
          <a:noFill/>
        </p:spPr>
        <p:txBody>
          <a:bodyPr wrap="none" rtlCol="0">
            <a:spAutoFit/>
          </a:bodyPr>
          <a:lstStyle/>
          <a:p>
            <a:r>
              <a:rPr lang="en-US" sz="1600" dirty="0" smtClean="0"/>
              <a:t>Impacts per observation - Sydney </a:t>
            </a:r>
            <a:r>
              <a:rPr lang="en-US" sz="1600" dirty="0" smtClean="0"/>
              <a:t>– </a:t>
            </a:r>
            <a:r>
              <a:rPr lang="en-US" sz="1600" dirty="0" smtClean="0"/>
              <a:t>33.9S</a:t>
            </a:r>
            <a:endParaRPr lang="en-US" sz="1600"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Which observations best capture the dynamics?</a:t>
            </a:r>
            <a:r>
              <a:rPr lang="en-US" sz="4800" dirty="0" smtClean="0"/>
              <a:t/>
            </a:r>
            <a:br>
              <a:rPr lang="en-US" sz="4800" dirty="0" smtClean="0"/>
            </a:br>
            <a:endParaRPr lang="en-US" sz="1600" dirty="0" smtClean="0"/>
          </a:p>
        </p:txBody>
      </p:sp>
      <p:sp>
        <p:nvSpPr>
          <p:cNvPr id="19" name="Rectangle 18"/>
          <p:cNvSpPr/>
          <p:nvPr/>
        </p:nvSpPr>
        <p:spPr>
          <a:xfrm>
            <a:off x="4368800" y="3276600"/>
            <a:ext cx="28956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0" y="5181600"/>
            <a:ext cx="939800" cy="2743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11200" y="1295400"/>
            <a:ext cx="6400800" cy="3416320"/>
          </a:xfrm>
          <a:prstGeom prst="rect">
            <a:avLst/>
          </a:prstGeom>
          <a:noFill/>
        </p:spPr>
        <p:txBody>
          <a:bodyPr wrap="square" rtlCol="0">
            <a:spAutoFit/>
          </a:bodyPr>
          <a:lstStyle/>
          <a:p>
            <a:pPr algn="l">
              <a:buFontTx/>
              <a:buChar char="-"/>
            </a:pPr>
            <a:r>
              <a:rPr lang="en-US" sz="3600" dirty="0" smtClean="0">
                <a:solidFill>
                  <a:schemeClr val="accent1"/>
                </a:solidFill>
                <a:latin typeface="+mj-lt"/>
              </a:rPr>
              <a:t> Next… EKE……</a:t>
            </a:r>
            <a:endParaRPr lang="en-US" sz="3600" dirty="0" smtClean="0">
              <a:solidFill>
                <a:schemeClr val="accent1"/>
              </a:solidFill>
              <a:latin typeface="+mj-lt"/>
            </a:endParaRPr>
          </a:p>
          <a:p>
            <a:pPr algn="l">
              <a:buFontTx/>
              <a:buChar char="-"/>
            </a:pPr>
            <a:r>
              <a:rPr lang="en-US" sz="3600" dirty="0" smtClean="0">
                <a:solidFill>
                  <a:schemeClr val="accent1"/>
                </a:solidFill>
                <a:latin typeface="+mj-lt"/>
                <a:ea typeface="ＭＳ Ｐゴシック" charset="-128"/>
                <a:cs typeface="ＭＳ Ｐゴシック" charset="-128"/>
              </a:rPr>
              <a:t> Second order Taylor Expansion</a:t>
            </a:r>
            <a:endParaRPr lang="en-US" sz="3600" dirty="0" smtClean="0">
              <a:solidFill>
                <a:schemeClr val="accent1"/>
              </a:solidFill>
              <a:ea typeface="ＭＳ Ｐゴシック" charset="-128"/>
              <a:cs typeface="ＭＳ Ｐゴシック" charset="-128"/>
            </a:endParaRPr>
          </a:p>
          <a:p>
            <a:pPr lvl="1" algn="l">
              <a:buFontTx/>
              <a:buChar char="-"/>
            </a:pPr>
            <a:endParaRPr lang="en-US" sz="2800" dirty="0" smtClean="0">
              <a:solidFill>
                <a:schemeClr val="accent1"/>
              </a:solidFill>
              <a:ea typeface="ＭＳ Ｐゴシック" charset="-128"/>
              <a:cs typeface="ＭＳ Ｐゴシック" charset="-128"/>
            </a:endParaRPr>
          </a:p>
          <a:p>
            <a:pPr algn="l">
              <a:buFontTx/>
              <a:buChar char="-"/>
            </a:pPr>
            <a:endParaRPr lang="en-US" sz="3200" dirty="0" smtClean="0">
              <a:solidFill>
                <a:schemeClr val="accent1"/>
              </a:solidFill>
              <a:latin typeface="+mj-lt"/>
            </a:endParaRPr>
          </a:p>
          <a:p>
            <a:pPr algn="l">
              <a:buFontTx/>
              <a:buChar char="-"/>
            </a:pPr>
            <a:endParaRPr lang="en-US" dirty="0" smtClean="0"/>
          </a:p>
          <a:p>
            <a:pPr algn="l">
              <a:buFontTx/>
              <a:buChar char="-"/>
            </a:pPr>
            <a:endParaRPr lang="en-US" dirty="0"/>
          </a:p>
        </p:txBody>
      </p:sp>
      <p:pic>
        <p:nvPicPr>
          <p:cNvPr id="17" name="Picture 16" descr="rmsobsanomSSH.jpg"/>
          <p:cNvPicPr>
            <a:picLocks noChangeAspect="1"/>
          </p:cNvPicPr>
          <p:nvPr/>
        </p:nvPicPr>
        <p:blipFill>
          <a:blip r:embed="rId3"/>
          <a:stretch>
            <a:fillRect/>
          </a:stretch>
        </p:blipFill>
        <p:spPr>
          <a:xfrm>
            <a:off x="3454400" y="4241800"/>
            <a:ext cx="6208945" cy="5511800"/>
          </a:xfrm>
          <a:prstGeom prst="rect">
            <a:avLst/>
          </a:prstGeom>
        </p:spPr>
      </p:pic>
      <p:pic>
        <p:nvPicPr>
          <p:cNvPr id="7" name="Picture 6" descr="Screen shot 2016-10-18 at 12.20.44 PM.png"/>
          <p:cNvPicPr>
            <a:picLocks noChangeAspect="1"/>
          </p:cNvPicPr>
          <p:nvPr/>
        </p:nvPicPr>
        <p:blipFill>
          <a:blip r:embed="rId4"/>
          <a:stretch>
            <a:fillRect/>
          </a:stretch>
        </p:blipFill>
        <p:spPr>
          <a:xfrm>
            <a:off x="1930400" y="2743200"/>
            <a:ext cx="8610600" cy="1155700"/>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787400" y="76200"/>
            <a:ext cx="11201400" cy="1219200"/>
          </a:xfrm>
        </p:spPr>
        <p:txBody>
          <a:bodyPr/>
          <a:lstStyle/>
          <a:p>
            <a:pPr algn="ctr" eaLnBrk="1" hangingPunct="1"/>
            <a:r>
              <a:rPr lang="en-US" sz="3600" dirty="0" smtClean="0"/>
              <a:t>Where to next?</a:t>
            </a:r>
            <a:r>
              <a:rPr lang="en-US" sz="4800" dirty="0" smtClean="0"/>
              <a:t/>
            </a:r>
            <a:br>
              <a:rPr lang="en-US" sz="4800" dirty="0" smtClean="0"/>
            </a:br>
            <a:endParaRPr lang="en-US" sz="1600" dirty="0" smtClean="0"/>
          </a:p>
        </p:txBody>
      </p:sp>
      <p:sp>
        <p:nvSpPr>
          <p:cNvPr id="4" name="TextBox 3"/>
          <p:cNvSpPr txBox="1"/>
          <p:nvPr/>
        </p:nvSpPr>
        <p:spPr>
          <a:xfrm>
            <a:off x="711200" y="838200"/>
            <a:ext cx="11582400" cy="5386090"/>
          </a:xfrm>
          <a:prstGeom prst="rect">
            <a:avLst/>
          </a:prstGeom>
          <a:noFill/>
        </p:spPr>
        <p:txBody>
          <a:bodyPr wrap="square" rtlCol="0">
            <a:spAutoFit/>
          </a:bodyPr>
          <a:lstStyle/>
          <a:p>
            <a:pPr algn="l"/>
            <a:endParaRPr lang="en-US" sz="2800" dirty="0" smtClean="0">
              <a:solidFill>
                <a:schemeClr val="accent1"/>
              </a:solidFill>
              <a:latin typeface="+mj-lt"/>
            </a:endParaRPr>
          </a:p>
          <a:p>
            <a:pPr algn="l">
              <a:buFontTx/>
              <a:buChar char="-"/>
            </a:pPr>
            <a:r>
              <a:rPr lang="en-US" sz="2400" dirty="0" smtClean="0">
                <a:solidFill>
                  <a:schemeClr val="accent1"/>
                </a:solidFill>
                <a:latin typeface="+mj-lt"/>
              </a:rPr>
              <a:t> Balanced terms in the background error covariance matrix, assimilation of </a:t>
            </a:r>
            <a:r>
              <a:rPr lang="en-US" sz="2400" dirty="0" err="1" smtClean="0">
                <a:solidFill>
                  <a:schemeClr val="accent1"/>
                </a:solidFill>
                <a:latin typeface="+mj-lt"/>
              </a:rPr>
              <a:t>alongtrack</a:t>
            </a:r>
            <a:r>
              <a:rPr lang="en-US" sz="2400" dirty="0" smtClean="0">
                <a:solidFill>
                  <a:schemeClr val="accent1"/>
                </a:solidFill>
                <a:latin typeface="+mj-lt"/>
              </a:rPr>
              <a:t> SSH</a:t>
            </a:r>
          </a:p>
          <a:p>
            <a:pPr lvl="1" algn="l"/>
            <a:r>
              <a:rPr lang="en-US" sz="2400" dirty="0" smtClean="0">
                <a:solidFill>
                  <a:schemeClr val="accent1"/>
                </a:solidFill>
                <a:latin typeface="+mj-lt"/>
              </a:rPr>
              <a:t> </a:t>
            </a:r>
          </a:p>
          <a:p>
            <a:pPr algn="l">
              <a:buFontTx/>
              <a:buChar char="-"/>
            </a:pPr>
            <a:r>
              <a:rPr lang="en-US" sz="2400" dirty="0" smtClean="0">
                <a:solidFill>
                  <a:schemeClr val="accent1"/>
                </a:solidFill>
                <a:latin typeface="+mj-lt"/>
              </a:rPr>
              <a:t> </a:t>
            </a:r>
            <a:r>
              <a:rPr lang="en-US" sz="2400" dirty="0" smtClean="0">
                <a:solidFill>
                  <a:schemeClr val="accent1"/>
                </a:solidFill>
                <a:latin typeface="+mj-lt"/>
                <a:ea typeface="ＭＳ Ｐゴシック" charset="-128"/>
                <a:cs typeface="ＭＳ Ｐゴシック" charset="-128"/>
              </a:rPr>
              <a:t>Anisotropic </a:t>
            </a:r>
            <a:r>
              <a:rPr lang="en-US" sz="2400" dirty="0" err="1" smtClean="0">
                <a:solidFill>
                  <a:schemeClr val="accent1"/>
                </a:solidFill>
                <a:latin typeface="+mj-lt"/>
                <a:ea typeface="ＭＳ Ｐゴシック" charset="-128"/>
                <a:cs typeface="ＭＳ Ｐゴシック" charset="-128"/>
              </a:rPr>
              <a:t>decorrelation</a:t>
            </a:r>
            <a:r>
              <a:rPr lang="en-US" sz="2400" dirty="0" smtClean="0">
                <a:solidFill>
                  <a:schemeClr val="accent1"/>
                </a:solidFill>
                <a:latin typeface="+mj-lt"/>
                <a:ea typeface="ＭＳ Ｐゴシック" charset="-128"/>
                <a:cs typeface="ＭＳ Ｐゴシック" charset="-128"/>
              </a:rPr>
              <a:t> length scales for background error </a:t>
            </a:r>
            <a:r>
              <a:rPr lang="en-US" sz="2400" dirty="0" err="1" smtClean="0">
                <a:solidFill>
                  <a:schemeClr val="accent1"/>
                </a:solidFill>
                <a:latin typeface="+mj-lt"/>
                <a:ea typeface="ＭＳ Ｐゴシック" charset="-128"/>
                <a:cs typeface="ＭＳ Ｐゴシック" charset="-128"/>
              </a:rPr>
              <a:t>covariances</a:t>
            </a:r>
            <a:endParaRPr lang="en-US" sz="2400" dirty="0" smtClean="0">
              <a:solidFill>
                <a:schemeClr val="accent1"/>
              </a:solidFill>
              <a:latin typeface="+mj-lt"/>
              <a:ea typeface="ＭＳ Ｐゴシック" charset="-128"/>
              <a:cs typeface="ＭＳ Ｐゴシック" charset="-128"/>
            </a:endParaRPr>
          </a:p>
          <a:p>
            <a:pPr algn="l">
              <a:buFontTx/>
              <a:buChar char="-"/>
            </a:pPr>
            <a:endParaRPr lang="en-US" sz="2400" dirty="0" smtClean="0">
              <a:solidFill>
                <a:schemeClr val="accent1"/>
              </a:solidFill>
              <a:latin typeface="+mj-lt"/>
              <a:ea typeface="ＭＳ Ｐゴシック" charset="-128"/>
              <a:cs typeface="ＭＳ Ｐゴシック" charset="-128"/>
            </a:endParaRPr>
          </a:p>
          <a:p>
            <a:pPr algn="l">
              <a:buFontTx/>
              <a:buChar char="-"/>
            </a:pPr>
            <a:r>
              <a:rPr lang="en-US" sz="2400" dirty="0" smtClean="0">
                <a:solidFill>
                  <a:schemeClr val="accent1"/>
                </a:solidFill>
                <a:latin typeface="+mj-lt"/>
                <a:ea typeface="ＭＳ Ｐゴシック" charset="-128"/>
                <a:cs typeface="ＭＳ Ｐゴシック" charset="-128"/>
              </a:rPr>
              <a:t> Designing an optimal observing system (IMOS)</a:t>
            </a:r>
          </a:p>
          <a:p>
            <a:pPr algn="l">
              <a:buFontTx/>
              <a:buChar char="-"/>
            </a:pPr>
            <a:endParaRPr lang="en-US" sz="2400" dirty="0" smtClean="0">
              <a:solidFill>
                <a:schemeClr val="accent1"/>
              </a:solidFill>
              <a:ea typeface="ＭＳ Ｐゴシック" charset="-128"/>
              <a:cs typeface="ＭＳ Ｐゴシック" charset="-128"/>
            </a:endParaRPr>
          </a:p>
          <a:p>
            <a:pPr algn="l">
              <a:buFontTx/>
              <a:buChar char="-"/>
            </a:pPr>
            <a:r>
              <a:rPr lang="en-US" sz="2400" dirty="0" smtClean="0">
                <a:solidFill>
                  <a:schemeClr val="accent1"/>
                </a:solidFill>
                <a:latin typeface="+mj-lt"/>
                <a:ea typeface="ＭＳ Ｐゴシック" charset="-128"/>
                <a:cs typeface="ＭＳ Ｐゴシック" charset="-128"/>
              </a:rPr>
              <a:t> </a:t>
            </a:r>
            <a:r>
              <a:rPr lang="en-US" sz="2800" dirty="0" smtClean="0">
                <a:solidFill>
                  <a:schemeClr val="accent1"/>
                </a:solidFill>
                <a:latin typeface="+mj-lt"/>
                <a:ea typeface="ＭＳ Ｐゴシック" charset="-128"/>
                <a:cs typeface="ＭＳ Ｐゴシック" charset="-128"/>
              </a:rPr>
              <a:t>Predictability</a:t>
            </a:r>
            <a:r>
              <a:rPr lang="en-US" sz="2800" dirty="0" smtClean="0">
                <a:solidFill>
                  <a:schemeClr val="accent1"/>
                </a:solidFill>
                <a:latin typeface="+mj-lt"/>
                <a:ea typeface="ＭＳ Ｐゴシック" charset="-128"/>
                <a:cs typeface="ＭＳ Ｐゴシック" charset="-128"/>
              </a:rPr>
              <a:t> </a:t>
            </a:r>
            <a:r>
              <a:rPr lang="en-US" sz="2800" dirty="0" smtClean="0">
                <a:solidFill>
                  <a:schemeClr val="accent1"/>
                </a:solidFill>
                <a:latin typeface="+mj-lt"/>
                <a:ea typeface="ＭＳ Ｐゴシック" charset="-128"/>
                <a:cs typeface="ＭＳ Ｐゴシック" charset="-128"/>
              </a:rPr>
              <a:t>at the coastal scale</a:t>
            </a:r>
          </a:p>
          <a:p>
            <a:pPr lvl="1" algn="l">
              <a:buFontTx/>
              <a:buChar char="-"/>
            </a:pPr>
            <a:endParaRPr lang="en-US" sz="2800" dirty="0" smtClean="0">
              <a:solidFill>
                <a:schemeClr val="accent1"/>
              </a:solidFill>
              <a:ea typeface="ＭＳ Ｐゴシック" charset="-128"/>
              <a:cs typeface="ＭＳ Ｐゴシック" charset="-128"/>
            </a:endParaRPr>
          </a:p>
          <a:p>
            <a:pPr algn="l">
              <a:buFontTx/>
              <a:buChar char="-"/>
            </a:pPr>
            <a:endParaRPr lang="en-US" sz="3200" dirty="0" smtClean="0">
              <a:solidFill>
                <a:schemeClr val="accent1"/>
              </a:solidFill>
              <a:latin typeface="+mj-lt"/>
            </a:endParaRPr>
          </a:p>
          <a:p>
            <a:pPr algn="l">
              <a:buFontTx/>
              <a:buChar char="-"/>
            </a:pPr>
            <a:endParaRPr lang="en-US" dirty="0" smtClean="0"/>
          </a:p>
          <a:p>
            <a:pPr algn="l">
              <a:buFontTx/>
              <a:buChar char="-"/>
            </a:pPr>
            <a:endParaRPr lang="en-US" dirty="0"/>
          </a:p>
        </p:txBody>
      </p:sp>
      <p:sp>
        <p:nvSpPr>
          <p:cNvPr id="14" name="TextBox 13"/>
          <p:cNvSpPr txBox="1"/>
          <p:nvPr/>
        </p:nvSpPr>
        <p:spPr>
          <a:xfrm>
            <a:off x="2463800" y="4343400"/>
            <a:ext cx="1616849" cy="461665"/>
          </a:xfrm>
          <a:prstGeom prst="rect">
            <a:avLst/>
          </a:prstGeom>
          <a:noFill/>
        </p:spPr>
        <p:txBody>
          <a:bodyPr wrap="none" rtlCol="0">
            <a:spAutoFit/>
          </a:bodyPr>
          <a:lstStyle/>
          <a:p>
            <a:r>
              <a:rPr lang="en-US" sz="2400" dirty="0" smtClean="0"/>
              <a:t>EAC Model</a:t>
            </a:r>
            <a:endParaRPr lang="en-US" sz="2400" dirty="0"/>
          </a:p>
        </p:txBody>
      </p:sp>
      <p:sp>
        <p:nvSpPr>
          <p:cNvPr id="15" name="TextBox 14"/>
          <p:cNvSpPr txBox="1"/>
          <p:nvPr/>
        </p:nvSpPr>
        <p:spPr>
          <a:xfrm>
            <a:off x="8702500" y="4343400"/>
            <a:ext cx="1990900" cy="461665"/>
          </a:xfrm>
          <a:prstGeom prst="rect">
            <a:avLst/>
          </a:prstGeom>
          <a:noFill/>
        </p:spPr>
        <p:txBody>
          <a:bodyPr wrap="none" rtlCol="0">
            <a:spAutoFit/>
          </a:bodyPr>
          <a:lstStyle/>
          <a:p>
            <a:r>
              <a:rPr lang="en-US" sz="2400" dirty="0" smtClean="0"/>
              <a:t>Coastal Model</a:t>
            </a:r>
            <a:endParaRPr lang="en-US" sz="2400" dirty="0"/>
          </a:p>
        </p:txBody>
      </p:sp>
      <p:pic>
        <p:nvPicPr>
          <p:cNvPr id="16" name="Picture 15" descr="Screen shot 2016-09-27 at 1.47.56 PM.png"/>
          <p:cNvPicPr>
            <a:picLocks noChangeAspect="1"/>
          </p:cNvPicPr>
          <p:nvPr/>
        </p:nvPicPr>
        <p:blipFill>
          <a:blip r:embed="rId3"/>
          <a:stretch>
            <a:fillRect/>
          </a:stretch>
        </p:blipFill>
        <p:spPr>
          <a:xfrm>
            <a:off x="863600" y="4756307"/>
            <a:ext cx="4648200" cy="4844893"/>
          </a:xfrm>
          <a:prstGeom prst="rect">
            <a:avLst/>
          </a:prstGeom>
        </p:spPr>
      </p:pic>
      <p:pic>
        <p:nvPicPr>
          <p:cNvPr id="17" name="Picture 16" descr="Screen shot 2016-09-27 at 1.48.24 PM.png"/>
          <p:cNvPicPr>
            <a:picLocks noChangeAspect="1"/>
          </p:cNvPicPr>
          <p:nvPr/>
        </p:nvPicPr>
        <p:blipFill>
          <a:blip r:embed="rId4"/>
          <a:stretch>
            <a:fillRect/>
          </a:stretch>
        </p:blipFill>
        <p:spPr>
          <a:xfrm>
            <a:off x="7769501" y="4800600"/>
            <a:ext cx="4066899" cy="4495800"/>
          </a:xfrm>
          <a:prstGeom prst="rect">
            <a:avLst/>
          </a:prstGeom>
        </p:spPr>
      </p:pic>
      <p:sp>
        <p:nvSpPr>
          <p:cNvPr id="18" name="Isosceles Triangle 17"/>
          <p:cNvSpPr/>
          <p:nvPr/>
        </p:nvSpPr>
        <p:spPr>
          <a:xfrm>
            <a:off x="6350000" y="6172200"/>
            <a:ext cx="762000" cy="1676400"/>
          </a:xfrm>
          <a:prstGeom prst="triangle">
            <a:avLst/>
          </a:prstGeom>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A high resolution reanalysis for the East Australian Current:</a:t>
            </a:r>
            <a:br>
              <a:rPr lang="en-US" sz="3600" dirty="0" smtClean="0"/>
            </a:br>
            <a:r>
              <a:rPr lang="en-US" sz="3600" dirty="0" smtClean="0"/>
              <a:t>ROMS model</a:t>
            </a:r>
            <a:r>
              <a:rPr lang="en-US" sz="4800" dirty="0" smtClean="0"/>
              <a:t/>
            </a:r>
            <a:br>
              <a:rPr lang="en-US" sz="4800" dirty="0" smtClean="0"/>
            </a:br>
            <a:endParaRPr lang="en-US" sz="1600" dirty="0" smtClean="0"/>
          </a:p>
        </p:txBody>
      </p:sp>
      <p:pic>
        <p:nvPicPr>
          <p:cNvPr id="7" name="Picture 6" descr="rmsanom_10yrs.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77800" y="6325360"/>
            <a:ext cx="7112000" cy="3428240"/>
          </a:xfrm>
          <a:prstGeom prst="rect">
            <a:avLst/>
          </a:prstGeom>
        </p:spPr>
      </p:pic>
      <p:sp>
        <p:nvSpPr>
          <p:cNvPr id="6" name="TextBox 5"/>
          <p:cNvSpPr txBox="1"/>
          <p:nvPr/>
        </p:nvSpPr>
        <p:spPr>
          <a:xfrm>
            <a:off x="1016000" y="1295400"/>
            <a:ext cx="5029200" cy="6709529"/>
          </a:xfrm>
          <a:prstGeom prst="rect">
            <a:avLst/>
          </a:prstGeom>
          <a:noFill/>
        </p:spPr>
        <p:txBody>
          <a:bodyPr wrap="square" rtlCol="0">
            <a:spAutoFit/>
          </a:bodyPr>
          <a:lstStyle/>
          <a:p>
            <a:pPr algn="l">
              <a:buFontTx/>
              <a:buChar char="-"/>
            </a:pPr>
            <a:r>
              <a:rPr lang="en-US" sz="2800" dirty="0" smtClean="0">
                <a:solidFill>
                  <a:schemeClr val="accent1"/>
                </a:solidFill>
                <a:latin typeface="+mj-lt"/>
              </a:rPr>
              <a:t> </a:t>
            </a:r>
            <a:r>
              <a:rPr lang="en-US" sz="2400" dirty="0" smtClean="0">
                <a:solidFill>
                  <a:schemeClr val="accent1"/>
                </a:solidFill>
                <a:latin typeface="+mj-lt"/>
              </a:rPr>
              <a:t>Variable horizontal resolution</a:t>
            </a:r>
          </a:p>
          <a:p>
            <a:pPr lvl="1" algn="l">
              <a:buFont typeface="Arial"/>
              <a:buChar char="•"/>
            </a:pPr>
            <a:r>
              <a:rPr lang="en-US" sz="2400" dirty="0" smtClean="0">
                <a:solidFill>
                  <a:schemeClr val="accent1"/>
                </a:solidFill>
                <a:latin typeface="+mj-lt"/>
              </a:rPr>
              <a:t> 2.5-6km cross shore</a:t>
            </a:r>
          </a:p>
          <a:p>
            <a:pPr lvl="1" algn="l">
              <a:buFont typeface="Arial"/>
              <a:buChar char="•"/>
            </a:pPr>
            <a:r>
              <a:rPr lang="en-US" sz="2400" dirty="0" smtClean="0">
                <a:solidFill>
                  <a:schemeClr val="accent1"/>
                </a:solidFill>
                <a:latin typeface="+mj-lt"/>
              </a:rPr>
              <a:t> 5km alongshore</a:t>
            </a:r>
          </a:p>
          <a:p>
            <a:pPr lvl="1" algn="l">
              <a:buFont typeface="Arial"/>
              <a:buChar char="•"/>
            </a:pPr>
            <a:r>
              <a:rPr lang="en-US" sz="2400" dirty="0" smtClean="0">
                <a:solidFill>
                  <a:schemeClr val="accent1"/>
                </a:solidFill>
                <a:latin typeface="+mj-lt"/>
              </a:rPr>
              <a:t> 30 </a:t>
            </a:r>
            <a:r>
              <a:rPr lang="en-US" sz="2400" dirty="0" err="1" smtClean="0">
                <a:solidFill>
                  <a:schemeClr val="accent1"/>
                </a:solidFill>
                <a:latin typeface="+mj-lt"/>
              </a:rPr>
              <a:t>s</a:t>
            </a:r>
            <a:r>
              <a:rPr lang="en-US" sz="2400" dirty="0" smtClean="0">
                <a:solidFill>
                  <a:schemeClr val="accent1"/>
                </a:solidFill>
                <a:latin typeface="+mj-lt"/>
              </a:rPr>
              <a:t>-levels</a:t>
            </a:r>
          </a:p>
          <a:p>
            <a:pPr lvl="1" algn="l"/>
            <a:r>
              <a:rPr lang="en-US" sz="1000" dirty="0" smtClean="0">
                <a:solidFill>
                  <a:schemeClr val="accent1"/>
                </a:solidFill>
                <a:latin typeface="+mj-lt"/>
              </a:rPr>
              <a:t> </a:t>
            </a:r>
          </a:p>
          <a:p>
            <a:pPr algn="l">
              <a:buFontTx/>
              <a:buChar char="-"/>
            </a:pPr>
            <a:r>
              <a:rPr lang="en-US" sz="2400" dirty="0" smtClean="0">
                <a:solidFill>
                  <a:schemeClr val="accent1"/>
                </a:solidFill>
                <a:latin typeface="+mj-lt"/>
              </a:rPr>
              <a:t> </a:t>
            </a:r>
            <a:r>
              <a:rPr lang="en-US" sz="2400" dirty="0" smtClean="0">
                <a:solidFill>
                  <a:schemeClr val="accent1"/>
                </a:solidFill>
                <a:latin typeface="+mj-lt"/>
                <a:ea typeface="ＭＳ Ｐゴシック" charset="-128"/>
                <a:cs typeface="ＭＳ Ｐゴシック" charset="-128"/>
              </a:rPr>
              <a:t>Smoothing with emphasis on maintaining shelf width, key to EAC separation</a:t>
            </a:r>
          </a:p>
          <a:p>
            <a:pPr algn="l">
              <a:buFontTx/>
              <a:buChar char="-"/>
            </a:pPr>
            <a:endParaRPr lang="en-US" sz="1000" dirty="0" smtClean="0">
              <a:solidFill>
                <a:schemeClr val="accent1"/>
              </a:solidFill>
              <a:latin typeface="+mj-lt"/>
              <a:ea typeface="ＭＳ Ｐゴシック" charset="-128"/>
              <a:cs typeface="ＭＳ Ｐゴシック" charset="-128"/>
            </a:endParaRPr>
          </a:p>
          <a:p>
            <a:pPr algn="l">
              <a:buFontTx/>
              <a:buChar char="-"/>
            </a:pPr>
            <a:r>
              <a:rPr lang="en-US" sz="2400" dirty="0" smtClean="0">
                <a:solidFill>
                  <a:schemeClr val="accent1"/>
                </a:solidFill>
                <a:latin typeface="+mj-lt"/>
                <a:ea typeface="ＭＳ Ｐゴシック" charset="-128"/>
                <a:cs typeface="ＭＳ Ｐゴシック" charset="-128"/>
              </a:rPr>
              <a:t> BRAN 3p5 initial and boundary conditions</a:t>
            </a:r>
          </a:p>
          <a:p>
            <a:pPr algn="l">
              <a:buFontTx/>
              <a:buChar char="-"/>
            </a:pPr>
            <a:endParaRPr lang="en-US" sz="1000" dirty="0" smtClean="0">
              <a:solidFill>
                <a:schemeClr val="accent1"/>
              </a:solidFill>
              <a:latin typeface="+mj-lt"/>
              <a:ea typeface="ＭＳ Ｐゴシック" charset="-128"/>
              <a:cs typeface="ＭＳ Ｐゴシック" charset="-128"/>
            </a:endParaRPr>
          </a:p>
          <a:p>
            <a:pPr algn="l">
              <a:buFontTx/>
              <a:buChar char="-"/>
            </a:pPr>
            <a:r>
              <a:rPr lang="en-US" sz="2400" dirty="0" smtClean="0">
                <a:solidFill>
                  <a:schemeClr val="accent1"/>
                </a:solidFill>
                <a:latin typeface="+mj-lt"/>
                <a:ea typeface="ＭＳ Ｐゴシック" charset="-128"/>
                <a:cs typeface="ＭＳ Ｐゴシック" charset="-128"/>
              </a:rPr>
              <a:t> ACCESS-R 12km for atmospheric forcing </a:t>
            </a:r>
          </a:p>
          <a:p>
            <a:pPr algn="l">
              <a:buFontTx/>
              <a:buChar char="-"/>
            </a:pPr>
            <a:endParaRPr lang="en-US" sz="3200" dirty="0" smtClean="0">
              <a:solidFill>
                <a:schemeClr val="accent1"/>
              </a:solidFill>
              <a:latin typeface="+mj-lt"/>
            </a:endParaRPr>
          </a:p>
          <a:p>
            <a:pPr algn="l">
              <a:buFontTx/>
              <a:buChar char="-"/>
            </a:pPr>
            <a:endParaRPr lang="en-US" dirty="0" smtClean="0"/>
          </a:p>
          <a:p>
            <a:pPr algn="l">
              <a:buFontTx/>
              <a:buChar char="-"/>
            </a:pPr>
            <a:endParaRPr lang="en-US" dirty="0"/>
          </a:p>
        </p:txBody>
      </p:sp>
      <p:pic>
        <p:nvPicPr>
          <p:cNvPr id="8" name="Picture 7" descr="SydXS.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130307" y="5943600"/>
            <a:ext cx="5874493" cy="2173242"/>
          </a:xfrm>
          <a:prstGeom prst="rect">
            <a:avLst/>
          </a:prstGeom>
        </p:spPr>
      </p:pic>
      <p:pic>
        <p:nvPicPr>
          <p:cNvPr id="5" name="Picture 4" descr="domain.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7596222" y="838200"/>
            <a:ext cx="5408578" cy="5029200"/>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Screen shot 2016-09-19 at 11.55.32 AM.png"/>
          <p:cNvPicPr>
            <a:picLocks noChangeAspect="1"/>
          </p:cNvPicPr>
          <p:nvPr/>
        </p:nvPicPr>
        <p:blipFill>
          <a:blip r:embed="rId3"/>
          <a:stretch>
            <a:fillRect/>
          </a:stretch>
        </p:blipFill>
        <p:spPr>
          <a:xfrm>
            <a:off x="4749800" y="5791200"/>
            <a:ext cx="8110904" cy="3429000"/>
          </a:xfrm>
          <a:prstGeom prst="rect">
            <a:avLst/>
          </a:prstGeom>
        </p:spPr>
      </p:pic>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A high resolution reanalysis for the East Australian Current:</a:t>
            </a:r>
            <a:br>
              <a:rPr lang="en-US" sz="3600" dirty="0" smtClean="0"/>
            </a:br>
            <a:r>
              <a:rPr lang="en-US" sz="3600" dirty="0" smtClean="0"/>
              <a:t>Observations</a:t>
            </a:r>
            <a:r>
              <a:rPr lang="en-US" sz="4800" dirty="0" smtClean="0"/>
              <a:t/>
            </a:r>
            <a:br>
              <a:rPr lang="en-US" sz="4800" dirty="0" smtClean="0"/>
            </a:br>
            <a:endParaRPr lang="en-US" sz="1600" dirty="0" smtClean="0"/>
          </a:p>
        </p:txBody>
      </p:sp>
      <p:pic>
        <p:nvPicPr>
          <p:cNvPr id="8" name="Picture 7" descr="Screen shot 2016-09-19 at 11.42.48 AM.png"/>
          <p:cNvPicPr>
            <a:picLocks noChangeAspect="1"/>
          </p:cNvPicPr>
          <p:nvPr/>
        </p:nvPicPr>
        <p:blipFill>
          <a:blip r:embed="rId4"/>
          <a:stretch>
            <a:fillRect/>
          </a:stretch>
        </p:blipFill>
        <p:spPr>
          <a:xfrm>
            <a:off x="6807201" y="1219200"/>
            <a:ext cx="6096000" cy="4514906"/>
          </a:xfrm>
          <a:prstGeom prst="rect">
            <a:avLst/>
          </a:prstGeom>
        </p:spPr>
      </p:pic>
      <p:sp>
        <p:nvSpPr>
          <p:cNvPr id="10" name="TextBox 9"/>
          <p:cNvSpPr txBox="1"/>
          <p:nvPr/>
        </p:nvSpPr>
        <p:spPr>
          <a:xfrm>
            <a:off x="1092200" y="5835908"/>
            <a:ext cx="2941831" cy="4832092"/>
          </a:xfrm>
          <a:prstGeom prst="rect">
            <a:avLst/>
          </a:prstGeom>
          <a:noFill/>
        </p:spPr>
        <p:txBody>
          <a:bodyPr wrap="none" rtlCol="0">
            <a:spAutoFit/>
          </a:bodyPr>
          <a:lstStyle/>
          <a:p>
            <a:pPr algn="l">
              <a:buFontTx/>
              <a:buChar char="-"/>
            </a:pPr>
            <a:r>
              <a:rPr lang="en-US" sz="2800" dirty="0" smtClean="0">
                <a:solidFill>
                  <a:schemeClr val="accent1"/>
                </a:solidFill>
                <a:latin typeface="+mj-lt"/>
              </a:rPr>
              <a:t> AVISO SSH</a:t>
            </a:r>
          </a:p>
          <a:p>
            <a:pPr algn="l">
              <a:buFontTx/>
              <a:buChar char="-"/>
            </a:pPr>
            <a:r>
              <a:rPr lang="en-US" sz="2800" dirty="0" smtClean="0">
                <a:solidFill>
                  <a:schemeClr val="accent1"/>
                </a:solidFill>
                <a:latin typeface="+mj-lt"/>
              </a:rPr>
              <a:t> NAVO SST</a:t>
            </a:r>
          </a:p>
          <a:p>
            <a:pPr algn="l">
              <a:buFontTx/>
              <a:buChar char="-"/>
            </a:pPr>
            <a:r>
              <a:rPr lang="en-US" sz="2800" dirty="0" smtClean="0">
                <a:solidFill>
                  <a:schemeClr val="accent1"/>
                </a:solidFill>
                <a:latin typeface="+mj-lt"/>
              </a:rPr>
              <a:t>1229 Argo profiles</a:t>
            </a:r>
          </a:p>
          <a:p>
            <a:pPr algn="l">
              <a:buFontTx/>
              <a:buChar char="-"/>
            </a:pPr>
            <a:r>
              <a:rPr lang="en-US" sz="2800" dirty="0" smtClean="0">
                <a:solidFill>
                  <a:schemeClr val="accent1"/>
                </a:solidFill>
                <a:latin typeface="+mj-lt"/>
              </a:rPr>
              <a:t> </a:t>
            </a:r>
            <a:r>
              <a:rPr lang="en-US" sz="2800" dirty="0" err="1" smtClean="0">
                <a:solidFill>
                  <a:schemeClr val="accent1"/>
                </a:solidFill>
                <a:latin typeface="+mj-lt"/>
              </a:rPr>
              <a:t>XBTs</a:t>
            </a:r>
            <a:endParaRPr lang="en-US" sz="2800" dirty="0" smtClean="0">
              <a:solidFill>
                <a:schemeClr val="accent1"/>
              </a:solidFill>
              <a:latin typeface="+mj-lt"/>
            </a:endParaRPr>
          </a:p>
          <a:p>
            <a:pPr algn="l">
              <a:buFontTx/>
              <a:buChar char="-"/>
            </a:pPr>
            <a:r>
              <a:rPr lang="en-US" sz="2800" dirty="0" smtClean="0">
                <a:solidFill>
                  <a:schemeClr val="accent1"/>
                </a:solidFill>
                <a:latin typeface="+mj-lt"/>
              </a:rPr>
              <a:t> Shelf moorings</a:t>
            </a:r>
          </a:p>
          <a:p>
            <a:pPr algn="l">
              <a:buFontTx/>
              <a:buChar char="-"/>
            </a:pPr>
            <a:r>
              <a:rPr lang="en-US" sz="2800" dirty="0" smtClean="0">
                <a:solidFill>
                  <a:schemeClr val="accent1"/>
                </a:solidFill>
                <a:latin typeface="+mj-lt"/>
              </a:rPr>
              <a:t> EAC Array</a:t>
            </a:r>
          </a:p>
          <a:p>
            <a:pPr algn="l">
              <a:buFontTx/>
              <a:buChar char="-"/>
            </a:pPr>
            <a:r>
              <a:rPr lang="en-US" sz="2800" dirty="0" smtClean="0">
                <a:solidFill>
                  <a:schemeClr val="accent1"/>
                </a:solidFill>
                <a:latin typeface="+mj-lt"/>
              </a:rPr>
              <a:t> Gliders</a:t>
            </a:r>
          </a:p>
          <a:p>
            <a:pPr algn="l">
              <a:buFontTx/>
              <a:buChar char="-"/>
            </a:pPr>
            <a:r>
              <a:rPr lang="en-US" sz="2800" dirty="0" smtClean="0">
                <a:solidFill>
                  <a:schemeClr val="accent1"/>
                </a:solidFill>
                <a:latin typeface="+mj-lt"/>
              </a:rPr>
              <a:t> HF radar</a:t>
            </a:r>
          </a:p>
          <a:p>
            <a:pPr algn="l">
              <a:buFontTx/>
              <a:buChar char="-"/>
            </a:pPr>
            <a:endParaRPr lang="en-US" dirty="0" smtClean="0"/>
          </a:p>
          <a:p>
            <a:pPr algn="l">
              <a:buFontTx/>
              <a:buChar char="-"/>
            </a:pPr>
            <a:endParaRPr lang="en-US" dirty="0"/>
          </a:p>
        </p:txBody>
      </p:sp>
      <p:pic>
        <p:nvPicPr>
          <p:cNvPr id="12" name="Picture 11" descr="Screen shot 2016-09-19 at 11.42.36 AM.png"/>
          <p:cNvPicPr>
            <a:picLocks noChangeAspect="1"/>
          </p:cNvPicPr>
          <p:nvPr/>
        </p:nvPicPr>
        <p:blipFill>
          <a:blip r:embed="rId5"/>
          <a:stretch>
            <a:fillRect/>
          </a:stretch>
        </p:blipFill>
        <p:spPr>
          <a:xfrm>
            <a:off x="757774" y="1219201"/>
            <a:ext cx="6049425" cy="4343400"/>
          </a:xfrm>
          <a:prstGeom prst="rect">
            <a:avLst/>
          </a:prstGeom>
        </p:spPr>
      </p:pic>
      <p:pic>
        <p:nvPicPr>
          <p:cNvPr id="15" name="Picture 14" descr="Screen shot 2016-09-19 at 11.55.52 AM.png"/>
          <p:cNvPicPr>
            <a:picLocks noChangeAspect="1"/>
          </p:cNvPicPr>
          <p:nvPr/>
        </p:nvPicPr>
        <p:blipFill>
          <a:blip r:embed="rId6"/>
          <a:stretch>
            <a:fillRect/>
          </a:stretch>
        </p:blipFill>
        <p:spPr>
          <a:xfrm>
            <a:off x="9626600" y="7543800"/>
            <a:ext cx="1244409" cy="1149350"/>
          </a:xfrm>
          <a:prstGeom prst="rect">
            <a:avLst/>
          </a:prstGeom>
        </p:spPr>
      </p:pic>
      <p:sp>
        <p:nvSpPr>
          <p:cNvPr id="16" name="TextBox 15"/>
          <p:cNvSpPr txBox="1"/>
          <p:nvPr/>
        </p:nvSpPr>
        <p:spPr>
          <a:xfrm>
            <a:off x="3835400" y="1524000"/>
            <a:ext cx="1340331" cy="400110"/>
          </a:xfrm>
          <a:prstGeom prst="rect">
            <a:avLst/>
          </a:prstGeom>
          <a:noFill/>
        </p:spPr>
        <p:txBody>
          <a:bodyPr wrap="none" rtlCol="0">
            <a:spAutoFit/>
          </a:bodyPr>
          <a:lstStyle/>
          <a:p>
            <a:r>
              <a:rPr lang="en-US" sz="2000" dirty="0" smtClean="0"/>
              <a:t>Argo floats</a:t>
            </a:r>
            <a:endParaRPr lang="en-US" sz="20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787401" y="-457201"/>
            <a:ext cx="11201399" cy="1371600"/>
          </a:xfrm>
        </p:spPr>
        <p:txBody>
          <a:bodyPr/>
          <a:lstStyle/>
          <a:p>
            <a:pPr eaLnBrk="1" hangingPunct="1"/>
            <a:r>
              <a:rPr lang="en-US" sz="4800" dirty="0" smtClean="0"/>
              <a:t>4D-Variational Data Assimilation</a:t>
            </a:r>
          </a:p>
        </p:txBody>
      </p:sp>
      <p:pic>
        <p:nvPicPr>
          <p:cNvPr id="218118" name="Picture 23" descr="fwdmod_obs_analysis_forecast.pdf"/>
          <p:cNvPicPr>
            <a:picLocks noChangeAspect="1"/>
          </p:cNvPicPr>
          <p:nvPr/>
        </p:nvPicPr>
        <p:blipFill>
          <a:blip r:embed="rId3"/>
          <a:srcRect/>
          <a:stretch>
            <a:fillRect/>
          </a:stretch>
        </p:blipFill>
        <p:spPr bwMode="auto">
          <a:xfrm>
            <a:off x="419101" y="6700838"/>
            <a:ext cx="11404599" cy="3014662"/>
          </a:xfrm>
          <a:prstGeom prst="rect">
            <a:avLst/>
          </a:prstGeom>
          <a:noFill/>
          <a:ln w="9525">
            <a:noFill/>
            <a:miter lim="800000"/>
            <a:headEnd/>
            <a:tailEnd/>
          </a:ln>
        </p:spPr>
      </p:pic>
      <p:pic>
        <p:nvPicPr>
          <p:cNvPr id="218120" name="Picture 25" descr="fwdmod_obs_analysis_forecast1.pdf"/>
          <p:cNvPicPr>
            <a:picLocks noChangeAspect="1"/>
          </p:cNvPicPr>
          <p:nvPr/>
        </p:nvPicPr>
        <p:blipFill>
          <a:blip r:embed="rId4"/>
          <a:srcRect/>
          <a:stretch>
            <a:fillRect/>
          </a:stretch>
        </p:blipFill>
        <p:spPr bwMode="auto">
          <a:xfrm>
            <a:off x="482600" y="1130300"/>
            <a:ext cx="5765800" cy="2838450"/>
          </a:xfrm>
          <a:prstGeom prst="rect">
            <a:avLst/>
          </a:prstGeom>
          <a:noFill/>
          <a:ln w="9525">
            <a:noFill/>
            <a:miter lim="800000"/>
            <a:headEnd/>
            <a:tailEnd/>
          </a:ln>
        </p:spPr>
      </p:pic>
      <p:pic>
        <p:nvPicPr>
          <p:cNvPr id="218121" name="Picture 26" descr="fwdmod_obs_analysis_forecast2.pdf"/>
          <p:cNvPicPr>
            <a:picLocks noChangeAspect="1"/>
          </p:cNvPicPr>
          <p:nvPr/>
        </p:nvPicPr>
        <p:blipFill>
          <a:blip r:embed="rId5"/>
          <a:srcRect/>
          <a:stretch>
            <a:fillRect/>
          </a:stretch>
        </p:blipFill>
        <p:spPr bwMode="auto">
          <a:xfrm>
            <a:off x="482600" y="3949701"/>
            <a:ext cx="5727700" cy="2776538"/>
          </a:xfrm>
          <a:prstGeom prst="rect">
            <a:avLst/>
          </a:prstGeom>
          <a:noFill/>
          <a:ln w="9525">
            <a:noFill/>
            <a:miter lim="800000"/>
            <a:headEnd/>
            <a:tailEnd/>
          </a:ln>
        </p:spPr>
      </p:pic>
      <p:sp>
        <p:nvSpPr>
          <p:cNvPr id="19" name="Rectangle 18"/>
          <p:cNvSpPr/>
          <p:nvPr/>
        </p:nvSpPr>
        <p:spPr>
          <a:xfrm>
            <a:off x="1938439" y="1295400"/>
            <a:ext cx="3143674" cy="523216"/>
          </a:xfrm>
          <a:prstGeom prst="rect">
            <a:avLst/>
          </a:prstGeom>
        </p:spPr>
        <p:txBody>
          <a:bodyPr wrap="none" lIns="91435" tIns="45718" rIns="91435" bIns="45718">
            <a:spAutoFit/>
          </a:bodyPr>
          <a:lstStyle/>
          <a:p>
            <a:r>
              <a:rPr lang="en-US" sz="2800" b="1" dirty="0" smtClean="0">
                <a:latin typeface="Constantia" charset="0"/>
              </a:rPr>
              <a:t>The </a:t>
            </a:r>
            <a:r>
              <a:rPr lang="en-US" sz="2800" b="1" dirty="0" smtClean="0">
                <a:latin typeface="Constantia" charset="0"/>
              </a:rPr>
              <a:t>‘</a:t>
            </a:r>
            <a:r>
              <a:rPr lang="en-US" sz="2800" b="1" dirty="0" smtClean="0">
                <a:latin typeface="Constantia" charset="0"/>
              </a:rPr>
              <a:t>Background</a:t>
            </a:r>
            <a:r>
              <a:rPr lang="en-US" sz="2800" b="1" dirty="0" smtClean="0">
                <a:latin typeface="Constantia" charset="0"/>
              </a:rPr>
              <a:t>’</a:t>
            </a:r>
            <a:endParaRPr lang="en-US" sz="2800" b="1" dirty="0">
              <a:latin typeface="Constantia" charset="0"/>
            </a:endParaRPr>
          </a:p>
        </p:txBody>
      </p:sp>
      <p:sp>
        <p:nvSpPr>
          <p:cNvPr id="20" name="Rectangle 19"/>
          <p:cNvSpPr/>
          <p:nvPr/>
        </p:nvSpPr>
        <p:spPr>
          <a:xfrm>
            <a:off x="2171361" y="4191000"/>
            <a:ext cx="2525042" cy="530057"/>
          </a:xfrm>
          <a:prstGeom prst="rect">
            <a:avLst/>
          </a:prstGeom>
        </p:spPr>
        <p:txBody>
          <a:bodyPr wrap="none" lIns="91435" tIns="45718" rIns="91435" bIns="45718">
            <a:spAutoFit/>
          </a:bodyPr>
          <a:lstStyle/>
          <a:p>
            <a:r>
              <a:rPr lang="en-US" sz="2800" b="1" dirty="0" smtClean="0">
                <a:latin typeface="Constantia" charset="0"/>
              </a:rPr>
              <a:t>The ‘Analysis’</a:t>
            </a:r>
            <a:endParaRPr lang="en-US" sz="2800" b="1" dirty="0">
              <a:latin typeface="Constantia" charset="0"/>
            </a:endParaRPr>
          </a:p>
        </p:txBody>
      </p:sp>
      <p:sp>
        <p:nvSpPr>
          <p:cNvPr id="21" name="TextBox 20"/>
          <p:cNvSpPr txBox="1"/>
          <p:nvPr/>
        </p:nvSpPr>
        <p:spPr>
          <a:xfrm>
            <a:off x="6578601" y="1447800"/>
            <a:ext cx="6096000" cy="4339650"/>
          </a:xfrm>
          <a:prstGeom prst="rect">
            <a:avLst/>
          </a:prstGeom>
          <a:noFill/>
        </p:spPr>
        <p:txBody>
          <a:bodyPr wrap="square" rtlCol="0">
            <a:spAutoFit/>
          </a:bodyPr>
          <a:lstStyle/>
          <a:p>
            <a:pPr algn="l"/>
            <a:r>
              <a:rPr lang="en-US" sz="2800" dirty="0" smtClean="0">
                <a:solidFill>
                  <a:srgbClr val="0F6FC6"/>
                </a:solidFill>
                <a:latin typeface="+mj-lt"/>
                <a:ea typeface="ＭＳ Ｐゴシック" charset="-128"/>
                <a:cs typeface="ＭＳ Ｐゴシック" charset="-128"/>
              </a:rPr>
              <a:t> 4-D </a:t>
            </a:r>
            <a:r>
              <a:rPr lang="en-US" sz="2800" dirty="0" err="1" smtClean="0">
                <a:solidFill>
                  <a:srgbClr val="0F6FC6"/>
                </a:solidFill>
                <a:latin typeface="+mj-lt"/>
                <a:ea typeface="ＭＳ Ｐゴシック" charset="-128"/>
                <a:cs typeface="ＭＳ Ｐゴシック" charset="-128"/>
              </a:rPr>
              <a:t>Var</a:t>
            </a:r>
            <a:r>
              <a:rPr lang="en-US" sz="2800" dirty="0" smtClean="0">
                <a:solidFill>
                  <a:srgbClr val="0F6FC6"/>
                </a:solidFill>
                <a:latin typeface="+mj-lt"/>
                <a:ea typeface="ＭＳ Ｐゴシック" charset="-128"/>
                <a:cs typeface="ＭＳ Ｐゴシック" charset="-128"/>
              </a:rPr>
              <a:t> generates </a:t>
            </a:r>
            <a:r>
              <a:rPr lang="en-US" sz="2800" b="1" dirty="0" smtClean="0">
                <a:solidFill>
                  <a:srgbClr val="0F6FC6"/>
                </a:solidFill>
                <a:latin typeface="+mj-lt"/>
                <a:ea typeface="ＭＳ Ｐゴシック" charset="-128"/>
                <a:cs typeface="ＭＳ Ｐゴシック" charset="-128"/>
              </a:rPr>
              <a:t>increments</a:t>
            </a:r>
            <a:r>
              <a:rPr lang="en-US" sz="2800" dirty="0" smtClean="0">
                <a:solidFill>
                  <a:srgbClr val="0F6FC6"/>
                </a:solidFill>
                <a:latin typeface="+mj-lt"/>
                <a:ea typeface="ＭＳ Ｐゴシック" charset="-128"/>
                <a:cs typeface="ＭＳ Ｐゴシック" charset="-128"/>
              </a:rPr>
              <a:t> to adjust the model </a:t>
            </a:r>
            <a:endParaRPr lang="en-US" sz="2800" dirty="0" smtClean="0">
              <a:solidFill>
                <a:srgbClr val="0F6FC6"/>
              </a:solidFill>
              <a:latin typeface="+mj-lt"/>
              <a:ea typeface="ＭＳ Ｐゴシック" charset="-128"/>
              <a:cs typeface="ＭＳ Ｐゴシック" charset="-128"/>
            </a:endParaRPr>
          </a:p>
          <a:p>
            <a:pPr algn="l">
              <a:buFontTx/>
              <a:buChar char="-"/>
            </a:pPr>
            <a:r>
              <a:rPr lang="en-US" sz="2800" dirty="0" smtClean="0">
                <a:solidFill>
                  <a:srgbClr val="0F6FC6"/>
                </a:solidFill>
                <a:latin typeface="+mj-lt"/>
                <a:ea typeface="ＭＳ Ｐゴシック" charset="-128"/>
                <a:cs typeface="ＭＳ Ｐゴシック" charset="-128"/>
              </a:rPr>
              <a:t> initial </a:t>
            </a:r>
            <a:r>
              <a:rPr lang="en-US" sz="2800" dirty="0" smtClean="0">
                <a:solidFill>
                  <a:srgbClr val="0F6FC6"/>
                </a:solidFill>
                <a:latin typeface="+mj-lt"/>
                <a:ea typeface="ＭＳ Ｐゴシック" charset="-128"/>
                <a:cs typeface="ＭＳ Ｐゴシック" charset="-128"/>
              </a:rPr>
              <a:t>conditions,</a:t>
            </a:r>
          </a:p>
          <a:p>
            <a:pPr algn="l">
              <a:buFontTx/>
              <a:buChar char="-"/>
            </a:pPr>
            <a:r>
              <a:rPr lang="en-US" sz="2800" dirty="0" smtClean="0">
                <a:solidFill>
                  <a:srgbClr val="0F6FC6"/>
                </a:solidFill>
                <a:latin typeface="+mj-lt"/>
                <a:ea typeface="ＭＳ Ｐゴシック" charset="-128"/>
                <a:cs typeface="ＭＳ Ｐゴシック" charset="-128"/>
              </a:rPr>
              <a:t> boundary forcing, and</a:t>
            </a:r>
          </a:p>
          <a:p>
            <a:pPr algn="l">
              <a:buFontTx/>
              <a:buChar char="-"/>
            </a:pPr>
            <a:r>
              <a:rPr lang="en-US" sz="2800" dirty="0" smtClean="0">
                <a:solidFill>
                  <a:srgbClr val="0F6FC6"/>
                </a:solidFill>
                <a:latin typeface="+mj-lt"/>
                <a:ea typeface="ＭＳ Ｐゴシック" charset="-128"/>
                <a:cs typeface="ＭＳ Ｐゴシック" charset="-128"/>
              </a:rPr>
              <a:t> surface </a:t>
            </a:r>
            <a:r>
              <a:rPr lang="en-US" sz="2800" dirty="0" err="1" smtClean="0">
                <a:solidFill>
                  <a:srgbClr val="0F6FC6"/>
                </a:solidFill>
                <a:latin typeface="+mj-lt"/>
                <a:ea typeface="ＭＳ Ｐゴシック" charset="-128"/>
                <a:cs typeface="ＭＳ Ｐゴシック" charset="-128"/>
              </a:rPr>
              <a:t>forcings</a:t>
            </a:r>
            <a:r>
              <a:rPr lang="en-US" sz="2800" dirty="0" smtClean="0">
                <a:solidFill>
                  <a:srgbClr val="0F6FC6"/>
                </a:solidFill>
                <a:latin typeface="+mj-lt"/>
                <a:ea typeface="ＭＳ Ｐゴシック" charset="-128"/>
                <a:cs typeface="ＭＳ Ｐゴシック" charset="-128"/>
              </a:rPr>
              <a:t> </a:t>
            </a:r>
          </a:p>
          <a:p>
            <a:pPr algn="l"/>
            <a:r>
              <a:rPr lang="en-US" sz="2800" dirty="0" smtClean="0">
                <a:solidFill>
                  <a:srgbClr val="0F6FC6"/>
                </a:solidFill>
                <a:latin typeface="+mj-lt"/>
                <a:ea typeface="ＭＳ Ｐゴシック" charset="-128"/>
                <a:cs typeface="ＭＳ Ｐゴシック" charset="-128"/>
              </a:rPr>
              <a:t>such that the difference between the model solution of the </a:t>
            </a:r>
            <a:r>
              <a:rPr lang="en-US" sz="2800" b="1" dirty="0" smtClean="0">
                <a:solidFill>
                  <a:srgbClr val="0F6FC6"/>
                </a:solidFill>
                <a:latin typeface="+mj-lt"/>
                <a:ea typeface="ＭＳ Ｐゴシック" charset="-128"/>
                <a:cs typeface="ＭＳ Ｐゴシック" charset="-128"/>
              </a:rPr>
              <a:t>time-evolving flow </a:t>
            </a:r>
            <a:r>
              <a:rPr lang="en-US" sz="2800" dirty="0" smtClean="0">
                <a:solidFill>
                  <a:srgbClr val="0F6FC6"/>
                </a:solidFill>
                <a:latin typeface="+mj-lt"/>
                <a:ea typeface="ＭＳ Ｐゴシック" charset="-128"/>
                <a:cs typeface="ＭＳ Ｐゴシック" charset="-128"/>
              </a:rPr>
              <a:t>and all available observations is </a:t>
            </a:r>
            <a:r>
              <a:rPr lang="en-US" sz="2800" dirty="0" err="1" smtClean="0">
                <a:solidFill>
                  <a:srgbClr val="0F6FC6"/>
                </a:solidFill>
                <a:latin typeface="+mj-lt"/>
                <a:ea typeface="ＭＳ Ｐゴシック" charset="-128"/>
                <a:cs typeface="ＭＳ Ｐゴシック" charset="-128"/>
              </a:rPr>
              <a:t>minimised</a:t>
            </a:r>
            <a:r>
              <a:rPr lang="en-US" sz="2800" dirty="0" smtClean="0">
                <a:solidFill>
                  <a:srgbClr val="0F6FC6"/>
                </a:solidFill>
                <a:latin typeface="+mj-lt"/>
                <a:ea typeface="ＭＳ Ｐゴシック" charset="-128"/>
                <a:cs typeface="ＭＳ Ｐゴシック" charset="-128"/>
              </a:rPr>
              <a:t> over an </a:t>
            </a:r>
            <a:r>
              <a:rPr lang="en-US" sz="2800" b="1" dirty="0" smtClean="0">
                <a:solidFill>
                  <a:srgbClr val="0F6FC6"/>
                </a:solidFill>
                <a:latin typeface="+mj-lt"/>
                <a:ea typeface="ＭＳ Ｐゴシック" charset="-128"/>
                <a:cs typeface="ＭＳ Ｐゴシック" charset="-128"/>
              </a:rPr>
              <a:t>assimilation interval</a:t>
            </a:r>
            <a:r>
              <a:rPr lang="en-US" sz="2800" dirty="0" smtClean="0">
                <a:solidFill>
                  <a:srgbClr val="0F6FC6"/>
                </a:solidFill>
                <a:latin typeface="+mj-lt"/>
                <a:ea typeface="ＭＳ Ｐゴシック" charset="-128"/>
                <a:cs typeface="ＭＳ Ｐゴシック" charset="-128"/>
              </a:rPr>
              <a:t>.</a:t>
            </a:r>
          </a:p>
          <a:p>
            <a:endParaRPr lang="en-US" sz="2400" dirty="0"/>
          </a:p>
        </p:txBody>
      </p:sp>
      <p:sp>
        <p:nvSpPr>
          <p:cNvPr id="9" name="Rectangle 8"/>
          <p:cNvSpPr/>
          <p:nvPr/>
        </p:nvSpPr>
        <p:spPr>
          <a:xfrm>
            <a:off x="7498926" y="7010400"/>
            <a:ext cx="2513193" cy="523216"/>
          </a:xfrm>
          <a:prstGeom prst="rect">
            <a:avLst/>
          </a:prstGeom>
        </p:spPr>
        <p:txBody>
          <a:bodyPr wrap="none" lIns="91435" tIns="45718" rIns="91435" bIns="45718">
            <a:spAutoFit/>
          </a:bodyPr>
          <a:lstStyle/>
          <a:p>
            <a:r>
              <a:rPr lang="en-US" sz="2800" b="1" dirty="0" smtClean="0">
                <a:latin typeface="Constantia" charset="0"/>
              </a:rPr>
              <a:t>The </a:t>
            </a:r>
            <a:r>
              <a:rPr lang="en-US" sz="2800" b="1" dirty="0" smtClean="0">
                <a:latin typeface="Constantia" charset="0"/>
              </a:rPr>
              <a:t>‘</a:t>
            </a:r>
            <a:r>
              <a:rPr lang="en-US" sz="2800" b="1" dirty="0" smtClean="0">
                <a:latin typeface="Constantia" charset="0"/>
              </a:rPr>
              <a:t>Forecast</a:t>
            </a:r>
            <a:r>
              <a:rPr lang="en-US" sz="2800" b="1" dirty="0" smtClean="0">
                <a:latin typeface="Constantia" charset="0"/>
              </a:rPr>
              <a:t>’</a:t>
            </a:r>
            <a:endParaRPr lang="en-US" sz="2800" b="1" dirty="0">
              <a:latin typeface="Constantia"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635000" y="3657600"/>
            <a:ext cx="4953000" cy="2590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A high resolution reanalysis for the East Australian Current:</a:t>
            </a:r>
            <a:br>
              <a:rPr lang="en-US" sz="3600" dirty="0" smtClean="0"/>
            </a:br>
            <a:r>
              <a:rPr lang="en-US" sz="3600" dirty="0" smtClean="0"/>
              <a:t>Assimilation configuration</a:t>
            </a:r>
            <a:r>
              <a:rPr lang="en-US" sz="4800" dirty="0" smtClean="0"/>
              <a:t/>
            </a:r>
            <a:br>
              <a:rPr lang="en-US" sz="4800" dirty="0" smtClean="0"/>
            </a:br>
            <a:endParaRPr lang="en-US" sz="1600" dirty="0" smtClean="0"/>
          </a:p>
        </p:txBody>
      </p:sp>
      <p:pic>
        <p:nvPicPr>
          <p:cNvPr id="8" name="Picture 7" descr="Screen shot 2016-10-10 at 2.43.20 PM.png"/>
          <p:cNvPicPr>
            <a:picLocks noChangeAspect="1"/>
          </p:cNvPicPr>
          <p:nvPr/>
        </p:nvPicPr>
        <p:blipFill>
          <a:blip r:embed="rId3"/>
          <a:stretch>
            <a:fillRect/>
          </a:stretch>
        </p:blipFill>
        <p:spPr>
          <a:xfrm>
            <a:off x="1016000" y="1905000"/>
            <a:ext cx="11277600" cy="1155700"/>
          </a:xfrm>
          <a:prstGeom prst="rect">
            <a:avLst/>
          </a:prstGeom>
        </p:spPr>
      </p:pic>
      <p:sp>
        <p:nvSpPr>
          <p:cNvPr id="9" name="Oval 8"/>
          <p:cNvSpPr/>
          <p:nvPr/>
        </p:nvSpPr>
        <p:spPr>
          <a:xfrm>
            <a:off x="5054600" y="2133600"/>
            <a:ext cx="879499" cy="879499"/>
          </a:xfrm>
          <a:prstGeom prst="ellipse">
            <a:avLst/>
          </a:prstGeom>
          <a:noFill/>
          <a:ln w="3810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87430" y="3733800"/>
            <a:ext cx="4724370" cy="3877984"/>
          </a:xfrm>
          <a:prstGeom prst="rect">
            <a:avLst/>
          </a:prstGeom>
          <a:noFill/>
        </p:spPr>
        <p:txBody>
          <a:bodyPr wrap="none" rtlCol="0">
            <a:spAutoFit/>
          </a:bodyPr>
          <a:lstStyle/>
          <a:p>
            <a:pPr algn="l"/>
            <a:r>
              <a:rPr lang="en-US" sz="2800" dirty="0" smtClean="0">
                <a:solidFill>
                  <a:schemeClr val="tx1"/>
                </a:solidFill>
                <a:latin typeface="+mj-lt"/>
              </a:rPr>
              <a:t>Observation error </a:t>
            </a:r>
            <a:r>
              <a:rPr lang="en-US" sz="2800" dirty="0" err="1" smtClean="0">
                <a:solidFill>
                  <a:schemeClr val="tx1"/>
                </a:solidFill>
                <a:latin typeface="+mj-lt"/>
              </a:rPr>
              <a:t>covariances</a:t>
            </a:r>
            <a:endParaRPr lang="en-US" sz="2800" dirty="0" smtClean="0">
              <a:solidFill>
                <a:schemeClr val="tx1"/>
              </a:solidFill>
              <a:latin typeface="+mj-lt"/>
            </a:endParaRPr>
          </a:p>
          <a:p>
            <a:pPr algn="l"/>
            <a:endParaRPr lang="en-US" sz="1000" dirty="0" smtClean="0">
              <a:solidFill>
                <a:schemeClr val="tx1"/>
              </a:solidFill>
              <a:latin typeface="+mj-lt"/>
            </a:endParaRPr>
          </a:p>
          <a:p>
            <a:pPr algn="l">
              <a:buFontTx/>
              <a:buChar char="-"/>
            </a:pPr>
            <a:r>
              <a:rPr lang="en-US" sz="2800" dirty="0" smtClean="0">
                <a:solidFill>
                  <a:schemeClr val="tx1"/>
                </a:solidFill>
                <a:latin typeface="+mj-lt"/>
              </a:rPr>
              <a:t> Instrument error</a:t>
            </a:r>
          </a:p>
          <a:p>
            <a:pPr algn="l">
              <a:buFontTx/>
              <a:buChar char="-"/>
            </a:pPr>
            <a:r>
              <a:rPr lang="en-US" sz="2800" dirty="0" smtClean="0">
                <a:solidFill>
                  <a:schemeClr val="tx1"/>
                </a:solidFill>
                <a:latin typeface="+mj-lt"/>
              </a:rPr>
              <a:t> Errors of representativeness</a:t>
            </a:r>
          </a:p>
          <a:p>
            <a:pPr lvl="1" algn="l">
              <a:buFontTx/>
              <a:buChar char="-"/>
            </a:pPr>
            <a:r>
              <a:rPr lang="en-US" sz="2000" dirty="0" smtClean="0">
                <a:solidFill>
                  <a:schemeClr val="tx1"/>
                </a:solidFill>
                <a:latin typeface="+mj-lt"/>
              </a:rPr>
              <a:t>Model </a:t>
            </a:r>
            <a:r>
              <a:rPr lang="en-US" sz="2000" dirty="0" err="1" smtClean="0">
                <a:solidFill>
                  <a:schemeClr val="tx1"/>
                </a:solidFill>
                <a:latin typeface="+mj-lt"/>
              </a:rPr>
              <a:t>discretisation</a:t>
            </a:r>
            <a:r>
              <a:rPr lang="en-US" sz="2000" dirty="0" smtClean="0">
                <a:solidFill>
                  <a:schemeClr val="tx1"/>
                </a:solidFill>
                <a:latin typeface="+mj-lt"/>
              </a:rPr>
              <a:t> in time and space</a:t>
            </a:r>
          </a:p>
          <a:p>
            <a:pPr lvl="1" algn="l">
              <a:buFontTx/>
              <a:buChar char="-"/>
            </a:pPr>
            <a:r>
              <a:rPr lang="en-US" sz="2000" dirty="0" smtClean="0">
                <a:solidFill>
                  <a:schemeClr val="tx1"/>
                </a:solidFill>
                <a:latin typeface="+mj-lt"/>
              </a:rPr>
              <a:t>Processes not resolved by the model</a:t>
            </a:r>
          </a:p>
          <a:p>
            <a:pPr lvl="1" algn="l">
              <a:buFontTx/>
              <a:buChar char="-"/>
            </a:pPr>
            <a:endParaRPr lang="en-US" sz="2800" dirty="0" smtClean="0">
              <a:solidFill>
                <a:schemeClr val="tx1"/>
              </a:solidFill>
              <a:latin typeface="+mj-lt"/>
            </a:endParaRPr>
          </a:p>
          <a:p>
            <a:pPr algn="l">
              <a:buFontTx/>
              <a:buChar char="-"/>
            </a:pPr>
            <a:endParaRPr lang="en-US" dirty="0" smtClean="0">
              <a:solidFill>
                <a:schemeClr val="tx1"/>
              </a:solidFill>
            </a:endParaRPr>
          </a:p>
          <a:p>
            <a:pPr algn="l">
              <a:buFontTx/>
              <a:buChar char="-"/>
            </a:pPr>
            <a:endParaRPr lang="en-US" dirty="0">
              <a:solidFill>
                <a:schemeClr val="tx1"/>
              </a:solidFill>
            </a:endParaRPr>
          </a:p>
        </p:txBody>
      </p:sp>
      <p:grpSp>
        <p:nvGrpSpPr>
          <p:cNvPr id="13" name="Group 12"/>
          <p:cNvGrpSpPr/>
          <p:nvPr/>
        </p:nvGrpSpPr>
        <p:grpSpPr>
          <a:xfrm>
            <a:off x="787400" y="6352538"/>
            <a:ext cx="3886200" cy="3401062"/>
            <a:chOff x="5892800" y="3152138"/>
            <a:chExt cx="6589580" cy="5915662"/>
          </a:xfrm>
        </p:grpSpPr>
        <p:pic>
          <p:nvPicPr>
            <p:cNvPr id="7" name="Picture 6" descr="T.jpg"/>
            <p:cNvPicPr>
              <a:picLocks noChangeAspect="1"/>
            </p:cNvPicPr>
            <p:nvPr/>
          </p:nvPicPr>
          <p:blipFill>
            <a:blip r:embed="rId4"/>
            <a:stretch>
              <a:fillRect/>
            </a:stretch>
          </p:blipFill>
          <p:spPr>
            <a:xfrm>
              <a:off x="5892800" y="3152880"/>
              <a:ext cx="3519686" cy="5914920"/>
            </a:xfrm>
            <a:prstGeom prst="rect">
              <a:avLst/>
            </a:prstGeom>
          </p:spPr>
        </p:pic>
        <p:pic>
          <p:nvPicPr>
            <p:cNvPr id="12" name="Picture 11" descr="S.jpg"/>
            <p:cNvPicPr>
              <a:picLocks noChangeAspect="1"/>
            </p:cNvPicPr>
            <p:nvPr/>
          </p:nvPicPr>
          <p:blipFill>
            <a:blip r:embed="rId5"/>
            <a:stretch>
              <a:fillRect/>
            </a:stretch>
          </p:blipFill>
          <p:spPr>
            <a:xfrm>
              <a:off x="9093199" y="3152138"/>
              <a:ext cx="3389181" cy="5915662"/>
            </a:xfrm>
            <a:prstGeom prst="rect">
              <a:avLst/>
            </a:prstGeom>
          </p:spPr>
        </p:pic>
      </p:grpSp>
      <p:pic>
        <p:nvPicPr>
          <p:cNvPr id="14" name="Picture 13" descr="Screen shot 2016-09-19 at 11.42.48 AM.png"/>
          <p:cNvPicPr>
            <a:picLocks noChangeAspect="1"/>
          </p:cNvPicPr>
          <p:nvPr/>
        </p:nvPicPr>
        <p:blipFill>
          <a:blip r:embed="rId6"/>
          <a:stretch>
            <a:fillRect/>
          </a:stretch>
        </p:blipFill>
        <p:spPr>
          <a:xfrm>
            <a:off x="5969000" y="3810000"/>
            <a:ext cx="6096000" cy="4514906"/>
          </a:xfrm>
          <a:prstGeom prst="rect">
            <a:avLst/>
          </a:prstGeom>
        </p:spPr>
      </p:pic>
      <p:sp>
        <p:nvSpPr>
          <p:cNvPr id="15" name="TextBox 14"/>
          <p:cNvSpPr txBox="1"/>
          <p:nvPr/>
        </p:nvSpPr>
        <p:spPr>
          <a:xfrm>
            <a:off x="2311400" y="7315200"/>
            <a:ext cx="784815" cy="307777"/>
          </a:xfrm>
          <a:prstGeom prst="rect">
            <a:avLst/>
          </a:prstGeom>
          <a:noFill/>
        </p:spPr>
        <p:txBody>
          <a:bodyPr wrap="none" rtlCol="0">
            <a:spAutoFit/>
          </a:bodyPr>
          <a:lstStyle/>
          <a:p>
            <a:r>
              <a:rPr lang="en-US" sz="1400" dirty="0" smtClean="0"/>
              <a:t>0.6degC</a:t>
            </a:r>
            <a:endParaRPr lang="en-US" sz="1400" dirty="0"/>
          </a:p>
        </p:txBody>
      </p:sp>
      <p:sp>
        <p:nvSpPr>
          <p:cNvPr id="16" name="TextBox 15"/>
          <p:cNvSpPr txBox="1"/>
          <p:nvPr/>
        </p:nvSpPr>
        <p:spPr>
          <a:xfrm>
            <a:off x="4140200" y="6705600"/>
            <a:ext cx="493332" cy="307777"/>
          </a:xfrm>
          <a:prstGeom prst="rect">
            <a:avLst/>
          </a:prstGeom>
          <a:noFill/>
        </p:spPr>
        <p:txBody>
          <a:bodyPr wrap="none" rtlCol="0">
            <a:spAutoFit/>
          </a:bodyPr>
          <a:lstStyle/>
          <a:p>
            <a:r>
              <a:rPr lang="en-US" sz="1400" dirty="0" smtClean="0"/>
              <a:t>0.15</a:t>
            </a:r>
            <a:endParaRPr lang="en-US" sz="1400" dirty="0"/>
          </a:p>
        </p:txBody>
      </p:sp>
      <p:cxnSp>
        <p:nvCxnSpPr>
          <p:cNvPr id="18" name="Straight Arrow Connector 17"/>
          <p:cNvCxnSpPr/>
          <p:nvPr/>
        </p:nvCxnSpPr>
        <p:spPr>
          <a:xfrm rot="16200000" flipV="1">
            <a:off x="2349500" y="7200900"/>
            <a:ext cx="3048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A high resolution reanalysis for the East Australian Current:</a:t>
            </a:r>
            <a:br>
              <a:rPr lang="en-US" sz="3600" dirty="0" smtClean="0"/>
            </a:br>
            <a:r>
              <a:rPr lang="en-US" sz="3600" dirty="0" smtClean="0"/>
              <a:t>Assimilation configuration</a:t>
            </a:r>
            <a:r>
              <a:rPr lang="en-US" sz="4800" dirty="0" smtClean="0"/>
              <a:t/>
            </a:r>
            <a:br>
              <a:rPr lang="en-US" sz="4800" dirty="0" smtClean="0"/>
            </a:br>
            <a:endParaRPr lang="en-US" sz="1600" dirty="0" smtClean="0"/>
          </a:p>
        </p:txBody>
      </p:sp>
      <p:pic>
        <p:nvPicPr>
          <p:cNvPr id="8" name="Picture 7" descr="Screen shot 2016-10-10 at 2.43.20 PM.png"/>
          <p:cNvPicPr>
            <a:picLocks noChangeAspect="1"/>
          </p:cNvPicPr>
          <p:nvPr/>
        </p:nvPicPr>
        <p:blipFill>
          <a:blip r:embed="rId3"/>
          <a:stretch>
            <a:fillRect/>
          </a:stretch>
        </p:blipFill>
        <p:spPr>
          <a:xfrm>
            <a:off x="1016000" y="1371600"/>
            <a:ext cx="11277600" cy="1155700"/>
          </a:xfrm>
          <a:prstGeom prst="rect">
            <a:avLst/>
          </a:prstGeom>
        </p:spPr>
      </p:pic>
      <p:sp>
        <p:nvSpPr>
          <p:cNvPr id="12" name="Rounded Rectangle 11"/>
          <p:cNvSpPr/>
          <p:nvPr/>
        </p:nvSpPr>
        <p:spPr>
          <a:xfrm>
            <a:off x="7264400" y="2743200"/>
            <a:ext cx="5486400" cy="3962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645401" y="2819400"/>
            <a:ext cx="4724400" cy="5478423"/>
          </a:xfrm>
          <a:prstGeom prst="rect">
            <a:avLst/>
          </a:prstGeom>
          <a:noFill/>
        </p:spPr>
        <p:txBody>
          <a:bodyPr wrap="square" rtlCol="0">
            <a:spAutoFit/>
          </a:bodyPr>
          <a:lstStyle/>
          <a:p>
            <a:pPr algn="l"/>
            <a:r>
              <a:rPr lang="en-US" sz="2800" dirty="0" smtClean="0">
                <a:solidFill>
                  <a:schemeClr val="tx1"/>
                </a:solidFill>
                <a:latin typeface="+mj-lt"/>
              </a:rPr>
              <a:t>Background error </a:t>
            </a:r>
            <a:r>
              <a:rPr lang="en-US" sz="2800" dirty="0" err="1" smtClean="0">
                <a:solidFill>
                  <a:schemeClr val="tx1"/>
                </a:solidFill>
                <a:latin typeface="+mj-lt"/>
              </a:rPr>
              <a:t>covariances</a:t>
            </a:r>
            <a:endParaRPr lang="en-US" sz="2800" dirty="0" smtClean="0">
              <a:solidFill>
                <a:schemeClr val="tx1"/>
              </a:solidFill>
              <a:latin typeface="+mj-lt"/>
            </a:endParaRPr>
          </a:p>
          <a:p>
            <a:pPr algn="l"/>
            <a:endParaRPr lang="en-US" sz="1000" dirty="0" smtClean="0">
              <a:solidFill>
                <a:schemeClr val="tx1"/>
              </a:solidFill>
              <a:latin typeface="+mj-lt"/>
            </a:endParaRPr>
          </a:p>
          <a:p>
            <a:pPr algn="l">
              <a:buFontTx/>
              <a:buChar char="-"/>
            </a:pPr>
            <a:r>
              <a:rPr lang="en-US" sz="2000" dirty="0" smtClean="0">
                <a:solidFill>
                  <a:schemeClr val="tx1"/>
                </a:solidFill>
                <a:latin typeface="+mj-lt"/>
              </a:rPr>
              <a:t> Only </a:t>
            </a:r>
            <a:r>
              <a:rPr lang="en-US" sz="2000" dirty="0" smtClean="0">
                <a:solidFill>
                  <a:schemeClr val="tx1"/>
                </a:solidFill>
                <a:latin typeface="+mj-lt"/>
              </a:rPr>
              <a:t>use the </a:t>
            </a:r>
            <a:r>
              <a:rPr lang="en-US" sz="2000" dirty="0" err="1" smtClean="0">
                <a:solidFill>
                  <a:schemeClr val="tx1"/>
                </a:solidFill>
                <a:latin typeface="+mj-lt"/>
              </a:rPr>
              <a:t>univariant</a:t>
            </a:r>
            <a:r>
              <a:rPr lang="en-US" sz="2000" dirty="0" smtClean="0">
                <a:solidFill>
                  <a:schemeClr val="tx1"/>
                </a:solidFill>
                <a:latin typeface="+mj-lt"/>
              </a:rPr>
              <a:t> component (no balanced terms)</a:t>
            </a:r>
            <a:endParaRPr lang="en-US" sz="2000" dirty="0" smtClean="0">
              <a:solidFill>
                <a:schemeClr val="tx1"/>
              </a:solidFill>
              <a:latin typeface="+mj-lt"/>
            </a:endParaRPr>
          </a:p>
          <a:p>
            <a:pPr algn="l">
              <a:buFontTx/>
              <a:buChar char="-"/>
            </a:pPr>
            <a:r>
              <a:rPr lang="en-US" sz="2000" b="1" dirty="0" smtClean="0">
                <a:latin typeface="+mj-lt"/>
              </a:rPr>
              <a:t> Standard </a:t>
            </a:r>
            <a:r>
              <a:rPr lang="en-US" sz="2000" b="1" dirty="0" smtClean="0">
                <a:latin typeface="+mj-lt"/>
              </a:rPr>
              <a:t>deviations </a:t>
            </a:r>
            <a:r>
              <a:rPr lang="en-US" sz="2000" dirty="0" smtClean="0">
                <a:latin typeface="+mj-lt"/>
              </a:rPr>
              <a:t>– </a:t>
            </a:r>
            <a:r>
              <a:rPr lang="en-US" sz="2000" dirty="0" err="1" smtClean="0">
                <a:latin typeface="+mj-lt"/>
              </a:rPr>
              <a:t>sqrt</a:t>
            </a:r>
            <a:r>
              <a:rPr lang="en-US" sz="2000" dirty="0" smtClean="0">
                <a:latin typeface="+mj-lt"/>
              </a:rPr>
              <a:t> of the mean </a:t>
            </a:r>
            <a:r>
              <a:rPr lang="en-US" sz="2000" b="1" dirty="0" smtClean="0">
                <a:latin typeface="+mj-lt"/>
              </a:rPr>
              <a:t>5-day</a:t>
            </a:r>
            <a:r>
              <a:rPr lang="en-US" sz="2000" dirty="0" smtClean="0">
                <a:latin typeface="+mj-lt"/>
              </a:rPr>
              <a:t> variances from 10-year fwd </a:t>
            </a:r>
            <a:r>
              <a:rPr lang="en-US" sz="2000" dirty="0" smtClean="0">
                <a:latin typeface="+mj-lt"/>
              </a:rPr>
              <a:t>run</a:t>
            </a:r>
          </a:p>
          <a:p>
            <a:pPr algn="l">
              <a:buFontTx/>
              <a:buChar char="-"/>
            </a:pPr>
            <a:r>
              <a:rPr lang="en-US" sz="2000" dirty="0" smtClean="0">
                <a:solidFill>
                  <a:schemeClr val="tx1"/>
                </a:solidFill>
                <a:latin typeface="+mj-lt"/>
              </a:rPr>
              <a:t> </a:t>
            </a:r>
            <a:r>
              <a:rPr lang="en-US" sz="2000" dirty="0" smtClean="0">
                <a:latin typeface="+mj-lt"/>
              </a:rPr>
              <a:t>Gaussian spatial correlation function – solution of diffusion operation – dependent on grid and </a:t>
            </a:r>
            <a:r>
              <a:rPr lang="en-US" sz="2000" b="1" dirty="0" smtClean="0">
                <a:latin typeface="+mj-lt"/>
              </a:rPr>
              <a:t>length scales of variability</a:t>
            </a:r>
          </a:p>
          <a:p>
            <a:pPr algn="l">
              <a:buFontTx/>
              <a:buChar char="-"/>
            </a:pPr>
            <a:r>
              <a:rPr lang="en-US" sz="2000" dirty="0" smtClean="0">
                <a:latin typeface="+mj-lt"/>
              </a:rPr>
              <a:t> Length scales assumed to be homogeneous and isotropic </a:t>
            </a:r>
          </a:p>
          <a:p>
            <a:pPr algn="l">
              <a:buFontTx/>
              <a:buChar char="-"/>
            </a:pPr>
            <a:endParaRPr lang="en-US" sz="2000" dirty="0" smtClean="0">
              <a:latin typeface="+mj-lt"/>
            </a:endParaRPr>
          </a:p>
          <a:p>
            <a:pPr lvl="1" algn="l">
              <a:buFontTx/>
              <a:buChar char="-"/>
            </a:pPr>
            <a:endParaRPr lang="en-US" sz="2800" dirty="0" smtClean="0">
              <a:solidFill>
                <a:schemeClr val="tx1"/>
              </a:solidFill>
              <a:latin typeface="+mj-lt"/>
            </a:endParaRPr>
          </a:p>
          <a:p>
            <a:pPr algn="l">
              <a:buFontTx/>
              <a:buChar char="-"/>
            </a:pPr>
            <a:endParaRPr lang="en-US" dirty="0" smtClean="0">
              <a:solidFill>
                <a:schemeClr val="tx1"/>
              </a:solidFill>
            </a:endParaRPr>
          </a:p>
          <a:p>
            <a:pPr algn="l">
              <a:buFontTx/>
              <a:buChar char="-"/>
            </a:pPr>
            <a:endParaRPr lang="en-US" dirty="0">
              <a:solidFill>
                <a:schemeClr val="tx1"/>
              </a:solidFill>
            </a:endParaRPr>
          </a:p>
        </p:txBody>
      </p:sp>
      <p:sp>
        <p:nvSpPr>
          <p:cNvPr id="14" name="Oval 13"/>
          <p:cNvSpPr/>
          <p:nvPr/>
        </p:nvSpPr>
        <p:spPr>
          <a:xfrm>
            <a:off x="10464800" y="1600200"/>
            <a:ext cx="879499" cy="879499"/>
          </a:xfrm>
          <a:prstGeom prst="ellipse">
            <a:avLst/>
          </a:prstGeom>
          <a:noFill/>
          <a:ln w="3810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1244600" y="2819400"/>
            <a:ext cx="5029200" cy="3310681"/>
            <a:chOff x="406400" y="3318719"/>
            <a:chExt cx="5257800" cy="3262885"/>
          </a:xfrm>
        </p:grpSpPr>
        <p:pic>
          <p:nvPicPr>
            <p:cNvPr id="7" name="Picture 6" descr="Screen shot 2016-10-13 at 8.58.12 PM.png"/>
            <p:cNvPicPr>
              <a:picLocks noChangeAspect="1"/>
            </p:cNvPicPr>
            <p:nvPr/>
          </p:nvPicPr>
          <p:blipFill>
            <a:blip r:embed="rId4"/>
            <a:stretch>
              <a:fillRect/>
            </a:stretch>
          </p:blipFill>
          <p:spPr>
            <a:xfrm>
              <a:off x="482600" y="3318719"/>
              <a:ext cx="5181600" cy="1432006"/>
            </a:xfrm>
            <a:prstGeom prst="rect">
              <a:avLst/>
            </a:prstGeom>
          </p:spPr>
        </p:pic>
        <p:pic>
          <p:nvPicPr>
            <p:cNvPr id="9" name="Picture 8" descr="Screen shot 2016-10-13 at 8.58.34 PM.png"/>
            <p:cNvPicPr>
              <a:picLocks noChangeAspect="1"/>
            </p:cNvPicPr>
            <p:nvPr/>
          </p:nvPicPr>
          <p:blipFill>
            <a:blip r:embed="rId5"/>
            <a:stretch>
              <a:fillRect/>
            </a:stretch>
          </p:blipFill>
          <p:spPr>
            <a:xfrm>
              <a:off x="406400" y="4724400"/>
              <a:ext cx="5181600" cy="1857204"/>
            </a:xfrm>
            <a:prstGeom prst="rect">
              <a:avLst/>
            </a:prstGeom>
          </p:spPr>
        </p:pic>
      </p:grpSp>
      <p:sp>
        <p:nvSpPr>
          <p:cNvPr id="10" name="TextBox 9"/>
          <p:cNvSpPr txBox="1"/>
          <p:nvPr/>
        </p:nvSpPr>
        <p:spPr>
          <a:xfrm>
            <a:off x="254000" y="6858000"/>
            <a:ext cx="3194179" cy="2246769"/>
          </a:xfrm>
          <a:prstGeom prst="rect">
            <a:avLst/>
          </a:prstGeom>
          <a:noFill/>
        </p:spPr>
        <p:txBody>
          <a:bodyPr wrap="none" rtlCol="0">
            <a:spAutoFit/>
          </a:bodyPr>
          <a:lstStyle/>
          <a:p>
            <a:pPr algn="l"/>
            <a:endParaRPr lang="en-US" sz="2000" dirty="0" smtClean="0"/>
          </a:p>
          <a:p>
            <a:pPr algn="l"/>
            <a:endParaRPr lang="en-US" sz="2000" dirty="0" smtClean="0"/>
          </a:p>
          <a:p>
            <a:pPr algn="l"/>
            <a:r>
              <a:rPr lang="en-US" sz="2000" dirty="0" err="1" smtClean="0"/>
              <a:t>Horz</a:t>
            </a:r>
            <a:r>
              <a:rPr lang="en-US" sz="2000" dirty="0" smtClean="0"/>
              <a:t> length scales:</a:t>
            </a:r>
          </a:p>
          <a:p>
            <a:pPr algn="l"/>
            <a:r>
              <a:rPr lang="en-US" sz="2000" dirty="0" smtClean="0"/>
              <a:t>100km SSH and Temperature</a:t>
            </a:r>
          </a:p>
          <a:p>
            <a:pPr algn="l"/>
            <a:r>
              <a:rPr lang="en-US" sz="2000" dirty="0" smtClean="0"/>
              <a:t>70km Velocities </a:t>
            </a:r>
          </a:p>
          <a:p>
            <a:pPr algn="l"/>
            <a:endParaRPr lang="en-US" sz="2000" dirty="0" smtClean="0"/>
          </a:p>
          <a:p>
            <a:pPr algn="l"/>
            <a:endParaRPr lang="en-US" sz="2000" dirty="0"/>
          </a:p>
        </p:txBody>
      </p:sp>
      <p:grpSp>
        <p:nvGrpSpPr>
          <p:cNvPr id="24" name="Group 23"/>
          <p:cNvGrpSpPr/>
          <p:nvPr/>
        </p:nvGrpSpPr>
        <p:grpSpPr>
          <a:xfrm>
            <a:off x="3530600" y="6781800"/>
            <a:ext cx="8009467" cy="2971800"/>
            <a:chOff x="3530600" y="6781800"/>
            <a:chExt cx="8009467" cy="2971800"/>
          </a:xfrm>
        </p:grpSpPr>
        <p:pic>
          <p:nvPicPr>
            <p:cNvPr id="15" name="Picture 14" descr="SSH.jpg"/>
            <p:cNvPicPr>
              <a:picLocks noChangeAspect="1"/>
            </p:cNvPicPr>
            <p:nvPr/>
          </p:nvPicPr>
          <p:blipFill>
            <a:blip r:embed="rId6"/>
            <a:stretch>
              <a:fillRect/>
            </a:stretch>
          </p:blipFill>
          <p:spPr>
            <a:xfrm>
              <a:off x="3530600" y="6781800"/>
              <a:ext cx="3962400" cy="2971800"/>
            </a:xfrm>
            <a:prstGeom prst="rect">
              <a:avLst/>
            </a:prstGeom>
          </p:spPr>
        </p:pic>
        <p:pic>
          <p:nvPicPr>
            <p:cNvPr id="16" name="Picture 15" descr="uv.jpg"/>
            <p:cNvPicPr>
              <a:picLocks noChangeAspect="1"/>
            </p:cNvPicPr>
            <p:nvPr/>
          </p:nvPicPr>
          <p:blipFill>
            <a:blip r:embed="rId7"/>
            <a:stretch>
              <a:fillRect/>
            </a:stretch>
          </p:blipFill>
          <p:spPr>
            <a:xfrm>
              <a:off x="7577667" y="6781800"/>
              <a:ext cx="3962400" cy="2971800"/>
            </a:xfrm>
            <a:prstGeom prst="rect">
              <a:avLst/>
            </a:prstGeom>
          </p:spPr>
        </p:pic>
        <p:sp>
          <p:nvSpPr>
            <p:cNvPr id="20" name="Freeform 19"/>
            <p:cNvSpPr/>
            <p:nvPr/>
          </p:nvSpPr>
          <p:spPr>
            <a:xfrm>
              <a:off x="8119533" y="7129639"/>
              <a:ext cx="2590800" cy="2027061"/>
            </a:xfrm>
            <a:custGeom>
              <a:avLst/>
              <a:gdLst>
                <a:gd name="connsiteX0" fmla="*/ 0 w 2590800"/>
                <a:gd name="connsiteY0" fmla="*/ 1603728 h 2027061"/>
                <a:gd name="connsiteX1" fmla="*/ 550334 w 2590800"/>
                <a:gd name="connsiteY1" fmla="*/ 1298928 h 2027061"/>
                <a:gd name="connsiteX2" fmla="*/ 846667 w 2590800"/>
                <a:gd name="connsiteY2" fmla="*/ 409928 h 2027061"/>
                <a:gd name="connsiteX3" fmla="*/ 1049867 w 2590800"/>
                <a:gd name="connsiteY3" fmla="*/ 83961 h 2027061"/>
                <a:gd name="connsiteX4" fmla="*/ 1248834 w 2590800"/>
                <a:gd name="connsiteY4" fmla="*/ 100894 h 2027061"/>
                <a:gd name="connsiteX5" fmla="*/ 1591734 w 2590800"/>
                <a:gd name="connsiteY5" fmla="*/ 689328 h 2027061"/>
                <a:gd name="connsiteX6" fmla="*/ 1998134 w 2590800"/>
                <a:gd name="connsiteY6" fmla="*/ 1408994 h 2027061"/>
                <a:gd name="connsiteX7" fmla="*/ 2590800 w 2590800"/>
                <a:gd name="connsiteY7" fmla="*/ 2027061 h 202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0800" h="2027061">
                  <a:moveTo>
                    <a:pt x="0" y="1603728"/>
                  </a:moveTo>
                  <a:cubicBezTo>
                    <a:pt x="204611" y="1550811"/>
                    <a:pt x="409223" y="1497895"/>
                    <a:pt x="550334" y="1298928"/>
                  </a:cubicBezTo>
                  <a:cubicBezTo>
                    <a:pt x="691445" y="1099961"/>
                    <a:pt x="763412" y="612422"/>
                    <a:pt x="846667" y="409928"/>
                  </a:cubicBezTo>
                  <a:cubicBezTo>
                    <a:pt x="929922" y="207434"/>
                    <a:pt x="982839" y="135467"/>
                    <a:pt x="1049867" y="83961"/>
                  </a:cubicBezTo>
                  <a:cubicBezTo>
                    <a:pt x="1116895" y="32455"/>
                    <a:pt x="1158523" y="0"/>
                    <a:pt x="1248834" y="100894"/>
                  </a:cubicBezTo>
                  <a:cubicBezTo>
                    <a:pt x="1339145" y="201789"/>
                    <a:pt x="1466851" y="471311"/>
                    <a:pt x="1591734" y="689328"/>
                  </a:cubicBezTo>
                  <a:cubicBezTo>
                    <a:pt x="1716617" y="907345"/>
                    <a:pt x="1831623" y="1186039"/>
                    <a:pt x="1998134" y="1408994"/>
                  </a:cubicBezTo>
                  <a:cubicBezTo>
                    <a:pt x="2164645" y="1631949"/>
                    <a:pt x="2590800" y="2027061"/>
                    <a:pt x="2590800" y="202706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4055533" y="7088716"/>
              <a:ext cx="2027767" cy="2178051"/>
            </a:xfrm>
            <a:custGeom>
              <a:avLst/>
              <a:gdLst>
                <a:gd name="connsiteX0" fmla="*/ 0 w 2027767"/>
                <a:gd name="connsiteY0" fmla="*/ 1953684 h 2178051"/>
                <a:gd name="connsiteX1" fmla="*/ 270934 w 2027767"/>
                <a:gd name="connsiteY1" fmla="*/ 1276351 h 2178051"/>
                <a:gd name="connsiteX2" fmla="*/ 647700 w 2027767"/>
                <a:gd name="connsiteY2" fmla="*/ 179917 h 2178051"/>
                <a:gd name="connsiteX3" fmla="*/ 935567 w 2027767"/>
                <a:gd name="connsiteY3" fmla="*/ 196851 h 2178051"/>
                <a:gd name="connsiteX4" fmla="*/ 1303867 w 2027767"/>
                <a:gd name="connsiteY4" fmla="*/ 1250951 h 2178051"/>
                <a:gd name="connsiteX5" fmla="*/ 1587500 w 2027767"/>
                <a:gd name="connsiteY5" fmla="*/ 1780117 h 2178051"/>
                <a:gd name="connsiteX6" fmla="*/ 1739900 w 2027767"/>
                <a:gd name="connsiteY6" fmla="*/ 2080684 h 2178051"/>
                <a:gd name="connsiteX7" fmla="*/ 2027767 w 2027767"/>
                <a:gd name="connsiteY7" fmla="*/ 2178051 h 2178051"/>
                <a:gd name="connsiteX8" fmla="*/ 2027767 w 2027767"/>
                <a:gd name="connsiteY8" fmla="*/ 2178051 h 217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7767" h="2178051">
                  <a:moveTo>
                    <a:pt x="0" y="1953684"/>
                  </a:moveTo>
                  <a:cubicBezTo>
                    <a:pt x="81492" y="1762831"/>
                    <a:pt x="162984" y="1571979"/>
                    <a:pt x="270934" y="1276351"/>
                  </a:cubicBezTo>
                  <a:cubicBezTo>
                    <a:pt x="378884" y="980723"/>
                    <a:pt x="536928" y="359834"/>
                    <a:pt x="647700" y="179917"/>
                  </a:cubicBezTo>
                  <a:cubicBezTo>
                    <a:pt x="758472" y="0"/>
                    <a:pt x="826206" y="18345"/>
                    <a:pt x="935567" y="196851"/>
                  </a:cubicBezTo>
                  <a:cubicBezTo>
                    <a:pt x="1044928" y="375357"/>
                    <a:pt x="1195212" y="987073"/>
                    <a:pt x="1303867" y="1250951"/>
                  </a:cubicBezTo>
                  <a:cubicBezTo>
                    <a:pt x="1412522" y="1514829"/>
                    <a:pt x="1514828" y="1641828"/>
                    <a:pt x="1587500" y="1780117"/>
                  </a:cubicBezTo>
                  <a:cubicBezTo>
                    <a:pt x="1660172" y="1918406"/>
                    <a:pt x="1666522" y="2014362"/>
                    <a:pt x="1739900" y="2080684"/>
                  </a:cubicBezTo>
                  <a:cubicBezTo>
                    <a:pt x="1813278" y="2147006"/>
                    <a:pt x="2027767" y="2178051"/>
                    <a:pt x="2027767" y="2178051"/>
                  </a:cubicBezTo>
                  <a:lnTo>
                    <a:pt x="2027767" y="217805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Multiply 16"/>
            <p:cNvSpPr/>
            <p:nvPr/>
          </p:nvSpPr>
          <p:spPr>
            <a:xfrm>
              <a:off x="5511800" y="8763000"/>
              <a:ext cx="228600" cy="3048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Multiply 17"/>
            <p:cNvSpPr/>
            <p:nvPr/>
          </p:nvSpPr>
          <p:spPr>
            <a:xfrm>
              <a:off x="10617200" y="9067800"/>
              <a:ext cx="228600" cy="3048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A high resolution reanalysis for the East Australian Current:</a:t>
            </a:r>
            <a:br>
              <a:rPr lang="en-US" sz="3600" dirty="0" smtClean="0"/>
            </a:br>
            <a:r>
              <a:rPr lang="en-US" sz="3600" dirty="0" smtClean="0"/>
              <a:t>Assimilation configuration</a:t>
            </a:r>
            <a:r>
              <a:rPr lang="en-US" sz="4800" dirty="0" smtClean="0"/>
              <a:t/>
            </a:r>
            <a:br>
              <a:rPr lang="en-US" sz="4800" dirty="0" smtClean="0"/>
            </a:br>
            <a:endParaRPr lang="en-US" sz="1600" dirty="0" smtClean="0"/>
          </a:p>
        </p:txBody>
      </p:sp>
      <p:pic>
        <p:nvPicPr>
          <p:cNvPr id="8" name="Picture 7" descr="Screen shot 2016-10-10 at 2.43.20 PM.png"/>
          <p:cNvPicPr>
            <a:picLocks noChangeAspect="1"/>
          </p:cNvPicPr>
          <p:nvPr/>
        </p:nvPicPr>
        <p:blipFill>
          <a:blip r:embed="rId3"/>
          <a:stretch>
            <a:fillRect/>
          </a:stretch>
        </p:blipFill>
        <p:spPr>
          <a:xfrm>
            <a:off x="1016000" y="1371600"/>
            <a:ext cx="11277600" cy="1155700"/>
          </a:xfrm>
          <a:prstGeom prst="rect">
            <a:avLst/>
          </a:prstGeom>
        </p:spPr>
      </p:pic>
      <p:sp>
        <p:nvSpPr>
          <p:cNvPr id="14" name="Oval 13"/>
          <p:cNvSpPr/>
          <p:nvPr/>
        </p:nvSpPr>
        <p:spPr>
          <a:xfrm>
            <a:off x="10464800" y="1600200"/>
            <a:ext cx="879499" cy="879499"/>
          </a:xfrm>
          <a:prstGeom prst="ellipse">
            <a:avLst/>
          </a:prstGeom>
          <a:noFill/>
          <a:ln w="3810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939800" y="2438400"/>
            <a:ext cx="2390548" cy="2554545"/>
          </a:xfrm>
          <a:prstGeom prst="rect">
            <a:avLst/>
          </a:prstGeom>
          <a:noFill/>
        </p:spPr>
        <p:txBody>
          <a:bodyPr wrap="none" rtlCol="0">
            <a:spAutoFit/>
          </a:bodyPr>
          <a:lstStyle/>
          <a:p>
            <a:pPr algn="l"/>
            <a:endParaRPr lang="en-US" sz="2000" dirty="0" smtClean="0"/>
          </a:p>
          <a:p>
            <a:pPr algn="l"/>
            <a:endParaRPr lang="en-US" sz="2000" dirty="0" smtClean="0"/>
          </a:p>
          <a:p>
            <a:pPr algn="l"/>
            <a:r>
              <a:rPr lang="en-US" sz="2000" dirty="0" smtClean="0"/>
              <a:t>Vertical length scales:</a:t>
            </a:r>
          </a:p>
          <a:p>
            <a:pPr algn="l"/>
            <a:r>
              <a:rPr lang="en-US" sz="2000" dirty="0" smtClean="0"/>
              <a:t>50m Salinity</a:t>
            </a:r>
          </a:p>
          <a:p>
            <a:pPr algn="l"/>
            <a:r>
              <a:rPr lang="en-US" sz="2000" dirty="0" smtClean="0"/>
              <a:t>10m Temperature</a:t>
            </a:r>
          </a:p>
          <a:p>
            <a:pPr algn="l"/>
            <a:r>
              <a:rPr lang="en-US" sz="2000" dirty="0" smtClean="0"/>
              <a:t>50m Velocities</a:t>
            </a:r>
          </a:p>
          <a:p>
            <a:pPr algn="l"/>
            <a:endParaRPr lang="en-US" sz="2000" dirty="0" smtClean="0"/>
          </a:p>
          <a:p>
            <a:pPr algn="l"/>
            <a:endParaRPr lang="en-US" sz="2000" dirty="0"/>
          </a:p>
        </p:txBody>
      </p:sp>
      <p:pic>
        <p:nvPicPr>
          <p:cNvPr id="19" name="Picture 18" descr="vEAC2.jpg"/>
          <p:cNvPicPr>
            <a:picLocks noChangeAspect="1"/>
          </p:cNvPicPr>
          <p:nvPr/>
        </p:nvPicPr>
        <p:blipFill>
          <a:blip r:embed="rId4"/>
          <a:stretch>
            <a:fillRect/>
          </a:stretch>
        </p:blipFill>
        <p:spPr>
          <a:xfrm>
            <a:off x="-50799" y="4825116"/>
            <a:ext cx="3124199" cy="4928484"/>
          </a:xfrm>
          <a:prstGeom prst="rect">
            <a:avLst/>
          </a:prstGeom>
        </p:spPr>
      </p:pic>
      <p:pic>
        <p:nvPicPr>
          <p:cNvPr id="21" name="Picture 20" descr="vSEQ200.jpg"/>
          <p:cNvPicPr>
            <a:picLocks noChangeAspect="1"/>
          </p:cNvPicPr>
          <p:nvPr/>
        </p:nvPicPr>
        <p:blipFill>
          <a:blip r:embed="rId5"/>
          <a:stretch>
            <a:fillRect/>
          </a:stretch>
        </p:blipFill>
        <p:spPr>
          <a:xfrm>
            <a:off x="3149601" y="4876800"/>
            <a:ext cx="3276599" cy="4953000"/>
          </a:xfrm>
          <a:prstGeom prst="rect">
            <a:avLst/>
          </a:prstGeom>
        </p:spPr>
      </p:pic>
      <p:pic>
        <p:nvPicPr>
          <p:cNvPr id="23" name="Picture 22" descr="TEAC2.jpg"/>
          <p:cNvPicPr>
            <a:picLocks noChangeAspect="1"/>
          </p:cNvPicPr>
          <p:nvPr/>
        </p:nvPicPr>
        <p:blipFill>
          <a:blip r:embed="rId6"/>
          <a:stretch>
            <a:fillRect/>
          </a:stretch>
        </p:blipFill>
        <p:spPr>
          <a:xfrm>
            <a:off x="6502401" y="4808381"/>
            <a:ext cx="3352800" cy="5131934"/>
          </a:xfrm>
          <a:prstGeom prst="rect">
            <a:avLst/>
          </a:prstGeom>
        </p:spPr>
      </p:pic>
      <p:pic>
        <p:nvPicPr>
          <p:cNvPr id="24" name="Picture 23" descr="Tch100.jpg"/>
          <p:cNvPicPr>
            <a:picLocks noChangeAspect="1"/>
          </p:cNvPicPr>
          <p:nvPr/>
        </p:nvPicPr>
        <p:blipFill>
          <a:blip r:embed="rId7"/>
          <a:stretch>
            <a:fillRect/>
          </a:stretch>
        </p:blipFill>
        <p:spPr>
          <a:xfrm>
            <a:off x="9672083" y="4800600"/>
            <a:ext cx="3307317" cy="5105400"/>
          </a:xfrm>
          <a:prstGeom prst="rect">
            <a:avLst/>
          </a:prstGeom>
        </p:spPr>
      </p:pic>
      <p:sp>
        <p:nvSpPr>
          <p:cNvPr id="25" name="Multiply 24"/>
          <p:cNvSpPr/>
          <p:nvPr/>
        </p:nvSpPr>
        <p:spPr>
          <a:xfrm>
            <a:off x="558800" y="6248400"/>
            <a:ext cx="228600" cy="3048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Multiply 25"/>
          <p:cNvSpPr/>
          <p:nvPr/>
        </p:nvSpPr>
        <p:spPr>
          <a:xfrm>
            <a:off x="4368800" y="6324600"/>
            <a:ext cx="228600" cy="3048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Multiply 26"/>
          <p:cNvSpPr/>
          <p:nvPr/>
        </p:nvSpPr>
        <p:spPr>
          <a:xfrm>
            <a:off x="8255000" y="6324600"/>
            <a:ext cx="228600" cy="3048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Multiply 27"/>
          <p:cNvSpPr/>
          <p:nvPr/>
        </p:nvSpPr>
        <p:spPr>
          <a:xfrm>
            <a:off x="10845800" y="6248400"/>
            <a:ext cx="228600" cy="3048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845646" y="6019800"/>
            <a:ext cx="650639" cy="338554"/>
          </a:xfrm>
          <a:prstGeom prst="rect">
            <a:avLst/>
          </a:prstGeom>
          <a:noFill/>
        </p:spPr>
        <p:txBody>
          <a:bodyPr wrap="none" rtlCol="0">
            <a:spAutoFit/>
          </a:bodyPr>
          <a:lstStyle/>
          <a:p>
            <a:r>
              <a:rPr lang="en-US" sz="1600" dirty="0" smtClean="0"/>
              <a:t>200m</a:t>
            </a:r>
            <a:endParaRPr lang="en-US" sz="1600" dirty="0"/>
          </a:p>
        </p:txBody>
      </p:sp>
      <p:sp>
        <p:nvSpPr>
          <p:cNvPr id="31" name="TextBox 30"/>
          <p:cNvSpPr txBox="1"/>
          <p:nvPr/>
        </p:nvSpPr>
        <p:spPr>
          <a:xfrm>
            <a:off x="4496296" y="5943600"/>
            <a:ext cx="548047" cy="338554"/>
          </a:xfrm>
          <a:prstGeom prst="rect">
            <a:avLst/>
          </a:prstGeom>
          <a:noFill/>
        </p:spPr>
        <p:txBody>
          <a:bodyPr wrap="none" rtlCol="0">
            <a:spAutoFit/>
          </a:bodyPr>
          <a:lstStyle/>
          <a:p>
            <a:r>
              <a:rPr lang="en-US" sz="1600" dirty="0" smtClean="0"/>
              <a:t>70m</a:t>
            </a:r>
            <a:endParaRPr lang="en-US" sz="1600" dirty="0"/>
          </a:p>
        </p:txBody>
      </p:sp>
      <p:sp>
        <p:nvSpPr>
          <p:cNvPr id="32" name="TextBox 31"/>
          <p:cNvSpPr txBox="1"/>
          <p:nvPr/>
        </p:nvSpPr>
        <p:spPr>
          <a:xfrm>
            <a:off x="8255000" y="5867400"/>
            <a:ext cx="650639" cy="338554"/>
          </a:xfrm>
          <a:prstGeom prst="rect">
            <a:avLst/>
          </a:prstGeom>
          <a:noFill/>
        </p:spPr>
        <p:txBody>
          <a:bodyPr wrap="none" rtlCol="0">
            <a:spAutoFit/>
          </a:bodyPr>
          <a:lstStyle/>
          <a:p>
            <a:r>
              <a:rPr lang="en-US" sz="1600" dirty="0" smtClean="0"/>
              <a:t>180m</a:t>
            </a:r>
            <a:endParaRPr lang="en-US" sz="1600" dirty="0"/>
          </a:p>
        </p:txBody>
      </p:sp>
      <p:sp>
        <p:nvSpPr>
          <p:cNvPr id="33" name="TextBox 32"/>
          <p:cNvSpPr txBox="1"/>
          <p:nvPr/>
        </p:nvSpPr>
        <p:spPr>
          <a:xfrm>
            <a:off x="11201896" y="5943600"/>
            <a:ext cx="548047" cy="338554"/>
          </a:xfrm>
          <a:prstGeom prst="rect">
            <a:avLst/>
          </a:prstGeom>
          <a:noFill/>
        </p:spPr>
        <p:txBody>
          <a:bodyPr wrap="none" rtlCol="0">
            <a:spAutoFit/>
          </a:bodyPr>
          <a:lstStyle/>
          <a:p>
            <a:r>
              <a:rPr lang="en-US" sz="1600" dirty="0" smtClean="0"/>
              <a:t>25m</a:t>
            </a:r>
            <a:endParaRPr lang="en-US" sz="1600" dirty="0"/>
          </a:p>
        </p:txBody>
      </p:sp>
      <p:sp>
        <p:nvSpPr>
          <p:cNvPr id="34" name="TextBox 33"/>
          <p:cNvSpPr txBox="1"/>
          <p:nvPr/>
        </p:nvSpPr>
        <p:spPr>
          <a:xfrm>
            <a:off x="1039444" y="4495800"/>
            <a:ext cx="970238" cy="338554"/>
          </a:xfrm>
          <a:prstGeom prst="rect">
            <a:avLst/>
          </a:prstGeom>
          <a:noFill/>
        </p:spPr>
        <p:txBody>
          <a:bodyPr wrap="none" rtlCol="0">
            <a:spAutoFit/>
          </a:bodyPr>
          <a:lstStyle/>
          <a:p>
            <a:r>
              <a:rPr lang="en-US" sz="1600" dirty="0" smtClean="0"/>
              <a:t>v – EAC2</a:t>
            </a:r>
            <a:endParaRPr lang="en-US" sz="1600" dirty="0"/>
          </a:p>
        </p:txBody>
      </p:sp>
      <p:sp>
        <p:nvSpPr>
          <p:cNvPr id="35" name="TextBox 34"/>
          <p:cNvSpPr txBox="1"/>
          <p:nvPr/>
        </p:nvSpPr>
        <p:spPr>
          <a:xfrm>
            <a:off x="4347918" y="4572000"/>
            <a:ext cx="1164401" cy="338554"/>
          </a:xfrm>
          <a:prstGeom prst="rect">
            <a:avLst/>
          </a:prstGeom>
          <a:noFill/>
        </p:spPr>
        <p:txBody>
          <a:bodyPr wrap="none" rtlCol="0">
            <a:spAutoFit/>
          </a:bodyPr>
          <a:lstStyle/>
          <a:p>
            <a:r>
              <a:rPr lang="en-US" sz="1600" dirty="0" smtClean="0"/>
              <a:t>v – SEQ200</a:t>
            </a:r>
            <a:endParaRPr lang="en-US" sz="1600" dirty="0"/>
          </a:p>
        </p:txBody>
      </p:sp>
      <p:sp>
        <p:nvSpPr>
          <p:cNvPr id="36" name="TextBox 35"/>
          <p:cNvSpPr txBox="1"/>
          <p:nvPr/>
        </p:nvSpPr>
        <p:spPr>
          <a:xfrm>
            <a:off x="7845211" y="4495800"/>
            <a:ext cx="1332616" cy="338554"/>
          </a:xfrm>
          <a:prstGeom prst="rect">
            <a:avLst/>
          </a:prstGeom>
          <a:noFill/>
        </p:spPr>
        <p:txBody>
          <a:bodyPr wrap="none" rtlCol="0">
            <a:spAutoFit/>
          </a:bodyPr>
          <a:lstStyle/>
          <a:p>
            <a:r>
              <a:rPr lang="en-US" sz="1600" dirty="0" smtClean="0"/>
              <a:t>Temp – EAC2</a:t>
            </a:r>
            <a:endParaRPr lang="en-US" sz="1600" dirty="0"/>
          </a:p>
        </p:txBody>
      </p:sp>
      <p:sp>
        <p:nvSpPr>
          <p:cNvPr id="37" name="TextBox 36"/>
          <p:cNvSpPr txBox="1"/>
          <p:nvPr/>
        </p:nvSpPr>
        <p:spPr>
          <a:xfrm>
            <a:off x="10602847" y="4419600"/>
            <a:ext cx="1456148" cy="338554"/>
          </a:xfrm>
          <a:prstGeom prst="rect">
            <a:avLst/>
          </a:prstGeom>
          <a:noFill/>
        </p:spPr>
        <p:txBody>
          <a:bodyPr wrap="none" rtlCol="0">
            <a:spAutoFit/>
          </a:bodyPr>
          <a:lstStyle/>
          <a:p>
            <a:r>
              <a:rPr lang="en-US" sz="1600" dirty="0" smtClean="0"/>
              <a:t>Temp – CH100</a:t>
            </a:r>
            <a:endParaRPr lang="en-US" sz="1600"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787400" y="228600"/>
            <a:ext cx="11201400" cy="1295400"/>
          </a:xfrm>
        </p:spPr>
        <p:txBody>
          <a:bodyPr/>
          <a:lstStyle/>
          <a:p>
            <a:pPr algn="ctr" eaLnBrk="1" hangingPunct="1"/>
            <a:r>
              <a:rPr lang="en-US" sz="3600" dirty="0" smtClean="0"/>
              <a:t>A high resolution reanalysis for the East Australian Current:</a:t>
            </a:r>
            <a:br>
              <a:rPr lang="en-US" sz="3600" dirty="0" smtClean="0"/>
            </a:br>
            <a:r>
              <a:rPr lang="en-US" sz="3600" dirty="0" smtClean="0"/>
              <a:t>Assimilation configuration</a:t>
            </a:r>
            <a:r>
              <a:rPr lang="en-US" sz="4800" dirty="0" smtClean="0"/>
              <a:t/>
            </a:r>
            <a:br>
              <a:rPr lang="en-US" sz="4800" dirty="0" smtClean="0"/>
            </a:br>
            <a:endParaRPr lang="en-US" sz="1600" dirty="0" smtClean="0"/>
          </a:p>
        </p:txBody>
      </p:sp>
      <p:pic>
        <p:nvPicPr>
          <p:cNvPr id="5" name="Picture 4" descr="Fig8.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4144" y="4114800"/>
            <a:ext cx="13028944" cy="5257800"/>
          </a:xfrm>
          <a:prstGeom prst="rect">
            <a:avLst/>
          </a:prstGeom>
        </p:spPr>
      </p:pic>
      <p:sp>
        <p:nvSpPr>
          <p:cNvPr id="7" name="TextBox 6"/>
          <p:cNvSpPr txBox="1"/>
          <p:nvPr/>
        </p:nvSpPr>
        <p:spPr>
          <a:xfrm>
            <a:off x="939800" y="1219200"/>
            <a:ext cx="8382000" cy="3539430"/>
          </a:xfrm>
          <a:prstGeom prst="rect">
            <a:avLst/>
          </a:prstGeom>
          <a:noFill/>
        </p:spPr>
        <p:txBody>
          <a:bodyPr wrap="square" rtlCol="0">
            <a:spAutoFit/>
          </a:bodyPr>
          <a:lstStyle/>
          <a:p>
            <a:pPr algn="l">
              <a:buFontTx/>
              <a:buChar char="-"/>
            </a:pPr>
            <a:endParaRPr lang="en-US" sz="2800" dirty="0" smtClean="0">
              <a:solidFill>
                <a:schemeClr val="accent1"/>
              </a:solidFill>
              <a:latin typeface="+mj-lt"/>
            </a:endParaRPr>
          </a:p>
          <a:p>
            <a:pPr algn="l">
              <a:buFontTx/>
              <a:buChar char="-"/>
            </a:pPr>
            <a:r>
              <a:rPr lang="en-US" sz="2800" dirty="0" smtClean="0">
                <a:solidFill>
                  <a:schemeClr val="accent1"/>
                </a:solidFill>
                <a:latin typeface="+mj-lt"/>
              </a:rPr>
              <a:t> </a:t>
            </a:r>
            <a:r>
              <a:rPr lang="en-US" sz="2800" dirty="0" smtClean="0">
                <a:solidFill>
                  <a:schemeClr val="accent1"/>
                </a:solidFill>
                <a:latin typeface="+mj-lt"/>
              </a:rPr>
              <a:t>5-day assimilation </a:t>
            </a:r>
            <a:r>
              <a:rPr lang="en-US" sz="2800" dirty="0" smtClean="0">
                <a:solidFill>
                  <a:schemeClr val="accent1"/>
                </a:solidFill>
                <a:latin typeface="+mj-lt"/>
              </a:rPr>
              <a:t>windows</a:t>
            </a:r>
          </a:p>
          <a:p>
            <a:pPr algn="l">
              <a:buFontTx/>
              <a:buChar char="-"/>
            </a:pPr>
            <a:r>
              <a:rPr lang="en-US" sz="2800" dirty="0" smtClean="0">
                <a:solidFill>
                  <a:schemeClr val="accent1"/>
                </a:solidFill>
                <a:latin typeface="+mj-lt"/>
              </a:rPr>
              <a:t> 14 </a:t>
            </a:r>
            <a:r>
              <a:rPr lang="en-US" sz="2800" dirty="0" smtClean="0">
                <a:solidFill>
                  <a:schemeClr val="accent1"/>
                </a:solidFill>
                <a:latin typeface="+mj-lt"/>
              </a:rPr>
              <a:t>inner loops, 1 outer </a:t>
            </a:r>
            <a:r>
              <a:rPr lang="en-US" sz="2800" dirty="0" smtClean="0">
                <a:solidFill>
                  <a:schemeClr val="accent1"/>
                </a:solidFill>
                <a:latin typeface="+mj-lt"/>
              </a:rPr>
              <a:t>loop</a:t>
            </a:r>
          </a:p>
          <a:p>
            <a:pPr algn="l">
              <a:buFontTx/>
              <a:buChar char="-"/>
            </a:pPr>
            <a:r>
              <a:rPr lang="en-US" sz="2800" dirty="0" smtClean="0">
                <a:solidFill>
                  <a:schemeClr val="accent1"/>
                </a:solidFill>
                <a:latin typeface="+mj-lt"/>
              </a:rPr>
              <a:t> Boundaries updated daily</a:t>
            </a:r>
          </a:p>
          <a:p>
            <a:pPr algn="l">
              <a:buFontTx/>
              <a:buChar char="-"/>
            </a:pPr>
            <a:r>
              <a:rPr lang="en-US" sz="2800" dirty="0" smtClean="0">
                <a:solidFill>
                  <a:schemeClr val="accent1"/>
                </a:solidFill>
                <a:latin typeface="+mj-lt"/>
              </a:rPr>
              <a:t> Atmospheric forcing updated 12-hourly</a:t>
            </a:r>
          </a:p>
          <a:p>
            <a:pPr algn="l">
              <a:buFontTx/>
              <a:buChar char="-"/>
            </a:pPr>
            <a:endParaRPr lang="en-US" dirty="0" smtClean="0"/>
          </a:p>
          <a:p>
            <a:pPr algn="l">
              <a:buFontTx/>
              <a:buChar char="-"/>
            </a:pPr>
            <a:endParaRPr lang="en-US" dirty="0"/>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28360</TotalTime>
  <Pages>0</Pages>
  <Words>4771</Words>
  <Characters>0</Characters>
  <Application>Microsoft Macintosh PowerPoint</Application>
  <PresentationFormat>Custom</PresentationFormat>
  <Lines>0</Lines>
  <Paragraphs>799</Paragraphs>
  <Slides>26</Slides>
  <Notes>25</Notes>
  <HiddenSlides>0</HiddenSlides>
  <MMClips>0</MMClips>
  <ScaleCrop>false</ScaleCrop>
  <HeadingPairs>
    <vt:vector size="4" baseType="variant">
      <vt:variant>
        <vt:lpstr>Design Template</vt:lpstr>
      </vt:variant>
      <vt:variant>
        <vt:i4>12</vt:i4>
      </vt:variant>
      <vt:variant>
        <vt:lpstr>Slide Titles</vt:lpstr>
      </vt:variant>
      <vt:variant>
        <vt:i4>26</vt:i4>
      </vt:variant>
    </vt:vector>
  </HeadingPairs>
  <TitlesOfParts>
    <vt:vector size="38" baseType="lpstr">
      <vt:lpstr>Bullets</vt:lpstr>
      <vt:lpstr>Photo - Horizontal</vt:lpstr>
      <vt:lpstr>Photo - Horizontal Reflection</vt:lpstr>
      <vt:lpstr>Photo - Vertical</vt:lpstr>
      <vt:lpstr>Photo - Vertical Reflection</vt:lpstr>
      <vt:lpstr>Title - Top</vt:lpstr>
      <vt:lpstr>Title - Center</vt:lpstr>
      <vt:lpstr>Title &amp; Bullets - Left</vt:lpstr>
      <vt:lpstr>Title &amp; Bullets - 2 Column</vt:lpstr>
      <vt:lpstr>Title &amp; Bullets - Right</vt:lpstr>
      <vt:lpstr>Title, Bullets &amp; Photo</vt:lpstr>
      <vt:lpstr>Flow</vt:lpstr>
      <vt:lpstr>Slide 1</vt:lpstr>
      <vt:lpstr>Slide 2</vt:lpstr>
      <vt:lpstr>A high resolution reanalysis for the East Australian Current: ROMS model </vt:lpstr>
      <vt:lpstr>A high resolution reanalysis for the East Australian Current: Observations </vt:lpstr>
      <vt:lpstr>4D-Variational Data Assimilation</vt:lpstr>
      <vt:lpstr>A high resolution reanalysis for the East Australian Current: Assimilation configuration </vt:lpstr>
      <vt:lpstr>A high resolution reanalysis for the East Australian Current: Assimilation configuration </vt:lpstr>
      <vt:lpstr>A high resolution reanalysis for the East Australian Current: Assimilation configuration </vt:lpstr>
      <vt:lpstr>A high resolution reanalysis for the East Australian Current: Assimilation configuration </vt:lpstr>
      <vt:lpstr>A high resolution reanalysis for the East Australian Current: Assimilation configuration </vt:lpstr>
      <vt:lpstr>A high resolution reanalysis for the East Australian Current: Reanalysis performance </vt:lpstr>
      <vt:lpstr>A high resolution reanalysis for the East Australian Current: Reanalysis performance </vt:lpstr>
      <vt:lpstr>A high resolution reanalysis for the East Australian Current: Reanalysis performance </vt:lpstr>
      <vt:lpstr>A high resolution reanalysis for the East Australian Current: Reanalysis performance </vt:lpstr>
      <vt:lpstr>Which observations best capture the dynamics? </vt:lpstr>
      <vt:lpstr>Which observations best capture the dynamics? </vt:lpstr>
      <vt:lpstr>Which observations best capture the dynamics? </vt:lpstr>
      <vt:lpstr>Which observations best capture the dynamics? </vt:lpstr>
      <vt:lpstr>Which observations best capture the dynamics? </vt:lpstr>
      <vt:lpstr>Which observations best capture the dynamics? </vt:lpstr>
      <vt:lpstr>Which observations best capture the dynamics? </vt:lpstr>
      <vt:lpstr>Which observations best capture the dynamics? </vt:lpstr>
      <vt:lpstr>Which observations best capture the dynamics? </vt:lpstr>
      <vt:lpstr>Impact per observation </vt:lpstr>
      <vt:lpstr>Which observations best capture the dynamics? </vt:lpstr>
      <vt:lpstr>Where to next?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estimates of M2 Internal Tides in the Philippine Sea</dc:title>
  <dc:subject/>
  <dc:creator/>
  <cp:keywords/>
  <dc:description/>
  <cp:lastModifiedBy>Colette Kerry</cp:lastModifiedBy>
  <cp:revision>593</cp:revision>
  <cp:lastPrinted>2014-10-06T20:24:50Z</cp:lastPrinted>
  <dcterms:created xsi:type="dcterms:W3CDTF">2016-10-17T23:19:01Z</dcterms:created>
  <dcterms:modified xsi:type="dcterms:W3CDTF">2016-10-19T03:09:51Z</dcterms:modified>
</cp:coreProperties>
</file>