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61" r:id="rId2"/>
    <p:sldId id="291" r:id="rId3"/>
    <p:sldId id="292" r:id="rId4"/>
    <p:sldId id="264" r:id="rId5"/>
    <p:sldId id="268" r:id="rId6"/>
    <p:sldId id="270" r:id="rId7"/>
    <p:sldId id="295" r:id="rId8"/>
    <p:sldId id="272" r:id="rId9"/>
    <p:sldId id="275" r:id="rId10"/>
    <p:sldId id="276" r:id="rId11"/>
    <p:sldId id="277" r:id="rId12"/>
    <p:sldId id="281" r:id="rId13"/>
    <p:sldId id="290" r:id="rId14"/>
    <p:sldId id="282" r:id="rId15"/>
    <p:sldId id="278" r:id="rId16"/>
    <p:sldId id="294" r:id="rId17"/>
    <p:sldId id="289" r:id="rId18"/>
    <p:sldId id="279" r:id="rId19"/>
    <p:sldId id="288" r:id="rId20"/>
    <p:sldId id="293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50" autoAdjust="0"/>
  </p:normalViewPr>
  <p:slideViewPr>
    <p:cSldViewPr snapToGrid="0" snapToObjects="1">
      <p:cViewPr varScale="1">
        <p:scale>
          <a:sx n="94" d="100"/>
          <a:sy n="94" d="100"/>
        </p:scale>
        <p:origin x="1557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74C6F4C-F3AD-4263-9D25-6789F68A250E}" type="datetimeFigureOut">
              <a:rPr lang="en-AU"/>
              <a:pPr>
                <a:defRPr/>
              </a:pPr>
              <a:t>18/10/2016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054B31-1D6B-4D42-81E4-F98984BCA4C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6919F52-8436-4E36-8B58-81885788A658}" type="slidenum">
              <a:rPr lang="en-AU" altLang="en-US" smtClean="0"/>
              <a:pPr/>
              <a:t>4</a:t>
            </a:fld>
            <a:endParaRPr lang="en-A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2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FOOTER Antarctic Gatewa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5163"/>
            <a:ext cx="91440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HEADER Antarctic Gatewa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15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1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13.png"/><Relationship Id="rId5" Type="http://schemas.microsoft.com/office/2007/relationships/media" Target="../media/media3.avi"/><Relationship Id="rId10" Type="http://schemas.openxmlformats.org/officeDocument/2006/relationships/image" Target="../media/image12.png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4874" y="1465263"/>
            <a:ext cx="7658053" cy="6270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strike="sngStrike" dirty="0" smtClean="0">
                <a:solidFill>
                  <a:schemeClr val="accent5">
                    <a:lumMod val="75000"/>
                  </a:schemeClr>
                </a:solidFill>
              </a:rPr>
              <a:t>Modelling regional ice/ocean interaction in ROMS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Complications in ice shelf-ocean modelling revealed through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idealised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simulations:</a:t>
            </a:r>
            <a:endParaRPr lang="en-US" sz="4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Lessons learnt from the ISOMIP+ experiments</a:t>
            </a:r>
          </a:p>
        </p:txBody>
      </p:sp>
      <p:sp>
        <p:nvSpPr>
          <p:cNvPr id="3075" name="Title 1"/>
          <p:cNvSpPr txBox="1">
            <a:spLocks/>
          </p:cNvSpPr>
          <p:nvPr/>
        </p:nvSpPr>
        <p:spPr bwMode="auto">
          <a:xfrm>
            <a:off x="1055688" y="3640138"/>
            <a:ext cx="70564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dirty="0"/>
              <a:t>David </a:t>
            </a:r>
            <a:r>
              <a:rPr lang="en-US" altLang="en-US" sz="2000" dirty="0" err="1"/>
              <a:t>Gwyther</a:t>
            </a:r>
            <a:r>
              <a:rPr lang="en-US" altLang="en-US" sz="2000" baseline="30000" dirty="0"/>
              <a:t> 1</a:t>
            </a:r>
            <a:r>
              <a:rPr lang="en-US" altLang="en-US" sz="2000" dirty="0"/>
              <a:t>, Kazuya Kusahara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, Ben Galton-</a:t>
            </a:r>
            <a:r>
              <a:rPr lang="en-US" altLang="en-US" sz="2000" dirty="0" err="1"/>
              <a:t>Fenzi</a:t>
            </a:r>
            <a:r>
              <a:rPr lang="en-US" altLang="en-US" sz="2000" baseline="30000" dirty="0"/>
              <a:t> 3,2</a:t>
            </a:r>
            <a:r>
              <a:rPr lang="en-US" altLang="en-US" sz="2000" dirty="0"/>
              <a:t>, Mike </a:t>
            </a:r>
            <a:r>
              <a:rPr lang="en-US" altLang="en-US" sz="2000" dirty="0" smtClean="0"/>
              <a:t>Dinniman</a:t>
            </a:r>
            <a:r>
              <a:rPr lang="en-US" altLang="en-US" sz="2000" baseline="30000" dirty="0" smtClean="0"/>
              <a:t>4</a:t>
            </a:r>
            <a:r>
              <a:rPr lang="en-US" altLang="en-US" sz="2000" dirty="0" smtClean="0"/>
              <a:t> and discussions with many others…</a:t>
            </a:r>
            <a:endParaRPr lang="en-US" altLang="en-US" sz="2000" dirty="0"/>
          </a:p>
        </p:txBody>
      </p:sp>
      <p:sp>
        <p:nvSpPr>
          <p:cNvPr id="3076" name="Title 1"/>
          <p:cNvSpPr txBox="1">
            <a:spLocks/>
          </p:cNvSpPr>
          <p:nvPr/>
        </p:nvSpPr>
        <p:spPr bwMode="auto">
          <a:xfrm>
            <a:off x="468313" y="4267200"/>
            <a:ext cx="82296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aseline="30000"/>
              <a:t>1 </a:t>
            </a:r>
            <a:r>
              <a:rPr lang="en-US" altLang="en-US" sz="1400"/>
              <a:t>Institute for Marine and Antarctic Studies, University of Tasmania, Hobart, Tasmania</a:t>
            </a:r>
          </a:p>
          <a:p>
            <a:pPr algn="ctr" eaLnBrk="1" hangingPunct="1"/>
            <a:r>
              <a:rPr lang="en-US" altLang="en-US" sz="1400" baseline="30000"/>
              <a:t>2 </a:t>
            </a:r>
            <a:r>
              <a:rPr lang="en-US" altLang="en-US" sz="1400"/>
              <a:t>Antarctic Climate &amp; Ecosystem CRC, University of Tasmania, Hobart, Tasmania</a:t>
            </a:r>
          </a:p>
          <a:p>
            <a:pPr algn="ctr" eaLnBrk="1" hangingPunct="1"/>
            <a:r>
              <a:rPr lang="en-US" altLang="en-US" sz="1400" baseline="30000"/>
              <a:t>3</a:t>
            </a:r>
            <a:r>
              <a:rPr lang="en-US" altLang="en-US" sz="1400"/>
              <a:t>Australian Antarctic Division, Kingston, Tasmania</a:t>
            </a:r>
          </a:p>
          <a:p>
            <a:pPr algn="ctr" eaLnBrk="1" hangingPunct="1"/>
            <a:r>
              <a:rPr lang="en-US" altLang="en-US" sz="1400" baseline="30000"/>
              <a:t> 4 </a:t>
            </a:r>
            <a:r>
              <a:rPr lang="en-US" altLang="en-US" sz="1400"/>
              <a:t>Centre for Coastal Physical Oceanography, Old Dominion University, Virginia,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Big differences from other models</a:t>
            </a:r>
          </a:p>
        </p:txBody>
      </p:sp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351346" y="2808288"/>
            <a:ext cx="3890454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AU" altLang="en-US" sz="2000" dirty="0"/>
              <a:t>In ROMS, melting is slower to respond and </a:t>
            </a:r>
            <a:r>
              <a:rPr lang="en-AU" altLang="en-US" sz="2000" dirty="0" smtClean="0"/>
              <a:t>weaker than z-coordinate models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AU" altLang="en-US" sz="2000" dirty="0"/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AU" altLang="en-US" sz="2000" dirty="0" smtClean="0"/>
              <a:t>We don’t know what the correct answer is…</a:t>
            </a:r>
            <a:endParaRPr lang="en-AU" altLang="en-US" dirty="0"/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289175"/>
            <a:ext cx="3719513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6648546" y="5053568"/>
            <a:ext cx="1954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aseline="30000" dirty="0" err="1"/>
              <a:t>Asay</a:t>
            </a:r>
            <a:r>
              <a:rPr lang="en-GB" altLang="en-US" baseline="30000" dirty="0"/>
              <a:t>-Davis et al., </a:t>
            </a:r>
            <a:r>
              <a:rPr lang="en-GB" altLang="en-US" baseline="30000" dirty="0" smtClean="0"/>
              <a:t>in prep.</a:t>
            </a:r>
            <a:endParaRPr lang="en-A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Quirks of parameterizing melt rates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75210" y="2333296"/>
            <a:ext cx="7655285" cy="321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Three-equation parameterisation (Holland and Jenkins, 1999)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Melting is function of thermal driving and velocity.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/>
              <a:t>Discretisation of cells in sigma vs z-level:</a:t>
            </a:r>
          </a:p>
          <a:p>
            <a:pPr lvl="1">
              <a:spcAft>
                <a:spcPts val="600"/>
              </a:spcAft>
              <a:defRPr/>
            </a:pPr>
            <a:r>
              <a:rPr lang="en-AU" sz="1400" dirty="0"/>
              <a:t>Calculating thermal driving</a:t>
            </a:r>
          </a:p>
          <a:p>
            <a:pPr lvl="1">
              <a:spcAft>
                <a:spcPts val="600"/>
              </a:spcAft>
              <a:defRPr/>
            </a:pPr>
            <a:r>
              <a:rPr lang="en-AU" sz="1400" dirty="0"/>
              <a:t>Distributing meltwater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“mixed layer depth” </a:t>
            </a:r>
            <a:r>
              <a:rPr lang="en-AU" sz="1800" dirty="0" smtClean="0"/>
              <a:t>assumption (</a:t>
            </a:r>
            <a:r>
              <a:rPr lang="en-AU" sz="1800" dirty="0" err="1" smtClean="0"/>
              <a:t>Losch</a:t>
            </a:r>
            <a:r>
              <a:rPr lang="en-AU" sz="1800" dirty="0" smtClean="0"/>
              <a:t>, 2008) </a:t>
            </a:r>
            <a:endParaRPr lang="en-A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Tests comparing z-level to sigma-level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125663"/>
            <a:ext cx="4521200" cy="3455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AU" sz="2000" dirty="0" smtClean="0"/>
              <a:t>Z-level model results from </a:t>
            </a:r>
            <a:r>
              <a:rPr lang="en-AU" sz="2000" dirty="0" err="1" smtClean="0"/>
              <a:t>Kazu</a:t>
            </a:r>
            <a:r>
              <a:rPr lang="en-AU" sz="2000" dirty="0" smtClean="0"/>
              <a:t> </a:t>
            </a:r>
            <a:r>
              <a:rPr lang="en-AU" sz="2000" dirty="0" err="1" smtClean="0"/>
              <a:t>Kusahara</a:t>
            </a:r>
            <a:r>
              <a:rPr lang="en-AU" sz="2000" dirty="0" smtClean="0"/>
              <a:t> (ACE CRC) from COCO</a:t>
            </a:r>
          </a:p>
          <a:p>
            <a:pPr marL="0" indent="0">
              <a:buFont typeface="Arial"/>
              <a:buNone/>
              <a:defRPr/>
            </a:pPr>
            <a:endParaRPr lang="en-AU" sz="2000" dirty="0"/>
          </a:p>
          <a:p>
            <a:pPr>
              <a:defRPr/>
            </a:pPr>
            <a:r>
              <a:rPr lang="en-AU" sz="2000" dirty="0"/>
              <a:t>Decreasing ‘mixed layer thickness’, decreases melt rate</a:t>
            </a:r>
          </a:p>
          <a:p>
            <a:pPr>
              <a:defRPr/>
            </a:pPr>
            <a:endParaRPr lang="en-AU" sz="2000" dirty="0" smtClean="0"/>
          </a:p>
          <a:p>
            <a:pPr>
              <a:defRPr/>
            </a:pPr>
            <a:r>
              <a:rPr lang="en-AU" sz="2000" dirty="0" smtClean="0"/>
              <a:t>Increasing resolution decreases melt rate</a:t>
            </a:r>
          </a:p>
          <a:p>
            <a:pPr>
              <a:defRPr/>
            </a:pPr>
            <a:endParaRPr lang="en-AU" sz="2000" dirty="0" smtClean="0"/>
          </a:p>
        </p:txBody>
      </p:sp>
      <p:pic>
        <p:nvPicPr>
          <p:cNvPr id="13316" name="Picture 2" descr="OCEAN0_turning.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203575"/>
            <a:ext cx="3705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s://pbs.twimg.com/media/CC8ILe1UsAEC7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2062163"/>
            <a:ext cx="147478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978400" y="2347913"/>
            <a:ext cx="933450" cy="1349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454885" y="3603547"/>
            <a:ext cx="1945915" cy="7567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72168" y="3603547"/>
            <a:ext cx="1928632" cy="1013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54885" y="3604205"/>
            <a:ext cx="1928632" cy="1548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Tests comparing z-level to sigma-level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125663"/>
            <a:ext cx="4521200" cy="3455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AU" sz="2000" dirty="0" smtClean="0"/>
              <a:t>Z-level model results from </a:t>
            </a:r>
            <a:r>
              <a:rPr lang="en-AU" sz="2000" dirty="0" err="1" smtClean="0"/>
              <a:t>Kazu</a:t>
            </a:r>
            <a:r>
              <a:rPr lang="en-AU" sz="2000" dirty="0" smtClean="0"/>
              <a:t> </a:t>
            </a:r>
            <a:r>
              <a:rPr lang="en-AU" sz="2000" dirty="0" err="1" smtClean="0"/>
              <a:t>Kusahara</a:t>
            </a:r>
            <a:r>
              <a:rPr lang="en-AU" sz="2000" dirty="0" smtClean="0"/>
              <a:t> (ACE CRC) from COCO</a:t>
            </a:r>
          </a:p>
          <a:p>
            <a:pPr marL="0" indent="0">
              <a:buFont typeface="Arial"/>
              <a:buNone/>
              <a:defRPr/>
            </a:pPr>
            <a:endParaRPr lang="en-AU" sz="2000" dirty="0"/>
          </a:p>
          <a:p>
            <a:pPr>
              <a:defRPr/>
            </a:pPr>
            <a:r>
              <a:rPr lang="en-AU" sz="2000" dirty="0"/>
              <a:t>Decreasing ‘mixed layer thickness’, decreases melt rate</a:t>
            </a:r>
          </a:p>
          <a:p>
            <a:pPr>
              <a:defRPr/>
            </a:pPr>
            <a:endParaRPr lang="en-AU" sz="2000" dirty="0"/>
          </a:p>
          <a:p>
            <a:pPr>
              <a:defRPr/>
            </a:pPr>
            <a:r>
              <a:rPr lang="en-AU" sz="2000" dirty="0"/>
              <a:t>Increasing resolution decreases melt rate</a:t>
            </a:r>
          </a:p>
        </p:txBody>
      </p:sp>
      <p:pic>
        <p:nvPicPr>
          <p:cNvPr id="13316" name="Picture 2" descr="OCEAN0_turning.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203575"/>
            <a:ext cx="3705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s://pbs.twimg.com/media/CC8ILe1UsAEC7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2062163"/>
            <a:ext cx="147478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978400" y="2347913"/>
            <a:ext cx="933450" cy="1349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472168" y="4112548"/>
            <a:ext cx="1798003" cy="5044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72168" y="4576504"/>
            <a:ext cx="1978181" cy="40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7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ROMS vs. z-level models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861984"/>
            <a:ext cx="8182303" cy="40388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  <a:defRPr/>
            </a:pPr>
            <a:r>
              <a:rPr lang="en-AU" sz="1800" dirty="0" smtClean="0"/>
              <a:t>In ROMS:</a:t>
            </a:r>
            <a:endParaRPr lang="en-AU" sz="1800" dirty="0"/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Fresh, low density buoyant meltwater stabilises and cools top of column 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Thermal driving is thus weaker</a:t>
            </a:r>
          </a:p>
          <a:p>
            <a:pPr marL="0" indent="0">
              <a:spcAft>
                <a:spcPts val="600"/>
              </a:spcAft>
              <a:buFont typeface="Arial"/>
              <a:buNone/>
              <a:defRPr/>
            </a:pPr>
            <a:r>
              <a:rPr lang="en-AU" sz="1800" dirty="0" smtClean="0"/>
              <a:t>In COCO/z-level models: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Meltwater is distributed over a greater depth – assumed implicit vertical mixing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Thermal driving is calculated at deeper location in water column</a:t>
            </a:r>
          </a:p>
          <a:p>
            <a:pPr>
              <a:spcAft>
                <a:spcPts val="0"/>
              </a:spcAft>
              <a:defRPr/>
            </a:pPr>
            <a:endParaRPr lang="en-AU" sz="1800" dirty="0"/>
          </a:p>
          <a:p>
            <a:pPr>
              <a:spcAft>
                <a:spcPts val="600"/>
              </a:spcAft>
              <a:defRPr/>
            </a:pPr>
            <a:r>
              <a:rPr lang="en-AU" sz="1800" dirty="0"/>
              <a:t>Consider vertical discretisation for any source of vertical </a:t>
            </a:r>
            <a:r>
              <a:rPr lang="en-AU" sz="1800" dirty="0" smtClean="0"/>
              <a:t>mixing (e.g. topography, surface fluxes and stress)</a:t>
            </a:r>
          </a:p>
          <a:p>
            <a:pPr>
              <a:spcAft>
                <a:spcPts val="600"/>
              </a:spcAft>
              <a:defRPr/>
            </a:pPr>
            <a:r>
              <a:rPr lang="en-AU" sz="1800" dirty="0" smtClean="0"/>
              <a:t>Don’t treat the model like a black box!</a:t>
            </a:r>
            <a:endParaRPr lang="en-AU" sz="1800" dirty="0"/>
          </a:p>
          <a:p>
            <a:pPr marL="0" indent="0">
              <a:buNone/>
              <a:defRPr/>
            </a:pPr>
            <a:endParaRPr lang="en-AU" sz="1800" dirty="0" smtClean="0"/>
          </a:p>
          <a:p>
            <a:pPr>
              <a:defRPr/>
            </a:pPr>
            <a:endParaRPr lang="en-A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Compensation with other mixing?</a:t>
            </a:r>
          </a:p>
        </p:txBody>
      </p:sp>
      <p:sp>
        <p:nvSpPr>
          <p:cNvPr id="15363" name="Content Placeholder 2"/>
          <p:cNvSpPr txBox="1">
            <a:spLocks/>
          </p:cNvSpPr>
          <p:nvPr/>
        </p:nvSpPr>
        <p:spPr bwMode="auto">
          <a:xfrm>
            <a:off x="1219200" y="5091113"/>
            <a:ext cx="6705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AU" altLang="en-US" sz="2000" dirty="0"/>
              <a:t>Couldn’t match other model melt rates (between 10-15 m/</a:t>
            </a:r>
            <a:r>
              <a:rPr lang="en-AU" altLang="en-US" sz="2000" dirty="0" err="1"/>
              <a:t>yr</a:t>
            </a:r>
            <a:r>
              <a:rPr lang="en-AU" altLang="en-US" sz="2000" dirty="0"/>
              <a:t>)</a:t>
            </a:r>
            <a:endParaRPr lang="en-AU" altLang="en-US" dirty="0"/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2116138"/>
            <a:ext cx="435292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391854" y="3409856"/>
            <a:ext cx="262158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7697" y="3085553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spinup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Compensation with other mixing?</a:t>
            </a: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2116138"/>
            <a:ext cx="435292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391854" y="3409856"/>
            <a:ext cx="262158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7697" y="3085553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spinup</a:t>
            </a:r>
            <a:endParaRPr lang="en-AU" dirty="0"/>
          </a:p>
        </p:txBody>
      </p:sp>
      <p:sp>
        <p:nvSpPr>
          <p:cNvPr id="15363" name="Content Placeholder 2"/>
          <p:cNvSpPr txBox="1">
            <a:spLocks/>
          </p:cNvSpPr>
          <p:nvPr/>
        </p:nvSpPr>
        <p:spPr bwMode="auto">
          <a:xfrm>
            <a:off x="1219200" y="2031501"/>
            <a:ext cx="6705600" cy="3035987"/>
          </a:xfrm>
          <a:prstGeom prst="rect">
            <a:avLst/>
          </a:prstGeom>
          <a:solidFill>
            <a:srgbClr val="C6D9F1">
              <a:alpha val="89804"/>
            </a:srgbClr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altLang="en-US" sz="2000" dirty="0"/>
              <a:t>Couldn’t match other model melt rates (between 10-15 m/</a:t>
            </a:r>
            <a:r>
              <a:rPr lang="en-AU" altLang="en-US" sz="2000" dirty="0" err="1"/>
              <a:t>yr</a:t>
            </a:r>
            <a:r>
              <a:rPr lang="en-AU" altLang="en-US" sz="2000" dirty="0" smtClean="0"/>
              <a:t>) in THIS experimental framework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altLang="en-US" sz="2000" dirty="0" smtClean="0"/>
              <a:t>More complex vertical mixing is weaker than constant vertical mixing chosen in these experiments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altLang="en-US" sz="2000" dirty="0" smtClean="0"/>
              <a:t>z-level models (in these experiments) are matching observed melt rates with vertical mixing much higher than might be realistic (?)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96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47" y="2127064"/>
            <a:ext cx="1702725" cy="145464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12851" y="2185753"/>
            <a:ext cx="4231166" cy="19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AU" altLang="en-US" dirty="0" smtClean="0"/>
              <a:t>ROMS can produce strong melt, if the boundary layer stratification is broken down (increased vertical eddy diffusivity)</a:t>
            </a:r>
            <a:endParaRPr lang="en-AU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670" y="3738680"/>
            <a:ext cx="2202718" cy="184008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12851" y="3978877"/>
            <a:ext cx="4231166" cy="19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AU" altLang="en-US" dirty="0" smtClean="0"/>
              <a:t>Totten Glacier ice shelf model displays high melt rate. Sources of vertical mixing include complex tides, complex bathy/topography, etc.</a:t>
            </a:r>
            <a:endParaRPr lang="en-AU" alt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ROMS can produce high melt rates!</a:t>
            </a:r>
          </a:p>
        </p:txBody>
      </p:sp>
    </p:spTree>
    <p:extLst>
      <p:ext uri="{BB962C8B-B14F-4D97-AF65-F5344CB8AC3E}">
        <p14:creationId xmlns:p14="http://schemas.microsoft.com/office/powerpoint/2010/main" val="29095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859901"/>
            <a:ext cx="8229600" cy="3455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defRPr/>
            </a:pPr>
            <a:r>
              <a:rPr lang="en-AU" sz="2000" dirty="0" smtClean="0"/>
              <a:t>ROMS has thinner vertical levels (in general)</a:t>
            </a:r>
          </a:p>
          <a:p>
            <a:pPr lvl="1">
              <a:spcAft>
                <a:spcPts val="1000"/>
              </a:spcAft>
              <a:defRPr/>
            </a:pPr>
            <a:r>
              <a:rPr lang="en-AU" sz="1400" dirty="0" smtClean="0"/>
              <a:t>No implied vertical mixing, stratified meltwater layer, cooler thermal driving, less melt</a:t>
            </a:r>
          </a:p>
          <a:p>
            <a:pPr>
              <a:spcAft>
                <a:spcPts val="1000"/>
              </a:spcAft>
              <a:defRPr/>
            </a:pPr>
            <a:r>
              <a:rPr lang="en-AU" sz="1800" dirty="0" smtClean="0"/>
              <a:t>Z-level models generally lower vertical resolution</a:t>
            </a:r>
          </a:p>
          <a:p>
            <a:pPr lvl="1">
              <a:spcAft>
                <a:spcPts val="1000"/>
              </a:spcAft>
              <a:defRPr/>
            </a:pPr>
            <a:r>
              <a:rPr lang="en-AU" sz="1400" dirty="0" smtClean="0"/>
              <a:t>Implicit mixing of meltwater, weaker stratification, stronger thermal driving, higher melt</a:t>
            </a:r>
            <a:endParaRPr lang="en-AU" altLang="en-US" sz="1800" dirty="0" smtClean="0"/>
          </a:p>
          <a:p>
            <a:pPr>
              <a:spcAft>
                <a:spcPts val="1000"/>
              </a:spcAft>
              <a:defRPr/>
            </a:pPr>
            <a:r>
              <a:rPr lang="en-AU" altLang="en-US" sz="1800" dirty="0" smtClean="0"/>
              <a:t>In ISOMIP+, ROMS melts lower, but z-level models move towards ROMS at high res</a:t>
            </a:r>
          </a:p>
          <a:p>
            <a:pPr>
              <a:spcAft>
                <a:spcPts val="1000"/>
              </a:spcAft>
              <a:defRPr/>
            </a:pPr>
            <a:r>
              <a:rPr lang="en-AU" altLang="en-US" sz="1800" dirty="0" smtClean="0"/>
              <a:t>Widespread deficiencies in the application of the ice/ocean melt parameterisation.</a:t>
            </a:r>
            <a:endParaRPr lang="en-AU" altLang="en-US" sz="1800" dirty="0"/>
          </a:p>
          <a:p>
            <a:pPr>
              <a:spcAft>
                <a:spcPts val="1000"/>
              </a:spcAft>
              <a:defRPr/>
            </a:pPr>
            <a:r>
              <a:rPr lang="en-AU" altLang="en-US" sz="1800" dirty="0" smtClean="0"/>
              <a:t>We don’t know what the correct answer is: more observations of the </a:t>
            </a:r>
            <a:r>
              <a:rPr lang="en-AU" altLang="en-US" sz="1800" b="1" dirty="0" smtClean="0"/>
              <a:t>ice</a:t>
            </a:r>
            <a:r>
              <a:rPr lang="en-AU" altLang="en-US" sz="1800" dirty="0" smtClean="0"/>
              <a:t>/</a:t>
            </a:r>
            <a:r>
              <a:rPr lang="en-AU" altLang="en-US" sz="1800" b="1" dirty="0" smtClean="0"/>
              <a:t>ocean</a:t>
            </a:r>
            <a:r>
              <a:rPr lang="en-AU" altLang="en-US" sz="1800" dirty="0" smtClean="0"/>
              <a:t> system needed</a:t>
            </a:r>
          </a:p>
          <a:p>
            <a:pPr>
              <a:spcAft>
                <a:spcPts val="1000"/>
              </a:spcAft>
              <a:defRPr/>
            </a:pPr>
            <a:r>
              <a:rPr lang="en-AU" altLang="en-US" sz="1800" dirty="0" smtClean="0"/>
              <a:t>Also relevant for any sources of vertical mixing in sigma- vs. z-level models</a:t>
            </a:r>
            <a:endParaRPr lang="en-AU" altLang="en-US" sz="1800" dirty="0"/>
          </a:p>
          <a:p>
            <a:pPr>
              <a:spcAft>
                <a:spcPts val="600"/>
              </a:spcAft>
              <a:defRPr/>
            </a:pPr>
            <a:endParaRPr lang="en-AU" sz="1800" dirty="0"/>
          </a:p>
          <a:p>
            <a:pPr marL="0" indent="0">
              <a:spcAft>
                <a:spcPts val="600"/>
              </a:spcAft>
              <a:buFont typeface="Arial"/>
              <a:buNone/>
              <a:defRPr/>
            </a:pPr>
            <a:endParaRPr lang="en-AU" sz="1800" dirty="0" smtClean="0"/>
          </a:p>
          <a:p>
            <a:pPr>
              <a:spcAft>
                <a:spcPts val="600"/>
              </a:spcAft>
              <a:defRPr/>
            </a:pPr>
            <a:endParaRPr lang="en-A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963863"/>
            <a:ext cx="8229600" cy="6270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Land ice vs. sea ice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6679496" y="5475124"/>
            <a:ext cx="2334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aseline="30000" dirty="0" smtClean="0"/>
              <a:t>King, Galton-</a:t>
            </a:r>
            <a:r>
              <a:rPr lang="en-GB" altLang="en-US" baseline="30000" dirty="0" err="1" smtClean="0"/>
              <a:t>Fenzi</a:t>
            </a:r>
            <a:r>
              <a:rPr lang="en-GB" altLang="en-US" baseline="30000" dirty="0" smtClean="0"/>
              <a:t>, Hobbs (2016)</a:t>
            </a:r>
            <a:r>
              <a:rPr lang="en-GB" altLang="en-US" dirty="0" smtClean="0"/>
              <a:t>  </a:t>
            </a:r>
            <a:endParaRPr lang="en-AU" altLang="en-US" dirty="0"/>
          </a:p>
        </p:txBody>
      </p:sp>
      <p:pic>
        <p:nvPicPr>
          <p:cNvPr id="1026" name="Picture 2" descr="https://62e528761d0685343e1c-f3d1b99a743ffa4142d9d7f1978d9686.ssl.cf2.rackcdn.com/files/126202/width754/image-20160610-29209-17b9pe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94" y="1922627"/>
            <a:ext cx="5538033" cy="34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9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ISOMIP+ specs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457199" y="1842313"/>
                <a:ext cx="8348967" cy="373933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AU" sz="1800" dirty="0" smtClean="0"/>
                  <a:t>Horizontal grid res = 2km, 21 vertical levels</a:t>
                </a:r>
              </a:p>
              <a:p>
                <a:pPr>
                  <a:defRPr/>
                </a:pPr>
                <a:r>
                  <a:rPr lang="en-AU" sz="1800" dirty="0" smtClean="0"/>
                  <a:t>Linear equation of state</a:t>
                </a:r>
              </a:p>
              <a:p>
                <a:pPr>
                  <a:defRPr/>
                </a:pPr>
                <a:r>
                  <a:rPr lang="en-AU" sz="1800" dirty="0" smtClean="0"/>
                  <a:t>3-equation parameterisation with constant heat/salt fluxes</a:t>
                </a:r>
              </a:p>
              <a:p>
                <a:pPr>
                  <a:defRPr/>
                </a:pPr>
                <a:r>
                  <a:rPr lang="en-AU" sz="1800" dirty="0" smtClean="0"/>
                  <a:t>Quadratic drag with coefficient =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2.5×</m:t>
                    </m:r>
                    <m:sSup>
                      <m:sSup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AU" sz="1800" b="0" dirty="0" smtClean="0"/>
              </a:p>
              <a:p>
                <a:pPr>
                  <a:defRPr/>
                </a:pPr>
                <a:r>
                  <a:rPr lang="en-AU" sz="1800" dirty="0" smtClean="0"/>
                  <a:t>Constant offset to friction velocity,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𝑡𝑖𝑑𝑎𝑙</m:t>
                        </m:r>
                      </m:sub>
                    </m:sSub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AU" sz="1800" dirty="0" smtClean="0"/>
                  <a:t>m/s</a:t>
                </a:r>
              </a:p>
              <a:p>
                <a:pPr>
                  <a:defRPr/>
                </a:pPr>
                <a:r>
                  <a:rPr lang="en-AU" sz="1800" dirty="0" smtClean="0"/>
                  <a:t>Insulating ice</a:t>
                </a:r>
              </a:p>
              <a:p>
                <a:pPr>
                  <a:defRPr/>
                </a:pPr>
                <a:r>
                  <a:rPr lang="en-AU" sz="1800" dirty="0" smtClean="0"/>
                  <a:t>Convective vertical viscosity = 0.1 m^2/s</a:t>
                </a:r>
              </a:p>
              <a:p>
                <a:pPr>
                  <a:defRPr/>
                </a:pPr>
                <a:r>
                  <a:rPr lang="en-AU" sz="1800" dirty="0" smtClean="0"/>
                  <a:t>Convective vertical diffusivity = 0.1 m^2/s</a:t>
                </a:r>
              </a:p>
              <a:p>
                <a:pPr>
                  <a:defRPr/>
                </a:pPr>
                <a:r>
                  <a:rPr lang="en-AU" sz="1800" dirty="0" smtClean="0"/>
                  <a:t>Stable vertical eddy viscosity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AU" sz="1800" dirty="0" smtClean="0"/>
                  <a:t> m^2/s</a:t>
                </a:r>
              </a:p>
              <a:p>
                <a:pPr>
                  <a:defRPr/>
                </a:pPr>
                <a:r>
                  <a:rPr lang="en-AU" sz="1800" dirty="0" smtClean="0"/>
                  <a:t>Stable vertical eddy diffusivity =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5×10^−5</m:t>
                    </m:r>
                  </m:oMath>
                </a14:m>
                <a:r>
                  <a:rPr lang="en-AU" sz="1800" dirty="0" smtClean="0"/>
                  <a:t> m^2/s</a:t>
                </a:r>
                <a:endParaRPr lang="en-AU" sz="1800" dirty="0"/>
              </a:p>
              <a:p>
                <a:pPr>
                  <a:defRPr/>
                </a:pPr>
                <a:r>
                  <a:rPr lang="en-AU" sz="1800" dirty="0" smtClean="0"/>
                  <a:t>Northern 10 km relaxed at a rate of 0.1/day</a:t>
                </a:r>
                <a:endParaRPr lang="en-AU" sz="180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842313"/>
                <a:ext cx="8348967" cy="3739337"/>
              </a:xfrm>
              <a:prstGeom prst="rect">
                <a:avLst/>
              </a:prstGeom>
              <a:blipFill>
                <a:blip r:embed="rId2"/>
                <a:stretch>
                  <a:fillRect l="-438" t="-814" b="-3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Ice/ocean modelling and SLR</a:t>
            </a:r>
          </a:p>
        </p:txBody>
      </p:sp>
      <p:sp>
        <p:nvSpPr>
          <p:cNvPr id="4099" name="Content Placeholder 2"/>
          <p:cNvSpPr txBox="1">
            <a:spLocks/>
          </p:cNvSpPr>
          <p:nvPr/>
        </p:nvSpPr>
        <p:spPr bwMode="auto">
          <a:xfrm>
            <a:off x="457200" y="2125663"/>
            <a:ext cx="43799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Basal melting -&gt; ice shelf thinning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endParaRPr lang="en-GB" altLang="en-US" sz="2000" dirty="0" smtClean="0"/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Ice shelf thinning -&gt; less buttressing of glaciers, and hence sea level rise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2000" dirty="0"/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&gt; 50m of SLR, &gt;20m of marine-based SLR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2000" dirty="0"/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Understanding ice/ocean interaction is critically important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2000" dirty="0" smtClean="0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76450"/>
            <a:ext cx="3529012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7165975" y="5427663"/>
            <a:ext cx="1487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aseline="30000"/>
              <a:t>Pritchard et al., 2012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251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Benefits of ice/ocean models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7069138" y="4321175"/>
            <a:ext cx="1268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aseline="30000"/>
              <a:t>Paolo et al., 2015</a:t>
            </a:r>
            <a:endParaRPr lang="en-AU" altLang="en-US"/>
          </a:p>
        </p:txBody>
      </p:sp>
      <p:grpSp>
        <p:nvGrpSpPr>
          <p:cNvPr id="5124" name="Group 2"/>
          <p:cNvGrpSpPr>
            <a:grpSpLocks/>
          </p:cNvGrpSpPr>
          <p:nvPr/>
        </p:nvGrpSpPr>
        <p:grpSpPr bwMode="auto">
          <a:xfrm>
            <a:off x="4381500" y="3040063"/>
            <a:ext cx="3956050" cy="1239837"/>
            <a:chOff x="-352109" y="2278063"/>
            <a:chExt cx="8176897" cy="2565400"/>
          </a:xfrm>
        </p:grpSpPr>
        <p:pic>
          <p:nvPicPr>
            <p:cNvPr id="512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8740"/>
            <a:stretch>
              <a:fillRect/>
            </a:stretch>
          </p:blipFill>
          <p:spPr bwMode="auto">
            <a:xfrm>
              <a:off x="1109663" y="2278063"/>
              <a:ext cx="6715125" cy="174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325" y="4103688"/>
              <a:ext cx="615950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Box 2"/>
            <p:cNvSpPr txBox="1">
              <a:spLocks noChangeArrowheads="1"/>
            </p:cNvSpPr>
            <p:nvPr/>
          </p:nvSpPr>
          <p:spPr bwMode="auto">
            <a:xfrm>
              <a:off x="-352109" y="2630100"/>
              <a:ext cx="1827176" cy="95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AU" altLang="en-US" sz="1200"/>
                <a:t>Thickness </a:t>
              </a:r>
            </a:p>
            <a:p>
              <a:r>
                <a:rPr lang="en-AU" altLang="en-US" sz="1200"/>
                <a:t>change (m)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662488" y="2174875"/>
            <a:ext cx="2563812" cy="5619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Temporal issues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1550" y="2174875"/>
            <a:ext cx="2565400" cy="5619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Spatial issues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127" name="Rectangle 3"/>
          <p:cNvSpPr>
            <a:spLocks noChangeArrowheads="1"/>
          </p:cNvSpPr>
          <p:nvPr/>
        </p:nvSpPr>
        <p:spPr bwMode="auto">
          <a:xfrm>
            <a:off x="581025" y="2794000"/>
            <a:ext cx="33464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altLang="en-US"/>
              <a:t>Logistical issues with in situ observations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AU" altLang="en-US"/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/>
              <a:t>Difficult to understand bigger picture from point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Challenges of ice/ocean models</a:t>
            </a:r>
            <a:endParaRPr lang="en-US" sz="18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125663"/>
            <a:ext cx="5484813" cy="3176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000" dirty="0" smtClean="0"/>
              <a:t>Unresolved processes</a:t>
            </a:r>
          </a:p>
          <a:p>
            <a:pPr lvl="1">
              <a:defRPr/>
            </a:pPr>
            <a:r>
              <a:rPr lang="en-AU" sz="1600" dirty="0"/>
              <a:t>e</a:t>
            </a:r>
            <a:r>
              <a:rPr lang="en-AU" sz="1600" dirty="0" smtClean="0"/>
              <a:t>.g. turbulence, melting</a:t>
            </a:r>
          </a:p>
          <a:p>
            <a:pPr>
              <a:defRPr/>
            </a:pPr>
            <a:r>
              <a:rPr lang="en-AU" sz="2000" dirty="0" smtClean="0"/>
              <a:t>Poorly understood physics</a:t>
            </a:r>
          </a:p>
          <a:p>
            <a:pPr lvl="1">
              <a:defRPr/>
            </a:pPr>
            <a:r>
              <a:rPr lang="en-AU" sz="1600" dirty="0" smtClean="0"/>
              <a:t>e.g. feedback between melting and surface roughness</a:t>
            </a:r>
          </a:p>
          <a:p>
            <a:pPr>
              <a:defRPr/>
            </a:pPr>
            <a:r>
              <a:rPr lang="en-GB" sz="2000" dirty="0" smtClean="0"/>
              <a:t>Model vs. real-world</a:t>
            </a:r>
          </a:p>
          <a:p>
            <a:pPr lvl="1">
              <a:defRPr/>
            </a:pPr>
            <a:r>
              <a:rPr lang="en-GB" sz="1600" dirty="0"/>
              <a:t>e</a:t>
            </a:r>
            <a:r>
              <a:rPr lang="en-GB" sz="1600" dirty="0" smtClean="0"/>
              <a:t>.g. Numerical diffusion, errors, complex physics</a:t>
            </a:r>
          </a:p>
          <a:p>
            <a:pPr>
              <a:defRPr/>
            </a:pPr>
            <a:r>
              <a:rPr lang="en-GB" sz="2000" dirty="0" smtClean="0"/>
              <a:t>Comparing models</a:t>
            </a:r>
          </a:p>
          <a:p>
            <a:pPr lvl="1">
              <a:defRPr/>
            </a:pPr>
            <a:r>
              <a:rPr lang="en-GB" sz="1600" dirty="0"/>
              <a:t>e.g. </a:t>
            </a:r>
            <a:r>
              <a:rPr lang="en-GB" sz="1600" dirty="0" smtClean="0"/>
              <a:t>different model platforms simulate ice/ocean interaction differently</a:t>
            </a:r>
            <a:endParaRPr lang="en-GB" sz="1600" dirty="0"/>
          </a:p>
          <a:p>
            <a:pPr marL="457200" lvl="1" indent="0">
              <a:buFont typeface="Arial"/>
              <a:buNone/>
              <a:defRPr/>
            </a:pPr>
            <a:endParaRPr lang="en-GB" sz="1600" dirty="0"/>
          </a:p>
        </p:txBody>
      </p:sp>
      <p:sp>
        <p:nvSpPr>
          <p:cNvPr id="5" name="Right Brace 4"/>
          <p:cNvSpPr/>
          <p:nvPr/>
        </p:nvSpPr>
        <p:spPr>
          <a:xfrm>
            <a:off x="5868988" y="4346575"/>
            <a:ext cx="153987" cy="58102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6022975" y="4346575"/>
            <a:ext cx="1846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AU" altLang="en-US"/>
              <a:t>This is what I will talk about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9"/>
          <p:cNvGrpSpPr>
            <a:grpSpLocks/>
          </p:cNvGrpSpPr>
          <p:nvPr/>
        </p:nvGrpSpPr>
        <p:grpSpPr bwMode="auto">
          <a:xfrm>
            <a:off x="4702175" y="2393950"/>
            <a:ext cx="4108450" cy="2935288"/>
            <a:chOff x="4701786" y="2393311"/>
            <a:chExt cx="4108425" cy="2935998"/>
          </a:xfrm>
        </p:grpSpPr>
        <p:pic>
          <p:nvPicPr>
            <p:cNvPr id="819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201" y="2408832"/>
              <a:ext cx="4038010" cy="2481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21" y="2393311"/>
              <a:ext cx="1430145" cy="141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Rectangle 4"/>
            <p:cNvSpPr>
              <a:spLocks noChangeArrowheads="1"/>
            </p:cNvSpPr>
            <p:nvPr/>
          </p:nvSpPr>
          <p:spPr bwMode="auto">
            <a:xfrm>
              <a:off x="7224392" y="4959977"/>
              <a:ext cx="15858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 baseline="30000"/>
                <a:t>Asay-Davis et al., 2016</a:t>
              </a:r>
              <a:endParaRPr lang="en-AU" alt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01786" y="4441681"/>
              <a:ext cx="684209" cy="4493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ISOMIP+ (a part of MISOMIP)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125663"/>
            <a:ext cx="3956050" cy="2428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AU" sz="2000" dirty="0" smtClean="0"/>
              <a:t>Marine Ice Sheet Ocean Model </a:t>
            </a:r>
            <a:r>
              <a:rPr lang="en-AU" sz="2000" dirty="0" err="1" smtClean="0"/>
              <a:t>Intercomparison</a:t>
            </a:r>
            <a:r>
              <a:rPr lang="en-AU" sz="2000" dirty="0" smtClean="0"/>
              <a:t> Project (MISOMIP)</a:t>
            </a:r>
          </a:p>
          <a:p>
            <a:pPr>
              <a:defRPr/>
            </a:pPr>
            <a:r>
              <a:rPr lang="en-AU" sz="2000" dirty="0" smtClean="0"/>
              <a:t>Ice Shelf-Ocean Model </a:t>
            </a:r>
            <a:r>
              <a:rPr lang="en-AU" sz="2000" dirty="0" err="1" smtClean="0"/>
              <a:t>Intercomparison</a:t>
            </a:r>
            <a:r>
              <a:rPr lang="en-AU" sz="2000" dirty="0" smtClean="0"/>
              <a:t> Project +	</a:t>
            </a:r>
          </a:p>
          <a:p>
            <a:pPr>
              <a:defRPr/>
            </a:pPr>
            <a:r>
              <a:rPr lang="en-AU" sz="2000" dirty="0" smtClean="0"/>
              <a:t>Simplified geometry &amp; forcing, common parameterisations of physics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57200" y="4570413"/>
            <a:ext cx="5613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AU" altLang="en-US" sz="2000"/>
              <a:t>Builds upon past ISOMIP-like experiments, e.g.</a:t>
            </a:r>
          </a:p>
          <a:p>
            <a:r>
              <a:rPr lang="en-AU" altLang="en-US" sz="1600"/>
              <a:t>Grosfeld et al., 1997; Hunter, 2008; Holland et al., 2008; Losch, 2008; Little et al. 2008, 2009; Goldberg  et al. 2012; Kimura  et al. 2013; Dansereau et al. 2014, Gwyther et al. 2015, 2016.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-715235" y="1873469"/>
            <a:ext cx="3956050" cy="2428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  <a:defRPr/>
            </a:pPr>
            <a:r>
              <a:rPr lang="en-AU" sz="2000" dirty="0" smtClean="0"/>
              <a:t>Bathymetry</a:t>
            </a:r>
          </a:p>
          <a:p>
            <a:pPr marL="0" indent="0" algn="r">
              <a:buFont typeface="Arial"/>
              <a:buNone/>
              <a:defRPr/>
            </a:pPr>
            <a:endParaRPr lang="en-AU" sz="2000" dirty="0" smtClean="0"/>
          </a:p>
          <a:p>
            <a:pPr marL="0" indent="0" algn="r">
              <a:buFont typeface="Arial"/>
              <a:buNone/>
              <a:defRPr/>
            </a:pPr>
            <a:endParaRPr lang="en-AU" sz="2000" dirty="0"/>
          </a:p>
          <a:p>
            <a:pPr marL="0" indent="0" algn="r">
              <a:buFont typeface="Arial"/>
              <a:buNone/>
              <a:defRPr/>
            </a:pPr>
            <a:endParaRPr lang="en-AU" sz="2000" dirty="0" smtClean="0"/>
          </a:p>
          <a:p>
            <a:pPr marL="0" indent="0" algn="r">
              <a:buFont typeface="Arial"/>
              <a:buNone/>
              <a:defRPr/>
            </a:pPr>
            <a:endParaRPr lang="en-AU" sz="2000" dirty="0"/>
          </a:p>
          <a:p>
            <a:pPr marL="0" indent="0" algn="r">
              <a:buFont typeface="Arial"/>
              <a:buNone/>
              <a:defRPr/>
            </a:pPr>
            <a:endParaRPr lang="en-AU" sz="2000" dirty="0"/>
          </a:p>
          <a:p>
            <a:pPr marL="0" indent="0" algn="r">
              <a:buNone/>
              <a:defRPr/>
            </a:pPr>
            <a:r>
              <a:rPr lang="en-AU" sz="2000" dirty="0" smtClean="0"/>
              <a:t>Ice draft </a:t>
            </a:r>
          </a:p>
          <a:p>
            <a:pPr marL="0" indent="0" algn="r">
              <a:buNone/>
              <a:defRPr/>
            </a:pPr>
            <a:r>
              <a:rPr lang="en-AU" sz="2000" dirty="0" smtClean="0"/>
              <a:t>(depth of ice below MSL)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132" y="857284"/>
            <a:ext cx="5158073" cy="49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Our contribution to ISOMIP+ is ROMS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199" y="2125663"/>
            <a:ext cx="8348967" cy="3455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1800" dirty="0" smtClean="0"/>
              <a:t>Regional Ocean Modelling System </a:t>
            </a:r>
            <a:r>
              <a:rPr lang="en-AU" sz="1800" dirty="0" smtClean="0"/>
              <a:t>(ROMS)</a:t>
            </a:r>
            <a:endParaRPr lang="en-AU" sz="1800" dirty="0" smtClean="0"/>
          </a:p>
          <a:p>
            <a:pPr>
              <a:defRPr/>
            </a:pPr>
            <a:r>
              <a:rPr lang="en-AU" sz="1800" dirty="0" smtClean="0"/>
              <a:t>Modified for ice/ocean interaction (</a:t>
            </a:r>
            <a:r>
              <a:rPr lang="en-AU" sz="1800" dirty="0" err="1" smtClean="0"/>
              <a:t>Dinniman</a:t>
            </a:r>
            <a:r>
              <a:rPr lang="en-AU" sz="1800" dirty="0" smtClean="0"/>
              <a:t> et al., 2007; Galton-</a:t>
            </a:r>
            <a:r>
              <a:rPr lang="en-AU" sz="1800" dirty="0" err="1" smtClean="0"/>
              <a:t>Fenzi</a:t>
            </a:r>
            <a:r>
              <a:rPr lang="en-AU" sz="1800" dirty="0" smtClean="0"/>
              <a:t> et al., 2012) with thermodynamic interaction and pressure of overlying ice.</a:t>
            </a:r>
          </a:p>
          <a:p>
            <a:pPr>
              <a:defRPr/>
            </a:pPr>
            <a:r>
              <a:rPr lang="en-AU" sz="1800" b="1" dirty="0" smtClean="0"/>
              <a:t>Terrain-following (or sigma-level) </a:t>
            </a:r>
            <a:r>
              <a:rPr lang="en-AU" sz="1800" b="1" dirty="0"/>
              <a:t>vertical coordinate</a:t>
            </a:r>
          </a:p>
          <a:p>
            <a:pPr marL="0" indent="0">
              <a:buFont typeface="Arial"/>
              <a:buNone/>
              <a:defRPr/>
            </a:pPr>
            <a:endParaRPr lang="en-AU" sz="1800" dirty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687763"/>
            <a:ext cx="32146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3746500"/>
            <a:ext cx="25034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43025"/>
            <a:ext cx="8229600" cy="6270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Results of ISOMIP+</a:t>
            </a:r>
          </a:p>
        </p:txBody>
      </p:sp>
      <p:pic>
        <p:nvPicPr>
          <p:cNvPr id="6" name="ocean1_m_e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600325"/>
            <a:ext cx="321786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cean1_T_tran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3954463"/>
            <a:ext cx="321786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cean2_m_ev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2600325"/>
            <a:ext cx="321786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cean2_T_trans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954463"/>
            <a:ext cx="321786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2122488"/>
            <a:ext cx="3567113" cy="6270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Ocean1 (warming ocean)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81575" y="2151063"/>
            <a:ext cx="3567113" cy="6270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Ocean2 (cooling ocean)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4376</TotalTime>
  <Words>882</Words>
  <Application>Microsoft Office PowerPoint</Application>
  <PresentationFormat>On-screen Show (4:3)</PresentationFormat>
  <Paragraphs>129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Cambria Math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 Crosswell</dc:creator>
  <cp:lastModifiedBy>odin</cp:lastModifiedBy>
  <cp:revision>87</cp:revision>
  <dcterms:created xsi:type="dcterms:W3CDTF">2015-09-24T00:38:35Z</dcterms:created>
  <dcterms:modified xsi:type="dcterms:W3CDTF">2016-10-18T03:19:52Z</dcterms:modified>
</cp:coreProperties>
</file>