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39"/>
  </p:notesMasterIdLst>
  <p:sldIdLst>
    <p:sldId id="302" r:id="rId2"/>
    <p:sldId id="361" r:id="rId3"/>
    <p:sldId id="362" r:id="rId4"/>
    <p:sldId id="390" r:id="rId5"/>
    <p:sldId id="383" r:id="rId6"/>
    <p:sldId id="304" r:id="rId7"/>
    <p:sldId id="365" r:id="rId8"/>
    <p:sldId id="363" r:id="rId9"/>
    <p:sldId id="329" r:id="rId10"/>
    <p:sldId id="389" r:id="rId11"/>
    <p:sldId id="377" r:id="rId12"/>
    <p:sldId id="355" r:id="rId13"/>
    <p:sldId id="309" r:id="rId14"/>
    <p:sldId id="310" r:id="rId15"/>
    <p:sldId id="311" r:id="rId16"/>
    <p:sldId id="312" r:id="rId17"/>
    <p:sldId id="391" r:id="rId18"/>
    <p:sldId id="394" r:id="rId19"/>
    <p:sldId id="381" r:id="rId20"/>
    <p:sldId id="357" r:id="rId21"/>
    <p:sldId id="387" r:id="rId22"/>
    <p:sldId id="375" r:id="rId23"/>
    <p:sldId id="384" r:id="rId24"/>
    <p:sldId id="386" r:id="rId25"/>
    <p:sldId id="385" r:id="rId26"/>
    <p:sldId id="397" r:id="rId27"/>
    <p:sldId id="395" r:id="rId28"/>
    <p:sldId id="314" r:id="rId29"/>
    <p:sldId id="346" r:id="rId30"/>
    <p:sldId id="301" r:id="rId31"/>
    <p:sldId id="344" r:id="rId32"/>
    <p:sldId id="325" r:id="rId33"/>
    <p:sldId id="327" r:id="rId34"/>
    <p:sldId id="340" r:id="rId35"/>
    <p:sldId id="343" r:id="rId36"/>
    <p:sldId id="398" r:id="rId37"/>
    <p:sldId id="39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 Connie Rentschler" initials="CE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92C88"/>
    <a:srgbClr val="27348B"/>
    <a:srgbClr val="DDB10A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1250" autoAdjust="0"/>
    <p:restoredTop sz="91829" autoAdjust="0"/>
  </p:normalViewPr>
  <p:slideViewPr>
    <p:cSldViewPr>
      <p:cViewPr>
        <p:scale>
          <a:sx n="100" d="100"/>
          <a:sy n="100" d="100"/>
        </p:scale>
        <p:origin x="-282" y="13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4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5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5AD73D-A1A5-3D48-B2E8-82042EFDC2F2}" type="datetimeFigureOut">
              <a:rPr lang="en-US" smtClean="0"/>
              <a:pPr/>
              <a:t>10/20/2016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CD3214-5A46-0741-9F3D-5A9C4800882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19758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185991"/>
            <a:ext cx="5595181" cy="4632101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Ø"/>
            </a:pPr>
            <a:r>
              <a:rPr lang="en-AU" sz="1400" dirty="0" smtClean="0"/>
              <a:t>This is my presentation outline.</a:t>
            </a:r>
          </a:p>
          <a:p>
            <a:pPr>
              <a:buFont typeface="Wingdings" pitchFamily="2" charset="2"/>
              <a:buChar char="Ø"/>
            </a:pPr>
            <a:r>
              <a:rPr lang="en-AU" sz="1400" dirty="0" smtClean="0"/>
              <a:t> Firstly, I will brief background of the project</a:t>
            </a:r>
          </a:p>
          <a:p>
            <a:pPr>
              <a:buFont typeface="Wingdings" pitchFamily="2" charset="2"/>
              <a:buChar char="Ø"/>
            </a:pPr>
            <a:r>
              <a:rPr lang="en-AU" sz="1400" dirty="0" smtClean="0"/>
              <a:t>Then I will show you </a:t>
            </a:r>
            <a:r>
              <a:rPr lang="en-AU" sz="1400" dirty="0" err="1" smtClean="0"/>
              <a:t>OzROMS</a:t>
            </a:r>
            <a:r>
              <a:rPr lang="en-AU" sz="1400" dirty="0" smtClean="0"/>
              <a:t> grid and forcing configuration. </a:t>
            </a:r>
          </a:p>
          <a:p>
            <a:pPr>
              <a:buFont typeface="Wingdings" pitchFamily="2" charset="2"/>
              <a:buChar char="Ø"/>
            </a:pPr>
            <a:r>
              <a:rPr lang="en-AU" sz="1400" dirty="0" smtClean="0"/>
              <a:t>Then, I will go thorough few slides on model validation process </a:t>
            </a:r>
          </a:p>
          <a:p>
            <a:endParaRPr lang="en-AU" sz="1400" dirty="0" smtClean="0"/>
          </a:p>
          <a:p>
            <a:pPr>
              <a:buFont typeface="Wingdings" pitchFamily="2" charset="2"/>
              <a:buChar char="Ø"/>
            </a:pPr>
            <a:r>
              <a:rPr lang="en-AU" sz="1400" dirty="0" smtClean="0"/>
              <a:t>Finally, I will show you some simulation results, particularly, model</a:t>
            </a:r>
          </a:p>
          <a:p>
            <a:pPr>
              <a:buFont typeface="Wingdings" pitchFamily="2" charset="2"/>
              <a:buNone/>
            </a:pPr>
            <a:r>
              <a:rPr lang="en-AU" sz="1400" dirty="0" smtClean="0"/>
              <a:t>    calculated along shelf and cross-shelf net volume fluxes.</a:t>
            </a:r>
          </a:p>
          <a:p>
            <a:pPr defTabSz="844083">
              <a:defRPr/>
            </a:pPr>
            <a:endParaRPr lang="en-AU" sz="1400" dirty="0" smtClean="0"/>
          </a:p>
          <a:p>
            <a:pPr defTabSz="844083">
              <a:buFont typeface="Wingdings" pitchFamily="2" charset="2"/>
              <a:buChar char="Ø"/>
              <a:defRPr/>
            </a:pPr>
            <a:r>
              <a:rPr lang="en-GB" sz="1400" dirty="0" smtClean="0"/>
              <a:t> Prior to </a:t>
            </a:r>
            <a:r>
              <a:rPr lang="en-GB" sz="1400" dirty="0" err="1" smtClean="0"/>
              <a:t>OzROMS</a:t>
            </a:r>
            <a:r>
              <a:rPr lang="en-GB" sz="1400" dirty="0" smtClean="0"/>
              <a:t> configuration, </a:t>
            </a:r>
            <a:r>
              <a:rPr lang="en-AU" sz="1400" dirty="0" smtClean="0"/>
              <a:t>we conducted a set of experiments,</a:t>
            </a:r>
          </a:p>
          <a:p>
            <a:pPr defTabSz="844083">
              <a:defRPr/>
            </a:pPr>
            <a:r>
              <a:rPr lang="en-AU" sz="1400" dirty="0" smtClean="0"/>
              <a:t>     we tested different domain extends, forcing resolution etc. </a:t>
            </a:r>
          </a:p>
          <a:p>
            <a:pPr defTabSz="844083">
              <a:defRPr/>
            </a:pPr>
            <a:endParaRPr lang="en-AU" sz="14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A0BE-BADB-406B-831E-38B6FB77CD98}" type="slidenum">
              <a:rPr lang="en-AU" smtClean="0"/>
              <a:pPr/>
              <a:t>2</a:t>
            </a:fld>
            <a:endParaRPr lang="en-A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D3214-5A46-0741-9F3D-5A9C4800882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en-AU" dirty="0" smtClean="0"/>
              <a:t>This figure shows comparison between </a:t>
            </a:r>
            <a:r>
              <a:rPr lang="en-AU" dirty="0" err="1" smtClean="0"/>
              <a:t>OzROMS</a:t>
            </a:r>
            <a:r>
              <a:rPr lang="en-AU" dirty="0" smtClean="0"/>
              <a:t> predicted water levels and tide gauges @ Booby Island, Darwin and Broome. Tide gauge data shows in black line and </a:t>
            </a:r>
            <a:r>
              <a:rPr lang="en-AU" dirty="0" err="1" smtClean="0"/>
              <a:t>OzROMS</a:t>
            </a:r>
            <a:r>
              <a:rPr lang="en-AU" dirty="0" smtClean="0"/>
              <a:t> prediction in red line. Model prediction for Darwin and Broome are good, but @ Booby island</a:t>
            </a:r>
            <a:r>
              <a:rPr lang="en-AU" baseline="0" dirty="0" smtClean="0"/>
              <a:t> model overestimating. </a:t>
            </a:r>
            <a:r>
              <a:rPr lang="en-AU" dirty="0" smtClean="0"/>
              <a:t>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A0BE-BADB-406B-831E-38B6FB77CD98}" type="slidenum">
              <a:rPr lang="en-AU" smtClean="0"/>
              <a:pPr/>
              <a:t>13</a:t>
            </a:fld>
            <a:endParaRPr lang="en-A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en-AU" dirty="0" smtClean="0"/>
              <a:t>This figure shows comparison between predicted water levels and tide gauges @ Fremantle, Esperance and Thevenard. As same as previous figure, Tide gauge data in black line and </a:t>
            </a:r>
            <a:r>
              <a:rPr lang="en-AU" dirty="0" err="1" smtClean="0"/>
              <a:t>OzROMS</a:t>
            </a:r>
            <a:r>
              <a:rPr lang="en-AU" dirty="0" smtClean="0"/>
              <a:t> prediction in red line. tide is</a:t>
            </a:r>
            <a:r>
              <a:rPr lang="en-AU" baseline="0" dirty="0" smtClean="0"/>
              <a:t> under predicting for these stations. But, a</a:t>
            </a:r>
            <a:r>
              <a:rPr lang="en-AU" dirty="0" smtClean="0"/>
              <a:t>s you can see there</a:t>
            </a:r>
            <a:r>
              <a:rPr lang="en-AU" baseline="0" dirty="0" smtClean="0"/>
              <a:t> is surge between 25 Jan to 03 Feb. This is related to cyclone Bianca, </a:t>
            </a:r>
            <a:r>
              <a:rPr lang="en-AU" dirty="0" smtClean="0"/>
              <a:t>I'll come back to this in next slides.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A0BE-BADB-406B-831E-38B6FB77CD98}" type="slidenum">
              <a:rPr lang="en-AU" smtClean="0"/>
              <a:pPr/>
              <a:t>14</a:t>
            </a:fld>
            <a:endParaRPr lang="en-A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en-AU" dirty="0" smtClean="0"/>
              <a:t>These</a:t>
            </a:r>
            <a:r>
              <a:rPr lang="en-AU" baseline="0" dirty="0" smtClean="0"/>
              <a:t> are </a:t>
            </a:r>
            <a:r>
              <a:rPr lang="en-AU" dirty="0" smtClean="0"/>
              <a:t>results for Portland, Spring Bay and Fort Denison. Model </a:t>
            </a:r>
            <a:r>
              <a:rPr lang="en-AU" baseline="0" dirty="0" smtClean="0"/>
              <a:t>under predicting water levels @ Portland  . </a:t>
            </a:r>
            <a:endParaRPr lang="en-AU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A0BE-BADB-406B-831E-38B6FB77CD98}" type="slidenum">
              <a:rPr lang="en-AU" smtClean="0"/>
              <a:pPr/>
              <a:t>15</a:t>
            </a:fld>
            <a:endParaRPr lang="en-A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844083">
              <a:defRPr/>
            </a:pPr>
            <a:r>
              <a:rPr lang="en-AU" dirty="0" smtClean="0"/>
              <a:t>These</a:t>
            </a:r>
            <a:r>
              <a:rPr lang="en-AU" baseline="0" dirty="0" smtClean="0"/>
              <a:t> are </a:t>
            </a:r>
            <a:r>
              <a:rPr lang="en-AU" dirty="0" smtClean="0"/>
              <a:t>results for Brisbane, Burnett head and Townsville. Model again under predicting tides</a:t>
            </a:r>
            <a:r>
              <a:rPr lang="en-AU" baseline="0" dirty="0" smtClean="0"/>
              <a:t>. Overall, we believed model predicting sea level in reasonably well. More significantly, model reproducing </a:t>
            </a:r>
            <a:r>
              <a:rPr lang="en-GB" sz="1100" dirty="0" smtClean="0"/>
              <a:t>resonance amplification of the tidal amplitudes in North-West shelf, Bass Strait and Queensland. Overall, mean errors in predicted elevations in whole Australian coast are less than 20 %.  </a:t>
            </a:r>
            <a:endParaRPr lang="en-AU" sz="1100" dirty="0" smtClean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A0BE-BADB-406B-831E-38B6FB77CD98}" type="slidenum">
              <a:rPr lang="en-AU" smtClean="0"/>
              <a:pPr/>
              <a:t>16</a:t>
            </a:fld>
            <a:endParaRPr lang="en-A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 defTabSz="844083">
              <a:buFont typeface="Wingdings" pitchFamily="2" charset="2"/>
              <a:buChar char="Ø"/>
              <a:defRPr/>
            </a:pPr>
            <a:r>
              <a:rPr lang="en-GB" sz="1800" dirty="0" smtClean="0"/>
              <a:t>This animation shows tide-induced internal</a:t>
            </a:r>
          </a:p>
          <a:p>
            <a:pPr defTabSz="844083">
              <a:defRPr/>
            </a:pPr>
            <a:r>
              <a:rPr lang="en-GB" sz="1800" dirty="0" smtClean="0"/>
              <a:t>    waves @ NW shelf </a:t>
            </a:r>
            <a:r>
              <a:rPr lang="en-GB" sz="1800" dirty="0" err="1" smtClean="0"/>
              <a:t>frommodel</a:t>
            </a:r>
            <a:r>
              <a:rPr lang="en-GB" sz="1800" dirty="0" smtClean="0"/>
              <a:t>. </a:t>
            </a:r>
          </a:p>
          <a:p>
            <a:pPr defTabSz="844083">
              <a:buFont typeface="Wingdings" pitchFamily="2" charset="2"/>
              <a:buChar char="Ø"/>
              <a:defRPr/>
            </a:pPr>
            <a:endParaRPr lang="en-GB" sz="1800" dirty="0" smtClean="0"/>
          </a:p>
          <a:p>
            <a:pPr defTabSz="844083">
              <a:buFont typeface="Wingdings" pitchFamily="2" charset="2"/>
              <a:buChar char="Ø"/>
              <a:defRPr/>
            </a:pPr>
            <a:r>
              <a:rPr lang="en-GB" sz="1800" dirty="0" smtClean="0"/>
              <a:t> Internal waves forms at the continental shelf break. </a:t>
            </a:r>
          </a:p>
          <a:p>
            <a:pPr defTabSz="844083">
              <a:defRPr/>
            </a:pPr>
            <a:endParaRPr lang="en-AU" sz="1800" dirty="0" smtClean="0"/>
          </a:p>
          <a:p>
            <a:pPr defTabSz="844083">
              <a:buFont typeface="Wingdings" pitchFamily="2" charset="2"/>
              <a:buChar char="Ø"/>
              <a:defRPr/>
            </a:pPr>
            <a:r>
              <a:rPr lang="en-AU" sz="1800" dirty="0" smtClean="0"/>
              <a:t> As you can see in upper animation, </a:t>
            </a:r>
            <a:r>
              <a:rPr lang="en-GB" sz="1800" dirty="0" smtClean="0"/>
              <a:t>internal tides </a:t>
            </a:r>
          </a:p>
          <a:p>
            <a:pPr defTabSz="844083">
              <a:defRPr/>
            </a:pPr>
            <a:r>
              <a:rPr lang="en-GB" sz="1800" dirty="0" smtClean="0"/>
              <a:t>    steepening as they shoal onto the slope. </a:t>
            </a:r>
          </a:p>
          <a:p>
            <a:pPr defTabSz="844083">
              <a:buFont typeface="Wingdings" pitchFamily="2" charset="2"/>
              <a:buChar char="Ø"/>
              <a:defRPr/>
            </a:pPr>
            <a:endParaRPr lang="en-GB" sz="1800" dirty="0" smtClean="0"/>
          </a:p>
          <a:p>
            <a:pPr defTabSz="844083">
              <a:buFont typeface="Wingdings" pitchFamily="2" charset="2"/>
              <a:buChar char="Ø"/>
              <a:defRPr/>
            </a:pPr>
            <a:r>
              <a:rPr lang="en-AU" sz="1800" dirty="0" smtClean="0"/>
              <a:t> We also found, </a:t>
            </a:r>
            <a:r>
              <a:rPr lang="en-GB" sz="1800" dirty="0" smtClean="0"/>
              <a:t>when the ray slope is less than the </a:t>
            </a:r>
          </a:p>
          <a:p>
            <a:pPr defTabSz="844083">
              <a:defRPr/>
            </a:pPr>
            <a:r>
              <a:rPr lang="en-GB" sz="1800" dirty="0" smtClean="0"/>
              <a:t>    topographic slope, the onshore propagating internal </a:t>
            </a:r>
          </a:p>
          <a:p>
            <a:pPr defTabSz="844083">
              <a:defRPr/>
            </a:pPr>
            <a:r>
              <a:rPr lang="en-GB" sz="1800" dirty="0" smtClean="0"/>
              <a:t>     tide is reflected offshore. </a:t>
            </a:r>
            <a:endParaRPr lang="en-AU" sz="1800" dirty="0" smtClean="0"/>
          </a:p>
          <a:p>
            <a:pPr defTabSz="844083">
              <a:buFont typeface="Wingdings" pitchFamily="2" charset="2"/>
              <a:buChar char="Ø"/>
              <a:defRPr/>
            </a:pPr>
            <a:endParaRPr lang="en-AU" sz="1800" dirty="0" smtClean="0"/>
          </a:p>
          <a:p>
            <a:pPr defTabSz="844083">
              <a:buFont typeface="Wingdings" pitchFamily="2" charset="2"/>
              <a:buChar char="Ø"/>
              <a:defRPr/>
            </a:pPr>
            <a:r>
              <a:rPr lang="en-AU" sz="1800" dirty="0" smtClean="0"/>
              <a:t> Below  animation shows temperature variation @ 20</a:t>
            </a:r>
          </a:p>
          <a:p>
            <a:pPr defTabSz="844083">
              <a:defRPr/>
            </a:pPr>
            <a:r>
              <a:rPr lang="en-AU" sz="1800" dirty="0" smtClean="0"/>
              <a:t>    m depth, as  you can clearly see inward propagating </a:t>
            </a:r>
          </a:p>
          <a:p>
            <a:pPr defTabSz="844083">
              <a:defRPr/>
            </a:pPr>
            <a:r>
              <a:rPr lang="en-AU" sz="1800" dirty="0" smtClean="0"/>
              <a:t>    waves. </a:t>
            </a:r>
          </a:p>
          <a:p>
            <a:pPr defTabSz="844083">
              <a:buFont typeface="Wingdings" pitchFamily="2" charset="2"/>
              <a:buChar char="Ø"/>
              <a:defRPr/>
            </a:pPr>
            <a:endParaRPr lang="en-AU" sz="1800" dirty="0" smtClean="0"/>
          </a:p>
          <a:p>
            <a:pPr defTabSz="844083">
              <a:buFont typeface="Wingdings" pitchFamily="2" charset="2"/>
              <a:buChar char="Ø"/>
              <a:defRPr/>
            </a:pPr>
            <a:r>
              <a:rPr lang="en-AU" sz="1800" dirty="0" smtClean="0"/>
              <a:t> Also you can see upwelling around Scott reef.  </a:t>
            </a:r>
            <a:endParaRPr lang="en-AU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A0BE-BADB-406B-831E-38B6FB77CD98}" type="slidenum">
              <a:rPr lang="en-AU" smtClean="0"/>
              <a:pPr/>
              <a:t>21</a:t>
            </a:fld>
            <a:endParaRPr lang="en-A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defTabSz="844083">
              <a:buFont typeface="Wingdings" pitchFamily="2" charset="2"/>
              <a:buChar char="Ø"/>
              <a:defRPr/>
            </a:pPr>
            <a:r>
              <a:rPr lang="en-GB" sz="1800" dirty="0" smtClean="0"/>
              <a:t>This animation shows density anomaly predicted</a:t>
            </a:r>
          </a:p>
          <a:p>
            <a:pPr defTabSz="844083">
              <a:defRPr/>
            </a:pPr>
            <a:r>
              <a:rPr lang="en-GB" sz="1800" dirty="0" smtClean="0"/>
              <a:t>    by model @ -33 Lat section, during winter, July</a:t>
            </a:r>
          </a:p>
          <a:p>
            <a:pPr defTabSz="844083">
              <a:defRPr/>
            </a:pPr>
            <a:r>
              <a:rPr lang="en-GB" sz="1800" dirty="0" smtClean="0"/>
              <a:t>    2010.  </a:t>
            </a:r>
          </a:p>
          <a:p>
            <a:pPr defTabSz="844083">
              <a:defRPr/>
            </a:pPr>
            <a:endParaRPr lang="en-GB" sz="1800" dirty="0" smtClean="0"/>
          </a:p>
          <a:p>
            <a:pPr defTabSz="844083">
              <a:buFont typeface="Wingdings" pitchFamily="2" charset="2"/>
              <a:buChar char="Ø"/>
              <a:defRPr/>
            </a:pPr>
            <a:r>
              <a:rPr lang="en-GB" sz="1800" dirty="0" smtClean="0"/>
              <a:t> Upper figure shows temperature transect from </a:t>
            </a:r>
          </a:p>
          <a:p>
            <a:pPr defTabSz="844083">
              <a:defRPr/>
            </a:pPr>
            <a:r>
              <a:rPr lang="en-GB" sz="1800" dirty="0" smtClean="0"/>
              <a:t>    Glider in July 2010.</a:t>
            </a:r>
          </a:p>
          <a:p>
            <a:pPr defTabSz="844083">
              <a:buFont typeface="Wingdings" pitchFamily="2" charset="2"/>
              <a:buChar char="Ø"/>
              <a:defRPr/>
            </a:pPr>
            <a:endParaRPr lang="en-GB" sz="1800" dirty="0" smtClean="0"/>
          </a:p>
          <a:p>
            <a:pPr defTabSz="844083">
              <a:buFont typeface="Wingdings" pitchFamily="2" charset="2"/>
              <a:buChar char="Ø"/>
              <a:defRPr/>
            </a:pPr>
            <a:r>
              <a:rPr lang="en-GB" sz="1800" dirty="0" smtClean="0"/>
              <a:t> As we know, dense water formation occurs as high</a:t>
            </a:r>
          </a:p>
          <a:p>
            <a:pPr defTabSz="844083">
              <a:defRPr/>
            </a:pPr>
            <a:r>
              <a:rPr lang="en-GB" sz="1800" dirty="0" smtClean="0"/>
              <a:t>    evaporation of the shallow water in summer leads</a:t>
            </a:r>
          </a:p>
          <a:p>
            <a:pPr defTabSz="844083">
              <a:defRPr/>
            </a:pPr>
            <a:r>
              <a:rPr lang="en-GB" sz="1800" dirty="0" smtClean="0"/>
              <a:t>    to increased salinity, and therefore increased </a:t>
            </a:r>
          </a:p>
          <a:p>
            <a:pPr defTabSz="844083">
              <a:defRPr/>
            </a:pPr>
            <a:r>
              <a:rPr lang="en-GB" sz="1800" dirty="0" smtClean="0"/>
              <a:t>    density. </a:t>
            </a:r>
          </a:p>
          <a:p>
            <a:pPr defTabSz="844083">
              <a:defRPr/>
            </a:pPr>
            <a:endParaRPr lang="en-GB" sz="1800" dirty="0" smtClean="0"/>
          </a:p>
          <a:p>
            <a:pPr defTabSz="844083">
              <a:buFont typeface="Wingdings" pitchFamily="2" charset="2"/>
              <a:buChar char="Ø"/>
              <a:defRPr/>
            </a:pPr>
            <a:r>
              <a:rPr lang="en-GB" sz="1800" dirty="0" smtClean="0"/>
              <a:t> In winter the water cools, becomes even</a:t>
            </a:r>
          </a:p>
          <a:p>
            <a:pPr defTabSz="844083">
              <a:defRPr/>
            </a:pPr>
            <a:r>
              <a:rPr lang="en-GB" sz="1800" dirty="0" smtClean="0"/>
              <a:t>    denser, and is pulled down by gravity to deeper </a:t>
            </a:r>
          </a:p>
          <a:p>
            <a:pPr defTabSz="844083">
              <a:defRPr/>
            </a:pPr>
            <a:r>
              <a:rPr lang="en-GB" sz="1800" dirty="0" smtClean="0"/>
              <a:t>    waters.</a:t>
            </a:r>
          </a:p>
          <a:p>
            <a:pPr>
              <a:buFont typeface="Wingdings" pitchFamily="2" charset="2"/>
              <a:buChar char="Ø"/>
            </a:pP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D0A0BE-BADB-406B-831E-38B6FB77CD98}" type="slidenum">
              <a:rPr lang="en-AU" smtClean="0"/>
              <a:pPr/>
              <a:t>24</a:t>
            </a:fld>
            <a:endParaRPr lang="en-A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D3214-5A46-0741-9F3D-5A9C48008824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8180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6" descr="W:\Emily\Presentation assets\UWAM0289 Presentation pg1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1964" t="87895"/>
          <a:stretch/>
        </p:blipFill>
        <p:spPr bwMode="auto">
          <a:xfrm>
            <a:off x="8417859" y="6033246"/>
            <a:ext cx="735536" cy="8309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5488" y="1625724"/>
            <a:ext cx="5590392" cy="1803276"/>
          </a:xfrm>
          <a:prstGeom prst="rect">
            <a:avLst/>
          </a:prstGeom>
        </p:spPr>
        <p:txBody>
          <a:bodyPr/>
          <a:lstStyle>
            <a:lvl1pPr algn="l">
              <a:lnSpc>
                <a:spcPts val="6600"/>
              </a:lnSpc>
              <a:defRPr sz="62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Main heading</a:t>
            </a:r>
            <a:endParaRPr lang="en-AU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5488" y="3455288"/>
            <a:ext cx="5563248" cy="28803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230" b="1" baseline="0">
                <a:solidFill>
                  <a:srgbClr val="DDB10A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Subheading</a:t>
            </a:r>
            <a:endParaRPr lang="en-AU" dirty="0"/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889234" y="1844824"/>
            <a:ext cx="1896393" cy="2952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tIns="0"/>
          <a:lstStyle>
            <a:lvl1pPr marL="0" indent="0">
              <a:lnSpc>
                <a:spcPct val="124000"/>
              </a:lnSpc>
              <a:buNone/>
              <a:defRPr sz="1250" baseline="0">
                <a:solidFill>
                  <a:schemeClr val="bg1"/>
                </a:solidFill>
                <a:latin typeface="UWA" pitchFamily="50" charset="0"/>
              </a:defRPr>
            </a:lvl1pPr>
          </a:lstStyle>
          <a:p>
            <a:pPr lvl="0"/>
            <a:r>
              <a:rPr lang="en-US" dirty="0" smtClean="0"/>
              <a:t>  </a:t>
            </a:r>
            <a:endParaRPr lang="en-AU" dirty="0"/>
          </a:p>
        </p:txBody>
      </p:sp>
      <p:sp>
        <p:nvSpPr>
          <p:cNvPr id="18" name="Text Placeholder 6"/>
          <p:cNvSpPr>
            <a:spLocks noGrp="1"/>
          </p:cNvSpPr>
          <p:nvPr>
            <p:ph type="body" sz="quarter" idx="16" hasCustomPrompt="1"/>
          </p:nvPr>
        </p:nvSpPr>
        <p:spPr>
          <a:xfrm>
            <a:off x="2462944" y="5576400"/>
            <a:ext cx="1897200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1200" dirty="0" smtClean="0"/>
              <a:t>Type information here</a:t>
            </a:r>
            <a:endParaRPr lang="en-AU" dirty="0"/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549092" y="5576400"/>
            <a:ext cx="1897200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1200" dirty="0" smtClean="0"/>
              <a:t>Type information here</a:t>
            </a:r>
            <a:endParaRPr lang="en-AU" dirty="0"/>
          </a:p>
        </p:txBody>
      </p:sp>
      <p:sp>
        <p:nvSpPr>
          <p:cNvPr id="20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6635240" y="5576400"/>
            <a:ext cx="1897200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1200" dirty="0" smtClean="0"/>
              <a:t>Type information here</a:t>
            </a:r>
            <a:endParaRPr lang="en-AU" dirty="0"/>
          </a:p>
        </p:txBody>
      </p:sp>
      <p:sp>
        <p:nvSpPr>
          <p:cNvPr id="21" name="Text Placeholder 6"/>
          <p:cNvSpPr>
            <a:spLocks noGrp="1"/>
          </p:cNvSpPr>
          <p:nvPr>
            <p:ph type="body" sz="quarter" idx="19" hasCustomPrompt="1"/>
          </p:nvPr>
        </p:nvSpPr>
        <p:spPr>
          <a:xfrm>
            <a:off x="376796" y="5576400"/>
            <a:ext cx="1897200" cy="792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sz="1200" dirty="0" smtClean="0"/>
              <a:t>Type information here</a:t>
            </a:r>
            <a:endParaRPr lang="en-AU" dirty="0"/>
          </a:p>
        </p:txBody>
      </p:sp>
    </p:spTree>
    <p:extLst>
      <p:ext uri="{BB962C8B-B14F-4D97-AF65-F5344CB8AC3E}">
        <p14:creationId xmlns="" xmlns:p14="http://schemas.microsoft.com/office/powerpoint/2010/main" val="3527418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AU" smtClean="0"/>
              <a:t>1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412875"/>
            <a:ext cx="8064500" cy="503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/>
            </a:lvl1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3284984"/>
            <a:ext cx="8064896" cy="93610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AU" sz="1800" dirty="0" smtClean="0"/>
              <a:t>Bullets</a:t>
            </a:r>
          </a:p>
          <a:p>
            <a:pPr lvl="0"/>
            <a:endParaRPr lang="en-AU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5300663"/>
            <a:ext cx="8064500" cy="864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baseline="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AU" dirty="0" smtClean="0"/>
              <a:t>Feature text</a:t>
            </a:r>
            <a:endParaRPr lang="en-A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67841" y="476325"/>
            <a:ext cx="6048375" cy="576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baseline="0">
                <a:solidFill>
                  <a:srgbClr val="27348B"/>
                </a:solidFill>
              </a:defRPr>
            </a:lvl1pPr>
          </a:lstStyle>
          <a:p>
            <a:pPr lvl="0"/>
            <a:r>
              <a:rPr lang="en-AU" dirty="0" smtClean="0"/>
              <a:t>Cover title (optional)</a:t>
            </a:r>
            <a:endParaRPr lang="en-AU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8313" y="1989138"/>
            <a:ext cx="8064500" cy="359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AU" b="1" dirty="0" smtClean="0"/>
              <a:t>Body text bold</a:t>
            </a:r>
            <a:endParaRPr lang="en-AU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2348880"/>
            <a:ext cx="8064500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Body text</a:t>
            </a:r>
            <a:endParaRPr lang="en-AU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3" y="4292600"/>
            <a:ext cx="8064500" cy="360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baseline="0"/>
            </a:lvl1pPr>
          </a:lstStyle>
          <a:p>
            <a:pPr lvl="0"/>
            <a:r>
              <a:rPr lang="en-US" dirty="0" smtClean="0"/>
              <a:t>Small body text bold</a:t>
            </a:r>
            <a:endParaRPr lang="en-AU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0" hasCustomPrompt="1"/>
          </p:nvPr>
        </p:nvSpPr>
        <p:spPr>
          <a:xfrm>
            <a:off x="467544" y="4653136"/>
            <a:ext cx="806450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AU" dirty="0" smtClean="0"/>
              <a:t>Small body text</a:t>
            </a:r>
            <a:endParaRPr lang="en-AU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2292902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FA546C5-5B2F-48F4-B52B-551F3C81360C}" type="datetime1">
              <a:rPr lang="en-US" smtClean="0"/>
              <a:pPr/>
              <a:t>10/20/2016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en-AU" b="1" smtClean="0">
                <a:solidFill>
                  <a:schemeClr val="bg1"/>
                </a:solidFill>
                <a:sym typeface="Symbol"/>
              </a:rPr>
              <a:t> </a:t>
            </a:r>
            <a:fld id="{CEA3B86A-D8D9-41B4-AC9E-71B6F5E22BD6}" type="slidenum">
              <a:rPr lang="en-AU" smtClean="0">
                <a:cs typeface="Times New Roman" pitchFamily="18" charset="0"/>
              </a:rPr>
              <a:pPr algn="l"/>
              <a:t>‹#›</a:t>
            </a:fld>
            <a:endParaRPr lang="en-AU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00968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124744"/>
            <a:ext cx="9144000" cy="57332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AU" dirty="0" smtClean="0"/>
              <a:t>1</a:t>
            </a:r>
            <a:endParaRPr lang="en-A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468313" y="1412875"/>
            <a:ext cx="8064500" cy="5039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200" baseline="0"/>
            </a:lvl1pPr>
          </a:lstStyle>
          <a:p>
            <a:pPr lvl="0"/>
            <a:r>
              <a:rPr lang="en-US" dirty="0" smtClean="0"/>
              <a:t>Subheading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3284984"/>
            <a:ext cx="8064896" cy="936105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</a:lstStyle>
          <a:p>
            <a:pPr lvl="0"/>
            <a:r>
              <a:rPr lang="en-AU" sz="1800" dirty="0" smtClean="0"/>
              <a:t>Bullets</a:t>
            </a:r>
          </a:p>
          <a:p>
            <a:pPr lvl="0"/>
            <a:endParaRPr lang="en-AU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68313" y="5300663"/>
            <a:ext cx="8064500" cy="86464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baseline="0"/>
            </a:lvl1pPr>
            <a:lvl2pPr>
              <a:defRPr sz="2500"/>
            </a:lvl2pPr>
            <a:lvl3pPr>
              <a:defRPr sz="2500"/>
            </a:lvl3pPr>
            <a:lvl4pPr>
              <a:defRPr sz="2500"/>
            </a:lvl4pPr>
            <a:lvl5pPr>
              <a:defRPr sz="2500"/>
            </a:lvl5pPr>
          </a:lstStyle>
          <a:p>
            <a:pPr lvl="0"/>
            <a:r>
              <a:rPr lang="en-AU" dirty="0" smtClean="0"/>
              <a:t>Feature text</a:t>
            </a:r>
            <a:endParaRPr lang="en-AU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 hasCustomPrompt="1"/>
          </p:nvPr>
        </p:nvSpPr>
        <p:spPr>
          <a:xfrm>
            <a:off x="467841" y="476325"/>
            <a:ext cx="6048375" cy="5764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 baseline="0">
                <a:solidFill>
                  <a:srgbClr val="27348B"/>
                </a:solidFill>
              </a:defRPr>
            </a:lvl1pPr>
          </a:lstStyle>
          <a:p>
            <a:pPr lvl="0"/>
            <a:r>
              <a:rPr lang="en-AU" dirty="0" smtClean="0"/>
              <a:t>Cover title (optional)</a:t>
            </a:r>
            <a:endParaRPr lang="en-AU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7" hasCustomPrompt="1"/>
          </p:nvPr>
        </p:nvSpPr>
        <p:spPr>
          <a:xfrm>
            <a:off x="468313" y="1989138"/>
            <a:ext cx="8064500" cy="3597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baseline="0"/>
            </a:lvl1pPr>
          </a:lstStyle>
          <a:p>
            <a:pPr lvl="0"/>
            <a:r>
              <a:rPr lang="en-AU" b="1" dirty="0" smtClean="0"/>
              <a:t>Body text bold</a:t>
            </a:r>
            <a:endParaRPr lang="en-AU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8" hasCustomPrompt="1"/>
          </p:nvPr>
        </p:nvSpPr>
        <p:spPr>
          <a:xfrm>
            <a:off x="467544" y="2348880"/>
            <a:ext cx="8064500" cy="86409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Body text</a:t>
            </a:r>
            <a:endParaRPr lang="en-AU" dirty="0"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9" hasCustomPrompt="1"/>
          </p:nvPr>
        </p:nvSpPr>
        <p:spPr>
          <a:xfrm>
            <a:off x="468313" y="4292600"/>
            <a:ext cx="8064500" cy="360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 baseline="0"/>
            </a:lvl1pPr>
          </a:lstStyle>
          <a:p>
            <a:pPr lvl="0"/>
            <a:r>
              <a:rPr lang="en-US" dirty="0" smtClean="0"/>
              <a:t>Small body text bold</a:t>
            </a:r>
            <a:endParaRPr lang="en-AU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20" hasCustomPrompt="1"/>
          </p:nvPr>
        </p:nvSpPr>
        <p:spPr>
          <a:xfrm>
            <a:off x="467544" y="4653136"/>
            <a:ext cx="8064500" cy="5040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aseline="0"/>
            </a:lvl1pPr>
          </a:lstStyle>
          <a:p>
            <a:pPr lvl="0"/>
            <a:r>
              <a:rPr lang="en-AU" dirty="0" smtClean="0"/>
              <a:t>Small body text</a:t>
            </a:r>
            <a:endParaRPr lang="en-AU" dirty="0"/>
          </a:p>
        </p:txBody>
      </p:sp>
    </p:spTree>
    <p:extLst>
      <p:ext uri="{BB962C8B-B14F-4D97-AF65-F5344CB8AC3E}">
        <p14:creationId xmlns="" xmlns:p14="http://schemas.microsoft.com/office/powerpoint/2010/main" val="229290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28D778F-6122-4A4C-BFE0-E31DF4E2DE0F}" type="datetimeFigureOut">
              <a:rPr lang="en-AU" smtClean="0"/>
              <a:pPr/>
              <a:t>20/10/2016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FCDEA-E490-40F7-B8C9-3EB0A47BBEB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="" xmlns:p14="http://schemas.microsoft.com/office/powerpoint/2010/main" val="151152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6B8131C-DA59-4822-9D68-2824C688294B}" type="datetimeFigureOut">
              <a:rPr lang="en-AU" smtClean="0"/>
              <a:pPr/>
              <a:t>20/10/2016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60459-1E3D-40B5-918F-3C30B1DDDF9B}" type="slidenum">
              <a:rPr lang="en-AU" smtClean="0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lour Strip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1772816"/>
            <a:ext cx="8229600" cy="432048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675" y="2435746"/>
            <a:ext cx="8229600" cy="3801566"/>
          </a:xfrm>
          <a:prstGeom prst="rect">
            <a:avLst/>
          </a:prstGeom>
        </p:spPr>
        <p:txBody>
          <a:bodyPr/>
          <a:lstStyle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467544" y="6473825"/>
            <a:ext cx="86409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fld id="{3B78F1AB-DD00-4F02-AB2D-711C44E944B1}" type="datetime1">
              <a:rPr lang="en-US" smtClean="0"/>
              <a:pPr/>
              <a:t>10/20/2016</a:t>
            </a:fld>
            <a:endParaRPr lang="en-AU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19672" y="6473825"/>
            <a:ext cx="194421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+mj-lt"/>
              </a:defRPr>
            </a:lvl1pPr>
          </a:lstStyle>
          <a:p>
            <a:endParaRPr lang="en-AU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1290" y="6525344"/>
            <a:ext cx="432047" cy="313606"/>
          </a:xfrm>
          <a:prstGeom prst="rect">
            <a:avLst/>
          </a:prstGeom>
        </p:spPr>
        <p:txBody>
          <a:bodyPr anchor="ctr" anchorCtr="0"/>
          <a:lstStyle>
            <a:lvl1pPr algn="r">
              <a:defRPr lang="en-AU" sz="850" kern="1200" smtClean="0">
                <a:solidFill>
                  <a:schemeClr val="lt1"/>
                </a:solidFill>
                <a:latin typeface="+mj-lt"/>
                <a:ea typeface="+mn-ea"/>
                <a:cs typeface="+mn-cs"/>
              </a:defRPr>
            </a:lvl1pPr>
          </a:lstStyle>
          <a:p>
            <a:pPr algn="l"/>
            <a:r>
              <a:rPr lang="en-AU" b="1" dirty="0" smtClean="0">
                <a:solidFill>
                  <a:schemeClr val="bg1"/>
                </a:solidFill>
                <a:sym typeface="Symbol"/>
              </a:rPr>
              <a:t> </a:t>
            </a:r>
            <a:fld id="{CEA3B86A-D8D9-41B4-AC9E-71B6F5E22BD6}" type="slidenum">
              <a:rPr lang="en-AU" smtClean="0">
                <a:cs typeface="Times New Roman" pitchFamily="18" charset="0"/>
              </a:rPr>
              <a:pPr algn="l"/>
              <a:t>‹#›</a:t>
            </a:fld>
            <a:endParaRPr lang="en-AU" dirty="0">
              <a:cs typeface="Times New Roman" pitchFamily="18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19520" cy="113628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1" y="6247376"/>
            <a:ext cx="2121120" cy="4637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1" y="6247376"/>
            <a:ext cx="2890080" cy="4637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880" y="6247376"/>
            <a:ext cx="2121120" cy="463729"/>
          </a:xfrm>
        </p:spPr>
        <p:txBody>
          <a:bodyPr lIns="82945" tIns="41473" rIns="82945" bIns="41473"/>
          <a:lstStyle>
            <a:lvl1pPr>
              <a:defRPr/>
            </a:lvl1pPr>
          </a:lstStyle>
          <a:p>
            <a:fld id="{AB97EE1F-6AFB-4C2D-982F-57F1CACCB213}" type="slidenum">
              <a:rPr lang="en-AU"/>
              <a:pPr/>
              <a:t>‹#›</a:t>
            </a:fld>
            <a:endParaRPr lang="en-A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396" y="0"/>
            <a:ext cx="9153396" cy="1124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051" name="Picture 3" descr="W:\Emily\Presentation assets\UWAM0289 Presentation pg3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13" y="0"/>
            <a:ext cx="9162000" cy="68706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r>
              <a:rPr lang="en-AU" smtClean="0"/>
              <a:t>1</a:t>
            </a:r>
            <a:endParaRPr lang="en-AU" dirty="0"/>
          </a:p>
        </p:txBody>
      </p:sp>
    </p:spTree>
    <p:extLst>
      <p:ext uri="{BB962C8B-B14F-4D97-AF65-F5344CB8AC3E}">
        <p14:creationId xmlns="" xmlns:p14="http://schemas.microsoft.com/office/powerpoint/2010/main" val="315890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51" r:id="rId4"/>
    <p:sldLayoutId id="2147483670" r:id="rId5"/>
    <p:sldLayoutId id="2147483671" r:id="rId6"/>
    <p:sldLayoutId id="2147483672" r:id="rId7"/>
    <p:sldLayoutId id="2147483673" r:id="rId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aroms_hobart\oz_tide2.avi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aroms_hobart\ozind_tmp2001_daily.avi" TargetMode="Externa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aroms_hobart\nws_internaltidesec.avi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aroms_hobart\temp_x25mnew_whole_nw.av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aroms_hobart\nws_internaltidesec.avi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aroms_hobart\dense_water_flow2.avi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video" Target="file:///C:\aroms_hobart\dense_water_flow2.avi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130.95.29.56:8080/thredds/catalog.html" TargetMode="Externa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2474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49300" eaLnBrk="0" hangingPunct="0"/>
            <a:r>
              <a:rPr lang="en-AU" sz="1600" b="1" dirty="0" smtClean="0">
                <a:latin typeface="+mj-lt"/>
              </a:rPr>
              <a:t>EMS Wijeratne</a:t>
            </a:r>
            <a:r>
              <a:rPr lang="en-AU" sz="1600" b="1" baseline="30000" dirty="0" smtClean="0">
                <a:latin typeface="+mj-lt"/>
              </a:rPr>
              <a:t>1</a:t>
            </a:r>
            <a:r>
              <a:rPr lang="en-AU" sz="1600" b="1" dirty="0" smtClean="0">
                <a:latin typeface="+mj-lt"/>
              </a:rPr>
              <a:t>, </a:t>
            </a:r>
            <a:r>
              <a:rPr lang="en-AU" sz="1600" b="1" dirty="0" err="1" smtClean="0">
                <a:latin typeface="+mj-lt"/>
              </a:rPr>
              <a:t>Charitha</a:t>
            </a:r>
            <a:r>
              <a:rPr lang="en-AU" sz="1600" b="1" dirty="0" smtClean="0">
                <a:latin typeface="+mj-lt"/>
              </a:rPr>
              <a:t> Pattiaratchi</a:t>
            </a:r>
            <a:r>
              <a:rPr lang="en-AU" sz="1600" b="1" baseline="30000" dirty="0" smtClean="0">
                <a:latin typeface="+mj-lt"/>
              </a:rPr>
              <a:t>1</a:t>
            </a:r>
            <a:r>
              <a:rPr lang="en-AU" sz="1600" b="1" dirty="0" smtClean="0">
                <a:latin typeface="+mj-lt"/>
              </a:rPr>
              <a:t> and Roger Proctor</a:t>
            </a:r>
            <a:r>
              <a:rPr lang="en-AU" sz="1600" b="1" baseline="30000" dirty="0" smtClean="0">
                <a:latin typeface="+mj-lt"/>
              </a:rPr>
              <a:t>2</a:t>
            </a:r>
            <a:endParaRPr lang="en-AU" sz="1600" b="1" dirty="0" smtClean="0">
              <a:latin typeface="+mj-lt"/>
            </a:endParaRPr>
          </a:p>
          <a:p>
            <a:pPr algn="ctr" defTabSz="749300" eaLnBrk="0" hangingPunct="0"/>
            <a:r>
              <a:rPr lang="en-AU" sz="1600" b="1" dirty="0" smtClean="0">
                <a:latin typeface="+mj-lt"/>
              </a:rPr>
              <a:t> </a:t>
            </a:r>
          </a:p>
          <a:p>
            <a:pPr algn="ctr" defTabSz="749300" eaLnBrk="0" hangingPunct="0"/>
            <a:r>
              <a:rPr lang="en-AU" sz="1600" b="1" baseline="30000" dirty="0" smtClean="0">
                <a:latin typeface="+mj-lt"/>
              </a:rPr>
              <a:t>1</a:t>
            </a:r>
            <a:r>
              <a:rPr lang="en-AU" sz="1600" b="1" dirty="0" smtClean="0">
                <a:latin typeface="+mj-lt"/>
              </a:rPr>
              <a:t> The UWA Oceans Institute, The University of Western Australia </a:t>
            </a:r>
          </a:p>
          <a:p>
            <a:pPr algn="ctr" defTabSz="749300" eaLnBrk="0" hangingPunct="0"/>
            <a:r>
              <a:rPr lang="en-AU" sz="1600" b="1" baseline="30000" dirty="0" smtClean="0">
                <a:latin typeface="+mj-lt"/>
              </a:rPr>
              <a:t>2</a:t>
            </a:r>
            <a:r>
              <a:rPr lang="en-AU" sz="1600" b="1" dirty="0" smtClean="0">
                <a:latin typeface="+mj-lt"/>
              </a:rPr>
              <a:t> University of Tasmania, Hobart, Tasmania, Australia.</a:t>
            </a:r>
            <a:endParaRPr lang="en-US" sz="1600" b="1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68042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err="1" smtClean="0"/>
              <a:t>ozROMS</a:t>
            </a:r>
            <a:r>
              <a:rPr lang="en-AU" sz="2400" dirty="0" smtClean="0"/>
              <a:t> - a high resolution16 year re-analysis product for Australian and Indonesian Seas</a:t>
            </a:r>
            <a:endParaRPr lang="en-US" sz="2400" dirty="0" smtClean="0"/>
          </a:p>
          <a:p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3347864" y="3727013"/>
            <a:ext cx="58008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Acknowledgments </a:t>
            </a:r>
          </a:p>
          <a:p>
            <a:endParaRPr lang="en-US" dirty="0" smtClean="0"/>
          </a:p>
          <a:p>
            <a:r>
              <a:rPr lang="en-US" dirty="0" smtClean="0"/>
              <a:t>The study was funded by the Australian National Network in Marine Science (ANNIMS) springboard program with the title ‘Ocean-shelf exchange with an emphasis on the roles of waves, tides, eddies and cross-shelf flows.</a:t>
            </a:r>
          </a:p>
          <a:p>
            <a:endParaRPr lang="en-US" dirty="0" smtClean="0"/>
          </a:p>
          <a:p>
            <a:r>
              <a:rPr lang="en-US" dirty="0" smtClean="0"/>
              <a:t>Access to the super-computing facilities of the </a:t>
            </a:r>
            <a:r>
              <a:rPr lang="en-US" dirty="0" err="1" smtClean="0"/>
              <a:t>Pawsey</a:t>
            </a:r>
            <a:r>
              <a:rPr lang="en-US" dirty="0" smtClean="0"/>
              <a:t> Centre (Magnus) was enabled through the partner allocation scheme.</a:t>
            </a:r>
            <a:endParaRPr lang="en-AU" dirty="0"/>
          </a:p>
        </p:txBody>
      </p:sp>
      <p:pic>
        <p:nvPicPr>
          <p:cNvPr id="6" name="Picture 2" descr="G:\wholeaus_copy\meancurrent\mean_current_figs\ozromflux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149" y="3933056"/>
            <a:ext cx="2936683" cy="25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16770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511"/>
            <a:ext cx="6732240" cy="461661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lvl="1"/>
            <a:r>
              <a:rPr lang="en-AU" sz="2400" dirty="0" smtClean="0"/>
              <a:t>Model prediction capability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241469"/>
            <a:ext cx="9144001" cy="1323435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pPr marL="0" lvl="1"/>
            <a:r>
              <a:rPr lang="en-GB" sz="2000" dirty="0"/>
              <a:t>Model predictions compared against </a:t>
            </a:r>
            <a:r>
              <a:rPr lang="en-GB" sz="2000" dirty="0" smtClean="0"/>
              <a:t>direct observations; </a:t>
            </a:r>
            <a:endParaRPr lang="en-GB" sz="2000" dirty="0"/>
          </a:p>
          <a:p>
            <a:pPr marL="0" lvl="1"/>
            <a:endParaRPr lang="en-GB" sz="2000" dirty="0"/>
          </a:p>
          <a:p>
            <a:pPr marL="0" lvl="1">
              <a:buFont typeface="Wingdings" pitchFamily="2" charset="2"/>
              <a:buChar char="Ø"/>
            </a:pPr>
            <a:r>
              <a:rPr lang="en-GB" sz="2000" dirty="0"/>
              <a:t>Tide </a:t>
            </a:r>
            <a:r>
              <a:rPr lang="en-GB" sz="2000" dirty="0" smtClean="0"/>
              <a:t>gauge, Radar, ARGO profiles, Glider transects, temperature loggers,</a:t>
            </a:r>
          </a:p>
          <a:p>
            <a:pPr marL="0" lvl="1"/>
            <a:r>
              <a:rPr lang="en-GB" sz="2000" dirty="0" smtClean="0"/>
              <a:t>   Satellite SST, altimeter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719952"/>
            <a:ext cx="9144000" cy="4093424"/>
          </a:xfrm>
          <a:prstGeom prst="rect">
            <a:avLst/>
          </a:prstGeom>
          <a:noFill/>
        </p:spPr>
        <p:txBody>
          <a:bodyPr wrap="square" lIns="91435" tIns="45718" rIns="91435" bIns="45718" rtlCol="0">
            <a:spAutoFit/>
          </a:bodyPr>
          <a:lstStyle/>
          <a:p>
            <a:r>
              <a:rPr lang="en-GB" sz="2000" dirty="0"/>
              <a:t>Model </a:t>
            </a:r>
            <a:r>
              <a:rPr lang="en-GB" sz="2000" dirty="0" smtClean="0"/>
              <a:t>predicted capability for known </a:t>
            </a:r>
            <a:r>
              <a:rPr lang="en-GB" sz="2000" dirty="0" err="1" smtClean="0"/>
              <a:t>meso</a:t>
            </a:r>
            <a:r>
              <a:rPr lang="en-GB" sz="2000" dirty="0" smtClean="0"/>
              <a:t>-scale process </a:t>
            </a:r>
            <a:endParaRPr lang="en-GB" sz="2000" dirty="0"/>
          </a:p>
          <a:p>
            <a:endParaRPr lang="en-GB" sz="2000" dirty="0"/>
          </a:p>
          <a:p>
            <a:pPr>
              <a:buFont typeface="Wingdings" pitchFamily="2" charset="2"/>
              <a:buChar char="Ø"/>
            </a:pPr>
            <a:r>
              <a:rPr lang="en-GB" sz="2000" dirty="0" smtClean="0"/>
              <a:t> Upwelling</a:t>
            </a:r>
          </a:p>
          <a:p>
            <a:endParaRPr lang="en-GB" sz="2000" dirty="0" smtClean="0"/>
          </a:p>
          <a:p>
            <a:pPr>
              <a:buFont typeface="Wingdings" pitchFamily="2" charset="2"/>
              <a:buChar char="Ø"/>
            </a:pPr>
            <a:r>
              <a:rPr lang="en-GB" sz="2000" dirty="0" smtClean="0"/>
              <a:t> Dense water formation and cascading</a:t>
            </a:r>
          </a:p>
          <a:p>
            <a:endParaRPr lang="en-GB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</a:t>
            </a:r>
            <a:r>
              <a:rPr lang="en-US" sz="2000" dirty="0" err="1" smtClean="0"/>
              <a:t>Leeuwin</a:t>
            </a:r>
            <a:r>
              <a:rPr lang="en-US" sz="2000" dirty="0" smtClean="0"/>
              <a:t> Current/ under current and associated eddies</a:t>
            </a:r>
          </a:p>
          <a:p>
            <a:pPr>
              <a:buFont typeface="Wingdings" pitchFamily="2" charset="2"/>
              <a:buChar char="Ø"/>
            </a:pPr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East Australian current and associated process </a:t>
            </a:r>
          </a:p>
          <a:p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Internal tides/waves, shelf and edge waves</a:t>
            </a:r>
          </a:p>
          <a:p>
            <a:endParaRPr lang="en-US" sz="2000" dirty="0" smtClean="0"/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 Inertial motion @ critical latitude</a:t>
            </a:r>
            <a:endParaRPr lang="en-GB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_tide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660313" y="1196752"/>
            <a:ext cx="6719999" cy="50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6512" y="6309320"/>
            <a:ext cx="91085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The model captured both tidal amplitudes and phase variation around the entire Australian coast. Resonances on the northwest shelf, Bass Strait and Queensland Coast </a:t>
            </a:r>
            <a:endParaRPr lang="en-AU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6804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Predicted hourly water levels (tide+ surge+ mean sea levels)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116632"/>
            <a:ext cx="680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Comparison with tide gauge observations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0" y="1146432"/>
            <a:ext cx="7087435" cy="4680000"/>
            <a:chOff x="0" y="1146432"/>
            <a:chExt cx="7087435" cy="4680000"/>
          </a:xfrm>
        </p:grpSpPr>
        <p:pic>
          <p:nvPicPr>
            <p:cNvPr id="2" name="Picture 1" descr="tide_map.png"/>
            <p:cNvPicPr preferRelativeResize="0"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146432"/>
              <a:ext cx="7087435" cy="4680000"/>
            </a:xfrm>
            <a:prstGeom prst="rect">
              <a:avLst/>
            </a:prstGeom>
          </p:spPr>
        </p:pic>
        <p:sp>
          <p:nvSpPr>
            <p:cNvPr id="4" name="Oval 3"/>
            <p:cNvSpPr>
              <a:spLocks noChangeAspect="1"/>
            </p:cNvSpPr>
            <p:nvPr/>
          </p:nvSpPr>
          <p:spPr>
            <a:xfrm>
              <a:off x="3952956" y="2695530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3017414" y="2954534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2483776" y="3284992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1989237" y="4269166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2483776" y="4380742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3520354" y="4467272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3923928" y="4754180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4369936" y="5056164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4541848" y="4496292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4641760" y="3733232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4445830" y="3431248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4167294" y="3130388"/>
              <a:ext cx="72000" cy="72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851920" y="2458988"/>
              <a:ext cx="288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 smtClean="0"/>
                <a:t>1</a:t>
              </a:r>
              <a:endParaRPr lang="en-AU" sz="8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12207" y="2987427"/>
              <a:ext cx="288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 smtClean="0"/>
                <a:t>2</a:t>
              </a:r>
              <a:endParaRPr lang="en-AU" sz="8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93293" y="3285564"/>
              <a:ext cx="288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 smtClean="0"/>
                <a:t>3</a:t>
              </a:r>
              <a:endParaRPr lang="en-AU" sz="8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023145" y="4202618"/>
              <a:ext cx="288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 smtClean="0"/>
                <a:t>4</a:t>
              </a:r>
              <a:endParaRPr lang="en-AU" sz="8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235" y="4202618"/>
              <a:ext cx="288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 smtClean="0"/>
                <a:t>5</a:t>
              </a:r>
              <a:endParaRPr lang="en-AU" sz="8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419872" y="4250243"/>
              <a:ext cx="288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 smtClean="0"/>
                <a:t>6</a:t>
              </a:r>
              <a:endParaRPr lang="en-AU" sz="8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51920" y="4509120"/>
              <a:ext cx="288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 smtClean="0"/>
                <a:t>7</a:t>
              </a:r>
              <a:endParaRPr lang="en-AU" sz="8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211960" y="4941168"/>
              <a:ext cx="288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 smtClean="0"/>
                <a:t>8</a:t>
              </a:r>
              <a:endParaRPr lang="en-AU" sz="8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355976" y="4365684"/>
              <a:ext cx="28803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 smtClean="0"/>
                <a:t>9</a:t>
              </a:r>
              <a:endParaRPr lang="en-AU" sz="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55976" y="3717032"/>
              <a:ext cx="4320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 smtClean="0"/>
                <a:t>10</a:t>
              </a:r>
              <a:endParaRPr lang="en-AU" sz="8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211960" y="3429580"/>
              <a:ext cx="4320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 smtClean="0"/>
                <a:t>11</a:t>
              </a:r>
              <a:endParaRPr lang="en-AU" sz="8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962028" y="3132023"/>
              <a:ext cx="432048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800" dirty="0" smtClean="0"/>
                <a:t>12</a:t>
              </a:r>
              <a:endParaRPr lang="en-AU" sz="800" dirty="0"/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876256" y="1339932"/>
          <a:ext cx="2160802" cy="5394960"/>
        </p:xfrm>
        <a:graphic>
          <a:graphicData uri="http://schemas.openxmlformats.org/drawingml/2006/table">
            <a:tbl>
              <a:tblPr/>
              <a:tblGrid>
                <a:gridCol w="458248"/>
                <a:gridCol w="1702554"/>
              </a:tblGrid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No 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 smtClean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Station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Booby Island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2</a:t>
                      </a:r>
                      <a:endParaRPr lang="en-AU" sz="18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Darwin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3</a:t>
                      </a:r>
                      <a:endParaRPr lang="en-AU" sz="18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Broome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4</a:t>
                      </a:r>
                      <a:endParaRPr lang="en-AU" sz="18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Fremantle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5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Esperance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6</a:t>
                      </a:r>
                      <a:endParaRPr lang="en-AU" sz="18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Thevenard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7</a:t>
                      </a:r>
                      <a:endParaRPr lang="en-AU" sz="18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Portland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8</a:t>
                      </a:r>
                      <a:endParaRPr lang="en-AU" sz="18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Spring Bay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9</a:t>
                      </a:r>
                      <a:endParaRPr lang="en-AU" sz="18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Fort Denison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10</a:t>
                      </a:r>
                      <a:endParaRPr lang="en-AU" sz="18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Brisbane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11</a:t>
                      </a:r>
                      <a:endParaRPr lang="en-AU" sz="18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18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Burnett Heads</a:t>
                      </a:r>
                      <a:endParaRPr lang="en-AU" sz="18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333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200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12</a:t>
                      </a:r>
                      <a:endParaRPr lang="en-AU" sz="200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AU" sz="2000" dirty="0">
                          <a:solidFill>
                            <a:srgbClr val="000000"/>
                          </a:solidFill>
                          <a:latin typeface="Calibri" pitchFamily="34" charset="0"/>
                          <a:ea typeface="Calibri"/>
                          <a:cs typeface="Calibri" pitchFamily="34" charset="0"/>
                        </a:rPr>
                        <a:t>Townsville </a:t>
                      </a:r>
                      <a:endParaRPr lang="en-AU" sz="2000" dirty="0"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0" name="TextBox 29"/>
          <p:cNvSpPr txBox="1"/>
          <p:nvPr/>
        </p:nvSpPr>
        <p:spPr>
          <a:xfrm>
            <a:off x="323528" y="5877272"/>
            <a:ext cx="6336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Selected (for this presentation) tide gauge sites along the Australian coast line. Background snapshot of predicted water level   </a:t>
            </a:r>
            <a:endParaRPr lang="en-AU" dirty="0"/>
          </a:p>
        </p:txBody>
      </p:sp>
      <p:sp>
        <p:nvSpPr>
          <p:cNvPr id="31" name="TextBox 30"/>
          <p:cNvSpPr txBox="1"/>
          <p:nvPr/>
        </p:nvSpPr>
        <p:spPr>
          <a:xfrm>
            <a:off x="2195736" y="6516052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200" dirty="0" smtClean="0"/>
              <a:t>Tide gauge data from NTC, Australia</a:t>
            </a:r>
            <a:endParaRPr lang="en-A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392488" y="5949280"/>
            <a:ext cx="3235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24536" y="5722223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Tide gauge</a:t>
            </a:r>
            <a:endParaRPr lang="en-AU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120680" y="5947539"/>
            <a:ext cx="323528" cy="174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88224" y="573325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Predicted</a:t>
            </a:r>
            <a:endParaRPr lang="en-AU" dirty="0"/>
          </a:p>
        </p:txBody>
      </p:sp>
      <p:pic>
        <p:nvPicPr>
          <p:cNvPr id="13" name="Picture 12" descr="wl_vaidation_booby_darwin_broome_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0322" y="1484784"/>
            <a:ext cx="7114046" cy="41696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116632"/>
            <a:ext cx="6804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Comparison with tide gauge observations –Northwest shelf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51720" y="6453336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/>
              <a:t>Skill assessment was based on </a:t>
            </a:r>
            <a:r>
              <a:rPr lang="en-AU" dirty="0" err="1" smtClean="0"/>
              <a:t>Willmott</a:t>
            </a:r>
            <a:r>
              <a:rPr lang="en-AU" dirty="0" smtClean="0"/>
              <a:t> et al., 2012, 1 perfect </a:t>
            </a:r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7380312" y="198884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/>
              <a:t>Skill=0.62</a:t>
            </a:r>
            <a:endParaRPr lang="en-AU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380312" y="323446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/>
              <a:t>Skill=0.84</a:t>
            </a:r>
            <a:endParaRPr lang="en-A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7380312" y="429309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/>
              <a:t>Skill=0.86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l_vaidation_fre_esp_thrvend_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226399"/>
            <a:ext cx="7184151" cy="443484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116632"/>
            <a:ext cx="6804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Comparison with tide gauge observations –Western and south Australia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392488" y="5949280"/>
            <a:ext cx="3235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24536" y="5722223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Tide gauge</a:t>
            </a:r>
            <a:endParaRPr lang="en-A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120680" y="5947539"/>
            <a:ext cx="323528" cy="174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88224" y="573325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Predicted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2051720" y="6453336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/>
              <a:t>Skill assessment was based on </a:t>
            </a:r>
            <a:r>
              <a:rPr lang="en-AU" dirty="0" err="1" smtClean="0"/>
              <a:t>Willmott</a:t>
            </a:r>
            <a:r>
              <a:rPr lang="en-AU" dirty="0" smtClean="0"/>
              <a:t> et al., 2012, 1 perfect 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7380312" y="198884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/>
              <a:t>Skill=0.68</a:t>
            </a:r>
            <a:endParaRPr lang="en-A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380312" y="323446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/>
              <a:t>Skill=0.74</a:t>
            </a:r>
            <a:endParaRPr lang="en-A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380312" y="429309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/>
              <a:t>Skill=0.72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l_vaidation_portland_sprin_fordenison_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390232"/>
            <a:ext cx="7208535" cy="4127000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>
            <a:off x="4392488" y="5949280"/>
            <a:ext cx="3235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24536" y="5722223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Tide gauge</a:t>
            </a:r>
            <a:endParaRPr lang="en-AU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6120680" y="5947539"/>
            <a:ext cx="323528" cy="174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588224" y="573325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Predicted</a:t>
            </a:r>
            <a:endParaRPr lang="en-AU" dirty="0"/>
          </a:p>
        </p:txBody>
      </p:sp>
      <p:sp>
        <p:nvSpPr>
          <p:cNvPr id="18" name="TextBox 17"/>
          <p:cNvSpPr txBox="1"/>
          <p:nvPr/>
        </p:nvSpPr>
        <p:spPr>
          <a:xfrm>
            <a:off x="2051720" y="6453336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/>
              <a:t>Skill assessment was based on </a:t>
            </a:r>
            <a:r>
              <a:rPr lang="en-AU" dirty="0" err="1" smtClean="0"/>
              <a:t>Willmott</a:t>
            </a:r>
            <a:r>
              <a:rPr lang="en-AU" dirty="0" smtClean="0"/>
              <a:t> et al., 2012, 1 perfect 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7380312" y="198884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/>
              <a:t>Skill=0.82</a:t>
            </a:r>
            <a:endParaRPr lang="en-AU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7380312" y="323446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/>
              <a:t>Skill=0.86</a:t>
            </a:r>
            <a:endParaRPr lang="en-A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380312" y="429309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/>
              <a:t>Skill=0.94</a:t>
            </a:r>
            <a:endParaRPr lang="en-A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116632"/>
            <a:ext cx="6804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Comparison with tide gauge observations –South and south east Australia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l_vaidation_brisbane_brrnhead_townsvila_e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96" y="1340768"/>
            <a:ext cx="7141479" cy="422148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16632"/>
            <a:ext cx="6804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Comparison with tide gauge observations –East and north east Australia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4392488" y="5949280"/>
            <a:ext cx="32352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824536" y="5722223"/>
            <a:ext cx="262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Tide gauge</a:t>
            </a:r>
            <a:endParaRPr lang="en-AU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6120680" y="5947539"/>
            <a:ext cx="323528" cy="174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588224" y="573325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Predicted</a:t>
            </a:r>
            <a:endParaRPr lang="en-AU" dirty="0"/>
          </a:p>
        </p:txBody>
      </p:sp>
      <p:sp>
        <p:nvSpPr>
          <p:cNvPr id="19" name="TextBox 18"/>
          <p:cNvSpPr txBox="1"/>
          <p:nvPr/>
        </p:nvSpPr>
        <p:spPr>
          <a:xfrm>
            <a:off x="2051720" y="6453336"/>
            <a:ext cx="7092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/>
              <a:t>Skill assessment was based on </a:t>
            </a:r>
            <a:r>
              <a:rPr lang="en-AU" dirty="0" err="1" smtClean="0"/>
              <a:t>Willmott</a:t>
            </a:r>
            <a:r>
              <a:rPr lang="en-AU" dirty="0" smtClean="0"/>
              <a:t> et al., 2012, 1 perfect </a:t>
            </a:r>
            <a:endParaRPr lang="en-AU" dirty="0"/>
          </a:p>
        </p:txBody>
      </p:sp>
      <p:sp>
        <p:nvSpPr>
          <p:cNvPr id="20" name="TextBox 19"/>
          <p:cNvSpPr txBox="1"/>
          <p:nvPr/>
        </p:nvSpPr>
        <p:spPr>
          <a:xfrm>
            <a:off x="7380312" y="1988840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/>
              <a:t>Skill=0.88</a:t>
            </a:r>
            <a:endParaRPr lang="en-AU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7380312" y="3234462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/>
              <a:t>Skill=0.92</a:t>
            </a:r>
            <a:endParaRPr lang="en-AU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7380312" y="4293096"/>
            <a:ext cx="15121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600" dirty="0" smtClean="0"/>
              <a:t>Skill=0.78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easonal_range_mod_loc.png"/>
          <p:cNvPicPr preferRelativeResize="0">
            <a:picLocks noChangeAspect="1"/>
          </p:cNvPicPr>
          <p:nvPr/>
        </p:nvPicPr>
        <p:blipFill>
          <a:blip r:embed="rId2" cstate="print"/>
          <a:srcRect r="9711"/>
          <a:stretch>
            <a:fillRect/>
          </a:stretch>
        </p:blipFill>
        <p:spPr>
          <a:xfrm>
            <a:off x="1" y="1629120"/>
            <a:ext cx="4499991" cy="2880000"/>
          </a:xfrm>
          <a:prstGeom prst="rect">
            <a:avLst/>
          </a:prstGeom>
        </p:spPr>
      </p:pic>
      <p:pic>
        <p:nvPicPr>
          <p:cNvPr id="3" name="Picture 2" descr="seasonal_range_obs_loc.png"/>
          <p:cNvPicPr>
            <a:picLocks noChangeAspect="1"/>
          </p:cNvPicPr>
          <p:nvPr/>
        </p:nvPicPr>
        <p:blipFill>
          <a:blip r:embed="rId3" cstate="print"/>
          <a:srcRect r="6089"/>
          <a:stretch>
            <a:fillRect/>
          </a:stretch>
        </p:blipFill>
        <p:spPr>
          <a:xfrm>
            <a:off x="4355976" y="1629120"/>
            <a:ext cx="4680520" cy="288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4872062"/>
            <a:ext cx="82809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Spatial distribution of mean sea level difference between January and June (mean of January- mean of June) around Australia. The mean sea levels estimated by satellite altimetry (Source: AVISO) are shown in the right panel and those from the model are shown in the left panel. Circles denotes tide gauge sites.</a:t>
            </a:r>
            <a:endParaRPr lang="en-AU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395536" y="134076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Predicted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4644008" y="1359818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Satellite altimetry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16632"/>
            <a:ext cx="6804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Comparison between measured and predicted monthly mean sea levels</a:t>
            </a:r>
            <a:endParaRPr lang="en-A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onth_sl1 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573296"/>
            <a:ext cx="4369710" cy="2520000"/>
          </a:xfrm>
          <a:prstGeom prst="rect">
            <a:avLst/>
          </a:prstGeom>
        </p:spPr>
      </p:pic>
      <p:pic>
        <p:nvPicPr>
          <p:cNvPr id="3" name="Picture 2" descr="month_sl2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0462" y="3573016"/>
            <a:ext cx="4336744" cy="252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16704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The model captured seasonal pattern for all sites and reproduces between 60% and 90% of the observed annual amplitude. </a:t>
            </a:r>
            <a:endParaRPr lang="en-AU" dirty="0"/>
          </a:p>
        </p:txBody>
      </p:sp>
      <p:pic>
        <p:nvPicPr>
          <p:cNvPr id="6" name="Picture 5" descr="seasonal_range_mod_loc.png"/>
          <p:cNvPicPr preferRelativeResize="0">
            <a:picLocks noChangeAspect="1"/>
          </p:cNvPicPr>
          <p:nvPr/>
        </p:nvPicPr>
        <p:blipFill>
          <a:blip r:embed="rId4" cstate="print"/>
          <a:srcRect l="3602" t="5001" r="9711"/>
          <a:stretch>
            <a:fillRect/>
          </a:stretch>
        </p:blipFill>
        <p:spPr>
          <a:xfrm>
            <a:off x="224971" y="1268760"/>
            <a:ext cx="3410925" cy="216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3371850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St-1</a:t>
            </a:r>
            <a:endParaRPr lang="en-A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2411760" y="337208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St-5</a:t>
            </a:r>
            <a:endParaRPr lang="en-AU" sz="1200" dirty="0"/>
          </a:p>
        </p:txBody>
      </p:sp>
      <p:sp>
        <p:nvSpPr>
          <p:cNvPr id="9" name="TextBox 8"/>
          <p:cNvSpPr txBox="1"/>
          <p:nvPr/>
        </p:nvSpPr>
        <p:spPr>
          <a:xfrm>
            <a:off x="4788024" y="3382883"/>
            <a:ext cx="6480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St-9</a:t>
            </a:r>
            <a:endParaRPr lang="en-A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6948264" y="3356992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St-13</a:t>
            </a:r>
            <a:endParaRPr lang="en-AU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4499992" y="6516052"/>
            <a:ext cx="4608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1200" dirty="0" smtClean="0"/>
              <a:t>Tide gauge data from NTC, Australia</a:t>
            </a:r>
            <a:endParaRPr lang="en-AU" sz="12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b="2846"/>
          <a:stretch>
            <a:fillRect/>
          </a:stretch>
        </p:blipFill>
        <p:spPr bwMode="auto">
          <a:xfrm>
            <a:off x="5148064" y="1196752"/>
            <a:ext cx="3250405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-27384"/>
            <a:ext cx="6804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Comparison of the mean transport variability at ITF (shallow shelf section), Kimberly, Pilbara and 27o S east coast mooring arrays</a:t>
            </a:r>
            <a:endParaRPr lang="en-AU" dirty="0"/>
          </a:p>
        </p:txBody>
      </p:sp>
      <p:pic>
        <p:nvPicPr>
          <p:cNvPr id="8" name="Content Placeholder 7" descr="adccp_mooring_1000_2000.png"/>
          <p:cNvPicPr preferRelativeResize="0">
            <a:picLocks noGrp="1" noChangeAspect="1"/>
          </p:cNvPicPr>
          <p:nvPr>
            <p:ph idx="1"/>
          </p:nvPr>
        </p:nvPicPr>
        <p:blipFill>
          <a:blip r:embed="rId3" cstate="print"/>
          <a:srcRect l="12406" t="3750" r="11778"/>
          <a:stretch>
            <a:fillRect/>
          </a:stretch>
        </p:blipFill>
        <p:spPr>
          <a:xfrm>
            <a:off x="35496" y="1153319"/>
            <a:ext cx="4582095" cy="5040000"/>
          </a:xfrm>
        </p:spPr>
      </p:pic>
      <p:sp>
        <p:nvSpPr>
          <p:cNvPr id="9" name="Text Box 496"/>
          <p:cNvSpPr txBox="1">
            <a:spLocks noChangeArrowheads="1"/>
          </p:cNvSpPr>
          <p:nvPr/>
        </p:nvSpPr>
        <p:spPr bwMode="auto">
          <a:xfrm>
            <a:off x="35496" y="6138470"/>
            <a:ext cx="4599682" cy="646331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1400" dirty="0" smtClean="0">
                <a:latin typeface="Calibri" pitchFamily="34" charset="0"/>
                <a:cs typeface="Calibri" pitchFamily="34" charset="0"/>
              </a:rPr>
              <a:t>Vertically integrated currents  between 0 and 1000 m (a) and 0 and 2000 m (b) depth. The mean values are obtained from the entire simulation (2000-2015). </a:t>
            </a:r>
            <a:endParaRPr lang="en-AU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7652" y="1162844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6"/>
                </a:solidFill>
              </a:rPr>
              <a:t>(a)</a:t>
            </a:r>
            <a:endParaRPr lang="en-AU" dirty="0">
              <a:solidFill>
                <a:schemeClr val="accent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035" y="3486383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accent6"/>
                </a:solidFill>
              </a:rPr>
              <a:t>(b)</a:t>
            </a:r>
            <a:endParaRPr lang="en-AU" dirty="0">
              <a:solidFill>
                <a:schemeClr val="accent6"/>
              </a:solidFill>
            </a:endParaRPr>
          </a:p>
        </p:txBody>
      </p:sp>
      <p:sp>
        <p:nvSpPr>
          <p:cNvPr id="12" name="Text Box 496"/>
          <p:cNvSpPr txBox="1">
            <a:spLocks noChangeArrowheads="1"/>
          </p:cNvSpPr>
          <p:nvPr/>
        </p:nvSpPr>
        <p:spPr bwMode="auto">
          <a:xfrm>
            <a:off x="5076056" y="6093296"/>
            <a:ext cx="3951610" cy="646331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sz="1400" dirty="0" smtClean="0">
                <a:latin typeface="Calibri" pitchFamily="34" charset="0"/>
                <a:cs typeface="Calibri" pitchFamily="34" charset="0"/>
              </a:rPr>
              <a:t>Comparison between IMOS ADCP mooring arrays (black) and predicted (red) volume fluxes at four sections</a:t>
            </a:r>
            <a:endParaRPr lang="en-AU" sz="14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rot="5400000">
            <a:off x="6012160" y="1772816"/>
            <a:ext cx="1008112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316416" y="1412776"/>
            <a:ext cx="827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Skill</a:t>
            </a:r>
          </a:p>
          <a:p>
            <a:r>
              <a:rPr lang="en-AU" sz="1600" dirty="0" smtClean="0"/>
              <a:t>=0.82</a:t>
            </a:r>
            <a:endParaRPr lang="en-A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8352928" y="2484185"/>
            <a:ext cx="827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Skill</a:t>
            </a:r>
          </a:p>
          <a:p>
            <a:r>
              <a:rPr lang="en-AU" sz="1600" dirty="0" smtClean="0"/>
              <a:t>=0.84</a:t>
            </a:r>
            <a:endParaRPr lang="en-A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8388424" y="3789040"/>
            <a:ext cx="827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Skill</a:t>
            </a:r>
          </a:p>
          <a:p>
            <a:r>
              <a:rPr lang="en-AU" sz="1600" dirty="0" smtClean="0"/>
              <a:t>=0.87</a:t>
            </a:r>
            <a:endParaRPr lang="en-AU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8388424" y="5004465"/>
            <a:ext cx="827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Skill</a:t>
            </a:r>
          </a:p>
          <a:p>
            <a:r>
              <a:rPr lang="en-AU" sz="1600" dirty="0" smtClean="0"/>
              <a:t>=0.78</a:t>
            </a:r>
            <a:endParaRPr lang="en-A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96752"/>
            <a:ext cx="8064896" cy="5184576"/>
          </a:xfrm>
        </p:spPr>
        <p:txBody>
          <a:bodyPr>
            <a:normAutofit/>
          </a:bodyPr>
          <a:lstStyle/>
          <a:p>
            <a:pPr marL="457200"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AU" sz="2600" dirty="0" smtClean="0">
                <a:latin typeface="Gill Sans"/>
                <a:ea typeface="+mj-ea"/>
                <a:cs typeface="Times New Roman" pitchFamily="18" charset="0"/>
              </a:rPr>
              <a:t>Background/Motivation/Goals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AU" sz="2600" dirty="0" smtClean="0">
                <a:latin typeface="Gill Sans"/>
                <a:ea typeface="+mj-ea"/>
                <a:cs typeface="Times New Roman" pitchFamily="18" charset="0"/>
              </a:rPr>
              <a:t>Model setup</a:t>
            </a:r>
          </a:p>
          <a:p>
            <a:pPr marL="457200" lvl="1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AU" sz="2600" dirty="0" smtClean="0">
                <a:latin typeface="Gill Sans"/>
                <a:ea typeface="+mj-ea"/>
                <a:cs typeface="Times New Roman" pitchFamily="18" charset="0"/>
              </a:rPr>
              <a:t>Prediction Vs observation</a:t>
            </a:r>
          </a:p>
          <a:p>
            <a:pPr marL="457200" lvl="1"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Ø"/>
            </a:pPr>
            <a:r>
              <a:rPr lang="en-AU" sz="2600" dirty="0" smtClean="0">
                <a:latin typeface="Gill Sans"/>
                <a:ea typeface="+mj-ea"/>
                <a:cs typeface="Times New Roman" pitchFamily="18" charset="0"/>
              </a:rPr>
              <a:t>Simulation results 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buNone/>
            </a:pPr>
            <a:r>
              <a:rPr lang="en-AU" sz="2600" dirty="0" smtClean="0">
                <a:latin typeface="Gill Sans"/>
                <a:ea typeface="+mj-ea"/>
                <a:cs typeface="Times New Roman" pitchFamily="18" charset="0"/>
              </a:rPr>
              <a:t>   (</a:t>
            </a:r>
            <a:r>
              <a:rPr lang="en-AU" sz="2600" dirty="0" err="1" smtClean="0">
                <a:latin typeface="Gill Sans"/>
                <a:ea typeface="+mj-ea"/>
                <a:cs typeface="Times New Roman" pitchFamily="18" charset="0"/>
              </a:rPr>
              <a:t>Meso</a:t>
            </a:r>
            <a:r>
              <a:rPr lang="en-AU" sz="2600" dirty="0" smtClean="0">
                <a:latin typeface="Gill Sans"/>
                <a:ea typeface="+mj-ea"/>
                <a:cs typeface="Times New Roman" pitchFamily="18" charset="0"/>
              </a:rPr>
              <a:t>-scale processes, boundary current transport )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AU" sz="2600" dirty="0" smtClean="0">
                <a:latin typeface="Gill Sans"/>
                <a:ea typeface="+mj-ea"/>
                <a:cs typeface="Times New Roman" pitchFamily="18" charset="0"/>
              </a:rPr>
              <a:t>Summary </a:t>
            </a:r>
          </a:p>
          <a:p>
            <a:pPr>
              <a:buNone/>
            </a:pPr>
            <a:endParaRPr lang="en-AU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13492"/>
            <a:ext cx="464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AU" sz="3200" dirty="0" smtClean="0">
                <a:latin typeface="Gill Sans"/>
                <a:ea typeface="+mj-ea"/>
                <a:cs typeface="Times New Roman" pitchFamily="18" charset="0"/>
              </a:rPr>
              <a:t>Outline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zind_tmp2001_daily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570831"/>
            <a:ext cx="6210300" cy="4162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27384"/>
            <a:ext cx="680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err="1" smtClean="0">
                <a:latin typeface="Gill Sans"/>
                <a:cs typeface="Times New Roman" pitchFamily="18" charset="0"/>
              </a:rPr>
              <a:t>Meso</a:t>
            </a:r>
            <a:r>
              <a:rPr lang="en-AU" sz="2400" dirty="0" smtClean="0">
                <a:latin typeface="Gill Sans"/>
                <a:cs typeface="Times New Roman" pitchFamily="18" charset="0"/>
              </a:rPr>
              <a:t>-scale processes</a:t>
            </a:r>
            <a:endParaRPr lang="en-AU" dirty="0"/>
          </a:p>
        </p:txBody>
      </p:sp>
      <p:pic>
        <p:nvPicPr>
          <p:cNvPr id="4" name="Picture 3" descr="tempanim.png"/>
          <p:cNvPicPr>
            <a:picLocks noChangeAspect="1"/>
          </p:cNvPicPr>
          <p:nvPr/>
        </p:nvPicPr>
        <p:blipFill>
          <a:blip r:embed="rId4" cstate="print"/>
          <a:srcRect l="78257" t="19229" r="14037" b="10437"/>
          <a:stretch>
            <a:fillRect/>
          </a:stretch>
        </p:blipFill>
        <p:spPr>
          <a:xfrm>
            <a:off x="6588224" y="1268760"/>
            <a:ext cx="648072" cy="4608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748464" y="6165304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rgbClr val="FF0000"/>
                </a:solidFill>
              </a:rPr>
              <a:t>O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07921"/>
            <a:ext cx="680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0"/>
              </a:spcBef>
              <a:defRPr/>
            </a:pPr>
            <a:r>
              <a:rPr lang="en-AU" sz="2400" dirty="0" smtClean="0"/>
              <a:t>NW shelf internal waves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2299"/>
          <a:stretch>
            <a:fillRect/>
          </a:stretch>
        </p:blipFill>
        <p:spPr bwMode="auto">
          <a:xfrm>
            <a:off x="5004048" y="1412776"/>
            <a:ext cx="259228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nws_internaltidesec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1746" y="2996952"/>
            <a:ext cx="7620000" cy="3810000"/>
          </a:xfrm>
          <a:prstGeom prst="rect">
            <a:avLst/>
          </a:prstGeom>
        </p:spPr>
      </p:pic>
      <p:pic>
        <p:nvPicPr>
          <p:cNvPr id="17" name="Picture 16" descr="roms_tide_internal_tide.png"/>
          <p:cNvPicPr>
            <a:picLocks noChangeAspect="1"/>
          </p:cNvPicPr>
          <p:nvPr/>
        </p:nvPicPr>
        <p:blipFill>
          <a:blip r:embed="rId6" cstate="print"/>
          <a:srcRect l="8263" r="6688" b="15010"/>
          <a:stretch>
            <a:fillRect/>
          </a:stretch>
        </p:blipFill>
        <p:spPr>
          <a:xfrm>
            <a:off x="610447" y="1124984"/>
            <a:ext cx="3745529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p_x25mnew_whole_nw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1415439"/>
            <a:ext cx="6732240" cy="54699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7921"/>
            <a:ext cx="680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0"/>
              </a:spcBef>
              <a:defRPr/>
            </a:pPr>
            <a:r>
              <a:rPr lang="en-AU" sz="2400" dirty="0" smtClean="0"/>
              <a:t>NW shelf internal waves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ws_internaltidesec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556792"/>
            <a:ext cx="7620000" cy="381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107921"/>
            <a:ext cx="6804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Bef>
                <a:spcPct val="0"/>
              </a:spcBef>
              <a:defRPr/>
            </a:pPr>
            <a:r>
              <a:rPr lang="en-AU" sz="2400" dirty="0" smtClean="0"/>
              <a:t>NW shelf internal waves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0" y="44624"/>
            <a:ext cx="6804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defRPr/>
            </a:pPr>
            <a:r>
              <a:rPr lang="en-US" dirty="0" smtClean="0">
                <a:latin typeface="Gill Sans"/>
                <a:ea typeface="+mn-ea"/>
                <a:cs typeface="Times New Roman" pitchFamily="18" charset="0"/>
              </a:rPr>
              <a:t>Winter cooling and dense shelf water formation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484784"/>
            <a:ext cx="2555776" cy="193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444208" y="623731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Oz-ROMS</a:t>
            </a:r>
            <a:endParaRPr lang="en-AU" sz="1600" dirty="0"/>
          </a:p>
        </p:txBody>
      </p:sp>
      <p:grpSp>
        <p:nvGrpSpPr>
          <p:cNvPr id="2" name="Group 9"/>
          <p:cNvGrpSpPr/>
          <p:nvPr/>
        </p:nvGrpSpPr>
        <p:grpSpPr>
          <a:xfrm>
            <a:off x="3563888" y="1215606"/>
            <a:ext cx="4968552" cy="2376264"/>
            <a:chOff x="3923928" y="989264"/>
            <a:chExt cx="4608512" cy="2144661"/>
          </a:xfrm>
        </p:grpSpPr>
        <p:pic>
          <p:nvPicPr>
            <p:cNvPr id="6" name="Picture 5" descr="fig001.png"/>
            <p:cNvPicPr>
              <a:picLocks noChangeAspect="1"/>
            </p:cNvPicPr>
            <p:nvPr/>
          </p:nvPicPr>
          <p:blipFill>
            <a:blip r:embed="rId5" cstate="print"/>
            <a:srcRect l="10591" t="5250" r="8530" b="69160"/>
            <a:stretch>
              <a:fillRect/>
            </a:stretch>
          </p:blipFill>
          <p:spPr>
            <a:xfrm>
              <a:off x="3923928" y="1124744"/>
              <a:ext cx="4608512" cy="200918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61209" y="2060848"/>
              <a:ext cx="2088232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 smtClean="0"/>
                <a:t>Glider -transect</a:t>
              </a:r>
            </a:p>
            <a:p>
              <a:r>
                <a:rPr lang="en-AU" sz="1600" dirty="0" smtClean="0"/>
                <a:t>(Source: IMOS data)</a:t>
              </a:r>
              <a:endParaRPr lang="en-AU" sz="16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76056" y="989264"/>
              <a:ext cx="27363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sz="1400" dirty="0" smtClean="0"/>
                <a:t>07-09 July 2010 transect</a:t>
              </a:r>
              <a:endParaRPr lang="en-AU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748464" y="6165304"/>
            <a:ext cx="395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dirty="0" smtClean="0">
                <a:solidFill>
                  <a:srgbClr val="FF0000"/>
                </a:solidFill>
              </a:rPr>
              <a:t>O</a:t>
            </a:r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13" name="dense_water_flow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07504" y="3717032"/>
            <a:ext cx="8960000" cy="252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nse_water_flow2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0" y="4149360"/>
            <a:ext cx="8960000" cy="2520000"/>
          </a:xfrm>
          <a:prstGeom prst="rect">
            <a:avLst/>
          </a:prstGeo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0" y="44624"/>
            <a:ext cx="6804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eorgia" pitchFamily="18" charset="0"/>
                <a:ea typeface="MS PGothic" pitchFamily="34" charset="-128"/>
              </a:defRPr>
            </a:lvl9pPr>
          </a:lstStyle>
          <a:p>
            <a:pPr marL="0" lvl="1" eaLnBrk="1" hangingPunct="1">
              <a:spcBef>
                <a:spcPct val="0"/>
              </a:spcBef>
              <a:defRPr/>
            </a:pPr>
            <a:r>
              <a:rPr lang="en-US" dirty="0" smtClean="0">
                <a:latin typeface="Gill Sans"/>
                <a:ea typeface="+mn-ea"/>
                <a:cs typeface="Times New Roman" pitchFamily="18" charset="0"/>
              </a:rPr>
              <a:t>Winter cooling and dense shelf water formation</a:t>
            </a:r>
          </a:p>
        </p:txBody>
      </p:sp>
      <p:grpSp>
        <p:nvGrpSpPr>
          <p:cNvPr id="4" name="Group 9"/>
          <p:cNvGrpSpPr/>
          <p:nvPr/>
        </p:nvGrpSpPr>
        <p:grpSpPr>
          <a:xfrm>
            <a:off x="3563888" y="1215606"/>
            <a:ext cx="4968552" cy="2376264"/>
            <a:chOff x="3923928" y="989264"/>
            <a:chExt cx="4608512" cy="2144661"/>
          </a:xfrm>
        </p:grpSpPr>
        <p:pic>
          <p:nvPicPr>
            <p:cNvPr id="5" name="Picture 4" descr="fig001.png"/>
            <p:cNvPicPr>
              <a:picLocks noChangeAspect="1"/>
            </p:cNvPicPr>
            <p:nvPr/>
          </p:nvPicPr>
          <p:blipFill>
            <a:blip r:embed="rId4" cstate="print"/>
            <a:srcRect l="10591" t="5250" r="8530" b="69160"/>
            <a:stretch>
              <a:fillRect/>
            </a:stretch>
          </p:blipFill>
          <p:spPr>
            <a:xfrm>
              <a:off x="3923928" y="1124744"/>
              <a:ext cx="4608512" cy="2009181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061209" y="2060848"/>
              <a:ext cx="2088232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z="1600" dirty="0" smtClean="0"/>
                <a:t>Glider -transect</a:t>
              </a:r>
            </a:p>
            <a:p>
              <a:r>
                <a:rPr lang="en-AU" sz="1600" dirty="0" smtClean="0"/>
                <a:t>(Source: IMOS data)</a:t>
              </a:r>
              <a:endParaRPr lang="en-AU" sz="16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076056" y="989264"/>
              <a:ext cx="273630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AU" sz="1400" dirty="0" smtClean="0"/>
                <a:t>07-09 July 2010 transect</a:t>
              </a:r>
              <a:endParaRPr lang="en-AU" sz="1400" dirty="0"/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484784"/>
            <a:ext cx="2555776" cy="1937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7459" y="1196992"/>
            <a:ext cx="277502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300192" y="3366517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err="1" smtClean="0">
                <a:latin typeface="Calibri" pitchFamily="34" charset="0"/>
                <a:cs typeface="Calibri" pitchFamily="34" charset="0"/>
              </a:rPr>
              <a:t>Domingues</a:t>
            </a:r>
            <a:r>
              <a:rPr lang="en-AU" sz="1200" dirty="0" smtClean="0">
                <a:latin typeface="Calibri" pitchFamily="34" charset="0"/>
                <a:cs typeface="Calibri" pitchFamily="34" charset="0"/>
              </a:rPr>
              <a:t> et al., 2007</a:t>
            </a:r>
            <a:endParaRPr lang="en-AU" sz="1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68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196753"/>
            <a:ext cx="2453651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779912" y="3401933"/>
            <a:ext cx="2088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err="1" smtClean="0"/>
              <a:t>Feng</a:t>
            </a:r>
            <a:r>
              <a:rPr lang="en-AU" sz="1200" dirty="0" smtClean="0"/>
              <a:t> et at., 2003</a:t>
            </a:r>
            <a:endParaRPr lang="en-AU" sz="1200" dirty="0"/>
          </a:p>
        </p:txBody>
      </p:sp>
      <p:pic>
        <p:nvPicPr>
          <p:cNvPr id="8" name="Picture 2" descr="Boundary Currents in the Australian region (image provided by CSIRO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4077072"/>
            <a:ext cx="2448272" cy="196678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4499992" y="6165304"/>
            <a:ext cx="46440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/>
              <a:t>Image source: CSIRO) </a:t>
            </a:r>
            <a:endParaRPr lang="en-AU" sz="1200" dirty="0"/>
          </a:p>
        </p:txBody>
      </p:sp>
      <p:pic>
        <p:nvPicPr>
          <p:cNvPr id="10" name="Picture 9" descr="creag1.png"/>
          <p:cNvPicPr preferRelativeResize="0"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268760"/>
            <a:ext cx="3343665" cy="2160000"/>
          </a:xfrm>
          <a:prstGeom prst="rect">
            <a:avLst/>
          </a:prstGeom>
        </p:spPr>
      </p:pic>
      <p:pic>
        <p:nvPicPr>
          <p:cNvPr id="11" name="Picture 10" descr="EAC_natur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916705"/>
            <a:ext cx="2232859" cy="2604051"/>
          </a:xfrm>
          <a:prstGeom prst="rect">
            <a:avLst/>
          </a:prstGeom>
        </p:spPr>
      </p:pic>
      <p:pic>
        <p:nvPicPr>
          <p:cNvPr id="12" name="Picture 11" descr="eacx.png"/>
          <p:cNvPicPr>
            <a:picLocks noChangeAspect="1"/>
          </p:cNvPicPr>
          <p:nvPr/>
        </p:nvPicPr>
        <p:blipFill>
          <a:blip r:embed="rId7" cstate="print"/>
          <a:srcRect l="16129"/>
          <a:stretch>
            <a:fillRect/>
          </a:stretch>
        </p:blipFill>
        <p:spPr>
          <a:xfrm>
            <a:off x="2195736" y="3761637"/>
            <a:ext cx="1872208" cy="283571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4003" y="3284984"/>
            <a:ext cx="285593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latin typeface="Calibri" pitchFamily="34" charset="0"/>
                <a:cs typeface="Calibri" pitchFamily="34" charset="0"/>
              </a:rPr>
              <a:t>Craig, 1998</a:t>
            </a:r>
            <a:endParaRPr lang="en-AU" sz="12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67744" y="6581001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err="1" smtClean="0"/>
              <a:t>Sloyan</a:t>
            </a:r>
            <a:r>
              <a:rPr lang="en-AU" sz="1200" dirty="0" smtClean="0"/>
              <a:t> et al., 2016</a:t>
            </a:r>
            <a:endParaRPr lang="en-AU" sz="1200" dirty="0"/>
          </a:p>
        </p:txBody>
      </p:sp>
      <p:sp>
        <p:nvSpPr>
          <p:cNvPr id="17" name="TextBox 16"/>
          <p:cNvSpPr txBox="1"/>
          <p:nvPr/>
        </p:nvSpPr>
        <p:spPr>
          <a:xfrm>
            <a:off x="72008" y="6581001"/>
            <a:ext cx="1872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err="1" smtClean="0"/>
              <a:t>Hu</a:t>
            </a:r>
            <a:r>
              <a:rPr lang="en-AU" sz="1200" dirty="0" smtClean="0"/>
              <a:t> et al., 2015</a:t>
            </a:r>
            <a:endParaRPr lang="en-AU" sz="1200" dirty="0"/>
          </a:p>
        </p:txBody>
      </p:sp>
      <p:pic>
        <p:nvPicPr>
          <p:cNvPr id="18" name="Picture 2" descr="Image result for australia boundary current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88957" y="4365104"/>
            <a:ext cx="2655043" cy="1728192"/>
          </a:xfrm>
          <a:prstGeom prst="rect">
            <a:avLst/>
          </a:prstGeom>
          <a:noFill/>
        </p:spPr>
      </p:pic>
      <p:sp>
        <p:nvSpPr>
          <p:cNvPr id="19" name="TextBox 18"/>
          <p:cNvSpPr txBox="1"/>
          <p:nvPr/>
        </p:nvSpPr>
        <p:spPr>
          <a:xfrm>
            <a:off x="0" y="116632"/>
            <a:ext cx="6804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Boundary currents around Australia and inflows/outflows from/to the ocean basins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496"/>
          <p:cNvSpPr txBox="1">
            <a:spLocks noChangeArrowheads="1"/>
          </p:cNvSpPr>
          <p:nvPr/>
        </p:nvSpPr>
        <p:spPr bwMode="auto">
          <a:xfrm>
            <a:off x="8508" y="5848265"/>
            <a:ext cx="6651724" cy="758051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/>
            </a:solidFill>
            <a:miter lim="800000"/>
            <a:headEnd/>
            <a:tailEnd/>
          </a:ln>
        </p:spPr>
        <p:txBody>
          <a:bodyPr wrap="square" lIns="374995" tIns="144000" rIns="374995" bIns="180000">
            <a:spAutoFit/>
          </a:bodyPr>
          <a:lstStyle/>
          <a:p>
            <a:pPr algn="just"/>
            <a:r>
              <a:rPr lang="en-US" sz="1400" dirty="0" smtClean="0">
                <a:latin typeface="Calibri" pitchFamily="34" charset="0"/>
                <a:cs typeface="Calibri" pitchFamily="34" charset="0"/>
              </a:rPr>
              <a:t>Vertically integrated currents  between 0 and 300 m depth. The mean values are obtained from the entire simulation (2000-2015). </a:t>
            </a:r>
            <a:endParaRPr lang="en-AU" sz="1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16632"/>
            <a:ext cx="68042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Boundary currents around Australia and inflows/outflows from/to the ocean basins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6876256" y="1268760"/>
            <a:ext cx="2304256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ITF= Indonesian Through Flow 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SEC=South Equatorial Current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SEC-I=SEC of Indian Ocean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SEC-P=SEC of Pacific Ocean 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ACC=</a:t>
            </a:r>
            <a:r>
              <a:rPr lang="en-AU" sz="1200" dirty="0" smtClean="0">
                <a:latin typeface="Calibri" pitchFamily="34" charset="0"/>
                <a:cs typeface="Calibri" pitchFamily="34" charset="0"/>
              </a:rPr>
              <a:t> Antarctic </a:t>
            </a:r>
            <a:r>
              <a:rPr lang="en-AU" sz="1200" dirty="0" err="1" smtClean="0">
                <a:latin typeface="Calibri" pitchFamily="34" charset="0"/>
                <a:cs typeface="Calibri" pitchFamily="34" charset="0"/>
              </a:rPr>
              <a:t>Circu</a:t>
            </a:r>
            <a:r>
              <a:rPr lang="en-AU" sz="1200" dirty="0" smtClean="0">
                <a:latin typeface="Calibri" pitchFamily="34" charset="0"/>
                <a:cs typeface="Calibri" pitchFamily="34" charset="0"/>
              </a:rPr>
              <a:t>. Current 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SICC=South IO Countercurrent 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HLC=Holloway Current 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LC=</a:t>
            </a:r>
            <a:r>
              <a:rPr lang="en-US" sz="1200" dirty="0" err="1" smtClean="0">
                <a:latin typeface="Calibri" pitchFamily="34" charset="0"/>
                <a:cs typeface="Calibri" pitchFamily="34" charset="0"/>
              </a:rPr>
              <a:t>Leeuwin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 Current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LU=</a:t>
            </a:r>
            <a:r>
              <a:rPr lang="en-US" sz="1200" dirty="0" err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Leeuwin</a:t>
            </a:r>
            <a:r>
              <a:rPr lang="en-US" sz="12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Under Current 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FC= Flinders Current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SAC=South Australian Current 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TO=Tasman Out Flow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TF=Tasman Front 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EAC=East Australian Current </a:t>
            </a:r>
          </a:p>
          <a:p>
            <a:pPr>
              <a:spcBef>
                <a:spcPts val="600"/>
              </a:spcBef>
            </a:pPr>
            <a:r>
              <a:rPr lang="en-US" sz="1200" dirty="0" smtClean="0">
                <a:latin typeface="Calibri" pitchFamily="34" charset="0"/>
                <a:cs typeface="Calibri" pitchFamily="34" charset="0"/>
              </a:rPr>
              <a:t>ZC= </a:t>
            </a:r>
            <a:r>
              <a:rPr lang="en-AU" sz="1200" dirty="0" smtClean="0">
                <a:latin typeface="Calibri" pitchFamily="34" charset="0"/>
                <a:cs typeface="Calibri" pitchFamily="34" charset="0"/>
              </a:rPr>
              <a:t>Zeehan Current </a:t>
            </a:r>
          </a:p>
          <a:p>
            <a:pPr>
              <a:spcBef>
                <a:spcPts val="600"/>
              </a:spcBef>
            </a:pPr>
            <a:r>
              <a:rPr lang="en-AU" sz="1200" dirty="0" smtClean="0">
                <a:latin typeface="Calibri" pitchFamily="34" charset="0"/>
                <a:cs typeface="Calibri" pitchFamily="34" charset="0"/>
              </a:rPr>
              <a:t>NECC= North </a:t>
            </a:r>
            <a:r>
              <a:rPr lang="en-AU" sz="1200" dirty="0" err="1" smtClean="0">
                <a:latin typeface="Calibri" pitchFamily="34" charset="0"/>
                <a:cs typeface="Calibri" pitchFamily="34" charset="0"/>
              </a:rPr>
              <a:t>Equ</a:t>
            </a:r>
            <a:r>
              <a:rPr lang="en-AU" sz="1200" dirty="0" smtClean="0">
                <a:latin typeface="Calibri" pitchFamily="34" charset="0"/>
                <a:cs typeface="Calibri" pitchFamily="34" charset="0"/>
              </a:rPr>
              <a:t>. Count. Current </a:t>
            </a:r>
          </a:p>
          <a:p>
            <a:pPr>
              <a:spcBef>
                <a:spcPts val="600"/>
              </a:spcBef>
            </a:pPr>
            <a:r>
              <a:rPr lang="en-AU" sz="1200" dirty="0" smtClean="0">
                <a:latin typeface="Calibri" pitchFamily="34" charset="0"/>
                <a:cs typeface="Calibri" pitchFamily="34" charset="0"/>
              </a:rPr>
              <a:t>SECC= South </a:t>
            </a:r>
            <a:r>
              <a:rPr lang="en-AU" sz="1200" dirty="0" err="1" smtClean="0">
                <a:latin typeface="Calibri" pitchFamily="34" charset="0"/>
                <a:cs typeface="Calibri" pitchFamily="34" charset="0"/>
              </a:rPr>
              <a:t>Equ</a:t>
            </a:r>
            <a:r>
              <a:rPr lang="en-AU" sz="1200" dirty="0" smtClean="0">
                <a:latin typeface="Calibri" pitchFamily="34" charset="0"/>
                <a:cs typeface="Calibri" pitchFamily="34" charset="0"/>
              </a:rPr>
              <a:t>. Count. Current </a:t>
            </a:r>
          </a:p>
          <a:p>
            <a:pPr>
              <a:spcBef>
                <a:spcPts val="600"/>
              </a:spcBef>
            </a:pPr>
            <a:r>
              <a:rPr lang="en-AU" sz="1200" dirty="0" smtClean="0">
                <a:latin typeface="Calibri" pitchFamily="34" charset="0"/>
                <a:cs typeface="Calibri" pitchFamily="34" charset="0"/>
              </a:rPr>
              <a:t>NGCC=  New Guinea Coastal Current </a:t>
            </a:r>
          </a:p>
          <a:p>
            <a:pPr>
              <a:spcBef>
                <a:spcPts val="600"/>
              </a:spcBef>
            </a:pPr>
            <a:r>
              <a:rPr lang="en-AU" sz="1200" dirty="0" smtClean="0">
                <a:latin typeface="Calibri" pitchFamily="34" charset="0"/>
                <a:cs typeface="Calibri" pitchFamily="34" charset="0"/>
              </a:rPr>
              <a:t>NGCUC= NGC Under Current </a:t>
            </a:r>
          </a:p>
          <a:p>
            <a:pPr>
              <a:spcBef>
                <a:spcPts val="600"/>
              </a:spcBef>
            </a:pPr>
            <a:r>
              <a:rPr lang="en-AU" sz="1200" dirty="0" smtClean="0">
                <a:latin typeface="Calibri" pitchFamily="34" charset="0"/>
                <a:cs typeface="Calibri" pitchFamily="34" charset="0"/>
              </a:rPr>
              <a:t>MC= Mindanao Current</a:t>
            </a:r>
            <a:r>
              <a:rPr lang="en-US" sz="1200" dirty="0" smtClean="0">
                <a:latin typeface="Calibri" pitchFamily="34" charset="0"/>
                <a:cs typeface="Calibri" pitchFamily="34" charset="0"/>
              </a:rPr>
              <a:t>.</a:t>
            </a:r>
            <a:endParaRPr lang="en-AU" sz="1200" dirty="0"/>
          </a:p>
        </p:txBody>
      </p:sp>
      <p:grpSp>
        <p:nvGrpSpPr>
          <p:cNvPr id="2" name="Group 10"/>
          <p:cNvGrpSpPr/>
          <p:nvPr/>
        </p:nvGrpSpPr>
        <p:grpSpPr>
          <a:xfrm>
            <a:off x="160462" y="5661248"/>
            <a:ext cx="3972347" cy="350118"/>
            <a:chOff x="160462" y="5661248"/>
            <a:chExt cx="3972347" cy="350118"/>
          </a:xfrm>
        </p:grpSpPr>
        <p:pic>
          <p:nvPicPr>
            <p:cNvPr id="7" name="Picture 6" descr="upcolorbar.png"/>
            <p:cNvPicPr>
              <a:picLocks noChangeAspect="1"/>
            </p:cNvPicPr>
            <p:nvPr/>
          </p:nvPicPr>
          <p:blipFill>
            <a:blip r:embed="rId2" cstate="print"/>
            <a:srcRect l="38373" t="85984" r="21276" b="6434"/>
            <a:stretch>
              <a:fillRect/>
            </a:stretch>
          </p:blipFill>
          <p:spPr>
            <a:xfrm>
              <a:off x="251520" y="5661248"/>
              <a:ext cx="3224855" cy="350118"/>
            </a:xfrm>
            <a:prstGeom prst="rect">
              <a:avLst/>
            </a:prstGeom>
            <a:ln>
              <a:noFill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508125" y="5672281"/>
              <a:ext cx="6246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1800" dirty="0" smtClean="0">
                  <a:latin typeface="Calibri" pitchFamily="34" charset="0"/>
                  <a:cs typeface="Calibri" pitchFamily="34" charset="0"/>
                </a:rPr>
                <a:t>m</a:t>
              </a:r>
              <a:r>
                <a:rPr lang="en-AU" sz="1800" baseline="30000" dirty="0" smtClean="0">
                  <a:latin typeface="Calibri" pitchFamily="34" charset="0"/>
                  <a:cs typeface="Calibri" pitchFamily="34" charset="0"/>
                </a:rPr>
                <a:t>2</a:t>
              </a:r>
              <a:r>
                <a:rPr lang="en-AU" sz="1800" dirty="0" smtClean="0">
                  <a:latin typeface="Calibri" pitchFamily="34" charset="0"/>
                  <a:cs typeface="Calibri" pitchFamily="34" charset="0"/>
                </a:rPr>
                <a:t>s</a:t>
              </a:r>
              <a:r>
                <a:rPr lang="en-AU" sz="1800" baseline="30000" dirty="0" smtClean="0">
                  <a:latin typeface="Calibri" pitchFamily="34" charset="0"/>
                  <a:cs typeface="Calibri" pitchFamily="34" charset="0"/>
                </a:rPr>
                <a:t>-1</a:t>
              </a:r>
              <a:endParaRPr lang="en-AU" sz="1800" dirty="0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0462" y="5665440"/>
              <a:ext cx="21602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endParaRPr lang="en-AU" dirty="0"/>
            </a:p>
          </p:txBody>
        </p:sp>
      </p:grpSp>
      <p:grpSp>
        <p:nvGrpSpPr>
          <p:cNvPr id="6" name="Group 18"/>
          <p:cNvGrpSpPr/>
          <p:nvPr/>
        </p:nvGrpSpPr>
        <p:grpSpPr>
          <a:xfrm>
            <a:off x="35496" y="1341248"/>
            <a:ext cx="6597173" cy="4320000"/>
            <a:chOff x="35496" y="1341248"/>
            <a:chExt cx="6597173" cy="4320000"/>
          </a:xfrm>
        </p:grpSpPr>
        <p:pic>
          <p:nvPicPr>
            <p:cNvPr id="1026" name="Picture 2" descr="D:\a\up300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496" y="1341248"/>
              <a:ext cx="6597173" cy="4320000"/>
            </a:xfrm>
            <a:prstGeom prst="rect">
              <a:avLst/>
            </a:prstGeom>
            <a:noFill/>
          </p:spPr>
        </p:pic>
        <p:sp>
          <p:nvSpPr>
            <p:cNvPr id="12" name="TextBox 11"/>
            <p:cNvSpPr txBox="1"/>
            <p:nvPr/>
          </p:nvSpPr>
          <p:spPr>
            <a:xfrm>
              <a:off x="2079278" y="3862903"/>
              <a:ext cx="332482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800" dirty="0" smtClean="0">
                  <a:solidFill>
                    <a:srgbClr val="FFFF00"/>
                  </a:solidFill>
                </a:rPr>
                <a:t>LU </a:t>
              </a:r>
              <a:endParaRPr lang="en-AU" sz="800" dirty="0">
                <a:solidFill>
                  <a:srgbClr val="FFFF00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10800000" flipV="1">
              <a:off x="1907704" y="3933056"/>
              <a:ext cx="144016" cy="7200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3802819" y="4792501"/>
              <a:ext cx="504056" cy="7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987428" y="4419917"/>
              <a:ext cx="216024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800" dirty="0" smtClean="0">
                  <a:solidFill>
                    <a:srgbClr val="FFFF00"/>
                  </a:solidFill>
                </a:rPr>
                <a:t>TO </a:t>
              </a:r>
              <a:endParaRPr lang="en-AU" sz="8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95"/>
          <p:cNvSpPr txBox="1">
            <a:spLocks noChangeArrowheads="1"/>
          </p:cNvSpPr>
          <p:nvPr/>
        </p:nvSpPr>
        <p:spPr bwMode="auto">
          <a:xfrm>
            <a:off x="0" y="73578"/>
            <a:ext cx="6876256" cy="6911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4857" tIns="37421" rIns="74857" bIns="37421">
            <a:spAutoFit/>
          </a:bodyPr>
          <a:lstStyle/>
          <a:p>
            <a:pPr defTabSz="749300" eaLnBrk="0" hangingPunct="0">
              <a:spcBef>
                <a:spcPct val="50000"/>
              </a:spcBef>
            </a:pPr>
            <a:r>
              <a:rPr lang="en-AU" sz="2000" dirty="0" smtClean="0"/>
              <a:t>South Equatorial Current (SEC) Inflow, East Australian Current (EAC) Transport and Tasman Front (TF)</a:t>
            </a:r>
            <a:endParaRPr lang="en-US" sz="2000" b="1" dirty="0"/>
          </a:p>
        </p:txBody>
      </p:sp>
      <p:pic>
        <p:nvPicPr>
          <p:cNvPr id="3" name="Picture 2"/>
          <p:cNvPicPr preferRelativeResize="0">
            <a:picLocks noChangeAspect="1" noChangeArrowheads="1"/>
          </p:cNvPicPr>
          <p:nvPr/>
        </p:nvPicPr>
        <p:blipFill>
          <a:blip r:embed="rId2" cstate="print"/>
          <a:srcRect l="5254" t="15375" r="26121" b="8829"/>
          <a:stretch>
            <a:fillRect/>
          </a:stretch>
        </p:blipFill>
        <p:spPr bwMode="auto">
          <a:xfrm>
            <a:off x="711461" y="1269240"/>
            <a:ext cx="6956883" cy="43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502"/>
          <p:cNvSpPr txBox="1">
            <a:spLocks noChangeArrowheads="1"/>
          </p:cNvSpPr>
          <p:nvPr/>
        </p:nvSpPr>
        <p:spPr bwMode="auto">
          <a:xfrm>
            <a:off x="251520" y="5660585"/>
            <a:ext cx="8784976" cy="115279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4857" tIns="37421" rIns="74857" bIns="37421">
            <a:spAutoFit/>
          </a:bodyPr>
          <a:lstStyle/>
          <a:p>
            <a:pPr algn="just" defTabSz="749300" eaLnBrk="0" hangingPunct="0">
              <a:spcBef>
                <a:spcPct val="50000"/>
              </a:spcBef>
            </a:pPr>
            <a:r>
              <a:rPr lang="en-AU" sz="1400" dirty="0" smtClean="0"/>
              <a:t>(a) </a:t>
            </a:r>
            <a:r>
              <a:rPr lang="en-US" sz="1400" dirty="0" smtClean="0"/>
              <a:t>Predicted </a:t>
            </a:r>
            <a:r>
              <a:rPr lang="en-US" sz="1400" dirty="0" smtClean="0"/>
              <a:t>mean vertically integrated currents  between 0 and 2000 m depth, (b)  Eastward (red) and westward (blue) mean currents through EX  </a:t>
            </a:r>
            <a:r>
              <a:rPr lang="en-AU" sz="1400" dirty="0" err="1" smtClean="0"/>
              <a:t>meridional</a:t>
            </a:r>
            <a:r>
              <a:rPr lang="en-AU" sz="1400" dirty="0" smtClean="0"/>
              <a:t> </a:t>
            </a:r>
            <a:r>
              <a:rPr lang="en-US" sz="1400" dirty="0" smtClean="0"/>
              <a:t>transect. The SEC bifurcates at ~15</a:t>
            </a:r>
            <a:r>
              <a:rPr lang="en-US" sz="1400" baseline="30000" dirty="0" smtClean="0"/>
              <a:t>o</a:t>
            </a:r>
            <a:r>
              <a:rPr lang="en-US" sz="1400" dirty="0" smtClean="0"/>
              <a:t> S to initiate the </a:t>
            </a:r>
            <a:r>
              <a:rPr lang="en-US" sz="1400" dirty="0" err="1" smtClean="0"/>
              <a:t>Hiri</a:t>
            </a:r>
            <a:r>
              <a:rPr lang="en-US" sz="1400" dirty="0" smtClean="0"/>
              <a:t> Current (HRC), a </a:t>
            </a:r>
            <a:r>
              <a:rPr lang="en-AU" sz="1400" dirty="0" smtClean="0"/>
              <a:t>clockwise circulation that flows into the Gulf of Papua a</a:t>
            </a:r>
            <a:r>
              <a:rPr lang="en-US" sz="1400" dirty="0" err="1" smtClean="0"/>
              <a:t>nd</a:t>
            </a:r>
            <a:r>
              <a:rPr lang="en-US" sz="1400" dirty="0" smtClean="0"/>
              <a:t> the </a:t>
            </a:r>
            <a:r>
              <a:rPr lang="en-US" sz="1400" dirty="0" err="1" smtClean="0"/>
              <a:t>poleward</a:t>
            </a:r>
            <a:r>
              <a:rPr lang="en-US" sz="1400" dirty="0" smtClean="0"/>
              <a:t> East Australian Current (EAC). The </a:t>
            </a:r>
            <a:r>
              <a:rPr lang="en-AU" sz="1400" dirty="0" smtClean="0"/>
              <a:t>North Vanuatu Jet  (</a:t>
            </a:r>
            <a:r>
              <a:rPr lang="en-US" sz="1400" dirty="0" smtClean="0"/>
              <a:t>NVJ) inflow appeared to be equally distributed between northward flow (to HRC) and southward flow (to EAC).  </a:t>
            </a:r>
            <a:endParaRPr lang="en-US" sz="1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458000"/>
            <a:ext cx="2828250" cy="5400000"/>
          </a:xfrm>
          <a:prstGeom prst="rect">
            <a:avLst/>
          </a:prstGeom>
        </p:spPr>
      </p:pic>
      <p:pic>
        <p:nvPicPr>
          <p:cNvPr id="5" name="Content Placeholder 4"/>
          <p:cNvPicPr preferRelativeResize="0"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9978"/>
          <a:stretch>
            <a:fillRect/>
          </a:stretch>
        </p:blipFill>
        <p:spPr>
          <a:xfrm>
            <a:off x="2699793" y="1340768"/>
            <a:ext cx="2806521" cy="3600000"/>
          </a:xfrm>
          <a:prstGeom prst="rect">
            <a:avLst/>
          </a:prstGeom>
        </p:spPr>
      </p:pic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444208" y="1556792"/>
            <a:ext cx="1944144" cy="3239880"/>
            <a:chOff x="729520" y="15878615"/>
            <a:chExt cx="5724636" cy="9540000"/>
          </a:xfrm>
        </p:grpSpPr>
        <p:pic>
          <p:nvPicPr>
            <p:cNvPr id="7" name="Picture 6" descr="figure2a.png"/>
            <p:cNvPicPr>
              <a:picLocks noChangeAspect="1"/>
            </p:cNvPicPr>
            <p:nvPr/>
          </p:nvPicPr>
          <p:blipFill>
            <a:blip r:embed="rId4" cstate="print"/>
            <a:srcRect l="21991" t="7734" r="43895"/>
            <a:stretch>
              <a:fillRect/>
            </a:stretch>
          </p:blipFill>
          <p:spPr>
            <a:xfrm>
              <a:off x="729520" y="15878615"/>
              <a:ext cx="5724636" cy="9540000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4034298" y="20469152"/>
              <a:ext cx="760909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>
              <a:off x="3649568" y="19313951"/>
              <a:ext cx="75141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2592064" y="18581635"/>
              <a:ext cx="80836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/>
            <p:cNvCxnSpPr/>
            <p:nvPr/>
          </p:nvCxnSpPr>
          <p:spPr bwMode="auto">
            <a:xfrm>
              <a:off x="2163588" y="17767951"/>
              <a:ext cx="733321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1492806" y="17564528"/>
              <a:ext cx="573357" cy="407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800" dirty="0" smtClean="0">
                  <a:solidFill>
                    <a:schemeClr val="bg1"/>
                  </a:solidFill>
                </a:rPr>
                <a:t>H-1</a:t>
              </a:r>
              <a:endParaRPr lang="en-AU" sz="8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74447" y="18337529"/>
              <a:ext cx="573357" cy="4078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800" dirty="0" smtClean="0">
                  <a:solidFill>
                    <a:schemeClr val="bg1"/>
                  </a:solidFill>
                </a:rPr>
                <a:t>E-1</a:t>
              </a:r>
              <a:endParaRPr lang="en-AU" sz="8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37732" y="19171555"/>
              <a:ext cx="573357" cy="4078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800" dirty="0" smtClean="0">
                  <a:solidFill>
                    <a:schemeClr val="bg1"/>
                  </a:solidFill>
                </a:rPr>
                <a:t>E-2</a:t>
              </a:r>
              <a:endParaRPr lang="en-AU" sz="8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401016" y="20249689"/>
              <a:ext cx="573357" cy="40780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AU" sz="800" dirty="0" smtClean="0">
                  <a:solidFill>
                    <a:schemeClr val="bg1"/>
                  </a:solidFill>
                </a:rPr>
                <a:t>E-3</a:t>
              </a:r>
              <a:endParaRPr lang="en-AU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Text Box 495"/>
          <p:cNvSpPr txBox="1">
            <a:spLocks noChangeArrowheads="1"/>
          </p:cNvSpPr>
          <p:nvPr/>
        </p:nvSpPr>
        <p:spPr bwMode="auto">
          <a:xfrm>
            <a:off x="0" y="73578"/>
            <a:ext cx="6876256" cy="69112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74857" tIns="37421" rIns="74857" bIns="37421">
            <a:spAutoFit/>
          </a:bodyPr>
          <a:lstStyle/>
          <a:p>
            <a:pPr defTabSz="749300" eaLnBrk="0" hangingPunct="0">
              <a:spcBef>
                <a:spcPct val="50000"/>
              </a:spcBef>
            </a:pPr>
            <a:r>
              <a:rPr lang="en-AU" sz="2000" dirty="0" smtClean="0"/>
              <a:t>South Equatorial Current (SEC) Inflow, East Australian Current (EAC) Transport and Tasman Front (TF)</a:t>
            </a:r>
            <a:endParaRPr lang="en-US" sz="20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2915816" y="4941168"/>
            <a:ext cx="6228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(c) , (d), (e) and (f) are mean velocity transects at H-1, E-1, E-2 and E-3. Blue = southward and Red= Northward.  (g) Transport through E-2  transect shown in figure 2e and (h) transport through E-3 transect.</a:t>
            </a:r>
          </a:p>
          <a:p>
            <a:r>
              <a:rPr lang="en-US" sz="1600" dirty="0" smtClean="0"/>
              <a:t>Predicted mean transport : E-2 =15.3 </a:t>
            </a:r>
            <a:r>
              <a:rPr lang="en-US" sz="1600" dirty="0" err="1" smtClean="0"/>
              <a:t>Sv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                                           E-3 = 22.8  </a:t>
            </a:r>
            <a:r>
              <a:rPr lang="en-US" sz="1600" dirty="0" err="1" smtClean="0"/>
              <a:t>Sv</a:t>
            </a:r>
            <a:r>
              <a:rPr lang="en-US" sz="1600" dirty="0" smtClean="0"/>
              <a:t>. </a:t>
            </a:r>
            <a:br>
              <a:rPr lang="en-US" sz="1600" dirty="0" smtClean="0"/>
            </a:br>
            <a:r>
              <a:rPr lang="en-US" sz="1600" dirty="0" smtClean="0"/>
              <a:t>an inflow of ~7.5 </a:t>
            </a:r>
            <a:r>
              <a:rPr lang="en-US" sz="1600" dirty="0" err="1" smtClean="0"/>
              <a:t>Sv</a:t>
            </a:r>
            <a:r>
              <a:rPr lang="en-US" sz="1600" dirty="0" smtClean="0"/>
              <a:t> needs to be supplied from SCJ</a:t>
            </a:r>
            <a:endParaRPr lang="en-AU" sz="1600" dirty="0" smtClean="0"/>
          </a:p>
        </p:txBody>
      </p:sp>
      <p:sp>
        <p:nvSpPr>
          <p:cNvPr id="19" name="TextBox 18"/>
          <p:cNvSpPr txBox="1"/>
          <p:nvPr/>
        </p:nvSpPr>
        <p:spPr>
          <a:xfrm>
            <a:off x="251520" y="234888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(c)  H-1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51520" y="370774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(d)  E-1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520" y="5075892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(e)  E-2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520" y="637203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chemeClr val="bg1"/>
                </a:solidFill>
              </a:rPr>
              <a:t>(f)  E-3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1840" y="155679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(g) Transport through E-2</a:t>
            </a:r>
            <a:endParaRPr lang="en-AU" dirty="0"/>
          </a:p>
        </p:txBody>
      </p:sp>
      <p:sp>
        <p:nvSpPr>
          <p:cNvPr id="24" name="TextBox 23"/>
          <p:cNvSpPr txBox="1"/>
          <p:nvPr/>
        </p:nvSpPr>
        <p:spPr>
          <a:xfrm>
            <a:off x="2987824" y="443711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(h) Transport through E-3</a:t>
            </a:r>
            <a:endParaRPr lang="en-A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79512" y="1124744"/>
            <a:ext cx="4608512" cy="5184576"/>
          </a:xfrm>
        </p:spPr>
        <p:txBody>
          <a:bodyPr>
            <a:normAutofit fontScale="92500"/>
          </a:bodyPr>
          <a:lstStyle/>
          <a:p>
            <a:pPr marL="457200"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US" sz="2400" dirty="0" smtClean="0"/>
          </a:p>
          <a:p>
            <a:pPr marL="457200"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400" dirty="0" smtClean="0"/>
              <a:t>To configure ROMS 3D model covering whole Australia region; 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 smtClean="0"/>
              <a:t>relatively high spatial resolution 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</a:pPr>
            <a:r>
              <a:rPr lang="en-US" sz="2400" dirty="0" smtClean="0"/>
              <a:t> includes all realistic forcing 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400" dirty="0" smtClean="0"/>
              <a:t>   </a:t>
            </a:r>
          </a:p>
          <a:p>
            <a:pPr marL="457200"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r>
              <a:rPr lang="en-US" sz="2400" dirty="0" smtClean="0"/>
              <a:t>Estimate oceanic inflows to surface and subsurface boundary currents around Australia</a:t>
            </a:r>
            <a:endParaRPr lang="en-AU" sz="2600" dirty="0" smtClean="0">
              <a:latin typeface="Gill Sans"/>
              <a:ea typeface="+mj-ea"/>
              <a:cs typeface="Times New Roman" pitchFamily="18" charset="0"/>
            </a:endParaRPr>
          </a:p>
          <a:p>
            <a:pPr marL="457200" lvl="1">
              <a:lnSpc>
                <a:spcPct val="150000"/>
              </a:lnSpc>
              <a:spcBef>
                <a:spcPts val="0"/>
              </a:spcBef>
              <a:buFont typeface="Wingdings" pitchFamily="2" charset="2"/>
              <a:buChar char="Ø"/>
            </a:pPr>
            <a:endParaRPr lang="en-AU" sz="2600" dirty="0" smtClean="0">
              <a:latin typeface="Gill Sans"/>
              <a:ea typeface="+mj-ea"/>
              <a:cs typeface="Times New Roman" pitchFamily="18" charset="0"/>
            </a:endParaRPr>
          </a:p>
          <a:p>
            <a:pPr>
              <a:buNone/>
            </a:pPr>
            <a:endParaRPr lang="en-AU" sz="2800" dirty="0"/>
          </a:p>
        </p:txBody>
      </p:sp>
      <p:sp>
        <p:nvSpPr>
          <p:cNvPr id="10" name="Curved Down Ribbon 9"/>
          <p:cNvSpPr/>
          <p:nvPr/>
        </p:nvSpPr>
        <p:spPr>
          <a:xfrm rot="16200000">
            <a:off x="3599892" y="2744924"/>
            <a:ext cx="2304256" cy="216024"/>
          </a:xfrm>
          <a:prstGeom prst="ellipseRibb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TextBox 10"/>
          <p:cNvSpPr txBox="1"/>
          <p:nvPr/>
        </p:nvSpPr>
        <p:spPr>
          <a:xfrm>
            <a:off x="4932040" y="1700808"/>
            <a:ext cx="42119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Capturing offshore ocean basin flows that directly contribute to </a:t>
            </a:r>
            <a:r>
              <a:rPr lang="en-US" dirty="0" smtClean="0"/>
              <a:t>surface and sub-surface boundary currents</a:t>
            </a:r>
          </a:p>
          <a:p>
            <a:endParaRPr lang="en-US" dirty="0" smtClean="0"/>
          </a:p>
          <a:p>
            <a:r>
              <a:rPr lang="en-US" dirty="0" smtClean="0"/>
              <a:t>Capturing seasonal signal (sea level, transport etc.)</a:t>
            </a:r>
          </a:p>
          <a:p>
            <a:endParaRPr lang="en-US" dirty="0" smtClean="0"/>
          </a:p>
          <a:p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4932040" y="3956863"/>
            <a:ext cx="4211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Grid resolution (</a:t>
            </a:r>
            <a:r>
              <a:rPr lang="en-AU" dirty="0" smtClean="0"/>
              <a:t>shelf slope bathymetry, islands</a:t>
            </a:r>
            <a:r>
              <a:rPr lang="en-US" dirty="0" smtClean="0"/>
              <a:t>)  and forcing fields (</a:t>
            </a:r>
            <a:r>
              <a:rPr lang="en-AU" dirty="0" smtClean="0"/>
              <a:t>atmospheric and tides) </a:t>
            </a:r>
            <a:r>
              <a:rPr lang="en-US" dirty="0" smtClean="0"/>
              <a:t> to obtain the optimum parameters for simulation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313492"/>
            <a:ext cx="694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AU" sz="3200" dirty="0" smtClean="0">
                <a:latin typeface="Gill Sans"/>
                <a:ea typeface="+mj-ea"/>
                <a:cs typeface="Times New Roman" pitchFamily="18" charset="0"/>
              </a:rPr>
              <a:t>Background/Motivation/Goals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9300" eaLnBrk="0" hangingPunct="0">
              <a:spcBef>
                <a:spcPct val="50000"/>
              </a:spcBef>
            </a:pPr>
            <a:r>
              <a:rPr lang="en-AU" sz="2000" dirty="0" smtClean="0"/>
              <a:t>Indonesian </a:t>
            </a:r>
            <a:r>
              <a:rPr lang="en-AU" sz="2000" dirty="0" err="1" smtClean="0"/>
              <a:t>Throughflow</a:t>
            </a:r>
            <a:r>
              <a:rPr lang="en-AU" sz="2000" dirty="0" smtClean="0"/>
              <a:t> (ITF)  Mean Transport and Pathways</a:t>
            </a:r>
            <a:endParaRPr lang="en-US" sz="2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574603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 err="1" smtClean="0"/>
              <a:t>ozROMS</a:t>
            </a:r>
            <a:r>
              <a:rPr lang="en-US" dirty="0" smtClean="0"/>
              <a:t> predicted mean vertically integrated currents  between 0 and 1000 m depth over </a:t>
            </a:r>
            <a:r>
              <a:rPr lang="en-AU" dirty="0" smtClean="0"/>
              <a:t>the Indonesian archipelago  and the pathways of the Indonesian </a:t>
            </a:r>
            <a:r>
              <a:rPr lang="en-AU" dirty="0" err="1" smtClean="0"/>
              <a:t>Throughflow</a:t>
            </a:r>
            <a:r>
              <a:rPr lang="en-AU" dirty="0" smtClean="0"/>
              <a:t> (ITF). Main  inflow passages  are Makassar  (MAK) and </a:t>
            </a:r>
            <a:r>
              <a:rPr lang="en-AU" dirty="0" err="1" smtClean="0"/>
              <a:t>Lifamatola</a:t>
            </a:r>
            <a:r>
              <a:rPr lang="en-AU" dirty="0" smtClean="0"/>
              <a:t> (LIT) Straits.</a:t>
            </a:r>
            <a:endParaRPr lang="en-AU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962" y="1413256"/>
            <a:ext cx="5991326" cy="4320000"/>
            <a:chOff x="1172962" y="1124744"/>
            <a:chExt cx="5991326" cy="4320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9243" t="8078" r="17727"/>
            <a:stretch/>
          </p:blipFill>
          <p:spPr>
            <a:xfrm>
              <a:off x="1172962" y="1124744"/>
              <a:ext cx="5991326" cy="4320000"/>
            </a:xfrm>
            <a:prstGeom prst="rect">
              <a:avLst/>
            </a:prstGeom>
          </p:spPr>
        </p:pic>
        <p:cxnSp>
          <p:nvCxnSpPr>
            <p:cNvPr id="6" name="Straight Connector 5"/>
            <p:cNvCxnSpPr/>
            <p:nvPr/>
          </p:nvCxnSpPr>
          <p:spPr>
            <a:xfrm rot="5400000" flipH="1" flipV="1">
              <a:off x="2627784" y="4293096"/>
              <a:ext cx="1728192" cy="0"/>
            </a:xfrm>
            <a:prstGeom prst="line">
              <a:avLst/>
            </a:prstGeom>
            <a:ln w="28575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2915816" y="4211796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 smtClean="0">
                  <a:solidFill>
                    <a:schemeClr val="bg1"/>
                  </a:solidFill>
                </a:rPr>
                <a:t>ITF</a:t>
              </a:r>
              <a:endParaRPr lang="en-AU" b="1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3726954" y="2708920"/>
              <a:ext cx="28803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5263505" y="2295922"/>
              <a:ext cx="288032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915816" y="2204864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 smtClean="0">
                  <a:solidFill>
                    <a:schemeClr val="bg1"/>
                  </a:solidFill>
                </a:rPr>
                <a:t>MAK</a:t>
              </a:r>
              <a:endParaRPr lang="en-AU" b="1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652120" y="2267580"/>
              <a:ext cx="792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b="1" dirty="0" smtClean="0">
                  <a:solidFill>
                    <a:schemeClr val="bg1"/>
                  </a:solidFill>
                </a:rPr>
                <a:t>LIT</a:t>
              </a:r>
              <a:endParaRPr lang="en-AU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61604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tf_115e_sec.png"/>
          <p:cNvPicPr preferRelativeResize="0"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61" y="1197312"/>
            <a:ext cx="5991999" cy="50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35896" y="4653136"/>
            <a:ext cx="1595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(a)    ITF</a:t>
            </a:r>
            <a:endParaRPr lang="en-AU" b="1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954329" y="1264071"/>
            <a:ext cx="3154175" cy="2643440"/>
            <a:chOff x="9089085" y="17804396"/>
            <a:chExt cx="3154175" cy="2643440"/>
          </a:xfrm>
        </p:grpSpPr>
        <p:pic>
          <p:nvPicPr>
            <p:cNvPr id="14" name="Picture 13" descr="mask_sec_umean.png"/>
            <p:cNvPicPr>
              <a:picLocks noChangeAspect="1"/>
            </p:cNvPicPr>
            <p:nvPr/>
          </p:nvPicPr>
          <p:blipFill>
            <a:blip r:embed="rId3" cstate="print"/>
            <a:srcRect l="10326"/>
            <a:stretch>
              <a:fillRect/>
            </a:stretch>
          </p:blipFill>
          <p:spPr>
            <a:xfrm>
              <a:off x="9245607" y="17804396"/>
              <a:ext cx="2997653" cy="238095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089085" y="19986171"/>
              <a:ext cx="31500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AU" dirty="0"/>
            </a:p>
          </p:txBody>
        </p:sp>
      </p:grpSp>
      <p:pic>
        <p:nvPicPr>
          <p:cNvPr id="16" name="Picture 15" descr="lif_sec_umea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49514" y="3784351"/>
            <a:ext cx="2857143" cy="238095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260527" y="2897093"/>
            <a:ext cx="1531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(b)  MAK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97138" y="5417373"/>
            <a:ext cx="1266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smtClean="0">
                <a:solidFill>
                  <a:schemeClr val="bg1"/>
                </a:solidFill>
              </a:rPr>
              <a:t>(c)   LIT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055477" y="2376371"/>
            <a:ext cx="1347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</a:rPr>
              <a:t>12.8±6</a:t>
            </a:r>
            <a:r>
              <a:rPr lang="en-AU" dirty="0" smtClean="0">
                <a:solidFill>
                  <a:schemeClr val="bg1"/>
                </a:solidFill>
              </a:rPr>
              <a:t> </a:t>
            </a:r>
            <a:r>
              <a:rPr lang="en-AU" dirty="0" err="1" smtClean="0">
                <a:solidFill>
                  <a:schemeClr val="bg1"/>
                </a:solidFill>
              </a:rPr>
              <a:t>Sv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536817" y="4973106"/>
            <a:ext cx="1347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dirty="0" smtClean="0">
                <a:solidFill>
                  <a:schemeClr val="bg1"/>
                </a:solidFill>
              </a:rPr>
              <a:t>5.4±2</a:t>
            </a:r>
            <a:r>
              <a:rPr lang="en-AU" sz="2000" dirty="0" smtClean="0">
                <a:solidFill>
                  <a:srgbClr val="0066FF"/>
                </a:solidFill>
              </a:rPr>
              <a:t> </a:t>
            </a:r>
            <a:r>
              <a:rPr lang="en-AU" sz="2000" dirty="0" err="1" smtClean="0">
                <a:solidFill>
                  <a:schemeClr val="bg1"/>
                </a:solidFill>
              </a:rPr>
              <a:t>Sv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51520" y="188640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9300" eaLnBrk="0" hangingPunct="0">
              <a:spcBef>
                <a:spcPct val="50000"/>
              </a:spcBef>
            </a:pPr>
            <a:r>
              <a:rPr lang="en-AU" sz="2000" dirty="0" smtClean="0"/>
              <a:t>Indonesian </a:t>
            </a:r>
            <a:r>
              <a:rPr lang="en-AU" sz="2000" dirty="0" err="1" smtClean="0"/>
              <a:t>Throughflow</a:t>
            </a:r>
            <a:r>
              <a:rPr lang="en-AU" sz="2000" dirty="0" smtClean="0"/>
              <a:t> (ITF)  Mean Transport and Pathways</a:t>
            </a:r>
            <a:endParaRPr lang="en-US" sz="2000" dirty="0" smtClean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037"/>
          <a:stretch>
            <a:fillRect/>
          </a:stretch>
        </p:blipFill>
        <p:spPr>
          <a:xfrm>
            <a:off x="470" y="3284984"/>
            <a:ext cx="3851450" cy="216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1575"/>
          <a:stretch>
            <a:fillRect/>
          </a:stretch>
        </p:blipFill>
        <p:spPr>
          <a:xfrm>
            <a:off x="0" y="1124744"/>
            <a:ext cx="3589206" cy="216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188640"/>
            <a:ext cx="65527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49300" eaLnBrk="0" hangingPunct="0">
              <a:spcBef>
                <a:spcPct val="50000"/>
              </a:spcBef>
            </a:pPr>
            <a:r>
              <a:rPr lang="en-AU" sz="2000" dirty="0" smtClean="0"/>
              <a:t>Indonesian </a:t>
            </a:r>
            <a:r>
              <a:rPr lang="en-AU" sz="2000" dirty="0" err="1" smtClean="0"/>
              <a:t>Throughflow</a:t>
            </a:r>
            <a:r>
              <a:rPr lang="en-AU" sz="2000" dirty="0" smtClean="0"/>
              <a:t> (ITF)  Mean Transport and Pathways</a:t>
            </a:r>
            <a:endParaRPr lang="en-US" sz="2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491880" y="1484785"/>
            <a:ext cx="5652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Predicted total ITF mean transport over the period (2000-2015) is17.82  </a:t>
            </a:r>
            <a:r>
              <a:rPr lang="en-AU" dirty="0" err="1" smtClean="0"/>
              <a:t>Sv</a:t>
            </a:r>
            <a:r>
              <a:rPr lang="en-AU" dirty="0" smtClean="0"/>
              <a:t> at 115</a:t>
            </a:r>
            <a:r>
              <a:rPr lang="en-AU" baseline="30000" dirty="0" smtClean="0"/>
              <a:t>o </a:t>
            </a:r>
            <a:r>
              <a:rPr lang="en-AU" dirty="0" smtClean="0"/>
              <a:t>E transect </a:t>
            </a:r>
          </a:p>
          <a:p>
            <a:endParaRPr lang="en-AU" dirty="0" smtClean="0"/>
          </a:p>
          <a:p>
            <a:r>
              <a:rPr lang="en-AU" dirty="0" smtClean="0"/>
              <a:t>Flows through;</a:t>
            </a:r>
          </a:p>
          <a:p>
            <a:r>
              <a:rPr lang="en-AU" dirty="0" smtClean="0"/>
              <a:t>Timor Passage = 8.4 </a:t>
            </a:r>
            <a:r>
              <a:rPr lang="en-AU" dirty="0" err="1" smtClean="0"/>
              <a:t>Sv</a:t>
            </a:r>
            <a:r>
              <a:rPr lang="en-AU" dirty="0" smtClean="0"/>
              <a:t> </a:t>
            </a:r>
          </a:p>
          <a:p>
            <a:r>
              <a:rPr lang="en-AU" dirty="0" err="1" smtClean="0"/>
              <a:t>Ombai</a:t>
            </a:r>
            <a:r>
              <a:rPr lang="en-AU" dirty="0" smtClean="0"/>
              <a:t> Strait     =  4.6 </a:t>
            </a:r>
            <a:r>
              <a:rPr lang="en-AU" dirty="0" err="1" smtClean="0"/>
              <a:t>Sv</a:t>
            </a:r>
            <a:endParaRPr lang="en-AU" dirty="0" smtClean="0"/>
          </a:p>
          <a:p>
            <a:r>
              <a:rPr lang="en-AU" dirty="0" smtClean="0"/>
              <a:t>Lombok Strait   =3.8 </a:t>
            </a:r>
            <a:r>
              <a:rPr lang="en-AU" dirty="0" err="1" smtClean="0"/>
              <a:t>Sv</a:t>
            </a:r>
            <a:endParaRPr lang="en-AU" dirty="0" smtClean="0"/>
          </a:p>
          <a:p>
            <a:r>
              <a:rPr lang="en-AU" dirty="0" smtClean="0"/>
              <a:t>Other connections = 1.02 </a:t>
            </a:r>
            <a:r>
              <a:rPr lang="en-AU" dirty="0" err="1" smtClean="0"/>
              <a:t>Sv</a:t>
            </a:r>
            <a:endParaRPr lang="en-AU" dirty="0"/>
          </a:p>
        </p:txBody>
      </p:sp>
      <p:pic>
        <p:nvPicPr>
          <p:cNvPr id="7" name="Picture 6" descr="timo_out.png"/>
          <p:cNvPicPr preferRelativeResize="0">
            <a:picLocks noChangeAspect="1"/>
          </p:cNvPicPr>
          <p:nvPr/>
        </p:nvPicPr>
        <p:blipFill>
          <a:blip r:embed="rId3" cstate="print"/>
          <a:srcRect l="1754" t="20002" r="8669" b="12490"/>
          <a:stretch>
            <a:fillRect/>
          </a:stretch>
        </p:blipFill>
        <p:spPr>
          <a:xfrm>
            <a:off x="3563888" y="4149080"/>
            <a:ext cx="5291255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a_OZROMS_pap\suplimentery_figs\hycom_2010_2012_u_eastwar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556792"/>
            <a:ext cx="8572500" cy="381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262389"/>
            <a:ext cx="7308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SICC Inflows, </a:t>
            </a:r>
            <a:r>
              <a:rPr lang="en-US" dirty="0" err="1" smtClean="0"/>
              <a:t>Leeuwin</a:t>
            </a:r>
            <a:r>
              <a:rPr lang="en-US" dirty="0" smtClean="0"/>
              <a:t> Current (LC) and </a:t>
            </a:r>
          </a:p>
          <a:p>
            <a:r>
              <a:rPr lang="en-US" dirty="0" err="1" smtClean="0"/>
              <a:t>Leeuwin</a:t>
            </a:r>
            <a:r>
              <a:rPr lang="en-US" dirty="0" smtClean="0"/>
              <a:t> Under Current (LU)</a:t>
            </a:r>
          </a:p>
          <a:p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5661248"/>
            <a:ext cx="86409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mean (2010-2012) eastward and westward currents from HYCOM showing South Indian Counter Currents (SICC). </a:t>
            </a:r>
            <a:r>
              <a:rPr lang="en-US" dirty="0" err="1" smtClean="0"/>
              <a:t>Colorbar</a:t>
            </a:r>
            <a:r>
              <a:rPr lang="en-US" dirty="0" smtClean="0"/>
              <a:t> plus values denotes eastward current and minus for westward current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512" y="5877272"/>
            <a:ext cx="8964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model predicted mean vertically integrated currents: (a) integrated between 0 and 300 m depth; and, (b) integrated from 300 m to 800 m depth. (c) and (d) are mean current  transects at 30 and 34</a:t>
            </a:r>
            <a:r>
              <a:rPr lang="en-US" baseline="30000" dirty="0" smtClean="0"/>
              <a:t>o</a:t>
            </a:r>
            <a:r>
              <a:rPr lang="en-US" dirty="0" smtClean="0"/>
              <a:t> south, blue=southward and red=northward. </a:t>
            </a:r>
            <a:endParaRPr lang="en-AU" dirty="0"/>
          </a:p>
        </p:txBody>
      </p:sp>
      <p:grpSp>
        <p:nvGrpSpPr>
          <p:cNvPr id="11" name="Group 10"/>
          <p:cNvGrpSpPr/>
          <p:nvPr/>
        </p:nvGrpSpPr>
        <p:grpSpPr>
          <a:xfrm>
            <a:off x="-36512" y="1772816"/>
            <a:ext cx="6552728" cy="4149080"/>
            <a:chOff x="-36512" y="1772816"/>
            <a:chExt cx="6552728" cy="4149080"/>
          </a:xfrm>
        </p:grpSpPr>
        <p:pic>
          <p:nvPicPr>
            <p:cNvPr id="2" name="Picture 1"/>
            <p:cNvPicPr preferRelativeResize="0"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113" t="17677" r="21645"/>
            <a:stretch>
              <a:fillRect/>
            </a:stretch>
          </p:blipFill>
          <p:spPr>
            <a:xfrm>
              <a:off x="-36512" y="1772816"/>
              <a:ext cx="3240360" cy="4149080"/>
            </a:xfrm>
            <a:prstGeom prst="rect">
              <a:avLst/>
            </a:prstGeom>
          </p:spPr>
        </p:pic>
        <p:pic>
          <p:nvPicPr>
            <p:cNvPr id="3" name="Picture 2"/>
            <p:cNvPicPr preferRelativeResize="0"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5138" t="17677" r="19627"/>
            <a:stretch>
              <a:fillRect/>
            </a:stretch>
          </p:blipFill>
          <p:spPr>
            <a:xfrm>
              <a:off x="3203848" y="1772816"/>
              <a:ext cx="3312368" cy="4149080"/>
            </a:xfrm>
            <a:prstGeom prst="rect">
              <a:avLst/>
            </a:prstGeom>
          </p:spPr>
        </p:pic>
        <p:cxnSp>
          <p:nvCxnSpPr>
            <p:cNvPr id="7" name="Straight Connector 6"/>
            <p:cNvCxnSpPr/>
            <p:nvPr/>
          </p:nvCxnSpPr>
          <p:spPr>
            <a:xfrm>
              <a:off x="1259632" y="5085184"/>
              <a:ext cx="36004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59632" y="4293096"/>
              <a:ext cx="36004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1691680" y="413978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>
                  <a:solidFill>
                    <a:schemeClr val="bg1"/>
                  </a:solidFill>
                </a:rPr>
                <a:t>L-1</a:t>
              </a:r>
              <a:endParaRPr lang="en-AU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763688" y="4859868"/>
              <a:ext cx="648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>
                  <a:solidFill>
                    <a:schemeClr val="bg1"/>
                  </a:solidFill>
                </a:rPr>
                <a:t>L-2</a:t>
              </a:r>
              <a:endParaRPr lang="en-AU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51520" y="190754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(a)</a:t>
            </a:r>
            <a:endParaRPr lang="en-AU" dirty="0"/>
          </a:p>
        </p:txBody>
      </p:sp>
      <p:sp>
        <p:nvSpPr>
          <p:cNvPr id="13" name="TextBox 12"/>
          <p:cNvSpPr txBox="1"/>
          <p:nvPr/>
        </p:nvSpPr>
        <p:spPr>
          <a:xfrm>
            <a:off x="3429397" y="1898015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(b)</a:t>
            </a:r>
            <a:endParaRPr lang="en-AU" dirty="0"/>
          </a:p>
        </p:txBody>
      </p:sp>
      <p:grpSp>
        <p:nvGrpSpPr>
          <p:cNvPr id="16" name="Group 15"/>
          <p:cNvGrpSpPr/>
          <p:nvPr/>
        </p:nvGrpSpPr>
        <p:grpSpPr>
          <a:xfrm>
            <a:off x="6562744" y="1772816"/>
            <a:ext cx="2473752" cy="3600000"/>
            <a:chOff x="6562744" y="1772816"/>
            <a:chExt cx="2473752" cy="36000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2744" y="1772816"/>
              <a:ext cx="2401744" cy="36000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244408" y="3203684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(c)</a:t>
              </a:r>
              <a:endParaRPr lang="en-AU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316416" y="4859868"/>
              <a:ext cx="7200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(d)</a:t>
              </a:r>
              <a:endParaRPr lang="en-AU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262389"/>
            <a:ext cx="7308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SICC Inflows, </a:t>
            </a:r>
            <a:r>
              <a:rPr lang="en-US" dirty="0" err="1" smtClean="0"/>
              <a:t>Leeuwin</a:t>
            </a:r>
            <a:r>
              <a:rPr lang="en-US" dirty="0" smtClean="0"/>
              <a:t> Current (LC) and </a:t>
            </a:r>
          </a:p>
          <a:p>
            <a:r>
              <a:rPr lang="en-US" dirty="0" err="1" smtClean="0"/>
              <a:t>Leeuwin</a:t>
            </a:r>
            <a:r>
              <a:rPr lang="en-US" dirty="0" smtClean="0"/>
              <a:t> Under Current (LU)</a:t>
            </a:r>
          </a:p>
          <a:p>
            <a:endParaRPr lang="en-A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52362"/>
          <a:stretch>
            <a:fillRect/>
          </a:stretch>
        </p:blipFill>
        <p:spPr>
          <a:xfrm>
            <a:off x="35496" y="1196752"/>
            <a:ext cx="4355976" cy="26647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8037"/>
          <a:stretch>
            <a:fillRect/>
          </a:stretch>
        </p:blipFill>
        <p:spPr>
          <a:xfrm>
            <a:off x="251520" y="3933056"/>
            <a:ext cx="4751512" cy="26647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148064" y="4653136"/>
            <a:ext cx="367240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At transect L-1 (30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S), upper panel, the southward transport is 2.12 </a:t>
            </a:r>
            <a:r>
              <a:rPr lang="en-US" sz="1600" dirty="0" err="1" smtClean="0"/>
              <a:t>Sv</a:t>
            </a:r>
            <a:r>
              <a:rPr lang="en-US" sz="1600" dirty="0" smtClean="0"/>
              <a:t>. The model predicted an increase in the transport ~ 1 </a:t>
            </a:r>
            <a:r>
              <a:rPr lang="en-US" sz="1600" dirty="0" err="1" smtClean="0"/>
              <a:t>Sv</a:t>
            </a:r>
            <a:r>
              <a:rPr lang="en-US" sz="1600" dirty="0" smtClean="0"/>
              <a:t> within the LC immediately downstream of 32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 S, at transect L-2 (34</a:t>
            </a:r>
            <a:r>
              <a:rPr lang="en-US" sz="1600" baseline="30000" dirty="0" smtClean="0"/>
              <a:t>o</a:t>
            </a:r>
            <a:r>
              <a:rPr lang="en-US" sz="1600" dirty="0" smtClean="0"/>
              <a:t>S), bottom panel, the southward transport is 3.34 </a:t>
            </a:r>
            <a:r>
              <a:rPr lang="en-US" sz="1600" dirty="0" err="1" smtClean="0"/>
              <a:t>Sv</a:t>
            </a:r>
            <a:r>
              <a:rPr lang="en-US" sz="1600" dirty="0" smtClean="0"/>
              <a:t>. </a:t>
            </a:r>
          </a:p>
          <a:p>
            <a:endParaRPr lang="en-AU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683568" y="155679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L-1, </a:t>
            </a:r>
            <a:r>
              <a:rPr lang="en-US" dirty="0" smtClean="0"/>
              <a:t>30</a:t>
            </a:r>
            <a:r>
              <a:rPr lang="en-US" baseline="30000" dirty="0" smtClean="0"/>
              <a:t>o</a:t>
            </a:r>
            <a:r>
              <a:rPr lang="en-US" dirty="0" smtClean="0"/>
              <a:t>S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755576" y="4139788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L-2, </a:t>
            </a:r>
            <a:r>
              <a:rPr lang="en-US" dirty="0" smtClean="0"/>
              <a:t>34</a:t>
            </a:r>
            <a:r>
              <a:rPr lang="en-US" baseline="30000" dirty="0" smtClean="0"/>
              <a:t>o</a:t>
            </a:r>
            <a:r>
              <a:rPr lang="en-US" dirty="0" smtClean="0"/>
              <a:t>S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88640"/>
            <a:ext cx="7308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SICC Inflows, </a:t>
            </a:r>
            <a:r>
              <a:rPr lang="en-US" dirty="0" err="1" smtClean="0"/>
              <a:t>Leeuwin</a:t>
            </a:r>
            <a:r>
              <a:rPr lang="en-US" dirty="0" smtClean="0"/>
              <a:t> Current (LC) and </a:t>
            </a:r>
          </a:p>
          <a:p>
            <a:r>
              <a:rPr lang="en-US" dirty="0" err="1" smtClean="0"/>
              <a:t>Leeuwin</a:t>
            </a:r>
            <a:r>
              <a:rPr lang="en-US" dirty="0" smtClean="0"/>
              <a:t> Under Current (LU)</a:t>
            </a:r>
          </a:p>
          <a:p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001"/>
          <a:stretch>
            <a:fillRect/>
          </a:stretch>
        </p:blipFill>
        <p:spPr>
          <a:xfrm>
            <a:off x="5652120" y="1268760"/>
            <a:ext cx="2401744" cy="3383976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aaa_grl_ozroms\suplimentery_figs\input_lc_lu.pn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44" y="1701208"/>
            <a:ext cx="9065060" cy="3600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5229200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Inflow from the SICC contributed to the strengthening of the LU  towards north (between 32</a:t>
            </a:r>
            <a:r>
              <a:rPr lang="en-US" baseline="30000" dirty="0" smtClean="0"/>
              <a:t>o</a:t>
            </a:r>
            <a:r>
              <a:rPr lang="en-US" dirty="0" smtClean="0"/>
              <a:t> S and 30</a:t>
            </a:r>
            <a:r>
              <a:rPr lang="en-US" baseline="30000" dirty="0" smtClean="0"/>
              <a:t>o</a:t>
            </a:r>
            <a:r>
              <a:rPr lang="en-US" dirty="0" smtClean="0"/>
              <a:t> S).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88640"/>
            <a:ext cx="7308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SICC Inflows, </a:t>
            </a:r>
            <a:r>
              <a:rPr lang="en-US" dirty="0" err="1" smtClean="0"/>
              <a:t>Leeuwin</a:t>
            </a:r>
            <a:r>
              <a:rPr lang="en-US" dirty="0" smtClean="0"/>
              <a:t> Current (LC) and </a:t>
            </a:r>
          </a:p>
          <a:p>
            <a:r>
              <a:rPr lang="en-US" dirty="0" err="1" smtClean="0"/>
              <a:t>Leeuwin</a:t>
            </a:r>
            <a:r>
              <a:rPr lang="en-US" dirty="0" smtClean="0"/>
              <a:t> Under Current (LU)</a:t>
            </a:r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313492"/>
            <a:ext cx="46440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AU" sz="3200" dirty="0" smtClean="0">
                <a:latin typeface="Gill Sans"/>
                <a:ea typeface="+mj-ea"/>
                <a:cs typeface="Times New Roman" pitchFamily="18" charset="0"/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512" y="1556792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err="1" smtClean="0"/>
              <a:t>Hindcast</a:t>
            </a:r>
            <a:r>
              <a:rPr lang="en-AU" dirty="0" smtClean="0"/>
              <a:t> simulations without any data assimilation over a 16 year period (January 2000 to December 2015) were completed, the model outputs of hourly sea levels, daily averaged; salinity, temperature and velocity fields  have been saved and are available through the UWA </a:t>
            </a:r>
            <a:r>
              <a:rPr lang="en-AU" dirty="0" err="1" smtClean="0"/>
              <a:t>OPeNDAP</a:t>
            </a:r>
            <a:r>
              <a:rPr lang="en-AU" dirty="0" smtClean="0"/>
              <a:t> Server (</a:t>
            </a:r>
            <a:r>
              <a:rPr lang="en-AU" dirty="0" smtClean="0">
                <a:hlinkClick r:id="rId2"/>
              </a:rPr>
              <a:t>http://130.95.29.56:8080/thredds/catalog.html</a:t>
            </a:r>
            <a:r>
              <a:rPr lang="en-AU" dirty="0" smtClean="0"/>
              <a:t>).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2" descr="large_small_area_model_tide_gauge_map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022" y="1124744"/>
            <a:ext cx="3207890" cy="288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6" descr="\\CASTELL\aus_new_model_large\figs_2000_2009\all_stations_west_east.png"/>
          <p:cNvPicPr preferRelativeResize="0">
            <a:picLocks noChangeAspect="1" noChangeArrowheads="1"/>
          </p:cNvPicPr>
          <p:nvPr/>
        </p:nvPicPr>
        <p:blipFill>
          <a:blip r:embed="rId3" cstate="print"/>
          <a:srcRect b="4457"/>
          <a:stretch>
            <a:fillRect/>
          </a:stretch>
        </p:blipFill>
        <p:spPr bwMode="auto">
          <a:xfrm>
            <a:off x="4644008" y="1269160"/>
            <a:ext cx="3744416" cy="44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1520" y="4078813"/>
            <a:ext cx="4248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Barotropic model boundary (black dash lines for Domain-A and light blue lines for Domain-B ) and tide gauge sites (●).</a:t>
            </a:r>
            <a:endParaRPr lang="en-US" sz="1200" dirty="0" smtClean="0"/>
          </a:p>
          <a:p>
            <a:endParaRPr lang="en-AU" sz="1200" dirty="0"/>
          </a:p>
        </p:txBody>
      </p:sp>
      <p:pic>
        <p:nvPicPr>
          <p:cNvPr id="7" name="Picture 36" descr="I:\baroclinic\figs\model_grid_ab_karumb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581128"/>
            <a:ext cx="4152381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5004048" y="580526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Monthly mean sea level components at different sites along the coastline.</a:t>
            </a:r>
            <a:endParaRPr lang="en-A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313492"/>
            <a:ext cx="6948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AU" sz="3200" dirty="0" smtClean="0">
                <a:latin typeface="Gill Sans"/>
                <a:ea typeface="+mj-ea"/>
                <a:cs typeface="Times New Roman" pitchFamily="18" charset="0"/>
              </a:rPr>
              <a:t>Background/Motivation/Goals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z_gglx.jpg"/>
          <p:cNvPicPr>
            <a:picLocks noChangeAspect="1"/>
          </p:cNvPicPr>
          <p:nvPr/>
        </p:nvPicPr>
        <p:blipFill>
          <a:blip r:embed="rId2" cstate="print"/>
          <a:srcRect l="27950" t="11326" r="27950" b="12659"/>
          <a:stretch>
            <a:fillRect/>
          </a:stretch>
        </p:blipFill>
        <p:spPr>
          <a:xfrm>
            <a:off x="5342926" y="260648"/>
            <a:ext cx="3549554" cy="3612938"/>
          </a:xfrm>
          <a:prstGeom prst="rect">
            <a:avLst/>
          </a:prstGeom>
        </p:spPr>
      </p:pic>
      <p:pic>
        <p:nvPicPr>
          <p:cNvPr id="4" name="Picture 3" descr="Oz_ROMS_google.png"/>
          <p:cNvPicPr>
            <a:picLocks noChangeAspect="1"/>
          </p:cNvPicPr>
          <p:nvPr/>
        </p:nvPicPr>
        <p:blipFill>
          <a:blip r:embed="rId3" cstate="print"/>
          <a:srcRect l="22025" r="22177"/>
          <a:stretch>
            <a:fillRect/>
          </a:stretch>
        </p:blipFill>
        <p:spPr>
          <a:xfrm>
            <a:off x="2211861" y="2348880"/>
            <a:ext cx="3008211" cy="3096344"/>
          </a:xfrm>
          <a:prstGeom prst="rect">
            <a:avLst/>
          </a:prstGeom>
        </p:spPr>
      </p:pic>
      <p:pic>
        <p:nvPicPr>
          <p:cNvPr id="3" name="Picture 2" descr="mod_area_gl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88827">
            <a:off x="136243" y="4552750"/>
            <a:ext cx="2314626" cy="2160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9752" y="6309320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2010-2011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4427984" y="5301208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2011-2014</a:t>
            </a:r>
            <a:endParaRPr lang="en-AU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407707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2015-2016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4624"/>
            <a:ext cx="52920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AU" sz="3200" dirty="0" smtClean="0">
                <a:latin typeface="Gill Sans"/>
                <a:ea typeface="+mj-ea"/>
                <a:cs typeface="Times New Roman" pitchFamily="18" charset="0"/>
              </a:rPr>
              <a:t>Background/Motivation</a:t>
            </a:r>
          </a:p>
          <a:p>
            <a:pPr lvl="1"/>
            <a:r>
              <a:rPr lang="en-AU" sz="3200" dirty="0" smtClean="0">
                <a:latin typeface="Gill Sans"/>
                <a:ea typeface="+mj-ea"/>
                <a:cs typeface="Times New Roman" pitchFamily="18" charset="0"/>
              </a:rPr>
              <a:t>/Goals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79512" y="1268760"/>
            <a:ext cx="4234625" cy="2880000"/>
            <a:chOff x="1028205" y="1412776"/>
            <a:chExt cx="7087590" cy="482032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205" y="1412776"/>
              <a:ext cx="7087590" cy="482032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60700" y="1429825"/>
              <a:ext cx="7000179" cy="110855"/>
            </a:xfrm>
            <a:prstGeom prst="rect">
              <a:avLst/>
            </a:prstGeom>
            <a:solidFill>
              <a:schemeClr val="accent1">
                <a:alpha val="73000"/>
              </a:schemeClr>
            </a:solidFill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057483" y="6080824"/>
              <a:ext cx="7000179" cy="110855"/>
            </a:xfrm>
            <a:prstGeom prst="rect">
              <a:avLst/>
            </a:prstGeom>
            <a:solidFill>
              <a:schemeClr val="accent1">
                <a:alpha val="73000"/>
              </a:schemeClr>
            </a:solidFill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7" name="Rectangle 6"/>
            <p:cNvSpPr/>
            <p:nvPr/>
          </p:nvSpPr>
          <p:spPr>
            <a:xfrm rot="16200000">
              <a:off x="-1274348" y="3755345"/>
              <a:ext cx="4778903" cy="110856"/>
            </a:xfrm>
            <a:prstGeom prst="rect">
              <a:avLst/>
            </a:prstGeom>
            <a:solidFill>
              <a:schemeClr val="accent1">
                <a:alpha val="73000"/>
              </a:schemeClr>
            </a:solidFill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8" name="Rectangle 7"/>
            <p:cNvSpPr/>
            <p:nvPr/>
          </p:nvSpPr>
          <p:spPr>
            <a:xfrm rot="16200000">
              <a:off x="5614253" y="3745045"/>
              <a:ext cx="4770642" cy="122625"/>
            </a:xfrm>
            <a:prstGeom prst="rect">
              <a:avLst/>
            </a:prstGeom>
            <a:solidFill>
              <a:schemeClr val="accent1">
                <a:alpha val="73000"/>
              </a:schemeClr>
            </a:solidFill>
            <a:ln w="1270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10" name="Picture 9" descr="vertical_slay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177076"/>
            <a:ext cx="3096344" cy="318802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97913" y="5301208"/>
            <a:ext cx="3852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100% GEBCO (30 arc-second)</a:t>
            </a:r>
            <a:endParaRPr lang="en-AU" dirty="0"/>
          </a:p>
        </p:txBody>
      </p:sp>
      <p:cxnSp>
        <p:nvCxnSpPr>
          <p:cNvPr id="13" name="Straight Arrow Connector 12"/>
          <p:cNvCxnSpPr/>
          <p:nvPr/>
        </p:nvCxnSpPr>
        <p:spPr>
          <a:xfrm rot="16200000" flipV="1">
            <a:off x="3967080" y="4580847"/>
            <a:ext cx="864096" cy="5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3641894" y="4666058"/>
            <a:ext cx="1296142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27984" y="4365104"/>
            <a:ext cx="14401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100 % </a:t>
            </a:r>
            <a:r>
              <a:rPr lang="en-AU" dirty="0" err="1" smtClean="0"/>
              <a:t>HyCOM</a:t>
            </a:r>
            <a:r>
              <a:rPr lang="en-AU" dirty="0" smtClean="0"/>
              <a:t> Bathymetry</a:t>
            </a:r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-9525" y="304547"/>
            <a:ext cx="6804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Model setup- Bathymetry/Grid</a:t>
            </a:r>
            <a:endParaRPr lang="en-US" sz="2400" dirty="0" smtClean="0"/>
          </a:p>
          <a:p>
            <a:endParaRPr lang="en-AU" dirty="0"/>
          </a:p>
        </p:txBody>
      </p:sp>
      <p:sp>
        <p:nvSpPr>
          <p:cNvPr id="14" name="TextBox 13"/>
          <p:cNvSpPr txBox="1"/>
          <p:nvPr/>
        </p:nvSpPr>
        <p:spPr>
          <a:xfrm>
            <a:off x="179512" y="4149080"/>
            <a:ext cx="3960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Bathymetry: GEBCO 30 Sec bathymetry</a:t>
            </a:r>
          </a:p>
          <a:p>
            <a:r>
              <a:rPr lang="en-AU" sz="1600" dirty="0" smtClean="0"/>
              <a:t>Coastline derived from bathymetry </a:t>
            </a:r>
            <a:endParaRPr lang="en-AU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0" y="588075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1938" indent="-261938">
              <a:buFont typeface="Arial" pitchFamily="34" charset="0"/>
              <a:buChar char="•"/>
              <a:tabLst>
                <a:tab pos="2667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2000" dirty="0" smtClean="0">
                <a:cs typeface="Times New Roman" pitchFamily="18" charset="0"/>
              </a:rPr>
              <a:t>~3-4 km  horizontal grid  resolution (2160 </a:t>
            </a:r>
            <a:r>
              <a:rPr lang="en-GB" sz="2000" dirty="0" smtClean="0">
                <a:cs typeface="Times New Roman" pitchFamily="18" charset="0"/>
                <a:sym typeface="Symbol"/>
              </a:rPr>
              <a:t> 2160)</a:t>
            </a:r>
          </a:p>
          <a:p>
            <a:pPr marL="261938" indent="-261938">
              <a:buFont typeface="Arial" pitchFamily="34" charset="0"/>
              <a:buChar char="•"/>
              <a:tabLst>
                <a:tab pos="2667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GB" sz="2000" dirty="0" smtClean="0">
              <a:cs typeface="Times New Roman" pitchFamily="18" charset="0"/>
              <a:sym typeface="Symbol"/>
            </a:endParaRPr>
          </a:p>
          <a:p>
            <a:pPr marL="261938" indent="-261938">
              <a:buFont typeface="Arial" pitchFamily="34" charset="0"/>
              <a:buChar char="•"/>
              <a:tabLst>
                <a:tab pos="2667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AU" sz="2000" dirty="0" smtClean="0">
                <a:cs typeface="Times New Roman" pitchFamily="18" charset="0"/>
              </a:rPr>
              <a:t>30 s-layers</a:t>
            </a:r>
            <a:endParaRPr lang="en-AU" dirty="0"/>
          </a:p>
        </p:txBody>
      </p:sp>
    </p:spTree>
    <p:extLst>
      <p:ext uri="{BB962C8B-B14F-4D97-AF65-F5344CB8AC3E}">
        <p14:creationId xmlns="" xmlns:p14="http://schemas.microsoft.com/office/powerpoint/2010/main" val="721309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 preferRelativeResize="0"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69440"/>
            <a:ext cx="5912146" cy="504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9525" y="304547"/>
            <a:ext cx="6804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Sponge/Nudging</a:t>
            </a:r>
            <a:endParaRPr lang="en-US" sz="2400" dirty="0" smtClean="0"/>
          </a:p>
          <a:p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5796136" y="1772816"/>
            <a:ext cx="334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Sponge: ~180 km (60 grid points).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5796136" y="2638653"/>
            <a:ext cx="3347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Nudging with </a:t>
            </a:r>
            <a:r>
              <a:rPr lang="en-AU" dirty="0" err="1" smtClean="0"/>
              <a:t>HyCOM</a:t>
            </a:r>
            <a:r>
              <a:rPr lang="en-AU" dirty="0" smtClean="0"/>
              <a:t> (03 day average)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3275856" y="6309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300</a:t>
            </a:r>
            <a:endParaRPr lang="en-AU" dirty="0"/>
          </a:p>
        </p:txBody>
      </p:sp>
      <p:sp>
        <p:nvSpPr>
          <p:cNvPr id="8" name="TextBox 7"/>
          <p:cNvSpPr txBox="1"/>
          <p:nvPr/>
        </p:nvSpPr>
        <p:spPr>
          <a:xfrm>
            <a:off x="2339752" y="6309320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2</a:t>
            </a:r>
            <a:r>
              <a:rPr lang="en-AU" dirty="0" smtClean="0"/>
              <a:t>0</a:t>
            </a:r>
            <a:endParaRPr lang="en-AU" dirty="0"/>
          </a:p>
        </p:txBody>
      </p:sp>
      <p:cxnSp>
        <p:nvCxnSpPr>
          <p:cNvPr id="10" name="Straight Arrow Connector 9"/>
          <p:cNvCxnSpPr/>
          <p:nvPr/>
        </p:nvCxnSpPr>
        <p:spPr>
          <a:xfrm rot="5400000" flipH="1" flipV="1">
            <a:off x="3059038" y="6237312"/>
            <a:ext cx="432842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 flipH="1" flipV="1">
            <a:off x="2526407" y="6237312"/>
            <a:ext cx="288032" cy="1588"/>
          </a:xfrm>
          <a:prstGeom prst="straightConnector1">
            <a:avLst/>
          </a:prstGeom>
          <a:ln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91451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9525" y="304547"/>
            <a:ext cx="68042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Initial condition and forcing</a:t>
            </a:r>
            <a:endParaRPr lang="en-US" sz="2400" dirty="0" smtClean="0"/>
          </a:p>
          <a:p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268760"/>
            <a:ext cx="8604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Initial : HYCOM data (Jan 1999, one year </a:t>
            </a:r>
            <a:r>
              <a:rPr lang="en-AU" dirty="0" smtClean="0"/>
              <a:t>spin up</a:t>
            </a:r>
            <a:r>
              <a:rPr lang="en-AU" dirty="0" smtClean="0"/>
              <a:t>)    </a:t>
            </a:r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6921" y="1772816"/>
            <a:ext cx="910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Atmospheric : </a:t>
            </a:r>
          </a:p>
          <a:p>
            <a:pPr lvl="1">
              <a:buFont typeface="Arial" pitchFamily="34" charset="0"/>
              <a:buChar char="•"/>
            </a:pPr>
            <a:r>
              <a:rPr lang="en-AU" dirty="0" smtClean="0"/>
              <a:t> </a:t>
            </a:r>
            <a:r>
              <a:rPr lang="en-US" dirty="0" smtClean="0"/>
              <a:t>03 hr and 0.125</a:t>
            </a:r>
            <a:r>
              <a:rPr lang="en-US" baseline="30000" dirty="0" smtClean="0"/>
              <a:t>o</a:t>
            </a:r>
            <a:r>
              <a:rPr lang="en-US" dirty="0" smtClean="0"/>
              <a:t> resolution ECMWF Interim archive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5333" y="2636912"/>
            <a:ext cx="9108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Open boundary : </a:t>
            </a:r>
          </a:p>
          <a:p>
            <a:pPr lvl="1">
              <a:buFont typeface="Arial" pitchFamily="34" charset="0"/>
              <a:buChar char="•"/>
            </a:pPr>
            <a:r>
              <a:rPr lang="en-AU" dirty="0" smtClean="0"/>
              <a:t> daily HYCOM, radiation/nudging open boundary conditions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496" y="3429000"/>
            <a:ext cx="91085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Open boundary tide :</a:t>
            </a:r>
          </a:p>
          <a:p>
            <a:endParaRPr lang="en-AU" dirty="0" smtClean="0"/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 OSU-TPX07.2, Chapman condition for elevation and the </a:t>
            </a:r>
            <a:r>
              <a:rPr lang="en-US" dirty="0" err="1" smtClean="0"/>
              <a:t>Flather</a:t>
            </a:r>
            <a:r>
              <a:rPr lang="en-US" dirty="0" smtClean="0"/>
              <a:t> condition for depth-averaged current ellipses.</a:t>
            </a:r>
          </a:p>
          <a:p>
            <a:pPr lvl="1">
              <a:buFont typeface="Arial" pitchFamily="34" charset="0"/>
              <a:buChar char="•"/>
            </a:pPr>
            <a:endParaRPr lang="en-US" dirty="0" smtClean="0"/>
          </a:p>
          <a:p>
            <a:pPr lvl="1"/>
            <a:r>
              <a:rPr lang="en-AU" dirty="0" smtClean="0"/>
              <a:t>Eight primary (M</a:t>
            </a:r>
            <a:r>
              <a:rPr lang="en-AU" sz="1600" dirty="0" smtClean="0"/>
              <a:t>2</a:t>
            </a:r>
            <a:r>
              <a:rPr lang="en-AU" dirty="0" smtClean="0"/>
              <a:t>, S</a:t>
            </a:r>
            <a:r>
              <a:rPr lang="en-AU" sz="1600" dirty="0" smtClean="0"/>
              <a:t>2</a:t>
            </a:r>
            <a:r>
              <a:rPr lang="en-AU" dirty="0" smtClean="0"/>
              <a:t>, N</a:t>
            </a:r>
            <a:r>
              <a:rPr lang="en-AU" sz="1600" dirty="0" smtClean="0"/>
              <a:t>2</a:t>
            </a:r>
            <a:r>
              <a:rPr lang="en-AU" dirty="0" smtClean="0"/>
              <a:t>, K</a:t>
            </a:r>
            <a:r>
              <a:rPr lang="en-AU" sz="1600" dirty="0" smtClean="0"/>
              <a:t>2</a:t>
            </a:r>
            <a:r>
              <a:rPr lang="en-AU" dirty="0" smtClean="0"/>
              <a:t>, K</a:t>
            </a:r>
            <a:r>
              <a:rPr lang="en-AU" sz="1600" dirty="0" smtClean="0"/>
              <a:t>1</a:t>
            </a:r>
            <a:r>
              <a:rPr lang="en-AU" dirty="0" smtClean="0"/>
              <a:t>, O</a:t>
            </a:r>
            <a:r>
              <a:rPr lang="en-AU" sz="1600" dirty="0" smtClean="0"/>
              <a:t>1</a:t>
            </a:r>
            <a:r>
              <a:rPr lang="en-AU" dirty="0" smtClean="0"/>
              <a:t>, P</a:t>
            </a:r>
            <a:r>
              <a:rPr lang="en-AU" sz="1600" dirty="0" smtClean="0"/>
              <a:t>1</a:t>
            </a:r>
            <a:r>
              <a:rPr lang="en-AU" dirty="0" smtClean="0"/>
              <a:t>, Q</a:t>
            </a:r>
            <a:r>
              <a:rPr lang="en-AU" sz="1600" dirty="0" smtClean="0"/>
              <a:t>1</a:t>
            </a:r>
            <a:r>
              <a:rPr lang="en-AU" dirty="0" smtClean="0"/>
              <a:t>), two long period (Mf, Mm) and three non-linear (M</a:t>
            </a:r>
            <a:r>
              <a:rPr lang="en-AU" sz="1600" dirty="0" smtClean="0"/>
              <a:t>4</a:t>
            </a:r>
            <a:r>
              <a:rPr lang="en-AU" dirty="0" smtClean="0"/>
              <a:t>, MS</a:t>
            </a:r>
            <a:r>
              <a:rPr lang="en-AU" sz="1600" dirty="0" smtClean="0"/>
              <a:t>4</a:t>
            </a:r>
            <a:r>
              <a:rPr lang="en-AU" dirty="0" smtClean="0"/>
              <a:t>, MN</a:t>
            </a:r>
            <a:r>
              <a:rPr lang="en-AU" sz="1600" dirty="0" smtClean="0"/>
              <a:t>4</a:t>
            </a:r>
            <a:r>
              <a:rPr lang="en-AU" dirty="0" smtClean="0"/>
              <a:t>) harmonic constituents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7504" y="6300028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>
                <a:solidFill>
                  <a:srgbClr val="FF0000"/>
                </a:solidFill>
              </a:rPr>
              <a:t>No river inputs !!</a:t>
            </a:r>
            <a:endParaRPr lang="en-AU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7504" y="5723964"/>
            <a:ext cx="9036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SS and SST  are relaxed to daily HYCOM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7937" y="1700808"/>
            <a:ext cx="9144000" cy="2016224"/>
          </a:xfrm>
        </p:spPr>
        <p:txBody>
          <a:bodyPr>
            <a:normAutofit/>
          </a:bodyPr>
          <a:lstStyle/>
          <a:p>
            <a:pPr algn="l"/>
            <a:r>
              <a:rPr lang="en-AU" sz="1800" dirty="0" err="1" smtClean="0"/>
              <a:t>NtileI</a:t>
            </a:r>
            <a:r>
              <a:rPr lang="en-AU" sz="1800" dirty="0" smtClean="0"/>
              <a:t> </a:t>
            </a:r>
            <a:r>
              <a:rPr lang="en-AU" sz="1800" dirty="0"/>
              <a:t>== 20  </a:t>
            </a:r>
            <a:r>
              <a:rPr lang="en-AU" sz="1800" dirty="0" smtClean="0"/>
              <a:t>! </a:t>
            </a:r>
            <a:r>
              <a:rPr lang="en-AU" sz="1800" dirty="0"/>
              <a:t>I-direction partition</a:t>
            </a:r>
            <a:br>
              <a:rPr lang="en-AU" sz="1800" dirty="0"/>
            </a:br>
            <a:r>
              <a:rPr lang="en-AU" sz="1800" dirty="0" err="1" smtClean="0"/>
              <a:t>NtileJ</a:t>
            </a:r>
            <a:r>
              <a:rPr lang="en-AU" sz="1800" dirty="0" smtClean="0"/>
              <a:t> </a:t>
            </a:r>
            <a:r>
              <a:rPr lang="en-AU" sz="1800" dirty="0"/>
              <a:t>== 36 </a:t>
            </a:r>
            <a:r>
              <a:rPr lang="en-AU" sz="1800" dirty="0" smtClean="0"/>
              <a:t>! </a:t>
            </a:r>
            <a:r>
              <a:rPr lang="en-AU" sz="1800" dirty="0"/>
              <a:t>J-direction </a:t>
            </a:r>
            <a:r>
              <a:rPr lang="en-AU" sz="1800" dirty="0" smtClean="0"/>
              <a:t>partition</a:t>
            </a:r>
            <a:br>
              <a:rPr lang="en-AU" sz="1800" dirty="0" smtClean="0"/>
            </a:br>
            <a:r>
              <a:rPr lang="en-AU" sz="1800" dirty="0" smtClean="0"/>
              <a:t/>
            </a:r>
            <a:br>
              <a:rPr lang="en-AU" sz="1800" dirty="0" smtClean="0"/>
            </a:br>
            <a:r>
              <a:rPr lang="en-AU" sz="1800" dirty="0" smtClean="0"/>
              <a:t>Cores</a:t>
            </a:r>
            <a:br>
              <a:rPr lang="en-AU" sz="1800" dirty="0" smtClean="0"/>
            </a:br>
            <a:r>
              <a:rPr lang="en-AU" sz="1800" dirty="0" smtClean="0"/>
              <a:t>720 cores=32 Nodes (32*24) ???</a:t>
            </a:r>
            <a:r>
              <a:rPr lang="en-AU" sz="1800" dirty="0"/>
              <a:t/>
            </a:r>
            <a:br>
              <a:rPr lang="en-AU" sz="1800" dirty="0"/>
            </a:br>
            <a:endParaRPr lang="en-AU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80526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AU" sz="1600" dirty="0" smtClean="0">
                <a:solidFill>
                  <a:schemeClr val="accent3"/>
                </a:solidFill>
              </a:rPr>
              <a:t> Magnus </a:t>
            </a:r>
            <a:r>
              <a:rPr lang="en-AU" sz="1600" dirty="0">
                <a:solidFill>
                  <a:schemeClr val="accent3"/>
                </a:solidFill>
              </a:rPr>
              <a:t>is a Cray XC40 </a:t>
            </a:r>
            <a:r>
              <a:rPr lang="en-AU" sz="1600" dirty="0" smtClean="0">
                <a:solidFill>
                  <a:schemeClr val="accent3"/>
                </a:solidFill>
              </a:rPr>
              <a:t>supercomputer, 1488 </a:t>
            </a:r>
            <a:r>
              <a:rPr lang="en-AU" sz="1600" dirty="0">
                <a:solidFill>
                  <a:schemeClr val="accent3"/>
                </a:solidFill>
              </a:rPr>
              <a:t>compute </a:t>
            </a:r>
            <a:r>
              <a:rPr lang="en-AU" sz="1600" dirty="0" smtClean="0">
                <a:solidFill>
                  <a:schemeClr val="accent3"/>
                </a:solidFill>
              </a:rPr>
              <a:t>nodes</a:t>
            </a:r>
          </a:p>
          <a:p>
            <a:pPr>
              <a:buFont typeface="Arial" pitchFamily="34" charset="0"/>
              <a:buChar char="•"/>
            </a:pPr>
            <a:r>
              <a:rPr lang="en-AU" sz="1600" dirty="0" smtClean="0">
                <a:solidFill>
                  <a:schemeClr val="accent3"/>
                </a:solidFill>
              </a:rPr>
              <a:t> Each </a:t>
            </a:r>
            <a:r>
              <a:rPr lang="en-AU" sz="1600" dirty="0">
                <a:solidFill>
                  <a:schemeClr val="accent3"/>
                </a:solidFill>
              </a:rPr>
              <a:t>compute node has two sockets each housing one 2.6GHz Intel </a:t>
            </a:r>
            <a:r>
              <a:rPr lang="en-AU" sz="1600" dirty="0" smtClean="0">
                <a:solidFill>
                  <a:schemeClr val="accent3"/>
                </a:solidFill>
              </a:rPr>
              <a:t>Xeon</a:t>
            </a:r>
          </a:p>
          <a:p>
            <a:pPr>
              <a:buFont typeface="Arial" pitchFamily="34" charset="0"/>
              <a:buChar char="•"/>
            </a:pPr>
            <a:r>
              <a:rPr lang="en-AU" sz="1600" dirty="0" smtClean="0">
                <a:solidFill>
                  <a:schemeClr val="accent3"/>
                </a:solidFill>
              </a:rPr>
              <a:t> Each </a:t>
            </a:r>
            <a:r>
              <a:rPr lang="en-AU" sz="1600" dirty="0">
                <a:solidFill>
                  <a:schemeClr val="accent3"/>
                </a:solidFill>
              </a:rPr>
              <a:t>Xeon has 12 hardware cores, making a total of 24 cores per </a:t>
            </a:r>
            <a:r>
              <a:rPr lang="en-AU" sz="1600" dirty="0" smtClean="0">
                <a:solidFill>
                  <a:schemeClr val="accent3"/>
                </a:solidFill>
              </a:rPr>
              <a:t>node</a:t>
            </a:r>
          </a:p>
          <a:p>
            <a:pPr>
              <a:buFont typeface="Arial" pitchFamily="34" charset="0"/>
              <a:buChar char="•"/>
            </a:pPr>
            <a:r>
              <a:rPr lang="en-AU" sz="1600" dirty="0" smtClean="0">
                <a:solidFill>
                  <a:schemeClr val="accent3"/>
                </a:solidFill>
              </a:rPr>
              <a:t> Each </a:t>
            </a:r>
            <a:r>
              <a:rPr lang="en-AU" sz="1600" dirty="0">
                <a:solidFill>
                  <a:schemeClr val="accent3"/>
                </a:solidFill>
              </a:rPr>
              <a:t>node has 64 GB of DDR4 memory shared between 24 </a:t>
            </a:r>
            <a:r>
              <a:rPr lang="en-AU" sz="1600" dirty="0" smtClean="0">
                <a:solidFill>
                  <a:schemeClr val="accent3"/>
                </a:solidFill>
              </a:rPr>
              <a:t>cores</a:t>
            </a:r>
            <a:endParaRPr lang="en-AU" sz="1600" dirty="0">
              <a:solidFill>
                <a:schemeClr val="accent3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525" y="304547"/>
            <a:ext cx="680424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 smtClean="0"/>
              <a:t>Partition and super computer nodes/cores allocation</a:t>
            </a:r>
            <a:endParaRPr lang="en-US" sz="2400" dirty="0" smtClean="0"/>
          </a:p>
          <a:p>
            <a:endParaRPr lang="en-A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268760"/>
            <a:ext cx="3275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Tilling </a:t>
            </a:r>
            <a:endParaRPr lang="en-AU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292080" y="1124744"/>
            <a:ext cx="3682752" cy="4032448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#!/bin/bash -l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 36 nodes, 24 MPI processes/node, 864 MPI processes total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#SBATCH --job-name="OZROMSIND"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#SBATCH --time=10:00:00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#SBATCH --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nodes=36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#SBATCH --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ntasks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=720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#SBATCH --output=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ausind.%j.o</a:t>
            </a:r>
            <a:endParaRPr kumimoji="0" lang="en-A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#SBATCH --error=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ausind.%j.e</a:t>
            </a:r>
            <a:endParaRPr kumimoji="0" lang="en-A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#SBATCH --account=pawsey0121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#======START=====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echo "The current job ID is $SLURM_JOB_ID"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echo "Running on $SLURM_JOB_NUM_NODES nodes"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echo "Using $SLURM_NTASKS_PER_NODE tasks per node"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echo "A total of $SLURM_NTASKS tasks is used"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echo "Node list:"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module load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cray-netcdf</a:t>
            </a:r>
            <a:endParaRPr kumimoji="0" lang="en-A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module load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PrgEnv-cray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/5.2.82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module swap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PrgEnv-cray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/5.2.82 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PrgEnv-intel</a:t>
            </a:r>
            <a:endParaRPr kumimoji="0" lang="en-AU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export PATH=$HOME/bin:$PATH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sacct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--format=JobID,NodeList%100 -j $SLURM_JOB_ID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aprun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-n 720 -N 20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./</a:t>
            </a:r>
            <a:r>
              <a:rPr kumimoji="0" lang="en-AU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oceanM</a:t>
            </a: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ocean_ozromsind00x.in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A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#=====END====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A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3356992"/>
            <a:ext cx="4572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Cores require for computation and writing model outputs</a:t>
            </a:r>
          </a:p>
          <a:p>
            <a:endParaRPr lang="en-AU" dirty="0" smtClean="0"/>
          </a:p>
          <a:p>
            <a:r>
              <a:rPr lang="en-AU" dirty="0" smtClean="0"/>
              <a:t>36 Nodes</a:t>
            </a:r>
          </a:p>
          <a:p>
            <a:endParaRPr lang="en-AU" dirty="0" smtClean="0"/>
          </a:p>
          <a:p>
            <a:r>
              <a:rPr lang="en-AU" dirty="0" smtClean="0"/>
              <a:t>36x20 (720) cores for computation</a:t>
            </a:r>
          </a:p>
          <a:p>
            <a:r>
              <a:rPr lang="en-AU" dirty="0" smtClean="0"/>
              <a:t>36x4 (144) cores for writing model outputs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UWA_theme">
  <a:themeElements>
    <a:clrScheme name="Brand Theme">
      <a:dk1>
        <a:sysClr val="windowText" lastClr="000000"/>
      </a:dk1>
      <a:lt1>
        <a:sysClr val="window" lastClr="FFFFFF"/>
      </a:lt1>
      <a:dk2>
        <a:srgbClr val="27348B"/>
      </a:dk2>
      <a:lt2>
        <a:srgbClr val="ECECEC"/>
      </a:lt2>
      <a:accent1>
        <a:srgbClr val="DEB408"/>
      </a:accent1>
      <a:accent2>
        <a:srgbClr val="9B5BA4"/>
      </a:accent2>
      <a:accent3>
        <a:srgbClr val="0095D3"/>
      </a:accent3>
      <a:accent4>
        <a:srgbClr val="E43622"/>
      </a:accent4>
      <a:accent5>
        <a:srgbClr val="86A20B"/>
      </a:accent5>
      <a:accent6>
        <a:srgbClr val="98002E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UWA_theme.thmx</Template>
  <TotalTime>6932</TotalTime>
  <Words>2484</Words>
  <Application>Microsoft Office PowerPoint</Application>
  <PresentationFormat>On-screen Show (4:3)</PresentationFormat>
  <Paragraphs>368</Paragraphs>
  <Slides>37</Slides>
  <Notes>9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UWA_theme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NtileI == 20  ! I-direction partition NtileJ == 36 ! J-direction partition  Cores 720 cores=32 Nodes (32*24) ??? 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Charitha Pattiaratchi</dc:creator>
  <cp:lastModifiedBy>wije</cp:lastModifiedBy>
  <cp:revision>551</cp:revision>
  <dcterms:created xsi:type="dcterms:W3CDTF">2015-05-22T09:07:30Z</dcterms:created>
  <dcterms:modified xsi:type="dcterms:W3CDTF">2016-10-19T22:38:47Z</dcterms:modified>
</cp:coreProperties>
</file>