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58" r:id="rId2"/>
    <p:sldId id="259" r:id="rId3"/>
    <p:sldId id="335" r:id="rId4"/>
    <p:sldId id="329" r:id="rId5"/>
    <p:sldId id="330" r:id="rId6"/>
    <p:sldId id="331" r:id="rId7"/>
    <p:sldId id="332" r:id="rId8"/>
    <p:sldId id="333" r:id="rId9"/>
    <p:sldId id="334" r:id="rId10"/>
    <p:sldId id="347" r:id="rId11"/>
    <p:sldId id="338" r:id="rId12"/>
    <p:sldId id="341" r:id="rId13"/>
    <p:sldId id="342" r:id="rId14"/>
    <p:sldId id="344" r:id="rId15"/>
    <p:sldId id="345" r:id="rId16"/>
    <p:sldId id="346" r:id="rId17"/>
    <p:sldId id="336" r:id="rId18"/>
    <p:sldId id="337" r:id="rId19"/>
    <p:sldId id="328" r:id="rId20"/>
    <p:sldId id="311" r:id="rId21"/>
    <p:sldId id="312" r:id="rId22"/>
    <p:sldId id="313" r:id="rId23"/>
    <p:sldId id="314" r:id="rId24"/>
    <p:sldId id="315" r:id="rId25"/>
    <p:sldId id="316" r:id="rId26"/>
    <p:sldId id="261" r:id="rId27"/>
    <p:sldId id="350" r:id="rId28"/>
    <p:sldId id="262" r:id="rId29"/>
    <p:sldId id="263" r:id="rId30"/>
    <p:sldId id="266" r:id="rId31"/>
    <p:sldId id="287" r:id="rId32"/>
    <p:sldId id="295" r:id="rId33"/>
    <p:sldId id="296" r:id="rId34"/>
    <p:sldId id="297" r:id="rId35"/>
    <p:sldId id="351" r:id="rId36"/>
    <p:sldId id="299" r:id="rId37"/>
    <p:sldId id="298" r:id="rId38"/>
    <p:sldId id="300" r:id="rId39"/>
    <p:sldId id="301" r:id="rId40"/>
    <p:sldId id="355" r:id="rId41"/>
    <p:sldId id="310" r:id="rId42"/>
    <p:sldId id="318" r:id="rId43"/>
    <p:sldId id="349" r:id="rId44"/>
    <p:sldId id="272" r:id="rId45"/>
    <p:sldId id="276" r:id="rId46"/>
    <p:sldId id="319" r:id="rId47"/>
    <p:sldId id="273" r:id="rId48"/>
    <p:sldId id="274" r:id="rId49"/>
    <p:sldId id="348" r:id="rId50"/>
    <p:sldId id="343" r:id="rId51"/>
    <p:sldId id="354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8" autoAdjust="0"/>
    <p:restoredTop sz="94620" autoAdjust="0"/>
  </p:normalViewPr>
  <p:slideViewPr>
    <p:cSldViewPr>
      <p:cViewPr>
        <p:scale>
          <a:sx n="70" d="100"/>
          <a:sy n="70" d="100"/>
        </p:scale>
        <p:origin x="-30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8FA5FC-DB30-4E49-8C18-D135D3D86E84}" type="datetimeFigureOut">
              <a:rPr lang="en-AU" smtClean="0"/>
              <a:t>19/10/2016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76DB84-4DD4-455D-BCDF-71CDB4FD261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64670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777A7-EEBC-480E-888C-AB246BEEB2EA}" type="slidenum">
              <a:rPr lang="en-AU" smtClean="0"/>
              <a:pPr/>
              <a:t>3</a:t>
            </a:fld>
            <a:endParaRPr lang="en-A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777A7-EEBC-480E-888C-AB246BEEB2EA}" type="slidenum">
              <a:rPr lang="en-AU" smtClean="0"/>
              <a:pPr/>
              <a:t>12</a:t>
            </a:fld>
            <a:endParaRPr lang="en-A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37F905C-588A-442F-AE13-ED89C86E1D95}" type="slidenum">
              <a:rPr lang="en-US" altLang="en-US" smtClean="0"/>
              <a:pPr eaLnBrk="1" hangingPunct="1"/>
              <a:t>13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3AA5E5-1239-415A-B268-31F3B901056E}" type="slidenum">
              <a:rPr lang="en-US" altLang="en-US" smtClean="0"/>
              <a:pPr eaLnBrk="1" hangingPunct="1"/>
              <a:t>14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D213ACD-BD02-4F97-B538-B3D236CF150B}" type="slidenum">
              <a:rPr lang="en-US" altLang="en-US" smtClean="0"/>
              <a:pPr eaLnBrk="1" hangingPunct="1"/>
              <a:t>15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 smtClean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616AED6-3EB6-4543-9D8A-36553B88C1DF}" type="slidenum">
              <a:rPr lang="en-US" altLang="en-US" smtClean="0"/>
              <a:pPr eaLnBrk="1" hangingPunct="1"/>
              <a:t>16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 smtClean="0"/>
          </a:p>
        </p:txBody>
      </p:sp>
      <p:sp>
        <p:nvSpPr>
          <p:cNvPr id="5427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D7932293-8CDF-4421-941D-1144BD8749FF}" type="slidenum">
              <a:rPr lang="en-US" altLang="en-US" sz="1200"/>
              <a:pPr algn="r" eaLnBrk="1" hangingPunct="1"/>
              <a:t>17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 smtClean="0"/>
          </a:p>
        </p:txBody>
      </p:sp>
      <p:sp>
        <p:nvSpPr>
          <p:cNvPr id="5530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67DFAF7A-18B5-474F-BE34-4FCF1CF2E399}" type="slidenum">
              <a:rPr lang="en-US" altLang="en-US" sz="1200"/>
              <a:pPr algn="r" eaLnBrk="1" hangingPunct="1"/>
              <a:t>18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76DB84-4DD4-455D-BCDF-71CDB4FD2610}" type="slidenum">
              <a:rPr lang="en-AU" smtClean="0"/>
              <a:t>46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189318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5A8CD89-7911-42AB-869F-7E6B39932649}" type="slidenum">
              <a:rPr lang="en-US" altLang="en-US" smtClean="0"/>
              <a:pPr eaLnBrk="1" hangingPunct="1"/>
              <a:t>50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76DB84-4DD4-455D-BCDF-71CDB4FD2610}" type="slidenum">
              <a:rPr lang="en-AU" smtClean="0"/>
              <a:t>51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18931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777A7-EEBC-480E-888C-AB246BEEB2EA}" type="slidenum">
              <a:rPr lang="en-AU" smtClean="0"/>
              <a:pPr/>
              <a:t>4</a:t>
            </a:fld>
            <a:endParaRPr lang="en-A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777A7-EEBC-480E-888C-AB246BEEB2EA}" type="slidenum">
              <a:rPr lang="en-AU" smtClean="0"/>
              <a:pPr/>
              <a:t>5</a:t>
            </a:fld>
            <a:endParaRPr lang="en-A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777A7-EEBC-480E-888C-AB246BEEB2EA}" type="slidenum">
              <a:rPr lang="en-AU" smtClean="0"/>
              <a:pPr/>
              <a:t>6</a:t>
            </a:fld>
            <a:endParaRPr lang="en-A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777A7-EEBC-480E-888C-AB246BEEB2EA}" type="slidenum">
              <a:rPr lang="en-AU" smtClean="0"/>
              <a:pPr/>
              <a:t>7</a:t>
            </a:fld>
            <a:endParaRPr lang="en-A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777A7-EEBC-480E-888C-AB246BEEB2EA}" type="slidenum">
              <a:rPr lang="en-AU" smtClean="0"/>
              <a:pPr/>
              <a:t>8</a:t>
            </a:fld>
            <a:endParaRPr lang="en-A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777A7-EEBC-480E-888C-AB246BEEB2EA}" type="slidenum">
              <a:rPr lang="en-AU" smtClean="0"/>
              <a:pPr/>
              <a:t>9</a:t>
            </a:fld>
            <a:endParaRPr lang="en-A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777A7-EEBC-480E-888C-AB246BEEB2EA}" type="slidenum">
              <a:rPr lang="en-AU" smtClean="0"/>
              <a:pPr/>
              <a:t>10</a:t>
            </a:fld>
            <a:endParaRPr lang="en-A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777A7-EEBC-480E-888C-AB246BEEB2EA}" type="slidenum">
              <a:rPr lang="en-AU" smtClean="0"/>
              <a:pPr/>
              <a:t>11</a:t>
            </a:fld>
            <a:endParaRPr lang="en-A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E745E-A02C-4034-B75C-21574B9DC5DF}" type="datetimeFigureOut">
              <a:rPr lang="en-AU" smtClean="0"/>
              <a:t>19/10/2016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1955B-34C7-42FA-A294-4DFD6A6F19B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19971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E745E-A02C-4034-B75C-21574B9DC5DF}" type="datetimeFigureOut">
              <a:rPr lang="en-AU" smtClean="0"/>
              <a:t>19/10/2016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1955B-34C7-42FA-A294-4DFD6A6F19B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37907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E745E-A02C-4034-B75C-21574B9DC5DF}" type="datetimeFigureOut">
              <a:rPr lang="en-AU" smtClean="0"/>
              <a:t>19/10/2016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1955B-34C7-42FA-A294-4DFD6A6F19B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77892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g-201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760"/>
            <a:ext cx="9144000" cy="2170176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340339" y="1268412"/>
            <a:ext cx="5688012" cy="576411"/>
          </a:xfrm>
          <a:prstGeom prst="rect">
            <a:avLst/>
          </a:prstGeom>
        </p:spPr>
        <p:txBody>
          <a:bodyPr/>
          <a:lstStyle>
            <a:lvl1pPr>
              <a:buNone/>
              <a:defRPr baseline="0"/>
            </a:lvl1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339752" y="1836000"/>
            <a:ext cx="5689600" cy="431800"/>
          </a:xfrm>
          <a:prstGeom prst="rect">
            <a:avLst/>
          </a:prstGeo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2362200" y="2420888"/>
            <a:ext cx="5472608" cy="28803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solidFill>
                  <a:srgbClr val="FFFFFF"/>
                </a:solidFill>
              </a:defRPr>
            </a:lvl1pPr>
          </a:lstStyle>
          <a:p>
            <a:pPr lvl="0"/>
            <a:r>
              <a:rPr lang="en-AU" dirty="0" smtClean="0"/>
              <a:t>Click to ADD SCHOOL or UNIT NAME</a:t>
            </a:r>
          </a:p>
        </p:txBody>
      </p:sp>
    </p:spTree>
    <p:extLst>
      <p:ext uri="{BB962C8B-B14F-4D97-AF65-F5344CB8AC3E}">
        <p14:creationId xmlns:p14="http://schemas.microsoft.com/office/powerpoint/2010/main" val="1155702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E745E-A02C-4034-B75C-21574B9DC5DF}" type="datetimeFigureOut">
              <a:rPr lang="en-AU" smtClean="0"/>
              <a:t>19/10/2016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1955B-34C7-42FA-A294-4DFD6A6F19B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97491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E745E-A02C-4034-B75C-21574B9DC5DF}" type="datetimeFigureOut">
              <a:rPr lang="en-AU" smtClean="0"/>
              <a:t>19/10/2016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1955B-34C7-42FA-A294-4DFD6A6F19B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21880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E745E-A02C-4034-B75C-21574B9DC5DF}" type="datetimeFigureOut">
              <a:rPr lang="en-AU" smtClean="0"/>
              <a:t>19/10/2016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1955B-34C7-42FA-A294-4DFD6A6F19B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20502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E745E-A02C-4034-B75C-21574B9DC5DF}" type="datetimeFigureOut">
              <a:rPr lang="en-AU" smtClean="0"/>
              <a:t>19/10/2016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1955B-34C7-42FA-A294-4DFD6A6F19B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52639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E745E-A02C-4034-B75C-21574B9DC5DF}" type="datetimeFigureOut">
              <a:rPr lang="en-AU" smtClean="0"/>
              <a:t>19/10/2016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1955B-34C7-42FA-A294-4DFD6A6F19B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1990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E745E-A02C-4034-B75C-21574B9DC5DF}" type="datetimeFigureOut">
              <a:rPr lang="en-AU" smtClean="0"/>
              <a:t>19/10/2016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1955B-34C7-42FA-A294-4DFD6A6F19B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02421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E745E-A02C-4034-B75C-21574B9DC5DF}" type="datetimeFigureOut">
              <a:rPr lang="en-AU" smtClean="0"/>
              <a:t>19/10/2016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1955B-34C7-42FA-A294-4DFD6A6F19B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24346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E745E-A02C-4034-B75C-21574B9DC5DF}" type="datetimeFigureOut">
              <a:rPr lang="en-AU" smtClean="0"/>
              <a:t>19/10/2016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1955B-34C7-42FA-A294-4DFD6A6F19B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30201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E745E-A02C-4034-B75C-21574B9DC5DF}" type="datetimeFigureOut">
              <a:rPr lang="en-AU" smtClean="0"/>
              <a:t>19/10/2016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1955B-34C7-42FA-A294-4DFD6A6F19B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0000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8.w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2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3.wm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835697" y="836712"/>
            <a:ext cx="7128792" cy="1224136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latin typeface="Comic Sans MS" panose="030F0702030302020204" pitchFamily="66" charset="0"/>
                <a:cs typeface="Arial"/>
              </a:rPr>
              <a:t>Surface Mixing in </a:t>
            </a:r>
            <a:r>
              <a:rPr lang="en-US" b="1" dirty="0" smtClean="0">
                <a:latin typeface="Comic Sans MS" panose="030F0702030302020204" pitchFamily="66" charset="0"/>
                <a:cs typeface="Arial"/>
              </a:rPr>
              <a:t>ROMS</a:t>
            </a:r>
          </a:p>
          <a:p>
            <a:pPr algn="ctr"/>
            <a:r>
              <a:rPr lang="en-US" b="1" dirty="0" smtClean="0">
                <a:latin typeface="Comic Sans MS" panose="030F0702030302020204" pitchFamily="66" charset="0"/>
                <a:cs typeface="Arial"/>
              </a:rPr>
              <a:t>Along with some old PIG stuff</a:t>
            </a:r>
            <a:endParaRPr lang="en-US" b="1" dirty="0"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627784" y="1916832"/>
            <a:ext cx="5689600" cy="431800"/>
          </a:xfrm>
        </p:spPr>
        <p:txBody>
          <a:bodyPr/>
          <a:lstStyle/>
          <a:p>
            <a:pPr algn="ctr"/>
            <a:r>
              <a:rPr lang="en-US" dirty="0" smtClean="0">
                <a:latin typeface="Comic Sans MS" panose="030F0702030302020204" pitchFamily="66" charset="0"/>
                <a:cs typeface="Arial"/>
              </a:rPr>
              <a:t>Robin Robertson</a:t>
            </a:r>
            <a:endParaRPr lang="en-US" dirty="0"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2051720" y="2204864"/>
            <a:ext cx="5472608" cy="288032"/>
          </a:xfrm>
        </p:spPr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Physical Environmental, and Mathematical Sciences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90"/>
          <a:stretch/>
        </p:blipFill>
        <p:spPr>
          <a:xfrm>
            <a:off x="-68649" y="2656347"/>
            <a:ext cx="9212649" cy="420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9848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584"/>
          </a:xfrm>
        </p:spPr>
        <p:txBody>
          <a:bodyPr>
            <a:normAutofit/>
          </a:bodyPr>
          <a:lstStyle/>
          <a:p>
            <a:pPr algn="ctr"/>
            <a:r>
              <a:rPr lang="en-AU" sz="36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50800" dir="5400000" algn="ctr" rotWithShape="0">
                    <a:schemeClr val="tx2">
                      <a:lumMod val="20000"/>
                      <a:lumOff val="80000"/>
                    </a:schemeClr>
                  </a:outerShdw>
                </a:effectLst>
                <a:latin typeface="Comic Sans MS" pitchFamily="66" charset="0"/>
              </a:rPr>
              <a:t>Amundsen Sea</a:t>
            </a:r>
            <a:endParaRPr lang="en-AU" sz="36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50800" dist="50800" dir="5400000" algn="ctr" rotWithShape="0">
                  <a:schemeClr val="tx2">
                    <a:lumMod val="20000"/>
                    <a:lumOff val="80000"/>
                  </a:scheme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4" name="Picture 5" descr="NBP0901_AmundsenSea_CT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314283"/>
            <a:ext cx="6336704" cy="493712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214810" y="6357959"/>
            <a:ext cx="4357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solidFill>
                  <a:schemeClr val="bg1"/>
                </a:solidFill>
                <a:latin typeface="Comic Sans MS" pitchFamily="66" charset="0"/>
              </a:rPr>
              <a:t>Courtesy of  Frank </a:t>
            </a:r>
            <a:r>
              <a:rPr lang="en-AU" b="1" dirty="0" err="1" smtClean="0">
                <a:solidFill>
                  <a:schemeClr val="bg1"/>
                </a:solidFill>
                <a:latin typeface="Comic Sans MS" pitchFamily="66" charset="0"/>
              </a:rPr>
              <a:t>Nitsche</a:t>
            </a:r>
            <a:r>
              <a:rPr lang="en-AU" b="1" dirty="0" smtClean="0">
                <a:solidFill>
                  <a:schemeClr val="bg1"/>
                </a:solidFill>
                <a:latin typeface="Comic Sans MS" pitchFamily="66" charset="0"/>
              </a:rPr>
              <a:t>, 2009</a:t>
            </a:r>
            <a:endParaRPr lang="en-AU" b="1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06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2170584" cy="3852664"/>
          </a:xfrm>
        </p:spPr>
        <p:txBody>
          <a:bodyPr>
            <a:normAutofit/>
          </a:bodyPr>
          <a:lstStyle/>
          <a:p>
            <a:pPr algn="ctr"/>
            <a:r>
              <a:rPr lang="en-AU" sz="36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50800" dir="5400000" algn="ctr" rotWithShape="0">
                    <a:schemeClr val="tx2">
                      <a:lumMod val="20000"/>
                      <a:lumOff val="80000"/>
                    </a:schemeClr>
                  </a:outerShdw>
                </a:effectLst>
                <a:latin typeface="Comic Sans MS" pitchFamily="66" charset="0"/>
              </a:rPr>
              <a:t>Critical Latitude Effects</a:t>
            </a:r>
            <a:endParaRPr lang="en-AU" sz="36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50800" dist="50800" dir="5400000" algn="ctr" rotWithShape="0">
                  <a:schemeClr val="tx2">
                    <a:lumMod val="20000"/>
                    <a:lumOff val="80000"/>
                  </a:scheme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07296" y="548680"/>
            <a:ext cx="6336704" cy="59046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859737"/>
            <a:ext cx="5895975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843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AU" sz="36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50800" dir="5400000" algn="ctr" rotWithShape="0">
                    <a:schemeClr val="tx2">
                      <a:lumMod val="20000"/>
                      <a:lumOff val="80000"/>
                    </a:schemeClr>
                  </a:outerShdw>
                </a:effectLst>
                <a:latin typeface="Comic Sans MS" pitchFamily="66" charset="0"/>
              </a:rPr>
              <a:t>Tidal Influence on Melt Rate</a:t>
            </a:r>
            <a:endParaRPr lang="en-AU" sz="36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50800" dist="50800" dir="5400000" algn="ctr" rotWithShape="0">
                  <a:schemeClr val="tx2">
                    <a:lumMod val="20000"/>
                    <a:lumOff val="80000"/>
                  </a:schemeClr>
                </a:outerShdw>
              </a:effectLst>
              <a:latin typeface="Comic Sans MS" pitchFamily="66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043608" y="1916832"/>
          <a:ext cx="7200800" cy="38164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200"/>
                <a:gridCol w="1800200"/>
                <a:gridCol w="1800200"/>
                <a:gridCol w="1800200"/>
              </a:tblGrid>
              <a:tr h="763285">
                <a:tc>
                  <a:txBody>
                    <a:bodyPr/>
                    <a:lstStyle/>
                    <a:p>
                      <a:endParaRPr lang="en-AU" sz="19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900" dirty="0" smtClean="0">
                          <a:latin typeface="Comic Sans MS" pitchFamily="66" charset="0"/>
                        </a:rPr>
                        <a:t>Without Tides</a:t>
                      </a:r>
                      <a:endParaRPr lang="en-AU" sz="19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900" dirty="0" smtClean="0">
                          <a:latin typeface="Comic Sans MS" pitchFamily="66" charset="0"/>
                        </a:rPr>
                        <a:t>With Tides</a:t>
                      </a:r>
                      <a:endParaRPr lang="en-AU" sz="19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900" dirty="0" smtClean="0">
                          <a:latin typeface="Comic Sans MS" pitchFamily="66" charset="0"/>
                        </a:rPr>
                        <a:t>% Difference</a:t>
                      </a:r>
                      <a:endParaRPr lang="en-AU" sz="19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763285">
                <a:tc>
                  <a:txBody>
                    <a:bodyPr/>
                    <a:lstStyle/>
                    <a:p>
                      <a:r>
                        <a:rPr lang="en-AU" sz="1900" dirty="0" smtClean="0">
                          <a:latin typeface="Comic Sans MS" pitchFamily="66" charset="0"/>
                        </a:rPr>
                        <a:t>Getz</a:t>
                      </a:r>
                      <a:endParaRPr lang="en-AU" sz="19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900" dirty="0" smtClean="0">
                          <a:latin typeface="Comic Sans MS" pitchFamily="66" charset="0"/>
                        </a:rPr>
                        <a:t>7.9 m/a</a:t>
                      </a:r>
                      <a:endParaRPr lang="en-AU" sz="19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900" dirty="0" smtClean="0">
                          <a:latin typeface="Comic Sans MS" pitchFamily="66" charset="0"/>
                        </a:rPr>
                        <a:t>9.1 m/a</a:t>
                      </a:r>
                    </a:p>
                    <a:p>
                      <a:pPr algn="ctr"/>
                      <a:endParaRPr lang="en-AU" sz="19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900" dirty="0" smtClean="0">
                          <a:latin typeface="Comic Sans MS" pitchFamily="66" charset="0"/>
                        </a:rPr>
                        <a:t>15%</a:t>
                      </a:r>
                      <a:endParaRPr lang="en-AU" sz="19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763285">
                <a:tc>
                  <a:txBody>
                    <a:bodyPr/>
                    <a:lstStyle/>
                    <a:p>
                      <a:r>
                        <a:rPr lang="en-AU" sz="1900" dirty="0" smtClean="0">
                          <a:latin typeface="Comic Sans MS" pitchFamily="66" charset="0"/>
                        </a:rPr>
                        <a:t>Dotson</a:t>
                      </a:r>
                      <a:endParaRPr lang="en-AU" sz="19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900" dirty="0" smtClean="0">
                          <a:latin typeface="Comic Sans MS" pitchFamily="66" charset="0"/>
                        </a:rPr>
                        <a:t>6.5 m/a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900" dirty="0" smtClean="0">
                          <a:latin typeface="Comic Sans MS" pitchFamily="66" charset="0"/>
                        </a:rPr>
                        <a:t>9.9 m/a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900" dirty="0" smtClean="0">
                          <a:latin typeface="Comic Sans MS" pitchFamily="66" charset="0"/>
                        </a:rPr>
                        <a:t>52 %</a:t>
                      </a:r>
                      <a:endParaRPr lang="en-AU" sz="19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763285">
                <a:tc>
                  <a:txBody>
                    <a:bodyPr/>
                    <a:lstStyle/>
                    <a:p>
                      <a:r>
                        <a:rPr lang="en-AU" sz="1900" dirty="0" err="1" smtClean="0">
                          <a:latin typeface="Comic Sans MS" pitchFamily="66" charset="0"/>
                        </a:rPr>
                        <a:t>Crosson</a:t>
                      </a:r>
                      <a:endParaRPr lang="en-AU" sz="19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900" dirty="0" smtClean="0">
                          <a:latin typeface="Comic Sans MS" pitchFamily="66" charset="0"/>
                        </a:rPr>
                        <a:t>8.8 m/a</a:t>
                      </a:r>
                    </a:p>
                    <a:p>
                      <a:pPr algn="ctr"/>
                      <a:endParaRPr lang="en-AU" sz="19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900" dirty="0" smtClean="0">
                          <a:latin typeface="Comic Sans MS" pitchFamily="66" charset="0"/>
                        </a:rPr>
                        <a:t>6.1 m/a</a:t>
                      </a:r>
                    </a:p>
                    <a:p>
                      <a:pPr algn="ctr"/>
                      <a:endParaRPr lang="en-AU" sz="19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900" dirty="0" smtClean="0">
                          <a:latin typeface="Comic Sans MS" pitchFamily="66" charset="0"/>
                        </a:rPr>
                        <a:t>-30 %</a:t>
                      </a:r>
                      <a:endParaRPr lang="en-AU" sz="19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763285">
                <a:tc>
                  <a:txBody>
                    <a:bodyPr/>
                    <a:lstStyle/>
                    <a:p>
                      <a:r>
                        <a:rPr lang="en-AU" sz="1900" dirty="0" smtClean="0">
                          <a:latin typeface="Comic Sans MS" pitchFamily="66" charset="0"/>
                        </a:rPr>
                        <a:t>Pine Island</a:t>
                      </a:r>
                      <a:endParaRPr lang="en-AU" sz="19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900" dirty="0" smtClean="0">
                          <a:latin typeface="Comic Sans MS" pitchFamily="66" charset="0"/>
                        </a:rPr>
                        <a:t>16.9 m/a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900" dirty="0" smtClean="0">
                          <a:latin typeface="Comic Sans MS" pitchFamily="66" charset="0"/>
                        </a:rPr>
                        <a:t>20.2 m/a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900" dirty="0" smtClean="0">
                          <a:latin typeface="Comic Sans MS" pitchFamily="66" charset="0"/>
                        </a:rPr>
                        <a:t>20%</a:t>
                      </a:r>
                      <a:endParaRPr lang="en-AU" sz="19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43608" y="5922270"/>
            <a:ext cx="734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Robertson</a:t>
            </a: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, R. (2013) </a:t>
            </a:r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Tidally </a:t>
            </a: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induced increases in melting of Amundsen Sea ice shelves, </a:t>
            </a:r>
            <a:r>
              <a:rPr lang="en-US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J. </a:t>
            </a:r>
            <a:r>
              <a:rPr lang="en-US" i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Geophys</a:t>
            </a:r>
            <a:r>
              <a:rPr lang="en-US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Res</a:t>
            </a: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.</a:t>
            </a:r>
            <a:r>
              <a:rPr lang="en-US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-</a:t>
            </a:r>
            <a:r>
              <a:rPr lang="en-US" i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Oceans, 118</a:t>
            </a: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, 1-8, doi:10.1002/jgrc.20236.</a:t>
            </a:r>
            <a:endParaRPr lang="en-AU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endParaRPr lang="en-AU" dirty="0">
              <a:solidFill>
                <a:schemeClr val="tx2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17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74638"/>
            <a:ext cx="8610600" cy="1143000"/>
          </a:xfrm>
        </p:spPr>
        <p:txBody>
          <a:bodyPr/>
          <a:lstStyle/>
          <a:p>
            <a:pPr eaLnBrk="1" hangingPunct="1"/>
            <a:r>
              <a:rPr lang="en-US" altLang="en-US" sz="3200" smtClean="0">
                <a:solidFill>
                  <a:srgbClr val="659DE1"/>
                </a:solidFill>
                <a:latin typeface="Comic Sans MS" pitchFamily="66" charset="0"/>
              </a:rPr>
              <a:t>Observations (NBP0901)</a:t>
            </a:r>
          </a:p>
        </p:txBody>
      </p:sp>
      <p:sp>
        <p:nvSpPr>
          <p:cNvPr id="7172" name="TextBox 8"/>
          <p:cNvSpPr txBox="1">
            <a:spLocks noChangeArrowheads="1"/>
          </p:cNvSpPr>
          <p:nvPr/>
        </p:nvSpPr>
        <p:spPr bwMode="auto">
          <a:xfrm>
            <a:off x="381000" y="2286000"/>
            <a:ext cx="1676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AU" altLang="en-US" b="1">
                <a:solidFill>
                  <a:schemeClr val="bg1"/>
                </a:solidFill>
                <a:latin typeface="Comic Sans MS" pitchFamily="66" charset="0"/>
              </a:rPr>
              <a:t>Water Depth</a:t>
            </a:r>
          </a:p>
        </p:txBody>
      </p:sp>
      <p:sp>
        <p:nvSpPr>
          <p:cNvPr id="7173" name="Rectangle 9"/>
          <p:cNvSpPr>
            <a:spLocks noChangeArrowheads="1"/>
          </p:cNvSpPr>
          <p:nvPr/>
        </p:nvSpPr>
        <p:spPr bwMode="auto">
          <a:xfrm>
            <a:off x="457200" y="4800600"/>
            <a:ext cx="13604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AU" altLang="en-US" b="1">
                <a:solidFill>
                  <a:schemeClr val="bg1"/>
                </a:solidFill>
                <a:latin typeface="Comic Sans MS" pitchFamily="66" charset="0"/>
              </a:rPr>
              <a:t>Ice Shelf </a:t>
            </a:r>
          </a:p>
          <a:p>
            <a:pPr eaLnBrk="1" hangingPunct="1"/>
            <a:r>
              <a:rPr lang="en-AU" altLang="en-US" b="1">
                <a:solidFill>
                  <a:schemeClr val="bg1"/>
                </a:solidFill>
                <a:latin typeface="Comic Sans MS" pitchFamily="66" charset="0"/>
              </a:rPr>
              <a:t>Thickness</a:t>
            </a:r>
          </a:p>
        </p:txBody>
      </p:sp>
      <p:sp>
        <p:nvSpPr>
          <p:cNvPr id="7174" name="TextBox 10"/>
          <p:cNvSpPr txBox="1">
            <a:spLocks noChangeArrowheads="1"/>
          </p:cNvSpPr>
          <p:nvPr/>
        </p:nvSpPr>
        <p:spPr bwMode="auto">
          <a:xfrm>
            <a:off x="6705600" y="1752600"/>
            <a:ext cx="2209800" cy="308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AU" altLang="en-US" sz="2800" b="1">
                <a:solidFill>
                  <a:schemeClr val="bg1"/>
                </a:solidFill>
                <a:latin typeface="Comic Sans MS" pitchFamily="66" charset="0"/>
              </a:rPr>
              <a:t>Looking at Influences of</a:t>
            </a:r>
          </a:p>
          <a:p>
            <a:pPr eaLnBrk="1" hangingPunct="1"/>
            <a:r>
              <a:rPr lang="en-AU" altLang="en-US" sz="2800" b="1">
                <a:solidFill>
                  <a:schemeClr val="bg1"/>
                </a:solidFill>
                <a:latin typeface="Comic Sans MS" pitchFamily="66" charset="0"/>
              </a:rPr>
              <a:t> </a:t>
            </a:r>
          </a:p>
          <a:p>
            <a:pPr eaLnBrk="1" hangingPunct="1"/>
            <a:r>
              <a:rPr lang="en-AU" altLang="en-US" sz="2800" b="1">
                <a:solidFill>
                  <a:schemeClr val="bg1"/>
                </a:solidFill>
                <a:latin typeface="Comic Sans MS" pitchFamily="66" charset="0"/>
              </a:rPr>
              <a:t>Tides and</a:t>
            </a:r>
          </a:p>
          <a:p>
            <a:pPr eaLnBrk="1" hangingPunct="1"/>
            <a:endParaRPr lang="en-AU" altLang="en-US" sz="2800" b="1">
              <a:solidFill>
                <a:schemeClr val="bg1"/>
              </a:solidFill>
              <a:latin typeface="Comic Sans MS" pitchFamily="66" charset="0"/>
            </a:endParaRPr>
          </a:p>
          <a:p>
            <a:pPr eaLnBrk="1" hangingPunct="1"/>
            <a:r>
              <a:rPr lang="en-AU" altLang="en-US" sz="2800" b="1">
                <a:solidFill>
                  <a:schemeClr val="bg1"/>
                </a:solidFill>
                <a:latin typeface="Comic Sans MS" pitchFamily="66" charset="0"/>
              </a:rPr>
              <a:t>Topography</a:t>
            </a:r>
          </a:p>
        </p:txBody>
      </p:sp>
      <p:pic>
        <p:nvPicPr>
          <p:cNvPr id="717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447800"/>
            <a:ext cx="421957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491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659DE1"/>
                </a:solidFill>
                <a:latin typeface="Comic Sans MS" pitchFamily="66" charset="0"/>
              </a:rPr>
              <a:t>Tidal Velocities</a:t>
            </a:r>
            <a:endParaRPr lang="en-US" altLang="en-US" baseline="-25000" smtClean="0">
              <a:solidFill>
                <a:srgbClr val="659DE1"/>
              </a:solidFill>
              <a:latin typeface="Comic Sans MS" pitchFamily="66" charset="0"/>
            </a:endParaRPr>
          </a:p>
        </p:txBody>
      </p:sp>
      <p:sp>
        <p:nvSpPr>
          <p:cNvPr id="9220" name="TextBox 10"/>
          <p:cNvSpPr txBox="1">
            <a:spLocks noChangeArrowheads="1"/>
          </p:cNvSpPr>
          <p:nvPr/>
        </p:nvSpPr>
        <p:spPr bwMode="auto">
          <a:xfrm>
            <a:off x="685800" y="4191000"/>
            <a:ext cx="1676400" cy="203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AU" altLang="en-US" b="1">
                <a:latin typeface="Comic Sans MS" pitchFamily="66" charset="0"/>
              </a:rPr>
              <a:t>Peak in Diurnal at 360 m depth is attributed to harmonics from semidiurnal</a:t>
            </a:r>
          </a:p>
        </p:txBody>
      </p:sp>
      <p:sp>
        <p:nvSpPr>
          <p:cNvPr id="9221" name="TextBox 11"/>
          <p:cNvSpPr txBox="1">
            <a:spLocks noChangeArrowheads="1"/>
          </p:cNvSpPr>
          <p:nvPr/>
        </p:nvSpPr>
        <p:spPr bwMode="auto">
          <a:xfrm>
            <a:off x="3276600" y="1219200"/>
            <a:ext cx="15240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AU" altLang="en-US" b="1">
                <a:latin typeface="Comic Sans MS" pitchFamily="66" charset="0"/>
              </a:rPr>
              <a:t>Semidiurnal</a:t>
            </a:r>
          </a:p>
        </p:txBody>
      </p:sp>
      <p:sp>
        <p:nvSpPr>
          <p:cNvPr id="9222" name="TextBox 12"/>
          <p:cNvSpPr txBox="1">
            <a:spLocks noChangeArrowheads="1"/>
          </p:cNvSpPr>
          <p:nvPr/>
        </p:nvSpPr>
        <p:spPr bwMode="auto">
          <a:xfrm>
            <a:off x="5410200" y="1219200"/>
            <a:ext cx="10668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AU" altLang="en-US" b="1">
                <a:latin typeface="Comic Sans MS" pitchFamily="66" charset="0"/>
              </a:rPr>
              <a:t>Diurnal</a:t>
            </a:r>
          </a:p>
        </p:txBody>
      </p:sp>
      <p:pic>
        <p:nvPicPr>
          <p:cNvPr id="922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76400"/>
            <a:ext cx="6105525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402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mtClean="0">
                <a:solidFill>
                  <a:srgbClr val="659DE1"/>
                </a:solidFill>
                <a:latin typeface="Comic Sans MS" pitchFamily="66" charset="0"/>
              </a:rPr>
              <a:t>Semidiurnal Tides: Temperatures</a:t>
            </a:r>
            <a:endParaRPr lang="en-US" altLang="en-US" baseline="-25000" smtClean="0">
              <a:solidFill>
                <a:srgbClr val="659DE1"/>
              </a:solidFill>
              <a:latin typeface="Comic Sans MS" pitchFamily="66" charset="0"/>
            </a:endParaRPr>
          </a:p>
        </p:txBody>
      </p:sp>
      <p:sp>
        <p:nvSpPr>
          <p:cNvPr id="10243" name="AutoShape 4"/>
          <p:cNvSpPr>
            <a:spLocks noChangeArrowheads="1"/>
          </p:cNvSpPr>
          <p:nvPr/>
        </p:nvSpPr>
        <p:spPr bwMode="auto">
          <a:xfrm>
            <a:off x="304800" y="304800"/>
            <a:ext cx="8610600" cy="6400800"/>
          </a:xfrm>
          <a:prstGeom prst="roundRect">
            <a:avLst>
              <a:gd name="adj" fmla="val 16667"/>
            </a:avLst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2400">
              <a:latin typeface="Comic Sans MS" pitchFamily="66" charset="0"/>
            </a:endParaRP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304800" y="2209800"/>
            <a:ext cx="4114800" cy="356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400">
                <a:solidFill>
                  <a:srgbClr val="ACC7F2"/>
                </a:solidFill>
                <a:latin typeface="Comic Sans MS" pitchFamily="66" charset="0"/>
              </a:rPr>
              <a:t>Surface Layer 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400">
                <a:solidFill>
                  <a:srgbClr val="ACC7F2"/>
                </a:solidFill>
                <a:latin typeface="Comic Sans MS" pitchFamily="66" charset="0"/>
              </a:rPr>
              <a:t>~ 0.07</a:t>
            </a:r>
            <a:r>
              <a:rPr lang="en-US" altLang="en-US" sz="2400" baseline="30000">
                <a:solidFill>
                  <a:srgbClr val="ACC7F2"/>
                </a:solidFill>
                <a:latin typeface="Comic Sans MS" pitchFamily="66" charset="0"/>
              </a:rPr>
              <a:t>o</a:t>
            </a:r>
            <a:r>
              <a:rPr lang="en-US" altLang="en-US" sz="2400">
                <a:solidFill>
                  <a:srgbClr val="ACC7F2"/>
                </a:solidFill>
                <a:latin typeface="Comic Sans MS" pitchFamily="66" charset="0"/>
              </a:rPr>
              <a:t>C 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400">
                <a:solidFill>
                  <a:srgbClr val="ACC7F2"/>
                </a:solidFill>
                <a:latin typeface="Comic Sans MS" pitchFamily="66" charset="0"/>
              </a:rPr>
              <a:t>Upper Layer #1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400">
                <a:solidFill>
                  <a:srgbClr val="ACC7F2"/>
                </a:solidFill>
                <a:latin typeface="Comic Sans MS" pitchFamily="66" charset="0"/>
              </a:rPr>
              <a:t>~ 0.04</a:t>
            </a:r>
            <a:r>
              <a:rPr lang="en-US" altLang="en-US" sz="2400" baseline="30000">
                <a:solidFill>
                  <a:srgbClr val="ACC7F2"/>
                </a:solidFill>
                <a:latin typeface="Comic Sans MS" pitchFamily="66" charset="0"/>
              </a:rPr>
              <a:t>o</a:t>
            </a:r>
            <a:r>
              <a:rPr lang="en-US" altLang="en-US" sz="2400">
                <a:solidFill>
                  <a:srgbClr val="ACC7F2"/>
                </a:solidFill>
                <a:latin typeface="Comic Sans MS" pitchFamily="66" charset="0"/>
              </a:rPr>
              <a:t>C 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400">
                <a:solidFill>
                  <a:srgbClr val="ACC7F2"/>
                </a:solidFill>
                <a:latin typeface="Comic Sans MS" pitchFamily="66" charset="0"/>
              </a:rPr>
              <a:t>Upper Layer #2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400">
                <a:solidFill>
                  <a:srgbClr val="ACC7F2"/>
                </a:solidFill>
                <a:latin typeface="Comic Sans MS" pitchFamily="66" charset="0"/>
              </a:rPr>
              <a:t>~ 0.03</a:t>
            </a:r>
            <a:r>
              <a:rPr lang="en-US" altLang="en-US" sz="2400" baseline="30000">
                <a:solidFill>
                  <a:srgbClr val="ACC7F2"/>
                </a:solidFill>
                <a:latin typeface="Comic Sans MS" pitchFamily="66" charset="0"/>
              </a:rPr>
              <a:t>o</a:t>
            </a:r>
            <a:r>
              <a:rPr lang="en-US" altLang="en-US" sz="2400">
                <a:solidFill>
                  <a:srgbClr val="ACC7F2"/>
                </a:solidFill>
                <a:latin typeface="Comic Sans MS" pitchFamily="66" charset="0"/>
              </a:rPr>
              <a:t>C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400">
                <a:solidFill>
                  <a:srgbClr val="ACC7F2"/>
                </a:solidFill>
                <a:latin typeface="Comic Sans MS" pitchFamily="66" charset="0"/>
              </a:rPr>
              <a:t> Lower Layer 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400">
                <a:solidFill>
                  <a:srgbClr val="ACC7F2"/>
                </a:solidFill>
                <a:latin typeface="Comic Sans MS" pitchFamily="66" charset="0"/>
              </a:rPr>
              <a:t>~ 0.02</a:t>
            </a:r>
            <a:r>
              <a:rPr lang="en-US" altLang="en-US" sz="2400" baseline="30000">
                <a:solidFill>
                  <a:srgbClr val="ACC7F2"/>
                </a:solidFill>
                <a:latin typeface="Comic Sans MS" pitchFamily="66" charset="0"/>
              </a:rPr>
              <a:t>o</a:t>
            </a:r>
            <a:r>
              <a:rPr lang="en-US" altLang="en-US" sz="2400">
                <a:solidFill>
                  <a:srgbClr val="ACC7F2"/>
                </a:solidFill>
                <a:latin typeface="Comic Sans MS" pitchFamily="66" charset="0"/>
              </a:rPr>
              <a:t>C</a:t>
            </a:r>
            <a:endParaRPr lang="en-US" altLang="en-US" sz="2400" baseline="30000">
              <a:solidFill>
                <a:srgbClr val="ACC7F2"/>
              </a:solidFill>
              <a:latin typeface="Comic Sans MS" pitchFamily="66" charset="0"/>
            </a:endParaRPr>
          </a:p>
        </p:txBody>
      </p:sp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209800"/>
            <a:ext cx="5980113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297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>
                <a:solidFill>
                  <a:srgbClr val="659DE1"/>
                </a:solidFill>
                <a:latin typeface="Comic Sans MS" pitchFamily="66" charset="0"/>
              </a:rPr>
              <a:t>Propagation of T and S Anomalies</a:t>
            </a:r>
          </a:p>
        </p:txBody>
      </p:sp>
      <p:pic>
        <p:nvPicPr>
          <p:cNvPr id="1126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524000"/>
            <a:ext cx="6267450" cy="497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 Box 6"/>
          <p:cNvSpPr txBox="1">
            <a:spLocks noChangeArrowheads="1"/>
          </p:cNvSpPr>
          <p:nvPr/>
        </p:nvSpPr>
        <p:spPr bwMode="auto">
          <a:xfrm>
            <a:off x="457200" y="1600200"/>
            <a:ext cx="2514600" cy="51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2000">
                <a:solidFill>
                  <a:srgbClr val="ACC7F2"/>
                </a:solidFill>
                <a:latin typeface="Comic Sans MS" pitchFamily="66" charset="0"/>
              </a:rPr>
              <a:t>Propagate down at ~0.006 m/s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2000">
                <a:solidFill>
                  <a:srgbClr val="ACC7F2"/>
                </a:solidFill>
                <a:latin typeface="Comic Sans MS" pitchFamily="66" charset="0"/>
              </a:rPr>
              <a:t>Speed of a M</a:t>
            </a:r>
            <a:r>
              <a:rPr lang="en-US" altLang="en-US" sz="2000" baseline="-25000">
                <a:solidFill>
                  <a:srgbClr val="ACC7F2"/>
                </a:solidFill>
                <a:latin typeface="Comic Sans MS" pitchFamily="66" charset="0"/>
              </a:rPr>
              <a:t>2</a:t>
            </a:r>
            <a:r>
              <a:rPr lang="en-US" altLang="en-US" sz="2000">
                <a:solidFill>
                  <a:srgbClr val="ACC7F2"/>
                </a:solidFill>
                <a:latin typeface="Comic Sans MS" pitchFamily="66" charset="0"/>
              </a:rPr>
              <a:t> internal tide in continuous stratification (vertical wavelength of 160 m) = ~0.005 m/s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2000">
                <a:solidFill>
                  <a:srgbClr val="ACC7F2"/>
                </a:solidFill>
                <a:latin typeface="Comic Sans MS" pitchFamily="66" charset="0"/>
              </a:rPr>
              <a:t> Horizontal Wavelength = 46.3 km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2000">
                <a:solidFill>
                  <a:srgbClr val="ACC7F2"/>
                </a:solidFill>
                <a:latin typeface="Comic Sans MS" pitchFamily="66" charset="0"/>
              </a:rPr>
              <a:t> ~ Size of southern end  of bay</a:t>
            </a:r>
          </a:p>
        </p:txBody>
      </p:sp>
    </p:spTree>
    <p:extLst>
      <p:ext uri="{BB962C8B-B14F-4D97-AF65-F5344CB8AC3E}">
        <p14:creationId xmlns:p14="http://schemas.microsoft.com/office/powerpoint/2010/main" val="35568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325562"/>
          </a:xfrm>
        </p:spPr>
        <p:txBody>
          <a:bodyPr/>
          <a:lstStyle/>
          <a:p>
            <a:pPr eaLnBrk="1" hangingPunct="1"/>
            <a:r>
              <a:rPr lang="en-US" altLang="en-US" sz="4000" smtClean="0">
                <a:solidFill>
                  <a:srgbClr val="659DE1"/>
                </a:solidFill>
                <a:latin typeface="Comic Sans MS" pitchFamily="66" charset="0"/>
              </a:rPr>
              <a:t>Topography of the Ice Shelf Cavity (and Temperature)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3352800" cy="4525963"/>
          </a:xfrm>
        </p:spPr>
        <p:txBody>
          <a:bodyPr/>
          <a:lstStyle/>
          <a:p>
            <a:pPr eaLnBrk="1" hangingPunct="1"/>
            <a:endParaRPr lang="en-US" altLang="en-US" smtClean="0">
              <a:solidFill>
                <a:srgbClr val="ACC7F2"/>
              </a:solidFill>
              <a:latin typeface="Comic Sans MS" pitchFamily="66" charset="0"/>
            </a:endParaRPr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905000"/>
            <a:ext cx="7375525" cy="457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37832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>
                <a:solidFill>
                  <a:srgbClr val="659DE1"/>
                </a:solidFill>
                <a:latin typeface="Comic Sans MS" pitchFamily="66" charset="0"/>
              </a:rPr>
              <a:t>Melt Dependence on Topography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2971800" cy="4525963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smtClean="0">
                <a:solidFill>
                  <a:srgbClr val="ACC7F2"/>
                </a:solidFill>
                <a:latin typeface="Comic Sans MS" pitchFamily="66" charset="0"/>
              </a:rPr>
              <a:t>Least melting with the ridge closed off</a:t>
            </a:r>
          </a:p>
          <a:p>
            <a:pPr eaLnBrk="1" hangingPunct="1"/>
            <a:r>
              <a:rPr lang="en-US" altLang="en-US" smtClean="0">
                <a:solidFill>
                  <a:srgbClr val="ACC7F2"/>
                </a:solidFill>
                <a:latin typeface="Comic Sans MS" pitchFamily="66" charset="0"/>
              </a:rPr>
              <a:t>Highest with 50 or 100 m of water under ice shelf</a:t>
            </a:r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752600"/>
            <a:ext cx="4897438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54952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Now, Surface Mixing</a:t>
            </a:r>
            <a:endParaRPr lang="en-US" sz="4000" dirty="0">
              <a:solidFill>
                <a:schemeClr val="tx2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89654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New client interested in surface temperature field </a:t>
            </a:r>
          </a:p>
          <a:p>
            <a:pPr lvl="1"/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Upper 100 m, particularly upper 50 </a:t>
            </a: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m</a:t>
            </a:r>
          </a:p>
          <a:p>
            <a:pPr lvl="1"/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Improve the mixed layer depth estimation</a:t>
            </a:r>
            <a:endParaRPr lang="en-US" sz="2400" dirty="0" smtClean="0">
              <a:solidFill>
                <a:schemeClr val="tx2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First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step, is to see how they well the vertical mixing parameterizations perform</a:t>
            </a:r>
          </a:p>
          <a:p>
            <a:endParaRPr lang="en-US" sz="2800" dirty="0" smtClean="0">
              <a:solidFill>
                <a:schemeClr val="tx2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Evaluate the performance of different vertical mixing parameterizations for the upper 100 m of the ocean</a:t>
            </a: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883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log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996952"/>
            <a:ext cx="3519905" cy="1391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27148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170" name="Picture 2" descr="http://www.asiaoceania.org/aogs2017/img/bann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2" y="188640"/>
            <a:ext cx="9173118" cy="252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3528" y="2924944"/>
            <a:ext cx="61926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Polar Oceanography </a:t>
            </a:r>
            <a:r>
              <a:rPr lang="en-AU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Session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Mixing Session</a:t>
            </a:r>
            <a:endParaRPr lang="en-AU" sz="24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Looking for </a:t>
            </a:r>
            <a:r>
              <a:rPr lang="en-AU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Polar Co-conveners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Will be looking for abstracts</a:t>
            </a:r>
            <a:endParaRPr lang="en-AU" sz="24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Please join us in Singapore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2018: Honolulu  3-8 June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2019: </a:t>
            </a:r>
            <a:r>
              <a:rPr lang="en-AU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Singapore, 28 July-2 August</a:t>
            </a:r>
            <a:endParaRPr lang="en-AU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5167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648072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The Problem with Mixing </a:t>
            </a:r>
            <a:endParaRPr lang="en-US" sz="4000" dirty="0">
              <a:solidFill>
                <a:schemeClr val="tx2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680520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Myriad mechanisms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Wide range of scales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Occurs in local areas, “hot spots”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Occurs sporadically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Difficult to measure and simulate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Models can’t simulate all the mechanisms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Insufficient resolution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Use sub-grid scale parameterizations to represent mixing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For example, Climate models don’t include tides</a:t>
            </a:r>
          </a:p>
        </p:txBody>
      </p:sp>
    </p:spTree>
    <p:extLst>
      <p:ext uri="{BB962C8B-B14F-4D97-AF65-F5344CB8AC3E}">
        <p14:creationId xmlns:p14="http://schemas.microsoft.com/office/powerpoint/2010/main" val="6584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648072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Sub-grid Scale Parameterizations</a:t>
            </a:r>
            <a:endParaRPr lang="en-US" sz="4000" dirty="0">
              <a:solidFill>
                <a:schemeClr val="tx2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4824536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Many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Mellor-Yamada 2.5 level turbulence closure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Large-McWilliams-</a:t>
            </a:r>
            <a:r>
              <a:rPr lang="en-US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Doney</a:t>
            </a: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Kpp</a:t>
            </a:r>
            <a:endParaRPr lang="en-US" sz="2400" dirty="0">
              <a:solidFill>
                <a:schemeClr val="tx2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Generic Length Scale: many versions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Nakanishi-</a:t>
            </a:r>
            <a:r>
              <a:rPr lang="en-US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Niino</a:t>
            </a:r>
            <a:endParaRPr lang="en-US" sz="2400" dirty="0" smtClean="0">
              <a:solidFill>
                <a:schemeClr val="tx2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B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ased on boundary layer experiments in labs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Not based on ocean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Imitate mainly frictional boundary layer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Mid-water column mixing due to shear instabilities is not in the parameterization and often absent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Wave mixing, Langmuir cells, and other surface processes often absent</a:t>
            </a:r>
          </a:p>
          <a:p>
            <a:pPr marL="400050" lvl="1" indent="0">
              <a:buNone/>
            </a:pPr>
            <a:endParaRPr lang="en-US" sz="2400" dirty="0" smtClean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50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184" y="188640"/>
            <a:ext cx="8147248" cy="1368152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Evaluation of Sub-Grid Scale Parameterizations</a:t>
            </a:r>
            <a:endParaRPr lang="en-US" sz="4000" dirty="0">
              <a:solidFill>
                <a:schemeClr val="tx2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28800"/>
            <a:ext cx="8424936" cy="403244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Comparison of ten different mixing parameterizations in a model for tidal mixing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Mellor-Yamada </a:t>
            </a: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2.5 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level turbulence closure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Large-McWilliams-</a:t>
            </a:r>
            <a:r>
              <a:rPr lang="en-US" sz="24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Doney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Kpp</a:t>
            </a:r>
            <a:endParaRPr lang="en-US" sz="2400" dirty="0">
              <a:solidFill>
                <a:schemeClr val="tx2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Generic 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Length Scale: </a:t>
            </a: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many (5) 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versions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Nakanishi-</a:t>
            </a:r>
            <a:r>
              <a:rPr lang="en-US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Niino</a:t>
            </a:r>
            <a:endParaRPr lang="en-US" sz="2400" dirty="0" smtClean="0">
              <a:solidFill>
                <a:schemeClr val="tx2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Generalized Ocean Mixing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Brunt-</a:t>
            </a:r>
            <a:r>
              <a:rPr lang="en-US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Väisäla</a:t>
            </a: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Frequency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702030302020204" pitchFamily="66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17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3826768" cy="1512168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Essentially No Difference in Velocities</a:t>
            </a:r>
            <a:endParaRPr lang="en-US" sz="4000" dirty="0">
              <a:solidFill>
                <a:schemeClr val="tx2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92896"/>
            <a:ext cx="3898776" cy="331236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All schemes generate essentially the same tidal velocities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Higher frequencies the same too</a:t>
            </a: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14518" y="332656"/>
            <a:ext cx="4254758" cy="551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5923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15962" y="980728"/>
            <a:ext cx="4355976" cy="55446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184" y="188640"/>
            <a:ext cx="4546848" cy="1800200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Diffusivity Estimates are another story</a:t>
            </a:r>
            <a:endParaRPr lang="en-US" sz="4000" dirty="0">
              <a:solidFill>
                <a:schemeClr val="tx2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139" y="2469406"/>
            <a:ext cx="4402832" cy="403244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Means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Widely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different estimates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Orders of magnitude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Comparison of ten different mixing parameterizations in a model for tidal mixing</a:t>
            </a: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27650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962" y="1160748"/>
            <a:ext cx="4355976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40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184" y="188640"/>
            <a:ext cx="4546848" cy="1368152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Difficulty in comparison</a:t>
            </a:r>
            <a:endParaRPr lang="en-US" sz="4000" dirty="0">
              <a:solidFill>
                <a:schemeClr val="tx2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950" y="1916832"/>
            <a:ext cx="4402832" cy="403244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Observations are a snapshot in time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Might be minimum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Might be maximum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tx2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Model estimates 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Mean previous slide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Standard Deviation</a:t>
            </a:r>
            <a:endParaRPr lang="en-US" sz="2400" dirty="0">
              <a:solidFill>
                <a:schemeClr val="tx2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r="9860"/>
          <a:stretch/>
        </p:blipFill>
        <p:spPr bwMode="auto">
          <a:xfrm>
            <a:off x="4716016" y="836712"/>
            <a:ext cx="4427984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0545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Repeat for Surface Mixing</a:t>
            </a:r>
            <a:endParaRPr lang="en-US" sz="4000" dirty="0">
              <a:solidFill>
                <a:schemeClr val="tx2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136" y="1628800"/>
            <a:ext cx="8815864" cy="45259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Which vertical mixing parameterization best simulates wind mixing in the upper 100 m of the ocean, particularly the upper 50 m</a:t>
            </a:r>
          </a:p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Investigated 4 vertical mixing parameterizations</a:t>
            </a:r>
          </a:p>
          <a:p>
            <a:pPr lvl="1"/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Nakanishi-</a:t>
            </a:r>
            <a:r>
              <a:rPr lang="en-US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Niino</a:t>
            </a:r>
            <a:endParaRPr lang="en-US" sz="2400" dirty="0" smtClean="0">
              <a:solidFill>
                <a:schemeClr val="tx2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  <a:p>
            <a:pPr lvl="1"/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Mellor-Yamada 2.5</a:t>
            </a:r>
          </a:p>
          <a:p>
            <a:pPr lvl="1"/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Large-McWilliams-</a:t>
            </a:r>
            <a:r>
              <a:rPr lang="en-US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Doney</a:t>
            </a: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i="1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Kpp</a:t>
            </a:r>
            <a:r>
              <a:rPr lang="en-US" sz="2400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(LMD)</a:t>
            </a:r>
          </a:p>
          <a:p>
            <a:pPr lvl="1"/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Generic Length Scale: generic (</a:t>
            </a:r>
            <a:r>
              <a:rPr lang="en-US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Umlauf</a:t>
            </a: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and </a:t>
            </a:r>
            <a:r>
              <a:rPr lang="en-US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Burchard</a:t>
            </a: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)</a:t>
            </a:r>
          </a:p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Looking at several different sites</a:t>
            </a:r>
          </a:p>
        </p:txBody>
      </p:sp>
    </p:spTree>
    <p:extLst>
      <p:ext uri="{BB962C8B-B14F-4D97-AF65-F5344CB8AC3E}">
        <p14:creationId xmlns:p14="http://schemas.microsoft.com/office/powerpoint/2010/main" val="3973363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Key Dynamics</a:t>
            </a:r>
            <a:endParaRPr lang="en-US" sz="4000" dirty="0">
              <a:solidFill>
                <a:schemeClr val="tx2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Solar Radiation </a:t>
            </a:r>
            <a:r>
              <a:rPr lang="en-US" sz="28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– included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(but not clouds)</a:t>
            </a:r>
          </a:p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Winds - </a:t>
            </a:r>
            <a:r>
              <a:rPr lang="en-US" sz="28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included</a:t>
            </a:r>
          </a:p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Currents – not included</a:t>
            </a:r>
          </a:p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Tides - </a:t>
            </a:r>
            <a:r>
              <a:rPr lang="en-US" sz="28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included</a:t>
            </a:r>
            <a:endParaRPr lang="en-US" sz="2800" dirty="0" smtClean="0">
              <a:solidFill>
                <a:schemeClr val="tx2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Eddies– not included</a:t>
            </a:r>
          </a:p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Fronts– not included</a:t>
            </a:r>
          </a:p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Upwelling – not included (duration too short)</a:t>
            </a:r>
          </a:p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Locally Generated Internal Tides - </a:t>
            </a:r>
            <a:r>
              <a:rPr lang="en-US" sz="28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included</a:t>
            </a:r>
          </a:p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Propagating Internal Tides – not included </a:t>
            </a:r>
          </a:p>
          <a:p>
            <a:endParaRPr lang="en-US" sz="2800" dirty="0" smtClean="0">
              <a:solidFill>
                <a:schemeClr val="tx2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4809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The Model Setup</a:t>
            </a:r>
            <a:endParaRPr lang="en-US" sz="4000" dirty="0">
              <a:solidFill>
                <a:schemeClr val="tx2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600200"/>
            <a:ext cx="8856984" cy="4853136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Regional Ocean Model System (ROMS 3.4)</a:t>
            </a:r>
          </a:p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Several sites</a:t>
            </a:r>
            <a:endParaRPr lang="en-US" sz="2800" dirty="0" smtClean="0">
              <a:solidFill>
                <a:schemeClr val="tx2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Most Hydrography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from Mooring Data:</a:t>
            </a:r>
          </a:p>
          <a:p>
            <a:pPr lvl="1"/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Thermistors every 8 m, starting 16 m below the surface</a:t>
            </a:r>
          </a:p>
          <a:p>
            <a:pPr lvl="1"/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Initially uniform horizontally </a:t>
            </a:r>
          </a:p>
          <a:p>
            <a:pPr lvl="1"/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ADCP for currents</a:t>
            </a:r>
          </a:p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10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day simulations</a:t>
            </a:r>
          </a:p>
          <a:p>
            <a:pPr lvl="1"/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only tidal forcing for the first 5 days </a:t>
            </a:r>
          </a:p>
          <a:p>
            <a:pPr lvl="1"/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wind and tidal forcing for the last 5 days (wind ramped up day 4)</a:t>
            </a:r>
          </a:p>
          <a:p>
            <a:pPr lvl="1"/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looking at last 5 days.</a:t>
            </a:r>
          </a:p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~ 1 km horizontal resolution,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(&lt;2 m resolution largest)</a:t>
            </a:r>
            <a:endParaRPr lang="en-US" sz="2800" dirty="0" smtClean="0">
              <a:solidFill>
                <a:schemeClr val="tx2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  <a:p>
            <a:endParaRPr lang="en-US" sz="2800" dirty="0" smtClean="0">
              <a:solidFill>
                <a:schemeClr val="tx2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4959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The Cases</a:t>
            </a:r>
            <a:endParaRPr lang="en-US" sz="4000" dirty="0">
              <a:solidFill>
                <a:schemeClr val="tx2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Four  5-day periods were selected from 4 Port Hacking mooring deployments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16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cases)</a:t>
            </a:r>
          </a:p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Three 5-day periods were selected from the Southern Ocean Time Series (SOTS) data</a:t>
            </a:r>
          </a:p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Thermistor data from Jervis Bay, Australia</a:t>
            </a:r>
          </a:p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Selections were made to include times mixed layer changed, either deepening or shallowing</a:t>
            </a:r>
          </a:p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Here focus on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one case: </a:t>
            </a:r>
            <a:endParaRPr lang="en-US" sz="2800" dirty="0" smtClean="0">
              <a:solidFill>
                <a:schemeClr val="tx2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  <a:p>
            <a:pPr lvl="1"/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Winds strengthening from 4-5 m s</a:t>
            </a:r>
            <a:r>
              <a:rPr lang="en-US" sz="2400" baseline="30000" dirty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-1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to 12 m s</a:t>
            </a:r>
            <a:r>
              <a:rPr lang="en-US" sz="2400" baseline="30000" dirty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-1</a:t>
            </a:r>
          </a:p>
          <a:p>
            <a:pPr lvl="1"/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[Winds 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consistent ~8 m s</a:t>
            </a:r>
            <a:r>
              <a:rPr lang="en-US" sz="2400" baseline="30000" dirty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-1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then strengthening to 12 m </a:t>
            </a: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s</a:t>
            </a:r>
            <a:r>
              <a:rPr lang="en-US" sz="2400" baseline="30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-1</a:t>
            </a: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]</a:t>
            </a:r>
            <a:endParaRPr lang="en-US" sz="2400" baseline="30000" dirty="0">
              <a:solidFill>
                <a:schemeClr val="tx2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858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584"/>
          </a:xfrm>
        </p:spPr>
        <p:txBody>
          <a:bodyPr>
            <a:normAutofit/>
          </a:bodyPr>
          <a:lstStyle/>
          <a:p>
            <a:pPr algn="ctr"/>
            <a:r>
              <a:rPr lang="en-AU" sz="36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50800" dir="5400000" algn="ctr" rotWithShape="0">
                    <a:schemeClr val="tx2">
                      <a:lumMod val="20000"/>
                      <a:lumOff val="80000"/>
                    </a:schemeClr>
                  </a:outerShdw>
                </a:effectLst>
                <a:latin typeface="Comic Sans MS" pitchFamily="66" charset="0"/>
              </a:rPr>
              <a:t>The Old PIG Stuff: Amundsen </a:t>
            </a:r>
            <a:r>
              <a:rPr lang="en-AU" sz="36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50800" dir="5400000" algn="ctr" rotWithShape="0">
                    <a:schemeClr val="tx2">
                      <a:lumMod val="20000"/>
                      <a:lumOff val="80000"/>
                    </a:schemeClr>
                  </a:outerShdw>
                </a:effectLst>
                <a:latin typeface="Comic Sans MS" pitchFamily="66" charset="0"/>
              </a:rPr>
              <a:t>Sea</a:t>
            </a:r>
            <a:endParaRPr lang="en-AU" sz="36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50800" dist="50800" dir="5400000" algn="ctr" rotWithShape="0">
                  <a:schemeClr val="tx2">
                    <a:lumMod val="20000"/>
                    <a:lumOff val="80000"/>
                  </a:scheme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4" name="Picture 5" descr="NBP0901_AmundsenSea_CT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314283"/>
            <a:ext cx="6336704" cy="493712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214810" y="6357959"/>
            <a:ext cx="4357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solidFill>
                  <a:schemeClr val="bg1"/>
                </a:solidFill>
                <a:latin typeface="Comic Sans MS" pitchFamily="66" charset="0"/>
              </a:rPr>
              <a:t>Courtesy of  Frank </a:t>
            </a:r>
            <a:r>
              <a:rPr lang="en-AU" b="1" dirty="0" err="1" smtClean="0">
                <a:solidFill>
                  <a:schemeClr val="bg1"/>
                </a:solidFill>
                <a:latin typeface="Comic Sans MS" pitchFamily="66" charset="0"/>
              </a:rPr>
              <a:t>Nitsche</a:t>
            </a:r>
            <a:r>
              <a:rPr lang="en-AU" b="1" dirty="0" smtClean="0">
                <a:solidFill>
                  <a:schemeClr val="bg1"/>
                </a:solidFill>
                <a:latin typeface="Comic Sans MS" pitchFamily="66" charset="0"/>
              </a:rPr>
              <a:t>, 2009</a:t>
            </a:r>
            <a:endParaRPr lang="en-AU" b="1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03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Case 1: Mixed Layer Development</a:t>
            </a:r>
            <a:endParaRPr lang="en-US" sz="4000" dirty="0">
              <a:solidFill>
                <a:schemeClr val="tx2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00200"/>
            <a:ext cx="3960440" cy="492710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Mixed layer defined as 0.3</a:t>
            </a:r>
            <a:r>
              <a:rPr lang="en-US" sz="2800" baseline="30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o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C difference from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15 m</a:t>
            </a:r>
            <a:endParaRPr lang="en-US" sz="2800" dirty="0" smtClean="0">
              <a:solidFill>
                <a:schemeClr val="tx2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Best Performance</a:t>
            </a:r>
          </a:p>
          <a:p>
            <a:pPr lvl="1"/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Nakanishi-</a:t>
            </a:r>
            <a:r>
              <a:rPr lang="en-US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Niino</a:t>
            </a:r>
            <a:endParaRPr lang="en-US" sz="2400" dirty="0" smtClean="0">
              <a:solidFill>
                <a:schemeClr val="tx2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  <a:p>
            <a:pPr lvl="1"/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Mellor-Yamada 2.5</a:t>
            </a:r>
          </a:p>
          <a:p>
            <a:pPr lvl="1"/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GLS</a:t>
            </a:r>
          </a:p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Nakanishi-</a:t>
            </a:r>
            <a:r>
              <a:rPr lang="en-US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Niino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reflects daily solar influence</a:t>
            </a:r>
          </a:p>
          <a:p>
            <a:endParaRPr lang="en-US" sz="2800" dirty="0" smtClean="0">
              <a:solidFill>
                <a:schemeClr val="tx2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622" y="1268759"/>
            <a:ext cx="4732212" cy="5572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83540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4258816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Temperatures with Time</a:t>
            </a:r>
            <a:endParaRPr lang="en-US" sz="4000" dirty="0">
              <a:solidFill>
                <a:schemeClr val="tx2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916832"/>
            <a:ext cx="3826768" cy="4525963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Observations have deepening thermocline</a:t>
            </a:r>
          </a:p>
          <a:p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Thermocline weakening for model cases</a:t>
            </a:r>
          </a:p>
          <a:p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LMD mixes slightly more than others in the upper 60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m</a:t>
            </a:r>
          </a:p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None do an adequate job</a:t>
            </a:r>
          </a:p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All overmix with time</a:t>
            </a: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 flipH="1">
            <a:off x="4932040" y="260648"/>
            <a:ext cx="4032446" cy="6341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359762"/>
            <a:ext cx="3627627" cy="62421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32356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4258816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Mean East-West Velocities</a:t>
            </a:r>
            <a:endParaRPr lang="en-US" sz="4000" dirty="0">
              <a:solidFill>
                <a:schemeClr val="tx2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826768" cy="4525963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Observations have much stronger velocities, probably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eddies, tides or inertial oscillations</a:t>
            </a:r>
            <a:endParaRPr lang="en-US" sz="2800" dirty="0" smtClean="0">
              <a:solidFill>
                <a:schemeClr val="tx2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If internal tidal, propagating from outside the domain</a:t>
            </a:r>
          </a:p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Nakanishi-</a:t>
            </a:r>
            <a:r>
              <a:rPr lang="en-US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Niino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has highest velocities</a:t>
            </a: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 flipH="1">
            <a:off x="4499992" y="116632"/>
            <a:ext cx="4536502" cy="6741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739" y="260648"/>
            <a:ext cx="4145007" cy="67391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209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4258816" cy="144016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Horizontal</a:t>
            </a:r>
            <a:br>
              <a:rPr lang="en-US" sz="4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4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Velocity Spectra</a:t>
            </a:r>
            <a:br>
              <a:rPr lang="en-US" sz="4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</a:br>
            <a:endParaRPr lang="en-US" sz="4000" dirty="0">
              <a:solidFill>
                <a:schemeClr val="tx2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4864"/>
            <a:ext cx="3826768" cy="3921299"/>
          </a:xfrm>
        </p:spPr>
        <p:txBody>
          <a:bodyPr>
            <a:normAutofit fontScale="92500"/>
          </a:bodyPr>
          <a:lstStyle/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Observations have much higher energy, and flatter slope, indicating generation of internal waves</a:t>
            </a:r>
          </a:p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Similar response for all vertical mixing parameterizations</a:t>
            </a: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178" y="260648"/>
            <a:ext cx="4634821" cy="6367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493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4258816" cy="144016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Vertical</a:t>
            </a:r>
            <a:br>
              <a:rPr lang="en-US" sz="4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4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Velocities</a:t>
            </a:r>
            <a:br>
              <a:rPr lang="en-US" sz="4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</a:br>
            <a:endParaRPr lang="en-US" sz="4000" dirty="0">
              <a:solidFill>
                <a:schemeClr val="tx2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4864"/>
            <a:ext cx="3826768" cy="3921299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No vertical velocity observations</a:t>
            </a:r>
          </a:p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Similar response for MY, LMD, GLS</a:t>
            </a:r>
          </a:p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Nakanishi-</a:t>
            </a:r>
            <a:r>
              <a:rPr lang="en-US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Niino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has largest vertical velocities, particularly in upper 40 m</a:t>
            </a: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 flipH="1">
            <a:off x="4499992" y="764704"/>
            <a:ext cx="4536502" cy="511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96752"/>
            <a:ext cx="4464494" cy="48333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215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4258816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Temperatures with Time</a:t>
            </a:r>
            <a:endParaRPr lang="en-US" sz="4000" dirty="0">
              <a:solidFill>
                <a:schemeClr val="tx2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916832"/>
            <a:ext cx="3826768" cy="4525963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Observations have deepening thermocline</a:t>
            </a:r>
          </a:p>
          <a:p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Thermocline weakening for model cases</a:t>
            </a:r>
          </a:p>
          <a:p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LMD mixes slightly more than others in the upper 60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m</a:t>
            </a:r>
          </a:p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None do an adequate job</a:t>
            </a:r>
          </a:p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All overmix with time</a:t>
            </a: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 flipH="1">
            <a:off x="4932040" y="260648"/>
            <a:ext cx="4032446" cy="6341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359762"/>
            <a:ext cx="3627627" cy="62421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23289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4258816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Diffusivity</a:t>
            </a:r>
            <a:br>
              <a:rPr lang="en-US" sz="4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4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with Time</a:t>
            </a:r>
            <a:endParaRPr lang="en-US" sz="4000" dirty="0">
              <a:solidFill>
                <a:schemeClr val="tx2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466728" cy="45259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Nakanishi-</a:t>
            </a:r>
            <a:r>
              <a:rPr lang="en-US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Niino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has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lower diffusivities</a:t>
            </a:r>
          </a:p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After 7.8 days, high diffusivities to the bottom for all</a:t>
            </a: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638" y="332656"/>
            <a:ext cx="5051361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1" t="10078" r="321" b="56858"/>
          <a:stretch/>
        </p:blipFill>
        <p:spPr bwMode="auto">
          <a:xfrm>
            <a:off x="4178722" y="4869160"/>
            <a:ext cx="4732212" cy="1842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732240" y="4891025"/>
            <a:ext cx="1656184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9652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4258816" cy="1656184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Mean Temperature</a:t>
            </a:r>
            <a:br>
              <a:rPr lang="en-US" sz="4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4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Diffusivity</a:t>
            </a:r>
            <a:endParaRPr lang="en-US" sz="4000" dirty="0">
              <a:solidFill>
                <a:schemeClr val="tx2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916832"/>
            <a:ext cx="3826768" cy="4525963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Mean Temperature Diffusivities experience high values, in the upper 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4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0 m </a:t>
            </a: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Nakanishi-</a:t>
            </a:r>
            <a:r>
              <a:rPr lang="en-US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Niiino</a:t>
            </a: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  <a:p>
            <a:pPr lvl="1"/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Values lower and shallower</a:t>
            </a:r>
          </a:p>
          <a:p>
            <a:pPr lvl="1"/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Wave-like response</a:t>
            </a:r>
          </a:p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Internal wave response at 75 m for GLS, LMD, and NN</a:t>
            </a: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 flipH="1">
            <a:off x="4355976" y="1196752"/>
            <a:ext cx="4608510" cy="4824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412776"/>
            <a:ext cx="4716016" cy="45057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574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258816" cy="2002234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Distribution of Diffusivities</a:t>
            </a:r>
            <a:endParaRPr lang="en-US" sz="4000" dirty="0">
              <a:solidFill>
                <a:schemeClr val="tx2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4864"/>
            <a:ext cx="3610744" cy="4392488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Distribution is bimodal (or </a:t>
            </a:r>
            <a:r>
              <a:rPr lang="en-US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trimodal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) with one huge mode near zero and another smaller mode (~5-10%) at high levels</a:t>
            </a:r>
          </a:p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Large standard deviations result</a:t>
            </a: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 flipH="1">
            <a:off x="4443848" y="147857"/>
            <a:ext cx="4608510" cy="6593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0511743"/>
              </p:ext>
            </p:extLst>
          </p:nvPr>
        </p:nvGraphicFramePr>
        <p:xfrm>
          <a:off x="4669678" y="291084"/>
          <a:ext cx="4156850" cy="64502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Plot" r:id="rId3" imgW="6083300" imgH="9423400" progId="Grapher.Document">
                  <p:embed/>
                </p:oleObj>
              </mc:Choice>
              <mc:Fallback>
                <p:oleObj name="Plot" r:id="rId3" imgW="6083300" imgH="9423400" progId="Grapher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9678" y="291084"/>
                        <a:ext cx="4156850" cy="645028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9967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4258816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Significant </a:t>
            </a:r>
            <a:r>
              <a:rPr lang="en-US" sz="4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Diffusivities</a:t>
            </a:r>
            <a:endParaRPr lang="en-US" sz="4000" dirty="0">
              <a:solidFill>
                <a:schemeClr val="tx2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826768" cy="4997152"/>
          </a:xfrm>
        </p:spPr>
        <p:txBody>
          <a:bodyPr>
            <a:normAutofit fontScale="85000" lnSpcReduction="10000"/>
          </a:bodyPr>
          <a:lstStyle/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Average of highest 1/3 of the values</a:t>
            </a:r>
          </a:p>
          <a:p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Mean Temperature Diffusivities experience high values, in the upper 40 m </a:t>
            </a:r>
          </a:p>
          <a:p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Nakanishi-</a:t>
            </a:r>
            <a:r>
              <a:rPr lang="en-US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Niiino</a:t>
            </a: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  <a:p>
            <a:pPr lvl="1"/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Values lower and shallower</a:t>
            </a:r>
          </a:p>
          <a:p>
            <a:pPr lvl="1"/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Wave-like response</a:t>
            </a:r>
          </a:p>
          <a:p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Internal wave response at 75 m for GLS, LMD, and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NN or instability</a:t>
            </a: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Nakanishi-</a:t>
            </a:r>
            <a:r>
              <a:rPr lang="en-US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Niino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lower</a:t>
            </a:r>
            <a:endParaRPr lang="en-US" sz="2800" dirty="0" smtClean="0">
              <a:solidFill>
                <a:schemeClr val="tx2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462" y="980729"/>
            <a:ext cx="4892538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625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56320"/>
          </a:xfrm>
        </p:spPr>
        <p:txBody>
          <a:bodyPr>
            <a:normAutofit/>
          </a:bodyPr>
          <a:lstStyle/>
          <a:p>
            <a:pPr algn="ctr"/>
            <a:r>
              <a:rPr lang="en-AU" sz="36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50800" dir="5400000" algn="ctr" rotWithShape="0">
                    <a:schemeClr val="tx2">
                      <a:lumMod val="20000"/>
                      <a:lumOff val="80000"/>
                    </a:schemeClr>
                  </a:outerShdw>
                </a:effectLst>
                <a:latin typeface="Comic Sans MS" pitchFamily="66" charset="0"/>
              </a:rPr>
              <a:t>Transect Locations</a:t>
            </a:r>
            <a:endParaRPr lang="en-AU" sz="36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50800" dist="50800" dir="5400000" algn="ctr" rotWithShape="0">
                  <a:schemeClr val="tx2">
                    <a:lumMod val="20000"/>
                    <a:lumOff val="80000"/>
                  </a:scheme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8" y="980729"/>
            <a:ext cx="8285559" cy="567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5395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4258816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Diffusivity</a:t>
            </a:r>
            <a:br>
              <a:rPr lang="en-US" sz="4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4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Variability</a:t>
            </a:r>
            <a:endParaRPr lang="en-US" sz="4000" dirty="0">
              <a:solidFill>
                <a:schemeClr val="tx2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826768" cy="4525963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Standard Deviations of Temperature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Diffusivities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are very large, &gt; 10</a:t>
            </a:r>
            <a:r>
              <a:rPr lang="en-US" sz="2800" baseline="30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-2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m</a:t>
            </a:r>
            <a:r>
              <a:rPr lang="en-US" sz="2800" baseline="30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2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s</a:t>
            </a:r>
            <a:r>
              <a:rPr lang="en-US" sz="2800" baseline="30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-1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for most of the region, except for Nakanishi-</a:t>
            </a:r>
            <a:r>
              <a:rPr lang="en-US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Niino</a:t>
            </a:r>
            <a:endParaRPr lang="en-US" sz="2800" dirty="0" smtClean="0">
              <a:solidFill>
                <a:schemeClr val="tx2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Nakanishi-</a:t>
            </a:r>
            <a:r>
              <a:rPr lang="en-US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Niino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has wave-like response at 40 m</a:t>
            </a: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 flipH="1">
            <a:off x="4595775" y="1196752"/>
            <a:ext cx="4320478" cy="49685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775" y="1484784"/>
            <a:ext cx="4342182" cy="44510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472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Caveats for These Cases</a:t>
            </a:r>
            <a:endParaRPr lang="en-US" sz="4000" dirty="0">
              <a:solidFill>
                <a:schemeClr val="tx2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Uppermost thermistor too deep to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resolve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surface solar radiation changes</a:t>
            </a:r>
          </a:p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Winds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not at site</a:t>
            </a:r>
            <a:endParaRPr lang="en-US" sz="2800" dirty="0" smtClean="0">
              <a:solidFill>
                <a:schemeClr val="tx2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Passage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of </a:t>
            </a:r>
            <a:r>
              <a:rPr lang="en-US" sz="28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eddies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and fronts, remotely generated internal waves, and upwelling influencing mixed layer depth and dynamics</a:t>
            </a:r>
          </a:p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Basically need a better data set with a complete set of flux measurements and finely spaced thermistors in upper 50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m, including one in the top 0.5 m</a:t>
            </a: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50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4258816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Jervis Bay</a:t>
            </a:r>
            <a:endParaRPr lang="en-US" sz="4000" dirty="0">
              <a:solidFill>
                <a:schemeClr val="tx2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826768" cy="456510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Temperatures are similar</a:t>
            </a:r>
          </a:p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Nakanishi-</a:t>
            </a:r>
            <a:r>
              <a:rPr lang="en-US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Niino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less mixing than others</a:t>
            </a:r>
          </a:p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Others all similar to each other and more similar to observations</a:t>
            </a:r>
          </a:p>
        </p:txBody>
      </p:sp>
      <p:sp>
        <p:nvSpPr>
          <p:cNvPr id="5" name="Rectangle 4"/>
          <p:cNvSpPr/>
          <p:nvPr/>
        </p:nvSpPr>
        <p:spPr>
          <a:xfrm flipH="1">
            <a:off x="4499992" y="1155695"/>
            <a:ext cx="4536502" cy="5616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689" y="1502932"/>
            <a:ext cx="3570605" cy="5266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16" y="216075"/>
            <a:ext cx="3240359" cy="1213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458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4258816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Jervis Bay</a:t>
            </a:r>
            <a:endParaRPr lang="en-US" sz="4000" dirty="0">
              <a:solidFill>
                <a:schemeClr val="tx2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826768" cy="4565104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Temperatures are similar</a:t>
            </a:r>
          </a:p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Nakanishi-</a:t>
            </a:r>
            <a:r>
              <a:rPr lang="en-US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Niino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less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mixing than others</a:t>
            </a:r>
          </a:p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Others all similar to each other and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less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similar to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observations</a:t>
            </a:r>
          </a:p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Insufficient mixing or too little solar radiation</a:t>
            </a:r>
            <a:endParaRPr lang="en-US" sz="2800" dirty="0" smtClean="0">
              <a:solidFill>
                <a:schemeClr val="tx2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16" y="1429939"/>
            <a:ext cx="3665190" cy="539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16" y="48928"/>
            <a:ext cx="3665190" cy="1381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123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Summary</a:t>
            </a:r>
            <a:endParaRPr lang="en-US" sz="4000" dirty="0">
              <a:solidFill>
                <a:schemeClr val="tx2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328592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Model gets some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of the dynamics in the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surface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10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m, but we can do better</a:t>
            </a:r>
          </a:p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Performance worse in stronger winds</a:t>
            </a:r>
            <a:endParaRPr lang="en-US" sz="2800" dirty="0" smtClean="0">
              <a:solidFill>
                <a:schemeClr val="tx2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Large-McWilliams-</a:t>
            </a:r>
            <a:r>
              <a:rPr lang="en-US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Doney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800" i="1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Kpp</a:t>
            </a:r>
            <a:r>
              <a:rPr lang="en-US" sz="2800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generates too much mixing for the surface mixed layer</a:t>
            </a:r>
          </a:p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Nakanishi-</a:t>
            </a:r>
            <a:r>
              <a:rPr lang="en-US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Niino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performs best and has more high frequency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content; but Mellor-Yamada and GLS almost </a:t>
            </a:r>
            <a:r>
              <a:rPr lang="en-US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equivlent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; no clear leader</a:t>
            </a:r>
            <a:endParaRPr lang="en-US" sz="2800" dirty="0" smtClean="0">
              <a:solidFill>
                <a:schemeClr val="tx2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All can be unstable for convection (surface cooling at night and with winds)</a:t>
            </a:r>
          </a:p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Definitely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more work to be done,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very much a work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in progress</a:t>
            </a:r>
          </a:p>
          <a:p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Need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better model performance and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other observational data sets</a:t>
            </a:r>
            <a:endParaRPr lang="en-US" sz="2800" dirty="0" smtClean="0">
              <a:solidFill>
                <a:schemeClr val="tx2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  <a:p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0967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Where to From Here</a:t>
            </a:r>
            <a:endParaRPr lang="en-US" sz="4000" dirty="0">
              <a:solidFill>
                <a:schemeClr val="tx2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472608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Looking at other regions with better data sets</a:t>
            </a:r>
          </a:p>
          <a:p>
            <a:pPr lvl="1"/>
            <a:r>
              <a:rPr lang="en-US" sz="2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Higher definition of surface temperatures</a:t>
            </a:r>
          </a:p>
          <a:p>
            <a:pPr lvl="1"/>
            <a:r>
              <a:rPr lang="en-US" sz="2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Winds at mooring</a:t>
            </a:r>
          </a:p>
          <a:p>
            <a:pPr lvl="1"/>
            <a:r>
              <a:rPr lang="en-US" sz="2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Regions more dominated by winds, fewer eddies, weaker currents</a:t>
            </a:r>
          </a:p>
          <a:p>
            <a:pPr lvl="1"/>
            <a:r>
              <a:rPr lang="en-US" sz="2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Baltic Sea data set (</a:t>
            </a:r>
            <a:r>
              <a:rPr lang="en-US" sz="20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Kantha</a:t>
            </a:r>
            <a:r>
              <a:rPr lang="en-US" sz="2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)</a:t>
            </a:r>
          </a:p>
          <a:p>
            <a:pPr lvl="1"/>
            <a:r>
              <a:rPr lang="en-US" sz="22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Looking for other observational data sets</a:t>
            </a:r>
          </a:p>
          <a:p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Modify Nakanishi-</a:t>
            </a:r>
            <a:r>
              <a:rPr lang="en-US" sz="24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Niino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to be more stable  OR …</a:t>
            </a:r>
          </a:p>
          <a:p>
            <a:pPr lvl="1"/>
            <a:r>
              <a:rPr lang="en-US" sz="2000" dirty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Investigate other vertical advection schemes</a:t>
            </a:r>
          </a:p>
          <a:p>
            <a:pPr lvl="1"/>
            <a:r>
              <a:rPr lang="en-US" sz="2000" dirty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Influence of vertical resolution at surface (now ~.25 m)</a:t>
            </a:r>
          </a:p>
          <a:p>
            <a:pPr lvl="1"/>
            <a:r>
              <a:rPr lang="en-US" sz="2000" dirty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Better representation of wind wave </a:t>
            </a:r>
            <a:r>
              <a:rPr lang="en-US" sz="2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mixing</a:t>
            </a:r>
          </a:p>
          <a:p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Reinvestigate for different wind and stratification conditions:</a:t>
            </a:r>
            <a:endParaRPr lang="en-US" sz="2400" dirty="0" smtClean="0">
              <a:solidFill>
                <a:schemeClr val="tx2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  <a:p>
            <a:pPr lvl="1"/>
            <a:r>
              <a:rPr lang="en-US" sz="2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Performance</a:t>
            </a:r>
          </a:p>
          <a:p>
            <a:pPr lvl="1"/>
            <a:r>
              <a:rPr lang="en-US" sz="2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Vertical Resolution dependence</a:t>
            </a:r>
            <a:endParaRPr lang="en-US" sz="2000" dirty="0">
              <a:solidFill>
                <a:schemeClr val="tx2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  <a:p>
            <a:pPr lvl="1"/>
            <a:endParaRPr lang="en-US" sz="2200" dirty="0" smtClean="0">
              <a:solidFill>
                <a:schemeClr val="tx2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  <a:p>
            <a:pPr lvl="1"/>
            <a:endParaRPr lang="en-US" sz="2400" dirty="0">
              <a:solidFill>
                <a:schemeClr val="tx2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1984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4258816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SOTS</a:t>
            </a:r>
            <a:endParaRPr lang="en-US" sz="4000" dirty="0">
              <a:solidFill>
                <a:schemeClr val="tx2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826768" cy="3701008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Temperatures over time</a:t>
            </a:r>
          </a:p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Solar radiation is too high </a:t>
            </a:r>
            <a:r>
              <a:rPr lang="en-US" sz="280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or mixing too low</a:t>
            </a:r>
            <a:endParaRPr lang="en-US" sz="2800" dirty="0" smtClean="0">
              <a:solidFill>
                <a:schemeClr val="tx2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  <a:p>
            <a:endParaRPr lang="en-US" sz="2800" dirty="0" smtClean="0">
              <a:solidFill>
                <a:schemeClr val="tx2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1898"/>
            <a:ext cx="4572000" cy="6696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773605"/>
            <a:ext cx="4427984" cy="1761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951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Questions</a:t>
            </a:r>
            <a:endParaRPr lang="en-US" sz="4000" dirty="0">
              <a:solidFill>
                <a:schemeClr val="tx2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5" descr="nbp06 1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95400"/>
            <a:ext cx="7239000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99708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4000" dirty="0">
              <a:solidFill>
                <a:schemeClr val="tx2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0076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Across the Shelf to the PIG</a:t>
            </a:r>
            <a:endParaRPr lang="en-US" sz="4000" dirty="0">
              <a:solidFill>
                <a:schemeClr val="tx2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605" y="1600200"/>
            <a:ext cx="657678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20325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7744" y="5445224"/>
            <a:ext cx="6419056" cy="650776"/>
          </a:xfrm>
        </p:spPr>
        <p:txBody>
          <a:bodyPr/>
          <a:lstStyle/>
          <a:p>
            <a:pPr>
              <a:buClr>
                <a:srgbClr val="005392"/>
              </a:buClr>
            </a:pPr>
            <a:r>
              <a:rPr lang="en-AU" b="1" dirty="0" smtClean="0">
                <a:solidFill>
                  <a:srgbClr val="094C79"/>
                </a:solidFill>
                <a:latin typeface="Comic Sans MS" pitchFamily="66" charset="0"/>
              </a:rPr>
              <a:t>Some stuff</a:t>
            </a:r>
            <a:endParaRPr lang="en-AU" b="1" dirty="0">
              <a:solidFill>
                <a:srgbClr val="094C79"/>
              </a:solidFill>
              <a:latin typeface="Comic Sans MS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56320"/>
          </a:xfrm>
        </p:spPr>
        <p:txBody>
          <a:bodyPr>
            <a:normAutofit/>
          </a:bodyPr>
          <a:lstStyle/>
          <a:p>
            <a:pPr algn="ctr"/>
            <a:r>
              <a:rPr lang="en-AU" sz="3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50800" dir="5400000" algn="ctr" rotWithShape="0">
                    <a:schemeClr val="tx2">
                      <a:lumMod val="20000"/>
                      <a:lumOff val="80000"/>
                    </a:schemeClr>
                  </a:outerShdw>
                </a:effectLst>
                <a:latin typeface="Comic Sans MS" pitchFamily="66" charset="0"/>
              </a:rPr>
              <a:t>Temperature at Ice Shelf Fronts</a:t>
            </a:r>
            <a:endParaRPr lang="en-AU" sz="32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50800" dist="50800" dir="5400000" algn="ctr" rotWithShape="0">
                  <a:schemeClr val="tx2">
                    <a:lumMod val="20000"/>
                    <a:lumOff val="80000"/>
                  </a:scheme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890280"/>
            <a:ext cx="6683634" cy="5539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2289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2438400" cy="3916362"/>
          </a:xfrm>
        </p:spPr>
        <p:txBody>
          <a:bodyPr/>
          <a:lstStyle/>
          <a:p>
            <a:pPr eaLnBrk="1" hangingPunct="1"/>
            <a:r>
              <a:rPr lang="en-US" altLang="en-US" sz="3600" smtClean="0">
                <a:solidFill>
                  <a:srgbClr val="659DE1"/>
                </a:solidFill>
                <a:latin typeface="Comic Sans MS" pitchFamily="66" charset="0"/>
              </a:rPr>
              <a:t>Along the Front of the Ice Shelf (the PIG’s Snout) 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67200" y="0"/>
            <a:ext cx="4876800" cy="381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1400" smtClean="0">
                <a:solidFill>
                  <a:srgbClr val="ACC7F2"/>
                </a:solidFill>
                <a:latin typeface="Comic Sans MS" pitchFamily="66" charset="0"/>
              </a:rPr>
              <a:t>The ice shelf front/snout                  Yo-Yo</a:t>
            </a: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81000"/>
            <a:ext cx="4822825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33400" y="6096000"/>
            <a:ext cx="32004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AU" dirty="0">
                <a:solidFill>
                  <a:schemeClr val="accent1">
                    <a:lumMod val="90000"/>
                  </a:schemeClr>
                </a:solidFill>
                <a:latin typeface="Comic Sans MS" pitchFamily="66" charset="0"/>
              </a:rPr>
              <a:t>Looking out of the ice shelf</a:t>
            </a:r>
          </a:p>
        </p:txBody>
      </p:sp>
      <p:sp>
        <p:nvSpPr>
          <p:cNvPr id="8200" name="TextBox 12"/>
          <p:cNvSpPr txBox="1">
            <a:spLocks noChangeArrowheads="1"/>
          </p:cNvSpPr>
          <p:nvPr/>
        </p:nvSpPr>
        <p:spPr bwMode="auto">
          <a:xfrm>
            <a:off x="1981200" y="685800"/>
            <a:ext cx="1676400" cy="535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AU" altLang="en-US">
                <a:solidFill>
                  <a:schemeClr val="accent1"/>
                </a:solidFill>
                <a:sym typeface="Symbol" pitchFamily="18" charset="2"/>
              </a:rPr>
              <a:t></a:t>
            </a:r>
          </a:p>
          <a:p>
            <a:pPr algn="r" eaLnBrk="1" hangingPunct="1"/>
            <a:endParaRPr lang="en-AU" altLang="en-US">
              <a:solidFill>
                <a:schemeClr val="accent1"/>
              </a:solidFill>
              <a:sym typeface="Symbol" pitchFamily="18" charset="2"/>
            </a:endParaRPr>
          </a:p>
          <a:p>
            <a:pPr algn="r" eaLnBrk="1" hangingPunct="1"/>
            <a:endParaRPr lang="en-AU" altLang="en-US">
              <a:solidFill>
                <a:schemeClr val="accent1"/>
              </a:solidFill>
              <a:sym typeface="Symbol" pitchFamily="18" charset="2"/>
            </a:endParaRPr>
          </a:p>
          <a:p>
            <a:pPr algn="r" eaLnBrk="1" hangingPunct="1"/>
            <a:endParaRPr lang="en-AU" altLang="en-US">
              <a:solidFill>
                <a:schemeClr val="accent1"/>
              </a:solidFill>
              <a:sym typeface="Symbol" pitchFamily="18" charset="2"/>
            </a:endParaRPr>
          </a:p>
          <a:p>
            <a:pPr algn="r" eaLnBrk="1" hangingPunct="1"/>
            <a:r>
              <a:rPr lang="en-AU" altLang="en-US">
                <a:solidFill>
                  <a:schemeClr val="accent1"/>
                </a:solidFill>
                <a:sym typeface="Symbol" pitchFamily="18" charset="2"/>
              </a:rPr>
              <a:t>S</a:t>
            </a:r>
          </a:p>
          <a:p>
            <a:pPr algn="r" eaLnBrk="1" hangingPunct="1"/>
            <a:endParaRPr lang="en-AU" altLang="en-US">
              <a:solidFill>
                <a:schemeClr val="accent1"/>
              </a:solidFill>
              <a:sym typeface="Symbol" pitchFamily="18" charset="2"/>
            </a:endParaRPr>
          </a:p>
          <a:p>
            <a:pPr algn="r" eaLnBrk="1" hangingPunct="1"/>
            <a:endParaRPr lang="en-AU" altLang="en-US">
              <a:solidFill>
                <a:schemeClr val="accent1"/>
              </a:solidFill>
              <a:sym typeface="Symbol" pitchFamily="18" charset="2"/>
            </a:endParaRPr>
          </a:p>
          <a:p>
            <a:pPr algn="r" eaLnBrk="1" hangingPunct="1"/>
            <a:endParaRPr lang="en-AU" altLang="en-US">
              <a:solidFill>
                <a:schemeClr val="accent1"/>
              </a:solidFill>
              <a:sym typeface="Symbol" pitchFamily="18" charset="2"/>
            </a:endParaRPr>
          </a:p>
          <a:p>
            <a:pPr algn="r" eaLnBrk="1" hangingPunct="1"/>
            <a:endParaRPr lang="en-AU" altLang="en-US">
              <a:solidFill>
                <a:schemeClr val="accent1"/>
              </a:solidFill>
              <a:sym typeface="Symbol" pitchFamily="18" charset="2"/>
            </a:endParaRPr>
          </a:p>
          <a:p>
            <a:pPr algn="r" eaLnBrk="1" hangingPunct="1"/>
            <a:r>
              <a:rPr lang="en-AU" altLang="en-US">
                <a:solidFill>
                  <a:schemeClr val="accent1"/>
                </a:solidFill>
                <a:sym typeface="Symbol" pitchFamily="18" charset="2"/>
              </a:rPr>
              <a:t>DO</a:t>
            </a:r>
          </a:p>
          <a:p>
            <a:pPr algn="r" eaLnBrk="1" hangingPunct="1"/>
            <a:endParaRPr lang="en-AU" altLang="en-US">
              <a:solidFill>
                <a:schemeClr val="accent1"/>
              </a:solidFill>
              <a:sym typeface="Symbol" pitchFamily="18" charset="2"/>
            </a:endParaRPr>
          </a:p>
          <a:p>
            <a:pPr algn="r" eaLnBrk="1" hangingPunct="1"/>
            <a:endParaRPr lang="en-AU" altLang="en-US">
              <a:solidFill>
                <a:schemeClr val="accent1"/>
              </a:solidFill>
              <a:sym typeface="Symbol" pitchFamily="18" charset="2"/>
            </a:endParaRPr>
          </a:p>
          <a:p>
            <a:pPr algn="r" eaLnBrk="1" hangingPunct="1"/>
            <a:endParaRPr lang="en-AU" altLang="en-US">
              <a:solidFill>
                <a:schemeClr val="accent1"/>
              </a:solidFill>
              <a:sym typeface="Symbol" pitchFamily="18" charset="2"/>
            </a:endParaRPr>
          </a:p>
          <a:p>
            <a:pPr algn="r" eaLnBrk="1" hangingPunct="1"/>
            <a:r>
              <a:rPr lang="en-AU" altLang="en-US">
                <a:solidFill>
                  <a:schemeClr val="accent1"/>
                </a:solidFill>
                <a:sym typeface="Symbol" pitchFamily="18" charset="2"/>
              </a:rPr>
              <a:t>Meltwater</a:t>
            </a:r>
          </a:p>
          <a:p>
            <a:pPr algn="r" eaLnBrk="1" hangingPunct="1"/>
            <a:endParaRPr lang="en-AU" altLang="en-US">
              <a:solidFill>
                <a:schemeClr val="accent1"/>
              </a:solidFill>
              <a:sym typeface="Symbol" pitchFamily="18" charset="2"/>
            </a:endParaRPr>
          </a:p>
          <a:p>
            <a:pPr algn="r" eaLnBrk="1" hangingPunct="1"/>
            <a:endParaRPr lang="en-AU" altLang="en-US">
              <a:solidFill>
                <a:schemeClr val="accent1"/>
              </a:solidFill>
              <a:sym typeface="Symbol" pitchFamily="18" charset="2"/>
            </a:endParaRPr>
          </a:p>
          <a:p>
            <a:pPr algn="r" eaLnBrk="1" hangingPunct="1"/>
            <a:r>
              <a:rPr lang="en-AU" altLang="en-US">
                <a:solidFill>
                  <a:schemeClr val="accent1"/>
                </a:solidFill>
                <a:sym typeface="Symbol" pitchFamily="18" charset="2"/>
              </a:rPr>
              <a:t> </a:t>
            </a:r>
          </a:p>
          <a:p>
            <a:pPr algn="r" eaLnBrk="1" hangingPunct="1"/>
            <a:endParaRPr lang="en-AU" altLang="en-US">
              <a:solidFill>
                <a:schemeClr val="accent1"/>
              </a:solidFill>
              <a:sym typeface="Symbol" pitchFamily="18" charset="2"/>
            </a:endParaRPr>
          </a:p>
          <a:p>
            <a:pPr algn="r" eaLnBrk="1" hangingPunct="1"/>
            <a:r>
              <a:rPr lang="en-AU" altLang="en-US">
                <a:solidFill>
                  <a:schemeClr val="accent1"/>
                </a:solidFill>
                <a:sym typeface="Symbol" pitchFamily="18" charset="2"/>
              </a:rPr>
              <a:t>Finestructure</a:t>
            </a:r>
            <a:endParaRPr lang="en-AU" altLang="en-US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4258816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SOTS</a:t>
            </a:r>
            <a:endParaRPr lang="en-US" sz="4000" dirty="0">
              <a:solidFill>
                <a:schemeClr val="tx2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826768" cy="3701008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Temperatures over time</a:t>
            </a:r>
          </a:p>
          <a:p>
            <a:endParaRPr lang="en-US" sz="2800" dirty="0" smtClean="0">
              <a:solidFill>
                <a:schemeClr val="tx2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869160"/>
            <a:ext cx="4478357" cy="178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826" y="0"/>
            <a:ext cx="468917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968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Case 2: Mixed Layer Development</a:t>
            </a:r>
            <a:endParaRPr lang="en-US" sz="4000" dirty="0">
              <a:solidFill>
                <a:schemeClr val="tx2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00200"/>
            <a:ext cx="3960440" cy="492710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Mixed layer defined as 1</a:t>
            </a:r>
            <a:r>
              <a:rPr lang="en-US" sz="2800" baseline="30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o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C difference from the “surface” (16m)</a:t>
            </a:r>
          </a:p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All models show deepening mixed layer, but overestimate the depth of mixing</a:t>
            </a:r>
            <a:endParaRPr lang="en-US" sz="2400" dirty="0" smtClean="0">
              <a:solidFill>
                <a:schemeClr val="tx2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sp>
        <p:nvSpPr>
          <p:cNvPr id="6" name="Rectangle 5"/>
          <p:cNvSpPr/>
          <p:nvPr/>
        </p:nvSpPr>
        <p:spPr>
          <a:xfrm>
            <a:off x="4427984" y="1412776"/>
            <a:ext cx="4392488" cy="511256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5923954"/>
              </p:ext>
            </p:extLst>
          </p:nvPr>
        </p:nvGraphicFramePr>
        <p:xfrm>
          <a:off x="4434476" y="1412776"/>
          <a:ext cx="4385996" cy="51011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8" name="Plot" r:id="rId3" imgW="6362700" imgH="7391400" progId="Grapher.Document">
                  <p:embed/>
                </p:oleObj>
              </mc:Choice>
              <mc:Fallback>
                <p:oleObj name="Plot" r:id="rId3" imgW="6362700" imgH="7391400" progId="Grapher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4476" y="1412776"/>
                        <a:ext cx="4385996" cy="510118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4116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Case 2: Surface Mixed Layer Development</a:t>
            </a:r>
            <a:endParaRPr lang="en-US" sz="4000" dirty="0">
              <a:solidFill>
                <a:schemeClr val="tx2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00200"/>
            <a:ext cx="3960440" cy="492710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Surface layer defined as 0.3</a:t>
            </a:r>
            <a:r>
              <a:rPr lang="en-US" sz="2800" baseline="30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o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C difference from the “surface” (16m)</a:t>
            </a:r>
          </a:p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Nakanishi-</a:t>
            </a:r>
            <a:r>
              <a:rPr lang="en-US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Niino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 and LMD reflect daily solar influence</a:t>
            </a:r>
          </a:p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Similar performance, all too deep</a:t>
            </a:r>
            <a:endParaRPr lang="en-US" sz="2400" dirty="0" smtClean="0">
              <a:solidFill>
                <a:schemeClr val="tx2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sp>
        <p:nvSpPr>
          <p:cNvPr id="9" name="Rectangle 8"/>
          <p:cNvSpPr/>
          <p:nvPr/>
        </p:nvSpPr>
        <p:spPr>
          <a:xfrm>
            <a:off x="4427984" y="1412776"/>
            <a:ext cx="4392488" cy="511256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4355297"/>
              </p:ext>
            </p:extLst>
          </p:nvPr>
        </p:nvGraphicFramePr>
        <p:xfrm>
          <a:off x="4572000" y="1412776"/>
          <a:ext cx="4397044" cy="51140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3" name="Plot" r:id="rId3" imgW="6362700" imgH="7391400" progId="Grapher.Document">
                  <p:embed/>
                </p:oleObj>
              </mc:Choice>
              <mc:Fallback>
                <p:oleObj name="Plot" r:id="rId3" imgW="6362700" imgH="7391400" progId="Grapher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412776"/>
                        <a:ext cx="4397044" cy="511403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1588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330824" cy="1570186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Temperature Fields with Time</a:t>
            </a:r>
            <a:endParaRPr lang="en-US" sz="4000" dirty="0">
              <a:solidFill>
                <a:schemeClr val="tx2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4824"/>
            <a:ext cx="4330824" cy="4824536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Observations have thermocline that weakens at day 9</a:t>
            </a:r>
          </a:p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Thermocline weakening for model cases earlier and does not reestablish</a:t>
            </a:r>
          </a:p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Nakanishi-</a:t>
            </a:r>
            <a:r>
              <a:rPr lang="en-US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Niino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has the most similar temperatures</a:t>
            </a:r>
          </a:p>
        </p:txBody>
      </p:sp>
      <p:sp>
        <p:nvSpPr>
          <p:cNvPr id="5" name="Rectangle 4"/>
          <p:cNvSpPr/>
          <p:nvPr/>
        </p:nvSpPr>
        <p:spPr>
          <a:xfrm flipH="1">
            <a:off x="4932040" y="260648"/>
            <a:ext cx="4032446" cy="6341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32656"/>
            <a:ext cx="3744416" cy="6157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154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4258816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Mean East-West Velocities</a:t>
            </a:r>
            <a:endParaRPr lang="en-US" sz="4000" dirty="0">
              <a:solidFill>
                <a:schemeClr val="tx2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826768" cy="45259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Observations have much stronger velocities, probably an eddy plus internal tides</a:t>
            </a:r>
          </a:p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Model simulations also have internal tides and are more similar after day 8, but quite different</a:t>
            </a: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 flipH="1">
            <a:off x="4499992" y="116632"/>
            <a:ext cx="4536502" cy="6741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6632"/>
            <a:ext cx="4161175" cy="66372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124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4258816" cy="144016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Vertical</a:t>
            </a:r>
            <a:br>
              <a:rPr lang="en-US" sz="4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4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Velocities</a:t>
            </a:r>
            <a:br>
              <a:rPr lang="en-US" sz="4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</a:br>
            <a:endParaRPr lang="en-US" sz="4000" dirty="0">
              <a:solidFill>
                <a:schemeClr val="tx2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4864"/>
            <a:ext cx="3826768" cy="3921299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No vertical velocity observations</a:t>
            </a:r>
          </a:p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Similar response for MY, LMD, GLS</a:t>
            </a:r>
          </a:p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Nakanishi-</a:t>
            </a:r>
            <a:r>
              <a:rPr lang="en-US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Niino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has largest vertical velocities, particularly in upper 40 m</a:t>
            </a: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 flipH="1">
            <a:off x="4499992" y="764704"/>
            <a:ext cx="4536502" cy="511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170" y="1059512"/>
            <a:ext cx="4536502" cy="45229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081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4258816" cy="144016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Horizontal</a:t>
            </a:r>
            <a:br>
              <a:rPr lang="en-US" sz="4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4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Velocity Spectra</a:t>
            </a:r>
            <a:br>
              <a:rPr lang="en-US" sz="4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</a:br>
            <a:endParaRPr lang="en-US" sz="4000" dirty="0">
              <a:solidFill>
                <a:schemeClr val="tx2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4864"/>
            <a:ext cx="3826768" cy="3921299"/>
          </a:xfrm>
        </p:spPr>
        <p:txBody>
          <a:bodyPr>
            <a:normAutofit fontScale="92500"/>
          </a:bodyPr>
          <a:lstStyle/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All model results follow same slope, similar to Garrett-</a:t>
            </a:r>
            <a:r>
              <a:rPr lang="en-US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Munk</a:t>
            </a:r>
            <a:endParaRPr lang="en-US" sz="2800" dirty="0" smtClean="0">
              <a:solidFill>
                <a:schemeClr val="tx2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Observations have more high frequency energy, &gt; 10 </a:t>
            </a:r>
            <a:r>
              <a:rPr lang="en-US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cpd</a:t>
            </a:r>
            <a:endParaRPr lang="en-US" sz="2800" dirty="0" smtClean="0">
              <a:solidFill>
                <a:schemeClr val="tx2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Dashed line = 95% confidence</a:t>
            </a: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330" y="260648"/>
            <a:ext cx="4644637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084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4258816" cy="1656184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Mean Temperature</a:t>
            </a:r>
            <a:br>
              <a:rPr lang="en-US" sz="4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4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Diffusivity</a:t>
            </a:r>
            <a:endParaRPr lang="en-US" sz="4000" dirty="0">
              <a:solidFill>
                <a:schemeClr val="tx2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916832"/>
            <a:ext cx="3826768" cy="45259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Mean Temperature Diffusivities experience high values, in the upper 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8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0 m </a:t>
            </a: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Nakanishi-</a:t>
            </a:r>
            <a:r>
              <a:rPr lang="en-US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Niiino</a:t>
            </a: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  <a:p>
            <a:pPr lvl="1"/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Values lower and shallower</a:t>
            </a:r>
          </a:p>
        </p:txBody>
      </p:sp>
      <p:sp>
        <p:nvSpPr>
          <p:cNvPr id="5" name="Rectangle 4"/>
          <p:cNvSpPr/>
          <p:nvPr/>
        </p:nvSpPr>
        <p:spPr>
          <a:xfrm flipH="1">
            <a:off x="4355976" y="1664804"/>
            <a:ext cx="4608510" cy="4824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44824"/>
            <a:ext cx="4572000" cy="44644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48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4258816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Temperature Diffusivities</a:t>
            </a:r>
            <a:endParaRPr lang="en-US" sz="4000" dirty="0">
              <a:solidFill>
                <a:schemeClr val="tx2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826768" cy="4997152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Temperature Diffusivities are still very large, &gt; 10</a:t>
            </a:r>
            <a:r>
              <a:rPr lang="en-US" sz="2800" baseline="30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-2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m</a:t>
            </a:r>
            <a:r>
              <a:rPr lang="en-US" sz="2800" baseline="30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2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s</a:t>
            </a:r>
            <a:r>
              <a:rPr lang="en-US" sz="2800" baseline="30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-1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for most of the region above 40-80 m</a:t>
            </a:r>
          </a:p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Nakanishi-</a:t>
            </a:r>
            <a:r>
              <a:rPr lang="en-US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Niino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lower</a:t>
            </a:r>
          </a:p>
        </p:txBody>
      </p:sp>
      <p:sp>
        <p:nvSpPr>
          <p:cNvPr id="5" name="Rectangle 4"/>
          <p:cNvSpPr/>
          <p:nvPr/>
        </p:nvSpPr>
        <p:spPr>
          <a:xfrm flipH="1">
            <a:off x="4499992" y="1052736"/>
            <a:ext cx="4536502" cy="51845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256372"/>
            <a:ext cx="5011430" cy="4620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191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5736" y="5637245"/>
            <a:ext cx="6491064" cy="458755"/>
          </a:xfrm>
        </p:spPr>
        <p:txBody>
          <a:bodyPr>
            <a:normAutofit fontScale="85000" lnSpcReduction="20000"/>
          </a:bodyPr>
          <a:lstStyle/>
          <a:p>
            <a:pPr>
              <a:buClr>
                <a:srgbClr val="005392"/>
              </a:buClr>
            </a:pPr>
            <a:r>
              <a:rPr lang="en-AU" b="1" dirty="0" smtClean="0">
                <a:solidFill>
                  <a:srgbClr val="094C79"/>
                </a:solidFill>
                <a:latin typeface="Comic Sans MS" pitchFamily="66" charset="0"/>
              </a:rPr>
              <a:t>Some stuff</a:t>
            </a:r>
            <a:endParaRPr lang="en-AU" b="1" dirty="0">
              <a:solidFill>
                <a:srgbClr val="094C79"/>
              </a:solidFill>
              <a:latin typeface="Comic Sans MS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28328"/>
          </a:xfrm>
        </p:spPr>
        <p:txBody>
          <a:bodyPr>
            <a:normAutofit/>
          </a:bodyPr>
          <a:lstStyle/>
          <a:p>
            <a:pPr algn="ctr"/>
            <a:r>
              <a:rPr lang="en-AU" sz="3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50800" dir="5400000" algn="ctr" rotWithShape="0">
                    <a:schemeClr val="tx2">
                      <a:lumMod val="20000"/>
                      <a:lumOff val="80000"/>
                    </a:schemeClr>
                  </a:outerShdw>
                </a:effectLst>
                <a:latin typeface="Comic Sans MS" pitchFamily="66" charset="0"/>
              </a:rPr>
              <a:t>Temperature under the Ice Shelves</a:t>
            </a:r>
            <a:endParaRPr lang="en-AU" sz="32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50800" dist="50800" dir="5400000" algn="ctr" rotWithShape="0">
                  <a:schemeClr val="tx2">
                    <a:lumMod val="20000"/>
                    <a:lumOff val="80000"/>
                  </a:scheme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857233"/>
            <a:ext cx="6637311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6383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1772817"/>
            <a:ext cx="1766000" cy="3960440"/>
          </a:xfrm>
        </p:spPr>
        <p:txBody>
          <a:bodyPr>
            <a:normAutofit/>
          </a:bodyPr>
          <a:lstStyle/>
          <a:p>
            <a:pPr>
              <a:buClr>
                <a:srgbClr val="005392"/>
              </a:buClr>
            </a:pPr>
            <a:r>
              <a:rPr lang="en-AU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pitchFamily="66" charset="0"/>
              </a:rPr>
              <a:t>With and Without Tides</a:t>
            </a:r>
          </a:p>
          <a:p>
            <a:pPr>
              <a:buClr>
                <a:srgbClr val="005392"/>
              </a:buClr>
            </a:pPr>
            <a:r>
              <a:rPr lang="en-AU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pitchFamily="66" charset="0"/>
              </a:rPr>
              <a:t>Looking out from the ice shelf cavity</a:t>
            </a:r>
            <a:endParaRPr lang="en-AU" sz="2400" dirty="0">
              <a:solidFill>
                <a:schemeClr val="tx2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686800" cy="1644419"/>
          </a:xfrm>
        </p:spPr>
        <p:txBody>
          <a:bodyPr>
            <a:normAutofit/>
          </a:bodyPr>
          <a:lstStyle/>
          <a:p>
            <a:pPr algn="ctr"/>
            <a:r>
              <a:rPr lang="en-AU" sz="36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50800" dir="5400000" algn="ctr" rotWithShape="0">
                    <a:schemeClr val="tx2">
                      <a:lumMod val="20000"/>
                      <a:lumOff val="80000"/>
                    </a:schemeClr>
                  </a:outerShdw>
                </a:effectLst>
                <a:latin typeface="Comic Sans MS" pitchFamily="66" charset="0"/>
              </a:rPr>
              <a:t>Mean Velocities</a:t>
            </a:r>
            <a:r>
              <a:rPr lang="en-AU" sz="36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50800" dir="5400000" algn="ctr" rotWithShape="0">
                    <a:schemeClr val="tx2">
                      <a:lumMod val="20000"/>
                      <a:lumOff val="80000"/>
                    </a:schemeClr>
                  </a:outerShdw>
                </a:effectLst>
                <a:latin typeface="Comic Sans MS" pitchFamily="66" charset="0"/>
              </a:rPr>
              <a:t> </a:t>
            </a:r>
            <a:r>
              <a:rPr lang="en-AU" sz="36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50800" dir="5400000" algn="ctr" rotWithShape="0">
                    <a:schemeClr val="tx2">
                      <a:lumMod val="20000"/>
                      <a:lumOff val="80000"/>
                    </a:schemeClr>
                  </a:outerShdw>
                </a:effectLst>
                <a:latin typeface="Comic Sans MS" pitchFamily="66" charset="0"/>
              </a:rPr>
              <a:t>Cross-Ice Shelf</a:t>
            </a:r>
            <a:endParaRPr lang="en-AU" sz="36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50800" dist="50800" dir="5400000" algn="ctr" rotWithShape="0">
                  <a:schemeClr val="tx2">
                    <a:lumMod val="20000"/>
                    <a:lumOff val="80000"/>
                  </a:scheme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1643050"/>
            <a:ext cx="5923023" cy="475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3366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1666528" cy="2604525"/>
          </a:xfrm>
        </p:spPr>
        <p:txBody>
          <a:bodyPr>
            <a:normAutofit/>
          </a:bodyPr>
          <a:lstStyle/>
          <a:p>
            <a:pPr algn="ctr"/>
            <a:r>
              <a:rPr lang="en-AU" sz="36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50800" dir="5400000" algn="ctr" rotWithShape="0">
                    <a:schemeClr val="tx2">
                      <a:lumMod val="20000"/>
                      <a:lumOff val="80000"/>
                    </a:schemeClr>
                  </a:outerShdw>
                </a:effectLst>
                <a:latin typeface="Comic Sans MS" pitchFamily="66" charset="0"/>
              </a:rPr>
              <a:t>Melt Rates</a:t>
            </a:r>
            <a:endParaRPr lang="en-AU" sz="36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50800" dist="50800" dir="5400000" algn="ctr" rotWithShape="0">
                  <a:schemeClr val="tx2">
                    <a:lumMod val="20000"/>
                    <a:lumOff val="80000"/>
                  </a:scheme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3" y="571480"/>
            <a:ext cx="6215105" cy="5768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8841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AU" sz="36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50800" dir="5400000" algn="ctr" rotWithShape="0">
                    <a:schemeClr val="tx2">
                      <a:lumMod val="20000"/>
                      <a:lumOff val="80000"/>
                    </a:schemeClr>
                  </a:outerShdw>
                </a:effectLst>
                <a:latin typeface="Comic Sans MS" pitchFamily="66" charset="0"/>
              </a:rPr>
              <a:t>Tidal Influence on Melt Rate</a:t>
            </a:r>
            <a:endParaRPr lang="en-AU" sz="36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50800" dist="50800" dir="5400000" algn="ctr" rotWithShape="0">
                  <a:schemeClr val="tx2">
                    <a:lumMod val="20000"/>
                    <a:lumOff val="80000"/>
                  </a:schemeClr>
                </a:outerShdw>
              </a:effectLst>
              <a:latin typeface="Comic Sans MS" pitchFamily="66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9237416"/>
              </p:ext>
            </p:extLst>
          </p:nvPr>
        </p:nvGraphicFramePr>
        <p:xfrm>
          <a:off x="1043608" y="1916832"/>
          <a:ext cx="7200800" cy="38164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200"/>
                <a:gridCol w="1800200"/>
                <a:gridCol w="1800200"/>
                <a:gridCol w="1800200"/>
              </a:tblGrid>
              <a:tr h="763285">
                <a:tc>
                  <a:txBody>
                    <a:bodyPr/>
                    <a:lstStyle/>
                    <a:p>
                      <a:endParaRPr lang="en-AU" sz="19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900" dirty="0" smtClean="0">
                          <a:latin typeface="Comic Sans MS" pitchFamily="66" charset="0"/>
                        </a:rPr>
                        <a:t>Without Tides</a:t>
                      </a:r>
                      <a:endParaRPr lang="en-AU" sz="19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900" dirty="0" smtClean="0">
                          <a:latin typeface="Comic Sans MS" pitchFamily="66" charset="0"/>
                        </a:rPr>
                        <a:t>With Tides</a:t>
                      </a:r>
                      <a:endParaRPr lang="en-AU" sz="19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900" dirty="0" smtClean="0">
                          <a:latin typeface="Comic Sans MS" pitchFamily="66" charset="0"/>
                        </a:rPr>
                        <a:t>% Difference</a:t>
                      </a:r>
                      <a:endParaRPr lang="en-AU" sz="19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763285">
                <a:tc>
                  <a:txBody>
                    <a:bodyPr/>
                    <a:lstStyle/>
                    <a:p>
                      <a:r>
                        <a:rPr lang="en-AU" sz="1900" dirty="0" smtClean="0">
                          <a:latin typeface="Comic Sans MS" pitchFamily="66" charset="0"/>
                        </a:rPr>
                        <a:t>Getz</a:t>
                      </a:r>
                      <a:endParaRPr lang="en-AU" sz="19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900" dirty="0" smtClean="0">
                          <a:latin typeface="Comic Sans MS" pitchFamily="66" charset="0"/>
                        </a:rPr>
                        <a:t>7.9 m/a</a:t>
                      </a:r>
                      <a:endParaRPr lang="en-AU" sz="19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900" dirty="0" smtClean="0">
                          <a:latin typeface="Comic Sans MS" pitchFamily="66" charset="0"/>
                        </a:rPr>
                        <a:t>9.1 m/a</a:t>
                      </a:r>
                    </a:p>
                    <a:p>
                      <a:pPr algn="ctr"/>
                      <a:endParaRPr lang="en-AU" sz="19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900" dirty="0" smtClean="0">
                          <a:latin typeface="Comic Sans MS" pitchFamily="66" charset="0"/>
                        </a:rPr>
                        <a:t>15%</a:t>
                      </a:r>
                      <a:endParaRPr lang="en-AU" sz="19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763285">
                <a:tc>
                  <a:txBody>
                    <a:bodyPr/>
                    <a:lstStyle/>
                    <a:p>
                      <a:r>
                        <a:rPr lang="en-AU" sz="1900" dirty="0" smtClean="0">
                          <a:latin typeface="Comic Sans MS" pitchFamily="66" charset="0"/>
                        </a:rPr>
                        <a:t>Dotson</a:t>
                      </a:r>
                      <a:endParaRPr lang="en-AU" sz="19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900" dirty="0" smtClean="0">
                          <a:latin typeface="Comic Sans MS" pitchFamily="66" charset="0"/>
                        </a:rPr>
                        <a:t>6.5 m/a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900" dirty="0" smtClean="0">
                          <a:latin typeface="Comic Sans MS" pitchFamily="66" charset="0"/>
                        </a:rPr>
                        <a:t>9.9 m/a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900" dirty="0" smtClean="0">
                          <a:latin typeface="Comic Sans MS" pitchFamily="66" charset="0"/>
                        </a:rPr>
                        <a:t>52 %</a:t>
                      </a:r>
                      <a:endParaRPr lang="en-AU" sz="19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763285">
                <a:tc>
                  <a:txBody>
                    <a:bodyPr/>
                    <a:lstStyle/>
                    <a:p>
                      <a:r>
                        <a:rPr lang="en-AU" sz="1900" dirty="0" err="1" smtClean="0">
                          <a:latin typeface="Comic Sans MS" pitchFamily="66" charset="0"/>
                        </a:rPr>
                        <a:t>Crosson</a:t>
                      </a:r>
                      <a:endParaRPr lang="en-AU" sz="19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900" dirty="0" smtClean="0">
                          <a:latin typeface="Comic Sans MS" pitchFamily="66" charset="0"/>
                        </a:rPr>
                        <a:t>8.8 m/a</a:t>
                      </a:r>
                    </a:p>
                    <a:p>
                      <a:pPr algn="ctr"/>
                      <a:endParaRPr lang="en-AU" sz="19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900" dirty="0" smtClean="0">
                          <a:latin typeface="Comic Sans MS" pitchFamily="66" charset="0"/>
                        </a:rPr>
                        <a:t>6.1 m/a</a:t>
                      </a:r>
                    </a:p>
                    <a:p>
                      <a:pPr algn="ctr"/>
                      <a:endParaRPr lang="en-AU" sz="19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900" dirty="0" smtClean="0">
                          <a:latin typeface="Comic Sans MS" pitchFamily="66" charset="0"/>
                        </a:rPr>
                        <a:t>-30 %</a:t>
                      </a:r>
                      <a:endParaRPr lang="en-AU" sz="19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763285">
                <a:tc>
                  <a:txBody>
                    <a:bodyPr/>
                    <a:lstStyle/>
                    <a:p>
                      <a:r>
                        <a:rPr lang="en-AU" sz="1900" dirty="0" smtClean="0">
                          <a:latin typeface="Comic Sans MS" pitchFamily="66" charset="0"/>
                        </a:rPr>
                        <a:t>Pine Island</a:t>
                      </a:r>
                      <a:endParaRPr lang="en-AU" sz="19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900" dirty="0" smtClean="0">
                          <a:latin typeface="Comic Sans MS" pitchFamily="66" charset="0"/>
                        </a:rPr>
                        <a:t>16.9 m/a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900" dirty="0" smtClean="0">
                          <a:latin typeface="Comic Sans MS" pitchFamily="66" charset="0"/>
                        </a:rPr>
                        <a:t>16.4 m/a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900" dirty="0" smtClean="0">
                          <a:latin typeface="Comic Sans MS" pitchFamily="66" charset="0"/>
                        </a:rPr>
                        <a:t>-3%</a:t>
                      </a:r>
                      <a:endParaRPr lang="en-AU" sz="19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123728" y="5922270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Robertson, 2013</a:t>
            </a:r>
            <a:endParaRPr lang="en-AU" dirty="0">
              <a:solidFill>
                <a:schemeClr val="tx2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73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6553</TotalTime>
  <Words>1802</Words>
  <Application>Microsoft Office PowerPoint</Application>
  <PresentationFormat>On-screen Show (4:3)</PresentationFormat>
  <Paragraphs>356</Paragraphs>
  <Slides>59</Slides>
  <Notes>19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1" baseType="lpstr">
      <vt:lpstr>Office Theme</vt:lpstr>
      <vt:lpstr>Plot</vt:lpstr>
      <vt:lpstr>PowerPoint Presentation</vt:lpstr>
      <vt:lpstr>PowerPoint Presentation</vt:lpstr>
      <vt:lpstr>The Old PIG Stuff: Amundsen Sea</vt:lpstr>
      <vt:lpstr>Transect Locations</vt:lpstr>
      <vt:lpstr>Temperature at Ice Shelf Fronts</vt:lpstr>
      <vt:lpstr>Temperature under the Ice Shelves</vt:lpstr>
      <vt:lpstr>Mean Velocities Cross-Ice Shelf</vt:lpstr>
      <vt:lpstr>Melt Rates</vt:lpstr>
      <vt:lpstr>Tidal Influence on Melt Rate</vt:lpstr>
      <vt:lpstr>Amundsen Sea</vt:lpstr>
      <vt:lpstr>Critical Latitude Effects</vt:lpstr>
      <vt:lpstr>Tidal Influence on Melt Rate</vt:lpstr>
      <vt:lpstr>Observations (NBP0901)</vt:lpstr>
      <vt:lpstr>Tidal Velocities</vt:lpstr>
      <vt:lpstr>Semidiurnal Tides: Temperatures</vt:lpstr>
      <vt:lpstr>Propagation of T and S Anomalies</vt:lpstr>
      <vt:lpstr>Topography of the Ice Shelf Cavity (and Temperature)</vt:lpstr>
      <vt:lpstr>Melt Dependence on Topography</vt:lpstr>
      <vt:lpstr>Now, Surface Mixing</vt:lpstr>
      <vt:lpstr>The Problem with Mixing </vt:lpstr>
      <vt:lpstr>Sub-grid Scale Parameterizations</vt:lpstr>
      <vt:lpstr>Evaluation of Sub-Grid Scale Parameterizations</vt:lpstr>
      <vt:lpstr>Essentially No Difference in Velocities</vt:lpstr>
      <vt:lpstr>Diffusivity Estimates are another story</vt:lpstr>
      <vt:lpstr>Difficulty in comparison</vt:lpstr>
      <vt:lpstr>Repeat for Surface Mixing</vt:lpstr>
      <vt:lpstr>Key Dynamics</vt:lpstr>
      <vt:lpstr>The Model Setup</vt:lpstr>
      <vt:lpstr>The Cases</vt:lpstr>
      <vt:lpstr>Case 1: Mixed Layer Development</vt:lpstr>
      <vt:lpstr>Temperatures with Time</vt:lpstr>
      <vt:lpstr>Mean East-West Velocities</vt:lpstr>
      <vt:lpstr>Horizontal  Velocity Spectra </vt:lpstr>
      <vt:lpstr>Vertical  Velocities </vt:lpstr>
      <vt:lpstr>Temperatures with Time</vt:lpstr>
      <vt:lpstr>Diffusivity with Time</vt:lpstr>
      <vt:lpstr>Mean Temperature Diffusivity</vt:lpstr>
      <vt:lpstr>Distribution of Diffusivities</vt:lpstr>
      <vt:lpstr>Significant Diffusivities</vt:lpstr>
      <vt:lpstr>Diffusivity Variability</vt:lpstr>
      <vt:lpstr>Caveats for These Cases</vt:lpstr>
      <vt:lpstr>Jervis Bay</vt:lpstr>
      <vt:lpstr>Jervis Bay</vt:lpstr>
      <vt:lpstr>Summary</vt:lpstr>
      <vt:lpstr>Where to From Here</vt:lpstr>
      <vt:lpstr>SOTS</vt:lpstr>
      <vt:lpstr>Questions</vt:lpstr>
      <vt:lpstr>PowerPoint Presentation</vt:lpstr>
      <vt:lpstr>Across the Shelf to the PIG</vt:lpstr>
      <vt:lpstr>Along the Front of the Ice Shelf (the PIG’s Snout) </vt:lpstr>
      <vt:lpstr>SOTS</vt:lpstr>
      <vt:lpstr>Case 2: Mixed Layer Development</vt:lpstr>
      <vt:lpstr>Case 2: Surface Mixed Layer Development</vt:lpstr>
      <vt:lpstr>Temperature Fields with Time</vt:lpstr>
      <vt:lpstr>Mean East-West Velocities</vt:lpstr>
      <vt:lpstr>Vertical  Velocities </vt:lpstr>
      <vt:lpstr>Horizontal  Velocity Spectra </vt:lpstr>
      <vt:lpstr>Mean Temperature Diffusivity</vt:lpstr>
      <vt:lpstr>Temperature Diffusivities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Robin Robertson</dc:creator>
  <cp:lastModifiedBy>Robin Robertson</cp:lastModifiedBy>
  <cp:revision>104</cp:revision>
  <dcterms:created xsi:type="dcterms:W3CDTF">2016-05-20T12:07:59Z</dcterms:created>
  <dcterms:modified xsi:type="dcterms:W3CDTF">2016-10-19T21:12:30Z</dcterms:modified>
</cp:coreProperties>
</file>