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64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FFF58C"/>
    <a:srgbClr val="FFFFFF"/>
    <a:srgbClr val="33CCFF"/>
    <a:srgbClr val="5F5F5F"/>
    <a:srgbClr val="969696"/>
    <a:srgbClr val="FF8A15"/>
    <a:srgbClr val="0066FF"/>
    <a:srgbClr val="CC0000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5" autoAdjust="0"/>
    <p:restoredTop sz="96291"/>
  </p:normalViewPr>
  <p:slideViewPr>
    <p:cSldViewPr showGuides="1">
      <p:cViewPr>
        <p:scale>
          <a:sx n="77" d="100"/>
          <a:sy n="77" d="100"/>
        </p:scale>
        <p:origin x="1192" y="1088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4EE257"/>
          </a:solidFill>
          <a:prstDash val="solid"/>
        </a:ln>
      </c:spPr>
    </c:sideWall>
    <c:backWall>
      <c:thickness val="0"/>
      <c:spPr>
        <a:noFill/>
        <a:ln w="12700">
          <a:solidFill>
            <a:srgbClr val="4EE257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0675287356321839"/>
          <c:y val="0.0595238095238095"/>
          <c:w val="0.920977011494253"/>
          <c:h val="0.7589285714285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Sheet1!$B$2:$N$2</c:f>
              <c:numCache>
                <c:formatCode>General</c:formatCode>
                <c:ptCount val="13"/>
                <c:pt idx="0">
                  <c:v>10.0</c:v>
                </c:pt>
                <c:pt idx="1">
                  <c:v>25.0</c:v>
                </c:pt>
                <c:pt idx="2">
                  <c:v>24.0</c:v>
                </c:pt>
                <c:pt idx="3">
                  <c:v>30.0</c:v>
                </c:pt>
                <c:pt idx="4">
                  <c:v>50.0</c:v>
                </c:pt>
                <c:pt idx="5">
                  <c:v>44.0</c:v>
                </c:pt>
                <c:pt idx="6">
                  <c:v>61.0</c:v>
                </c:pt>
                <c:pt idx="7">
                  <c:v>47.0</c:v>
                </c:pt>
                <c:pt idx="8">
                  <c:v>61.0</c:v>
                </c:pt>
                <c:pt idx="9">
                  <c:v>48.0</c:v>
                </c:pt>
                <c:pt idx="10">
                  <c:v>59.0</c:v>
                </c:pt>
                <c:pt idx="11">
                  <c:v>52.0</c:v>
                </c:pt>
                <c:pt idx="12">
                  <c:v>30.0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18.0</c:v>
                </c:pt>
                <c:pt idx="1">
                  <c:v>24.0</c:v>
                </c:pt>
                <c:pt idx="2">
                  <c:v>17.0</c:v>
                </c:pt>
                <c:pt idx="3">
                  <c:v>24.0</c:v>
                </c:pt>
                <c:pt idx="4">
                  <c:v>26.0</c:v>
                </c:pt>
                <c:pt idx="5">
                  <c:v>44.0</c:v>
                </c:pt>
                <c:pt idx="6">
                  <c:v>45.0</c:v>
                </c:pt>
                <c:pt idx="7">
                  <c:v>45.0</c:v>
                </c:pt>
                <c:pt idx="8">
                  <c:v>38.0</c:v>
                </c:pt>
                <c:pt idx="9">
                  <c:v>36.0</c:v>
                </c:pt>
                <c:pt idx="10">
                  <c:v>32.0</c:v>
                </c:pt>
                <c:pt idx="11">
                  <c:v>45.0</c:v>
                </c:pt>
                <c:pt idx="12">
                  <c:v>42.0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13.0</c:v>
                </c:pt>
                <c:pt idx="1">
                  <c:v>16.0</c:v>
                </c:pt>
                <c:pt idx="2">
                  <c:v>14.0</c:v>
                </c:pt>
                <c:pt idx="3">
                  <c:v>39.0</c:v>
                </c:pt>
                <c:pt idx="4">
                  <c:v>32.0</c:v>
                </c:pt>
                <c:pt idx="5">
                  <c:v>43.0</c:v>
                </c:pt>
                <c:pt idx="6">
                  <c:v>60.0</c:v>
                </c:pt>
                <c:pt idx="7">
                  <c:v>37.0</c:v>
                </c:pt>
                <c:pt idx="8">
                  <c:v>65.0</c:v>
                </c:pt>
                <c:pt idx="9">
                  <c:v>60.0</c:v>
                </c:pt>
                <c:pt idx="10">
                  <c:v>51.0</c:v>
                </c:pt>
                <c:pt idx="11">
                  <c:v>50.0</c:v>
                </c:pt>
                <c:pt idx="12">
                  <c:v>62.0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Sheet1!$B$5:$N$5</c:f>
              <c:numCache>
                <c:formatCode>General</c:formatCode>
                <c:ptCount val="13"/>
                <c:pt idx="0">
                  <c:v>29.0</c:v>
                </c:pt>
                <c:pt idx="1">
                  <c:v>25.0</c:v>
                </c:pt>
                <c:pt idx="2">
                  <c:v>24.0</c:v>
                </c:pt>
                <c:pt idx="3">
                  <c:v>20.0</c:v>
                </c:pt>
                <c:pt idx="4">
                  <c:v>29.0</c:v>
                </c:pt>
                <c:pt idx="5">
                  <c:v>45.0</c:v>
                </c:pt>
                <c:pt idx="6">
                  <c:v>35.0</c:v>
                </c:pt>
                <c:pt idx="7">
                  <c:v>41.0</c:v>
                </c:pt>
                <c:pt idx="8">
                  <c:v>51.0</c:v>
                </c:pt>
                <c:pt idx="9">
                  <c:v>44.0</c:v>
                </c:pt>
                <c:pt idx="10">
                  <c:v>46.0</c:v>
                </c:pt>
                <c:pt idx="11">
                  <c:v>51.0</c:v>
                </c:pt>
                <c:pt idx="12">
                  <c:v>41.0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Sheet1!$B$6:$N$6</c:f>
              <c:numCache>
                <c:formatCode>General</c:formatCode>
                <c:ptCount val="13"/>
                <c:pt idx="0">
                  <c:v>18.0</c:v>
                </c:pt>
                <c:pt idx="1">
                  <c:v>22.0</c:v>
                </c:pt>
                <c:pt idx="2">
                  <c:v>28.0</c:v>
                </c:pt>
                <c:pt idx="3">
                  <c:v>33.0</c:v>
                </c:pt>
                <c:pt idx="4">
                  <c:v>35.0</c:v>
                </c:pt>
                <c:pt idx="5">
                  <c:v>34.0</c:v>
                </c:pt>
                <c:pt idx="6">
                  <c:v>32.0</c:v>
                </c:pt>
                <c:pt idx="7">
                  <c:v>37.0</c:v>
                </c:pt>
                <c:pt idx="8">
                  <c:v>67.0</c:v>
                </c:pt>
                <c:pt idx="9">
                  <c:v>39.0</c:v>
                </c:pt>
                <c:pt idx="10">
                  <c:v>29.0</c:v>
                </c:pt>
                <c:pt idx="11">
                  <c:v>33.0</c:v>
                </c:pt>
                <c:pt idx="12">
                  <c:v>49.0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Sheet1!$B$7:$N$7</c:f>
              <c:numCache>
                <c:formatCode>General</c:formatCode>
                <c:ptCount val="13"/>
                <c:pt idx="0">
                  <c:v>12.0</c:v>
                </c:pt>
                <c:pt idx="1">
                  <c:v>25.0</c:v>
                </c:pt>
                <c:pt idx="2">
                  <c:v>28.0</c:v>
                </c:pt>
                <c:pt idx="3">
                  <c:v>35.0</c:v>
                </c:pt>
                <c:pt idx="4">
                  <c:v>93.0</c:v>
                </c:pt>
                <c:pt idx="5">
                  <c:v>32.0</c:v>
                </c:pt>
                <c:pt idx="6">
                  <c:v>41.0</c:v>
                </c:pt>
                <c:pt idx="7">
                  <c:v>51.0</c:v>
                </c:pt>
                <c:pt idx="8">
                  <c:v>42.0</c:v>
                </c:pt>
                <c:pt idx="9">
                  <c:v>30.0</c:v>
                </c:pt>
                <c:pt idx="10">
                  <c:v>43.0</c:v>
                </c:pt>
                <c:pt idx="11">
                  <c:v>40.0</c:v>
                </c:pt>
                <c:pt idx="12">
                  <c:v>74.0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Sheet1!$B$8:$N$8</c:f>
              <c:numCache>
                <c:formatCode>General</c:formatCode>
                <c:ptCount val="13"/>
                <c:pt idx="0">
                  <c:v>34.0</c:v>
                </c:pt>
                <c:pt idx="1">
                  <c:v>21.0</c:v>
                </c:pt>
                <c:pt idx="2">
                  <c:v>25.0</c:v>
                </c:pt>
                <c:pt idx="3">
                  <c:v>36.0</c:v>
                </c:pt>
                <c:pt idx="4">
                  <c:v>57.0</c:v>
                </c:pt>
                <c:pt idx="5">
                  <c:v>40.0</c:v>
                </c:pt>
                <c:pt idx="6">
                  <c:v>45.0</c:v>
                </c:pt>
                <c:pt idx="7">
                  <c:v>40.0</c:v>
                </c:pt>
                <c:pt idx="8">
                  <c:v>50.0</c:v>
                </c:pt>
                <c:pt idx="9">
                  <c:v>39.0</c:v>
                </c:pt>
                <c:pt idx="10">
                  <c:v>43.0</c:v>
                </c:pt>
                <c:pt idx="11">
                  <c:v>37.0</c:v>
                </c:pt>
                <c:pt idx="12">
                  <c:v>56.0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Sheet1!$B$9:$N$9</c:f>
              <c:numCache>
                <c:formatCode>General</c:formatCode>
                <c:ptCount val="13"/>
                <c:pt idx="0">
                  <c:v>8.0</c:v>
                </c:pt>
                <c:pt idx="1">
                  <c:v>15.0</c:v>
                </c:pt>
                <c:pt idx="2">
                  <c:v>25.0</c:v>
                </c:pt>
                <c:pt idx="3">
                  <c:v>29.0</c:v>
                </c:pt>
                <c:pt idx="4">
                  <c:v>38.0</c:v>
                </c:pt>
                <c:pt idx="5">
                  <c:v>42.0</c:v>
                </c:pt>
                <c:pt idx="6">
                  <c:v>54.0</c:v>
                </c:pt>
                <c:pt idx="7">
                  <c:v>29.0</c:v>
                </c:pt>
                <c:pt idx="8">
                  <c:v>36.0</c:v>
                </c:pt>
                <c:pt idx="9">
                  <c:v>31.0</c:v>
                </c:pt>
                <c:pt idx="10">
                  <c:v>52.0</c:v>
                </c:pt>
                <c:pt idx="11">
                  <c:v>41.0</c:v>
                </c:pt>
                <c:pt idx="12">
                  <c:v>36.0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Sheet1!$B$10:$N$10</c:f>
              <c:numCache>
                <c:formatCode>General</c:formatCode>
                <c:ptCount val="13"/>
                <c:pt idx="0">
                  <c:v>14.0</c:v>
                </c:pt>
                <c:pt idx="1">
                  <c:v>24.0</c:v>
                </c:pt>
                <c:pt idx="2">
                  <c:v>30.0</c:v>
                </c:pt>
                <c:pt idx="3">
                  <c:v>29.0</c:v>
                </c:pt>
                <c:pt idx="4">
                  <c:v>47.0</c:v>
                </c:pt>
                <c:pt idx="5">
                  <c:v>40.0</c:v>
                </c:pt>
                <c:pt idx="6">
                  <c:v>48.0</c:v>
                </c:pt>
                <c:pt idx="7">
                  <c:v>33.0</c:v>
                </c:pt>
                <c:pt idx="8">
                  <c:v>59.0</c:v>
                </c:pt>
                <c:pt idx="9">
                  <c:v>54.0</c:v>
                </c:pt>
                <c:pt idx="10">
                  <c:v>44.0</c:v>
                </c:pt>
                <c:pt idx="11">
                  <c:v>49.0</c:v>
                </c:pt>
                <c:pt idx="12">
                  <c:v>30.0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Sheet1!$B$11:$N$11</c:f>
              <c:numCache>
                <c:formatCode>General</c:formatCode>
                <c:ptCount val="13"/>
                <c:pt idx="0">
                  <c:v>13.0</c:v>
                </c:pt>
                <c:pt idx="1">
                  <c:v>23.0</c:v>
                </c:pt>
                <c:pt idx="2">
                  <c:v>25.0</c:v>
                </c:pt>
                <c:pt idx="3">
                  <c:v>33.0</c:v>
                </c:pt>
                <c:pt idx="4">
                  <c:v>40.0</c:v>
                </c:pt>
                <c:pt idx="5">
                  <c:v>40.0</c:v>
                </c:pt>
                <c:pt idx="6">
                  <c:v>64.0</c:v>
                </c:pt>
                <c:pt idx="7">
                  <c:v>48.0</c:v>
                </c:pt>
                <c:pt idx="8">
                  <c:v>47.0</c:v>
                </c:pt>
                <c:pt idx="9">
                  <c:v>41.0</c:v>
                </c:pt>
                <c:pt idx="10">
                  <c:v>54.0</c:v>
                </c:pt>
                <c:pt idx="11">
                  <c:v>45.0</c:v>
                </c:pt>
                <c:pt idx="12">
                  <c:v>11.0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Nov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Sheet1!$B$12:$N$12</c:f>
              <c:numCache>
                <c:formatCode>General</c:formatCode>
                <c:ptCount val="13"/>
                <c:pt idx="0">
                  <c:v>16.0</c:v>
                </c:pt>
                <c:pt idx="1">
                  <c:v>27.0</c:v>
                </c:pt>
                <c:pt idx="2">
                  <c:v>30.0</c:v>
                </c:pt>
                <c:pt idx="3">
                  <c:v>37.0</c:v>
                </c:pt>
                <c:pt idx="4">
                  <c:v>48.0</c:v>
                </c:pt>
                <c:pt idx="5">
                  <c:v>48.0</c:v>
                </c:pt>
                <c:pt idx="6">
                  <c:v>46.0</c:v>
                </c:pt>
                <c:pt idx="7">
                  <c:v>31.0</c:v>
                </c:pt>
                <c:pt idx="8">
                  <c:v>52.0</c:v>
                </c:pt>
                <c:pt idx="9">
                  <c:v>40.0</c:v>
                </c:pt>
                <c:pt idx="10">
                  <c:v>41.0</c:v>
                </c:pt>
                <c:pt idx="11">
                  <c:v>46.0</c:v>
                </c:pt>
              </c:numCache>
            </c:numRef>
          </c:val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Dec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Sheet1!$B$13:$N$13</c:f>
              <c:numCache>
                <c:formatCode>General</c:formatCode>
                <c:ptCount val="13"/>
                <c:pt idx="0">
                  <c:v>15.0</c:v>
                </c:pt>
                <c:pt idx="1">
                  <c:v>20.0</c:v>
                </c:pt>
                <c:pt idx="2">
                  <c:v>34.0</c:v>
                </c:pt>
                <c:pt idx="3">
                  <c:v>22.0</c:v>
                </c:pt>
                <c:pt idx="4">
                  <c:v>38.0</c:v>
                </c:pt>
                <c:pt idx="5">
                  <c:v>27.0</c:v>
                </c:pt>
                <c:pt idx="6">
                  <c:v>38.0</c:v>
                </c:pt>
                <c:pt idx="7">
                  <c:v>29.0</c:v>
                </c:pt>
                <c:pt idx="8">
                  <c:v>32.0</c:v>
                </c:pt>
                <c:pt idx="9">
                  <c:v>40.0</c:v>
                </c:pt>
                <c:pt idx="10">
                  <c:v>28.0</c:v>
                </c:pt>
                <c:pt idx="11">
                  <c:v>36.0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40744848"/>
        <c:axId val="1240748432"/>
        <c:axId val="0"/>
      </c:bar3DChart>
      <c:catAx>
        <c:axId val="124074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240748432"/>
        <c:crosses val="autoZero"/>
        <c:auto val="1"/>
        <c:lblAlgn val="ctr"/>
        <c:lblOffset val="400"/>
        <c:tickLblSkip val="1"/>
        <c:tickMarkSkip val="1"/>
        <c:noMultiLvlLbl val="0"/>
      </c:catAx>
      <c:valAx>
        <c:axId val="1240748432"/>
        <c:scaling>
          <c:orientation val="minMax"/>
        </c:scaling>
        <c:delete val="0"/>
        <c:axPos val="l"/>
        <c:majorGridlines>
          <c:spPr>
            <a:ln w="12695">
              <a:solidFill>
                <a:srgbClr val="4EE257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695">
            <a:solidFill>
              <a:srgbClr val="FFF58C"/>
            </a:solidFill>
            <a:prstDash val="solid"/>
          </a:ln>
        </c:spPr>
        <c:txPr>
          <a:bodyPr rot="0" vert="horz"/>
          <a:lstStyle/>
          <a:p>
            <a:pPr>
              <a:defRPr sz="1949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240744848"/>
        <c:crosses val="autoZero"/>
        <c:crossBetween val="between"/>
      </c:valAx>
      <c:spPr>
        <a:noFill/>
        <a:ln w="2539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9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4EE257"/>
          </a:solidFill>
          <a:prstDash val="solid"/>
        </a:ln>
      </c:spPr>
    </c:sideWall>
    <c:backWall>
      <c:thickness val="0"/>
      <c:spPr>
        <a:noFill/>
        <a:ln w="12700">
          <a:solidFill>
            <a:srgbClr val="4EE257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0675287356321839"/>
          <c:y val="0.0595238095238095"/>
          <c:w val="0.920977011494253"/>
          <c:h val="0.7589285714285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Sheet1!$B$2:$N$2</c:f>
              <c:numCache>
                <c:formatCode>General</c:formatCode>
                <c:ptCount val="13"/>
                <c:pt idx="0">
                  <c:v>6.0</c:v>
                </c:pt>
                <c:pt idx="1">
                  <c:v>27.0</c:v>
                </c:pt>
                <c:pt idx="2">
                  <c:v>15.0</c:v>
                </c:pt>
                <c:pt idx="3">
                  <c:v>95.0</c:v>
                </c:pt>
                <c:pt idx="4">
                  <c:v>157.0</c:v>
                </c:pt>
                <c:pt idx="5">
                  <c:v>127.0</c:v>
                </c:pt>
                <c:pt idx="6">
                  <c:v>179.0</c:v>
                </c:pt>
                <c:pt idx="7">
                  <c:v>76.0</c:v>
                </c:pt>
                <c:pt idx="8">
                  <c:v>137.0</c:v>
                </c:pt>
                <c:pt idx="9">
                  <c:v>149.0</c:v>
                </c:pt>
                <c:pt idx="10">
                  <c:v>110.0</c:v>
                </c:pt>
                <c:pt idx="11">
                  <c:v>145.0</c:v>
                </c:pt>
                <c:pt idx="12">
                  <c:v>121.0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Sheet1!$B$3:$N$3</c:f>
              <c:numCache>
                <c:formatCode>General</c:formatCode>
                <c:ptCount val="13"/>
                <c:pt idx="0">
                  <c:v>5.0</c:v>
                </c:pt>
                <c:pt idx="1">
                  <c:v>23.0</c:v>
                </c:pt>
                <c:pt idx="2">
                  <c:v>16.0</c:v>
                </c:pt>
                <c:pt idx="3">
                  <c:v>62.0</c:v>
                </c:pt>
                <c:pt idx="4">
                  <c:v>189.0</c:v>
                </c:pt>
                <c:pt idx="5">
                  <c:v>135.0</c:v>
                </c:pt>
                <c:pt idx="6">
                  <c:v>135.0</c:v>
                </c:pt>
                <c:pt idx="7">
                  <c:v>98.0</c:v>
                </c:pt>
                <c:pt idx="8">
                  <c:v>82.0</c:v>
                </c:pt>
                <c:pt idx="9">
                  <c:v>115.0</c:v>
                </c:pt>
                <c:pt idx="10">
                  <c:v>70.0</c:v>
                </c:pt>
                <c:pt idx="11">
                  <c:v>85.0</c:v>
                </c:pt>
                <c:pt idx="12">
                  <c:v>89.0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Sheet1!$B$4:$N$4</c:f>
              <c:numCache>
                <c:formatCode>General</c:formatCode>
                <c:ptCount val="13"/>
                <c:pt idx="0">
                  <c:v>4.0</c:v>
                </c:pt>
                <c:pt idx="1">
                  <c:v>19.0</c:v>
                </c:pt>
                <c:pt idx="2">
                  <c:v>56.0</c:v>
                </c:pt>
                <c:pt idx="3">
                  <c:v>54.0</c:v>
                </c:pt>
                <c:pt idx="4">
                  <c:v>152.0</c:v>
                </c:pt>
                <c:pt idx="5">
                  <c:v>190.0</c:v>
                </c:pt>
                <c:pt idx="6">
                  <c:v>175.0</c:v>
                </c:pt>
                <c:pt idx="7">
                  <c:v>170.0</c:v>
                </c:pt>
                <c:pt idx="8">
                  <c:v>139.0</c:v>
                </c:pt>
                <c:pt idx="9">
                  <c:v>141.0</c:v>
                </c:pt>
                <c:pt idx="10">
                  <c:v>160.0</c:v>
                </c:pt>
                <c:pt idx="11">
                  <c:v>155.0</c:v>
                </c:pt>
                <c:pt idx="12">
                  <c:v>98.0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Sheet1!$B$5:$N$5</c:f>
              <c:numCache>
                <c:formatCode>General</c:formatCode>
                <c:ptCount val="13"/>
                <c:pt idx="0">
                  <c:v>26.0</c:v>
                </c:pt>
                <c:pt idx="1">
                  <c:v>22.0</c:v>
                </c:pt>
                <c:pt idx="2">
                  <c:v>26.0</c:v>
                </c:pt>
                <c:pt idx="3">
                  <c:v>75.0</c:v>
                </c:pt>
                <c:pt idx="4">
                  <c:v>196.0</c:v>
                </c:pt>
                <c:pt idx="5">
                  <c:v>189.0</c:v>
                </c:pt>
                <c:pt idx="6">
                  <c:v>127.0</c:v>
                </c:pt>
                <c:pt idx="7">
                  <c:v>106.0</c:v>
                </c:pt>
                <c:pt idx="8">
                  <c:v>71.0</c:v>
                </c:pt>
                <c:pt idx="9">
                  <c:v>197.0</c:v>
                </c:pt>
                <c:pt idx="10">
                  <c:v>147.0</c:v>
                </c:pt>
                <c:pt idx="11">
                  <c:v>175.0</c:v>
                </c:pt>
                <c:pt idx="12">
                  <c:v>79.0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Sheet1!$B$6:$N$6</c:f>
              <c:numCache>
                <c:formatCode>General</c:formatCode>
                <c:ptCount val="13"/>
                <c:pt idx="0">
                  <c:v>33.0</c:v>
                </c:pt>
                <c:pt idx="1">
                  <c:v>15.0</c:v>
                </c:pt>
                <c:pt idx="2">
                  <c:v>15.0</c:v>
                </c:pt>
                <c:pt idx="3">
                  <c:v>170.0</c:v>
                </c:pt>
                <c:pt idx="4">
                  <c:v>123.0</c:v>
                </c:pt>
                <c:pt idx="5">
                  <c:v>88.0</c:v>
                </c:pt>
                <c:pt idx="6">
                  <c:v>114.0</c:v>
                </c:pt>
                <c:pt idx="7">
                  <c:v>176.0</c:v>
                </c:pt>
                <c:pt idx="8">
                  <c:v>64.0</c:v>
                </c:pt>
                <c:pt idx="9">
                  <c:v>168.0</c:v>
                </c:pt>
                <c:pt idx="10">
                  <c:v>121.0</c:v>
                </c:pt>
                <c:pt idx="11">
                  <c:v>128.0</c:v>
                </c:pt>
                <c:pt idx="12">
                  <c:v>110.0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Sheet1!$B$7:$N$7</c:f>
              <c:numCache>
                <c:formatCode>General</c:formatCode>
                <c:ptCount val="13"/>
                <c:pt idx="0">
                  <c:v>11.0</c:v>
                </c:pt>
                <c:pt idx="1">
                  <c:v>29.0</c:v>
                </c:pt>
                <c:pt idx="2">
                  <c:v>19.0</c:v>
                </c:pt>
                <c:pt idx="3">
                  <c:v>87.0</c:v>
                </c:pt>
                <c:pt idx="4">
                  <c:v>142.0</c:v>
                </c:pt>
                <c:pt idx="5">
                  <c:v>206.0</c:v>
                </c:pt>
                <c:pt idx="6">
                  <c:v>148.0</c:v>
                </c:pt>
                <c:pt idx="7">
                  <c:v>191.0</c:v>
                </c:pt>
                <c:pt idx="8">
                  <c:v>98.0</c:v>
                </c:pt>
                <c:pt idx="9">
                  <c:v>100.0</c:v>
                </c:pt>
                <c:pt idx="10">
                  <c:v>154.0</c:v>
                </c:pt>
                <c:pt idx="11">
                  <c:v>133.0</c:v>
                </c:pt>
                <c:pt idx="12">
                  <c:v>156.0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Sheet1!$B$8:$N$8</c:f>
              <c:numCache>
                <c:formatCode>General</c:formatCode>
                <c:ptCount val="13"/>
                <c:pt idx="0">
                  <c:v>17.0</c:v>
                </c:pt>
                <c:pt idx="1">
                  <c:v>25.0</c:v>
                </c:pt>
                <c:pt idx="2">
                  <c:v>30.0</c:v>
                </c:pt>
                <c:pt idx="3">
                  <c:v>109.0</c:v>
                </c:pt>
                <c:pt idx="4">
                  <c:v>140.0</c:v>
                </c:pt>
                <c:pt idx="5">
                  <c:v>209.0</c:v>
                </c:pt>
                <c:pt idx="6">
                  <c:v>88.0</c:v>
                </c:pt>
                <c:pt idx="7">
                  <c:v>188.0</c:v>
                </c:pt>
                <c:pt idx="8">
                  <c:v>47.0</c:v>
                </c:pt>
                <c:pt idx="9">
                  <c:v>142.0</c:v>
                </c:pt>
                <c:pt idx="10">
                  <c:v>179.0</c:v>
                </c:pt>
                <c:pt idx="11">
                  <c:v>144.0</c:v>
                </c:pt>
                <c:pt idx="12">
                  <c:v>79.0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Aug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Sheet1!$B$9:$N$9</c:f>
              <c:numCache>
                <c:formatCode>General</c:formatCode>
                <c:ptCount val="13"/>
                <c:pt idx="0">
                  <c:v>8.0</c:v>
                </c:pt>
                <c:pt idx="1">
                  <c:v>42.0</c:v>
                </c:pt>
                <c:pt idx="2">
                  <c:v>22.0</c:v>
                </c:pt>
                <c:pt idx="3">
                  <c:v>131.0</c:v>
                </c:pt>
                <c:pt idx="4">
                  <c:v>101.0</c:v>
                </c:pt>
                <c:pt idx="5">
                  <c:v>190.0</c:v>
                </c:pt>
                <c:pt idx="6">
                  <c:v>145.0</c:v>
                </c:pt>
                <c:pt idx="7">
                  <c:v>139.0</c:v>
                </c:pt>
                <c:pt idx="8">
                  <c:v>90.0</c:v>
                </c:pt>
                <c:pt idx="9">
                  <c:v>117.0</c:v>
                </c:pt>
                <c:pt idx="10">
                  <c:v>136.0</c:v>
                </c:pt>
                <c:pt idx="11">
                  <c:v>130.0</c:v>
                </c:pt>
                <c:pt idx="12">
                  <c:v>82.0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Sheet1!$B$10:$N$10</c:f>
              <c:numCache>
                <c:formatCode>General</c:formatCode>
                <c:ptCount val="13"/>
                <c:pt idx="0">
                  <c:v>25.0</c:v>
                </c:pt>
                <c:pt idx="1">
                  <c:v>44.0</c:v>
                </c:pt>
                <c:pt idx="2">
                  <c:v>48.0</c:v>
                </c:pt>
                <c:pt idx="3">
                  <c:v>112.0</c:v>
                </c:pt>
                <c:pt idx="4">
                  <c:v>104.0</c:v>
                </c:pt>
                <c:pt idx="5">
                  <c:v>147.0</c:v>
                </c:pt>
                <c:pt idx="6">
                  <c:v>117.0</c:v>
                </c:pt>
                <c:pt idx="7">
                  <c:v>143.0</c:v>
                </c:pt>
                <c:pt idx="8">
                  <c:v>65.0</c:v>
                </c:pt>
                <c:pt idx="9">
                  <c:v>134.0</c:v>
                </c:pt>
                <c:pt idx="10">
                  <c:v>196.0</c:v>
                </c:pt>
                <c:pt idx="11">
                  <c:v>116.0</c:v>
                </c:pt>
                <c:pt idx="12">
                  <c:v>124.0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Sheet1!$B$11:$N$11</c:f>
              <c:numCache>
                <c:formatCode>General</c:formatCode>
                <c:ptCount val="13"/>
                <c:pt idx="0">
                  <c:v>24.0</c:v>
                </c:pt>
                <c:pt idx="1">
                  <c:v>45.0</c:v>
                </c:pt>
                <c:pt idx="2">
                  <c:v>85.0</c:v>
                </c:pt>
                <c:pt idx="3">
                  <c:v>107.0</c:v>
                </c:pt>
                <c:pt idx="4">
                  <c:v>149.0</c:v>
                </c:pt>
                <c:pt idx="5">
                  <c:v>102.0</c:v>
                </c:pt>
                <c:pt idx="6">
                  <c:v>102.0</c:v>
                </c:pt>
                <c:pt idx="7">
                  <c:v>176.0</c:v>
                </c:pt>
                <c:pt idx="8">
                  <c:v>104.0</c:v>
                </c:pt>
                <c:pt idx="9">
                  <c:v>171.0</c:v>
                </c:pt>
                <c:pt idx="10">
                  <c:v>226.0</c:v>
                </c:pt>
                <c:pt idx="11">
                  <c:v>183.0</c:v>
                </c:pt>
                <c:pt idx="12">
                  <c:v>73.0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Nov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Sheet1!$B$12:$N$12</c:f>
              <c:numCache>
                <c:formatCode>General</c:formatCode>
                <c:ptCount val="13"/>
                <c:pt idx="0">
                  <c:v>28.0</c:v>
                </c:pt>
                <c:pt idx="1">
                  <c:v>36.0</c:v>
                </c:pt>
                <c:pt idx="2">
                  <c:v>82.0</c:v>
                </c:pt>
                <c:pt idx="3">
                  <c:v>133.0</c:v>
                </c:pt>
                <c:pt idx="4">
                  <c:v>101.0</c:v>
                </c:pt>
                <c:pt idx="5">
                  <c:v>126.0</c:v>
                </c:pt>
                <c:pt idx="6">
                  <c:v>146.0</c:v>
                </c:pt>
                <c:pt idx="7">
                  <c:v>121.0</c:v>
                </c:pt>
                <c:pt idx="8">
                  <c:v>96.0</c:v>
                </c:pt>
                <c:pt idx="9">
                  <c:v>133.0</c:v>
                </c:pt>
                <c:pt idx="10">
                  <c:v>160.0</c:v>
                </c:pt>
                <c:pt idx="11">
                  <c:v>81.0</c:v>
                </c:pt>
                <c:pt idx="12">
                  <c:v>0.0</c:v>
                </c:pt>
              </c:numCache>
            </c:numRef>
          </c:val>
        </c:ser>
        <c:ser>
          <c:idx val="11"/>
          <c:order val="11"/>
          <c:tx>
            <c:strRef>
              <c:f>Sheet1!$A$13</c:f>
              <c:strCache>
                <c:ptCount val="1"/>
                <c:pt idx="0">
                  <c:v>Dec</c:v>
                </c:pt>
              </c:strCache>
            </c:strRef>
          </c:tx>
          <c:spPr>
            <a:solidFill>
              <a:srgbClr val="63AAFE"/>
            </a:solidFill>
            <a:ln w="1269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Sheet1!$B$1:$N$1</c:f>
              <c:numCache>
                <c:formatCode>General</c:formatCode>
                <c:ptCount val="13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  <c:pt idx="9">
                  <c:v>2013.0</c:v>
                </c:pt>
                <c:pt idx="10">
                  <c:v>2014.0</c:v>
                </c:pt>
                <c:pt idx="11">
                  <c:v>2015.0</c:v>
                </c:pt>
                <c:pt idx="12">
                  <c:v>2016.0</c:v>
                </c:pt>
              </c:numCache>
            </c:numRef>
          </c:cat>
          <c:val>
            <c:numRef>
              <c:f>Sheet1!$B$13:$N$13</c:f>
              <c:numCache>
                <c:formatCode>General</c:formatCode>
                <c:ptCount val="13"/>
                <c:pt idx="0">
                  <c:v>21.0</c:v>
                </c:pt>
                <c:pt idx="1">
                  <c:v>20.0</c:v>
                </c:pt>
                <c:pt idx="2">
                  <c:v>27.0</c:v>
                </c:pt>
                <c:pt idx="3">
                  <c:v>84.0</c:v>
                </c:pt>
                <c:pt idx="4">
                  <c:v>56.0</c:v>
                </c:pt>
                <c:pt idx="5">
                  <c:v>180.0</c:v>
                </c:pt>
                <c:pt idx="6">
                  <c:v>106.0</c:v>
                </c:pt>
                <c:pt idx="7">
                  <c:v>58.0</c:v>
                </c:pt>
                <c:pt idx="8">
                  <c:v>137.0</c:v>
                </c:pt>
                <c:pt idx="9">
                  <c:v>96.0</c:v>
                </c:pt>
                <c:pt idx="10">
                  <c:v>166.0</c:v>
                </c:pt>
                <c:pt idx="11">
                  <c:v>104.0</c:v>
                </c:pt>
                <c:pt idx="12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69506368"/>
        <c:axId val="1372956896"/>
        <c:axId val="0"/>
      </c:bar3DChart>
      <c:catAx>
        <c:axId val="136950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372956896"/>
        <c:crosses val="autoZero"/>
        <c:auto val="1"/>
        <c:lblAlgn val="ctr"/>
        <c:lblOffset val="400"/>
        <c:tickLblSkip val="1"/>
        <c:tickMarkSkip val="1"/>
        <c:noMultiLvlLbl val="0"/>
      </c:catAx>
      <c:valAx>
        <c:axId val="1372956896"/>
        <c:scaling>
          <c:orientation val="minMax"/>
        </c:scaling>
        <c:delete val="0"/>
        <c:axPos val="l"/>
        <c:majorGridlines>
          <c:spPr>
            <a:ln w="12695">
              <a:solidFill>
                <a:srgbClr val="4EE257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2695">
            <a:solidFill>
              <a:srgbClr val="FFF58C"/>
            </a:solidFill>
            <a:prstDash val="solid"/>
          </a:ln>
        </c:spPr>
        <c:txPr>
          <a:bodyPr rot="0" vert="horz"/>
          <a:lstStyle/>
          <a:p>
            <a:pPr>
              <a:defRPr sz="1949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369506368"/>
        <c:crosses val="autoZero"/>
        <c:crossBetween val="between"/>
      </c:valAx>
      <c:spPr>
        <a:noFill/>
        <a:ln w="2539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9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F9427E-BD27-9643-971D-3AD6A067B1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5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215BF2-54B0-F14B-BFD3-516D274FF26F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208B64-F616-3845-9E68-A29881EAB854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DB53DD2-5309-8D42-8885-13397ED29629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208B64-F616-3845-9E68-A29881EAB854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8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C7F43-2238-9347-BA4A-5F480AE477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BEEF7-1CDD-7644-8CAD-6F4F9ECF2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4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C85C2-7F9B-7D46-8939-B860D31C5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D1D11-56A8-5D48-A5A7-38E0844BF2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2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4A77F2-11F0-054B-BD34-5EDC2E21C9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4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78460-8BD5-B442-A13B-F3D2DD4BE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3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207444-4285-3A49-8D9C-187DA12EC6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5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BCC08-F964-1A4E-AAAD-B82446200E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7E249-C9E6-6246-9C0C-7E481B528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9CA4D-56D3-4547-8F6C-E214EEA6D3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0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3FB25-26F8-4744-9C6C-D9C61BE591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cs typeface="Times New Roman" charset="0"/>
              </a:defRPr>
            </a:lvl1pPr>
          </a:lstStyle>
          <a:p>
            <a:fld id="{456D8F4C-AD09-7F41-84EE-14439AE257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Times New Roman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Times New Roman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Times New Roman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35125" y="1676400"/>
            <a:ext cx="58737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Arial Black" charset="0"/>
                <a:cs typeface="Times New Roman" charset="0"/>
              </a:rPr>
              <a:t>ROMS Cyber Infrastructure</a:t>
            </a:r>
            <a:endParaRPr lang="en-US" sz="2800" b="1" dirty="0">
              <a:solidFill>
                <a:srgbClr val="FFFF00"/>
              </a:solidFill>
              <a:latin typeface="Arial Black" charset="0"/>
              <a:cs typeface="Times New Roman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739900" y="4191000"/>
            <a:ext cx="5638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  <a:cs typeface="Times New Roman" charset="0"/>
              </a:rPr>
              <a:t>David Robertson and Hernan </a:t>
            </a:r>
            <a:r>
              <a:rPr lang="en-US" sz="2400" b="1" dirty="0" err="1">
                <a:solidFill>
                  <a:schemeClr val="hlink"/>
                </a:solidFill>
                <a:cs typeface="Times New Roman" charset="0"/>
              </a:rPr>
              <a:t>Arango</a:t>
            </a:r>
            <a:endParaRPr lang="en-US" sz="2400" b="1" dirty="0">
              <a:solidFill>
                <a:schemeClr val="hlink"/>
              </a:solidFill>
              <a:cs typeface="Times New Roman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  <a:cs typeface="Times New Roman" charset="0"/>
              </a:rPr>
              <a:t>D</a:t>
            </a:r>
            <a:r>
              <a:rPr lang="en-US" sz="2400" b="1" dirty="0" smtClean="0">
                <a:solidFill>
                  <a:schemeClr val="hlink"/>
                </a:solidFill>
                <a:cs typeface="Times New Roman" charset="0"/>
              </a:rPr>
              <a:t>MCS</a:t>
            </a:r>
            <a:r>
              <a:rPr lang="en-US" sz="2400" b="1" dirty="0">
                <a:solidFill>
                  <a:schemeClr val="hlink"/>
                </a:solidFill>
                <a:cs typeface="Times New Roman" charset="0"/>
              </a:rPr>
              <a:t>,  Rutgers University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hlink"/>
                </a:solidFill>
                <a:cs typeface="Times New Roman" charset="0"/>
              </a:rPr>
              <a:t>New Brunswick, NJ, USA</a:t>
            </a:r>
          </a:p>
        </p:txBody>
      </p:sp>
      <p:pic>
        <p:nvPicPr>
          <p:cNvPr id="7172" name="Picture 4" descr="roms_RC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27000"/>
            <a:ext cx="25146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toms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0" y="165100"/>
            <a:ext cx="24892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>
                <a:solidFill>
                  <a:srgbClr val="000000"/>
                </a:solidFill>
                <a:latin typeface="Arial Black" charset="0"/>
                <a:cs typeface="Times New Roman" charset="0"/>
              </a:rPr>
              <a:t>Web Statistics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6698"/>
              </p:ext>
            </p:extLst>
          </p:nvPr>
        </p:nvGraphicFramePr>
        <p:xfrm>
          <a:off x="106776" y="228600"/>
          <a:ext cx="9037224" cy="452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105400"/>
            <a:ext cx="9144000" cy="1697447"/>
          </a:xfrm>
          <a:prstGeom prst="rect">
            <a:avLst/>
          </a:prstGeom>
          <a:noFill/>
          <a:ln>
            <a:noFill/>
          </a:ln>
          <a:extLst/>
        </p:spPr>
        <p:txBody>
          <a:bodyPr numCol="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2004: 204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2005: 267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2006: 288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2007: 367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2008: 533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2009: 475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2010: 565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2011: 464</a:t>
            </a: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2012: 600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2013: 502</a:t>
            </a: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2014: 522</a:t>
            </a: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2015: 525</a:t>
            </a: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2016: 431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4701177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u="sng" dirty="0" smtClean="0">
                <a:solidFill>
                  <a:srgbClr val="000000"/>
                </a:solidFill>
                <a:latin typeface="Arial Black" charset="0"/>
                <a:cs typeface="Times New Roman" charset="0"/>
              </a:rPr>
              <a:t>New Users Per Year</a:t>
            </a:r>
            <a:endParaRPr lang="en-US" sz="2400" u="sng" dirty="0">
              <a:solidFill>
                <a:srgbClr val="000000"/>
              </a:solidFill>
              <a:latin typeface="Arial Black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70250" y="0"/>
            <a:ext cx="260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 Black" charset="0"/>
                <a:cs typeface="Times New Roman" charset="0"/>
              </a:rPr>
              <a:t>Web Statistics</a:t>
            </a:r>
          </a:p>
        </p:txBody>
      </p:sp>
      <p:graphicFrame>
        <p:nvGraphicFramePr>
          <p:cNvPr id="5" name="Group 2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90861"/>
              </p:ext>
            </p:extLst>
          </p:nvPr>
        </p:nvGraphicFramePr>
        <p:xfrm>
          <a:off x="533400" y="1371600"/>
          <a:ext cx="3209730" cy="5080000"/>
        </p:xfrm>
        <a:graphic>
          <a:graphicData uri="http://schemas.openxmlformats.org/drawingml/2006/table">
            <a:tbl>
              <a:tblPr/>
              <a:tblGrid>
                <a:gridCol w="447869"/>
                <a:gridCol w="1940767"/>
                <a:gridCol w="821094"/>
              </a:tblGrid>
              <a:tr h="1003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Oct.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’16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vert="eaVert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Country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Users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United States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1095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China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955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India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267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Brazil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228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Japan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199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South Korea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187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France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177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Australia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176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Spain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148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United Kingdom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2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256190"/>
              </p:ext>
            </p:extLst>
          </p:nvPr>
        </p:nvGraphicFramePr>
        <p:xfrm>
          <a:off x="5018088" y="1371600"/>
          <a:ext cx="3153918" cy="5118100"/>
        </p:xfrm>
        <a:graphic>
          <a:graphicData uri="http://schemas.openxmlformats.org/drawingml/2006/table">
            <a:tbl>
              <a:tblPr/>
              <a:tblGrid>
                <a:gridCol w="438594"/>
                <a:gridCol w="1900575"/>
                <a:gridCol w="814749"/>
              </a:tblGrid>
              <a:tr h="1003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Oct.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’16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vert="eaVert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Country</a:t>
                      </a:r>
                    </a:p>
                  </a:txBody>
                  <a:tcPr marL="91455" marR="91455" anchor="b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Users</a:t>
                      </a:r>
                    </a:p>
                  </a:txBody>
                  <a:tcPr marL="91455" marR="91455" anchor="b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Italy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105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Canada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85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Taiwan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84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Mexico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Chile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Norway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Germany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73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Iran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71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Indonesia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68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Vietnam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59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L="91455" marR="9145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solidFill>
                  <a:srgbClr val="000000"/>
                </a:solidFill>
                <a:latin typeface="Arial Black" charset="0"/>
                <a:cs typeface="Times New Roman" charset="0"/>
              </a:rPr>
              <a:t>Forum Post</a:t>
            </a:r>
            <a:r>
              <a:rPr lang="en-US" sz="2400" dirty="0" smtClean="0">
                <a:solidFill>
                  <a:srgbClr val="000000"/>
                </a:solidFill>
                <a:latin typeface="Arial Black" charset="0"/>
                <a:cs typeface="Times New Roman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 Black" charset="0"/>
                <a:cs typeface="Times New Roman" charset="0"/>
              </a:rPr>
              <a:t>Statistics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798283"/>
              </p:ext>
            </p:extLst>
          </p:nvPr>
        </p:nvGraphicFramePr>
        <p:xfrm>
          <a:off x="106776" y="228600"/>
          <a:ext cx="9037224" cy="452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5105400"/>
            <a:ext cx="9144000" cy="1697447"/>
          </a:xfrm>
          <a:prstGeom prst="rect">
            <a:avLst/>
          </a:prstGeom>
          <a:noFill/>
          <a:ln>
            <a:noFill/>
          </a:ln>
          <a:extLst/>
        </p:spPr>
        <p:txBody>
          <a:bodyPr numCol="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2004: 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 208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2005: 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34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7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2006: 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 441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2007: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1219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2008: 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1610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2009: </a:t>
            </a: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1889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2010: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1582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2011: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1642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2012: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1130</a:t>
            </a:r>
            <a:endParaRPr lang="en-US" sz="22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2013: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1663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2014: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1825</a:t>
            </a:r>
            <a:endParaRPr lang="en-US" sz="220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b="0" dirty="0" smtClean="0">
                <a:solidFill>
                  <a:srgbClr val="0000FF"/>
                </a:solidFill>
                <a:latin typeface="Arial Black" pitchFamily="34" charset="0"/>
              </a:rPr>
              <a:t>2015: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1579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 algn="ctr" eaLnBrk="1" hangingPunct="1">
              <a:defRPr/>
            </a:pP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2016: </a:t>
            </a:r>
            <a:r>
              <a:rPr lang="en-US" sz="2200" dirty="0" smtClean="0">
                <a:solidFill>
                  <a:srgbClr val="0000FF"/>
                </a:solidFill>
                <a:latin typeface="Arial Black" pitchFamily="34" charset="0"/>
              </a:rPr>
              <a:t>1011</a:t>
            </a:r>
            <a:endParaRPr lang="en-US" sz="2200" b="0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4701177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u="sng" dirty="0" smtClean="0">
                <a:solidFill>
                  <a:srgbClr val="000000"/>
                </a:solidFill>
                <a:latin typeface="Arial Black" charset="0"/>
                <a:cs typeface="Times New Roman" charset="0"/>
              </a:rPr>
              <a:t>New Users Per Year</a:t>
            </a:r>
            <a:endParaRPr lang="en-US" sz="2400" u="sng" dirty="0">
              <a:solidFill>
                <a:srgbClr val="000000"/>
              </a:solidFill>
              <a:latin typeface="Arial Black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20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33CC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FFFFFF"/>
      </a:folHlink>
    </a:clrScheme>
    <a:fontScheme name="1_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6718</TotalTime>
  <Words>188</Words>
  <Application>Microsoft Macintosh PowerPoint</Application>
  <PresentationFormat>On-screen Show (4:3)</PresentationFormat>
  <Paragraphs>105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Black</vt:lpstr>
      <vt:lpstr>ＭＳ Ｐゴシック</vt:lpstr>
      <vt:lpstr>Times New Roman</vt:lpstr>
      <vt:lpstr>Arial</vt:lpstr>
      <vt:lpstr>1_Default Design</vt:lpstr>
      <vt:lpstr>PowerPoint Presentation</vt:lpstr>
      <vt:lpstr>PowerPoint Presentation</vt:lpstr>
      <vt:lpstr>PowerPoint Presentation</vt:lpstr>
      <vt:lpstr>PowerPoint Presentation</vt:lpstr>
    </vt:vector>
  </TitlesOfParts>
  <Company>Rutgers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Rutgers</dc:creator>
  <cp:lastModifiedBy>Microsoft Office User</cp:lastModifiedBy>
  <cp:revision>74</cp:revision>
  <dcterms:created xsi:type="dcterms:W3CDTF">2009-03-24T18:02:36Z</dcterms:created>
  <dcterms:modified xsi:type="dcterms:W3CDTF">2016-10-20T04:14:28Z</dcterms:modified>
</cp:coreProperties>
</file>