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8" r:id="rId2"/>
    <p:sldId id="380" r:id="rId3"/>
    <p:sldId id="383" r:id="rId4"/>
    <p:sldId id="381" r:id="rId5"/>
    <p:sldId id="374" r:id="rId6"/>
    <p:sldId id="384" r:id="rId7"/>
    <p:sldId id="385" r:id="rId8"/>
    <p:sldId id="386" r:id="rId9"/>
    <p:sldId id="394" r:id="rId10"/>
    <p:sldId id="399" r:id="rId11"/>
    <p:sldId id="398" r:id="rId12"/>
    <p:sldId id="393" r:id="rId13"/>
    <p:sldId id="392" r:id="rId14"/>
    <p:sldId id="391" r:id="rId15"/>
    <p:sldId id="390" r:id="rId16"/>
    <p:sldId id="389" r:id="rId17"/>
    <p:sldId id="387" r:id="rId18"/>
    <p:sldId id="388" r:id="rId19"/>
    <p:sldId id="395" r:id="rId20"/>
    <p:sldId id="396" r:id="rId21"/>
    <p:sldId id="397" r:id="rId22"/>
    <p:sldId id="382" r:id="rId23"/>
    <p:sldId id="290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4D63"/>
    <a:srgbClr val="000080"/>
    <a:srgbClr val="D2A000"/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1" autoAdjust="0"/>
    <p:restoredTop sz="81859" autoAdjust="0"/>
  </p:normalViewPr>
  <p:slideViewPr>
    <p:cSldViewPr>
      <p:cViewPr varScale="1">
        <p:scale>
          <a:sx n="59" d="100"/>
          <a:sy n="59" d="100"/>
        </p:scale>
        <p:origin x="60" y="204"/>
      </p:cViewPr>
      <p:guideLst>
        <p:guide orient="horz" pos="2160"/>
        <p:guide pos="37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5EA627-1C54-4F09-BA21-72CDDD6A5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3AF647-679A-44A7-B527-FCD43A7B0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8B5F436-F33A-4B5C-A493-B0FDAD9D04C5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3AF647-679A-44A7-B527-FCD43A7B002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53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4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304800"/>
            <a:ext cx="24638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304800"/>
            <a:ext cx="71882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96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828800"/>
            <a:ext cx="4751917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918" y="1828800"/>
            <a:ext cx="4751916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7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1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15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4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04800"/>
            <a:ext cx="985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828800"/>
            <a:ext cx="97075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17" descr="IMOS_acronym-onl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6318250"/>
            <a:ext cx="1574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74D63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•"/>
        <a:defRPr sz="2200">
          <a:solidFill>
            <a:srgbClr val="374D63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374D63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374D63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74D63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74D63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374D6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374D6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374D6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374D6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OS slid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17" y="44624"/>
            <a:ext cx="1236069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63080" y="4437112"/>
            <a:ext cx="10297144" cy="1031875"/>
          </a:xfrm>
        </p:spPr>
        <p:txBody>
          <a:bodyPr anchor="t"/>
          <a:lstStyle/>
          <a:p>
            <a:r>
              <a:rPr lang="en-AU" b="1" dirty="0"/>
              <a:t>Australia’s </a:t>
            </a:r>
            <a:r>
              <a:rPr lang="en-AU" b="1" dirty="0" smtClean="0"/>
              <a:t>Marine Virtual Laboratory, MARVL:</a:t>
            </a:r>
            <a:r>
              <a:rPr lang="en-AU" dirty="0"/>
              <a:t/>
            </a:r>
            <a:br>
              <a:rPr lang="en-AU" dirty="0"/>
            </a:br>
            <a:r>
              <a:rPr lang="en-AU" b="1" dirty="0"/>
              <a:t>enabling efficient ocean model configuration </a:t>
            </a:r>
            <a:r>
              <a:rPr lang="en-AU" dirty="0"/>
              <a:t/>
            </a:r>
            <a:br>
              <a:rPr lang="en-AU" dirty="0"/>
            </a:br>
            <a:endParaRPr lang="en-US" sz="2800" dirty="0">
              <a:ea typeface="+mj-ea"/>
              <a:cs typeface="+mj-cs"/>
            </a:endParaRPr>
          </a:p>
        </p:txBody>
      </p:sp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2279576" y="5782493"/>
            <a:ext cx="79200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5000"/>
              </a:lnSpc>
              <a:spcBef>
                <a:spcPct val="20000"/>
              </a:spcBef>
              <a:buChar char="•"/>
              <a:defRPr sz="22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buChar char="–"/>
              <a:defRPr sz="20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15000"/>
              </a:lnSpc>
              <a:spcBef>
                <a:spcPct val="20000"/>
              </a:spcBef>
              <a:buChar char="•"/>
              <a:defRPr sz="24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D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chemeClr val="bg1"/>
                </a:solidFill>
              </a:rPr>
              <a:t>Roger Proctor and the MARVL team</a:t>
            </a:r>
            <a:endParaRPr lang="en-US" altLang="ja-JP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001" b="9000"/>
          <a:stretch/>
        </p:blipFill>
        <p:spPr>
          <a:xfrm>
            <a:off x="2519999" y="1440000"/>
            <a:ext cx="9247399" cy="40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84" r="2939" b="36067"/>
          <a:stretch/>
        </p:blipFill>
        <p:spPr>
          <a:xfrm>
            <a:off x="2520002" y="1440002"/>
            <a:ext cx="9585279" cy="28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1440000"/>
            <a:ext cx="853540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1440000"/>
            <a:ext cx="8756150" cy="46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1440000"/>
            <a:ext cx="75653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1440000"/>
            <a:ext cx="4248472" cy="50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0" y="1440000"/>
            <a:ext cx="829939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3744416" cy="1295400"/>
          </a:xfrm>
        </p:spPr>
        <p:txBody>
          <a:bodyPr/>
          <a:lstStyle/>
          <a:p>
            <a:r>
              <a:rPr lang="en-AU" sz="4000" dirty="0" smtClean="0">
                <a:latin typeface="Calibri" panose="020F0502020204030204" pitchFamily="34" charset="0"/>
              </a:rPr>
              <a:t>MARVL Outputs</a:t>
            </a:r>
            <a:endParaRPr lang="en-AU" sz="4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4005064"/>
            <a:ext cx="3670110" cy="2255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184" r="2939" b="36067"/>
          <a:stretch/>
        </p:blipFill>
        <p:spPr>
          <a:xfrm>
            <a:off x="194567" y="2437727"/>
            <a:ext cx="7100247" cy="2088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4848" y="3481844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File Bundles</a:t>
            </a:r>
            <a:endParaRPr lang="en-AU" sz="2800" dirty="0">
              <a:solidFill>
                <a:srgbClr val="374D6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022" y="1879731"/>
            <a:ext cx="488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Monitoring panel and download</a:t>
            </a:r>
            <a:endParaRPr lang="en-AU" sz="2800" dirty="0">
              <a:solidFill>
                <a:srgbClr val="374D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6499448" cy="1295400"/>
          </a:xfrm>
        </p:spPr>
        <p:txBody>
          <a:bodyPr/>
          <a:lstStyle/>
          <a:p>
            <a:r>
              <a:rPr lang="en-AU" sz="4000" dirty="0" smtClean="0">
                <a:latin typeface="Calibri" panose="020F0502020204030204" pitchFamily="34" charset="0"/>
              </a:rPr>
              <a:t>Feedback from recent testing</a:t>
            </a:r>
            <a:endParaRPr lang="en-AU" sz="4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268760"/>
            <a:ext cx="837280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Phil Gillibrand … interest in marine renewable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used </a:t>
            </a: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SHOC, both download bundle and cloud 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worked well in both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some issues uploading own grids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n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eed better help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extend time period for downloaded datasets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a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dd other models, e.g. unstructured, and make datasets globa</a:t>
            </a: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l</a:t>
            </a:r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54777" y="4221088"/>
            <a:ext cx="9559412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8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Brian King … interest in search and rescue (SAR) applications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f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ound interface easy to use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models suitable for SAR applications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n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eed forecasting capability for SAR applications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SHOC model output not compatible with existing SAR trajectory models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p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otentially useful tool for operational SAR subject to modifications </a:t>
            </a:r>
            <a:endParaRPr lang="en-AU" dirty="0">
              <a:solidFill>
                <a:srgbClr val="374D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548680"/>
            <a:ext cx="9801081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John Wilkin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ROMS model focus, </a:t>
            </a: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test case for the greater Hauraki Gulf in New Zealand</a:t>
            </a:r>
            <a:endParaRPr lang="en-AU" dirty="0" smtClean="0">
              <a:solidFill>
                <a:srgbClr val="374D63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t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he </a:t>
            </a: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process of getting started was not 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intuitive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b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etter labelling of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p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rojections other than square required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g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enerated grid file compliant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n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eed </a:t>
            </a: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a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dditional met parameters for surface fluxes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l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ike improved provenance</a:t>
            </a:r>
            <a:endParaRPr lang="en-AU" dirty="0">
              <a:solidFill>
                <a:srgbClr val="374D63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n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eed improved print capability for Summary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bug in surface forcing interpolation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romsForcing.nc has incorrect formulation for surface flux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have to customize varinfo.dat to read the variable names 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in romsForcing.nc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m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ake better use of the ROMS CDL variable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n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eed improved logic to ingest user-defined grid file (errors in coordinates)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i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mprovements would make MARVL a useful tool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0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-13853"/>
            <a:ext cx="4267200" cy="1295400"/>
          </a:xfrm>
        </p:spPr>
        <p:txBody>
          <a:bodyPr/>
          <a:lstStyle/>
          <a:p>
            <a:r>
              <a:rPr lang="en-AU" dirty="0" smtClean="0"/>
              <a:t>Rationale for MARVL</a:t>
            </a:r>
            <a:endParaRPr lang="en-AU" dirty="0"/>
          </a:p>
        </p:txBody>
      </p:sp>
      <p:sp>
        <p:nvSpPr>
          <p:cNvPr id="4" name="Text Box 24"/>
          <p:cNvSpPr txBox="1">
            <a:spLocks noGrp="1" noChangeArrowheads="1"/>
          </p:cNvSpPr>
          <p:nvPr>
            <p:ph idx="1"/>
          </p:nvPr>
        </p:nvSpPr>
        <p:spPr bwMode="auto">
          <a:xfrm>
            <a:off x="1199456" y="1340768"/>
            <a:ext cx="9707563" cy="4222694"/>
          </a:xfrm>
          <a:prstGeom prst="rect">
            <a:avLst/>
          </a:prstGeom>
          <a:noFill/>
          <a:ln w="25400">
            <a:solidFill>
              <a:srgbClr val="374D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solidFill>
                  <a:srgbClr val="374D63"/>
                </a:solidFill>
              </a:rPr>
              <a:t> High-resolution models are historically time-consuming to configure 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374D63"/>
                </a:solidFill>
              </a:rPr>
              <a:t>    – often taking weeks to months to properly prepare. </a:t>
            </a:r>
          </a:p>
          <a:p>
            <a:r>
              <a:rPr lang="en-US" altLang="en-US" sz="2800" dirty="0">
                <a:solidFill>
                  <a:srgbClr val="374D63"/>
                </a:solidFill>
              </a:rPr>
              <a:t> Collecting the relevant data and making it suitable for the model at hand is a tedious </a:t>
            </a:r>
            <a:r>
              <a:rPr lang="en-US" altLang="en-US" sz="2800" dirty="0" smtClean="0">
                <a:solidFill>
                  <a:srgbClr val="374D63"/>
                </a:solidFill>
              </a:rPr>
              <a:t>task</a:t>
            </a:r>
          </a:p>
          <a:p>
            <a:r>
              <a:rPr lang="en-US" altLang="en-US" sz="2800" dirty="0" smtClean="0">
                <a:solidFill>
                  <a:srgbClr val="374D63"/>
                </a:solidFill>
              </a:rPr>
              <a:t>We have sought to build a web browser toolkit for accelerating this initial phase of development for a number of community models, including ROMS </a:t>
            </a:r>
            <a:endParaRPr lang="en-US" altLang="en-US" sz="2800" dirty="0">
              <a:solidFill>
                <a:srgbClr val="374D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697" t="23728" r="34599" b="14577"/>
          <a:stretch/>
        </p:blipFill>
        <p:spPr>
          <a:xfrm>
            <a:off x="623392" y="980728"/>
            <a:ext cx="3960440" cy="37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1656" t="29749" r="27157" b="10752"/>
          <a:stretch/>
        </p:blipFill>
        <p:spPr>
          <a:xfrm>
            <a:off x="4583832" y="1340768"/>
            <a:ext cx="3744416" cy="2448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0671" t="16497" r="35032" b="11754"/>
          <a:stretch/>
        </p:blipFill>
        <p:spPr>
          <a:xfrm>
            <a:off x="8544272" y="1196752"/>
            <a:ext cx="3240360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0"/>
            <a:ext cx="11017224" cy="1295400"/>
          </a:xfrm>
        </p:spPr>
        <p:txBody>
          <a:bodyPr/>
          <a:lstStyle/>
          <a:p>
            <a:r>
              <a:rPr lang="en-AU" sz="3800" dirty="0" smtClean="0">
                <a:latin typeface="Calibri" panose="020F0502020204030204" pitchFamily="34" charset="0"/>
              </a:rPr>
              <a:t>Possible improvements to </a:t>
            </a:r>
            <a:r>
              <a:rPr lang="en-AU" sz="3800" dirty="0" smtClean="0">
                <a:latin typeface="Calibri" panose="020F0502020204030204" pitchFamily="34" charset="0"/>
              </a:rPr>
              <a:t>better serve ROMS users</a:t>
            </a:r>
            <a:br>
              <a:rPr lang="en-AU" sz="3800" dirty="0" smtClean="0">
                <a:latin typeface="Calibri" panose="020F0502020204030204" pitchFamily="34" charset="0"/>
              </a:rPr>
            </a:br>
            <a:r>
              <a:rPr lang="en-AU" sz="3800" dirty="0" smtClean="0">
                <a:latin typeface="Calibri" panose="020F0502020204030204" pitchFamily="34" charset="0"/>
              </a:rPr>
              <a:t>(John’s recommendations)</a:t>
            </a:r>
            <a:endParaRPr lang="en-AU" sz="3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727448"/>
            <a:ext cx="9707563" cy="3645768"/>
          </a:xfrm>
        </p:spPr>
        <p:txBody>
          <a:bodyPr/>
          <a:lstStyle/>
          <a:p>
            <a:r>
              <a:rPr lang="en-AU" dirty="0" smtClean="0"/>
              <a:t>Improved HELP content and documentation</a:t>
            </a:r>
          </a:p>
          <a:p>
            <a:r>
              <a:rPr lang="en-AU" dirty="0"/>
              <a:t>Better </a:t>
            </a:r>
            <a:r>
              <a:rPr lang="en-AU" dirty="0" smtClean="0"/>
              <a:t>step-by-step </a:t>
            </a:r>
            <a:r>
              <a:rPr lang="en-AU" dirty="0"/>
              <a:t>labelling</a:t>
            </a:r>
          </a:p>
          <a:p>
            <a:r>
              <a:rPr lang="en-AU" dirty="0" smtClean="0"/>
              <a:t>Capture provenance data</a:t>
            </a:r>
          </a:p>
          <a:p>
            <a:r>
              <a:rPr lang="en-AU" dirty="0" smtClean="0"/>
              <a:t>Revise interpolation (more judicious land/sea mask usage)</a:t>
            </a:r>
          </a:p>
          <a:p>
            <a:r>
              <a:rPr lang="en-AU" dirty="0" smtClean="0"/>
              <a:t>Revise surface flux outputs</a:t>
            </a:r>
          </a:p>
          <a:p>
            <a:r>
              <a:rPr lang="en-AU" dirty="0" smtClean="0"/>
              <a:t>Improve grid upload ingest (to fix erroneous geolocation)</a:t>
            </a:r>
          </a:p>
          <a:p>
            <a:r>
              <a:rPr lang="en-AU" dirty="0" smtClean="0"/>
              <a:t>Adopt ROMS variable labelling</a:t>
            </a:r>
          </a:p>
          <a:p>
            <a:r>
              <a:rPr lang="en-AU" dirty="0" smtClean="0"/>
              <a:t>Install latest version of ROMS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93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0"/>
            <a:ext cx="6696744" cy="1295400"/>
          </a:xfrm>
        </p:spPr>
        <p:txBody>
          <a:bodyPr/>
          <a:lstStyle/>
          <a:p>
            <a:r>
              <a:rPr lang="en-AU" dirty="0" smtClean="0"/>
              <a:t>Want to know more about MARVL?</a:t>
            </a:r>
            <a:endParaRPr lang="en-AU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63352" y="1964185"/>
            <a:ext cx="2560316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AU" sz="28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Read all about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5850133"/>
            <a:ext cx="6162720" cy="614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437" t="13848" r="32276" b="42108"/>
          <a:stretch/>
        </p:blipFill>
        <p:spPr>
          <a:xfrm>
            <a:off x="5087888" y="1052736"/>
            <a:ext cx="5832648" cy="4475681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407368" y="5312393"/>
            <a:ext cx="1141659" cy="5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374D63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4D63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74D63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74D63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74D63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74D63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74D63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74D63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374D63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800" kern="0" dirty="0" smtClean="0">
                <a:latin typeface="Calibri" panose="020F0502020204030204" pitchFamily="34" charset="0"/>
              </a:rPr>
              <a:t>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933" y="260821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Oke et al, 2016,</a:t>
            </a:r>
          </a:p>
          <a:p>
            <a:r>
              <a:rPr lang="en-AU" dirty="0" err="1" smtClean="0">
                <a:solidFill>
                  <a:srgbClr val="374D63"/>
                </a:solidFill>
                <a:latin typeface="Calibri" panose="020F0502020204030204" pitchFamily="34" charset="0"/>
              </a:rPr>
              <a:t>Geosci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. 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Model 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Dev., 9, </a:t>
            </a:r>
            <a:r>
              <a:rPr lang="en-AU" dirty="0">
                <a:solidFill>
                  <a:srgbClr val="374D63"/>
                </a:solidFill>
                <a:latin typeface="Calibri" panose="020F0502020204030204" pitchFamily="34" charset="0"/>
              </a:rPr>
              <a:t>3297-3307</a:t>
            </a:r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.</a:t>
            </a:r>
            <a:endParaRPr lang="en-AU" dirty="0">
              <a:solidFill>
                <a:srgbClr val="374D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250"/>
            <a:ext cx="91440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7408" y="465483"/>
            <a:ext cx="857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Thanks for listening, now I can go home!</a:t>
            </a:r>
            <a:endParaRPr lang="en-AU" sz="4000" dirty="0">
              <a:solidFill>
                <a:srgbClr val="374D6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8547" y="3587532"/>
            <a:ext cx="363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374D63"/>
                </a:solidFill>
                <a:latin typeface="Calibri" panose="020F0502020204030204" pitchFamily="34" charset="0"/>
              </a:rPr>
              <a:t>roger.proctor@utas.edu.au </a:t>
            </a:r>
            <a:endParaRPr lang="en-AU" dirty="0">
              <a:solidFill>
                <a:srgbClr val="374D63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0"/>
            <a:ext cx="5295502" cy="1295400"/>
          </a:xfrm>
        </p:spPr>
        <p:txBody>
          <a:bodyPr/>
          <a:lstStyle/>
          <a:p>
            <a:r>
              <a:rPr lang="en-AU" sz="4000" dirty="0" smtClean="0">
                <a:latin typeface="Calibri" panose="020F0502020204030204" pitchFamily="34" charset="0"/>
              </a:rPr>
              <a:t>MARVL development</a:t>
            </a:r>
            <a:endParaRPr lang="en-AU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32" y="1017494"/>
            <a:ext cx="4843264" cy="5731031"/>
          </a:xfrm>
        </p:spPr>
        <p:txBody>
          <a:bodyPr/>
          <a:lstStyle/>
          <a:p>
            <a:r>
              <a:rPr lang="en-AU" dirty="0" smtClean="0"/>
              <a:t>MARVL is a Virtual Laboratory under the </a:t>
            </a:r>
            <a:r>
              <a:rPr lang="en-AU" dirty="0" err="1" smtClean="0"/>
              <a:t>NeCTAR</a:t>
            </a:r>
            <a:r>
              <a:rPr lang="en-AU" dirty="0" smtClean="0"/>
              <a:t> Virtual Laboratory program supplemented by ANDS</a:t>
            </a:r>
          </a:p>
          <a:p>
            <a:r>
              <a:rPr lang="en-AU" dirty="0" smtClean="0"/>
              <a:t>MARVL development is a partnership between CSIRO, IMOS and TPAC</a:t>
            </a:r>
          </a:p>
          <a:p>
            <a:r>
              <a:rPr lang="en-AU" dirty="0" smtClean="0"/>
              <a:t>MARVL testing has involved the Australian marine research community – CSIRO, IMOS, AIMS, BoM, UNSW, UWA, SARDI and ‘others’ – Phil Gillibrand (UHI, UK), Brian King (RPS APASA) &amp; John Wilkin (Rutgers U)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6312025" y="820512"/>
            <a:ext cx="4855463" cy="1656184"/>
            <a:chOff x="6312024" y="1484784"/>
            <a:chExt cx="2984829" cy="8640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33143"/>
            <a:stretch/>
          </p:blipFill>
          <p:spPr>
            <a:xfrm>
              <a:off x="6312024" y="1484784"/>
              <a:ext cx="1329043" cy="8640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63355"/>
            <a:stretch/>
          </p:blipFill>
          <p:spPr>
            <a:xfrm>
              <a:off x="7461873" y="1657399"/>
              <a:ext cx="1834980" cy="653911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278934" y="2694856"/>
            <a:ext cx="4785618" cy="1249181"/>
            <a:chOff x="5950159" y="3044412"/>
            <a:chExt cx="3702221" cy="9663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6280" y="3250919"/>
              <a:ext cx="1036100" cy="5948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0159" y="3044412"/>
              <a:ext cx="886485" cy="966383"/>
            </a:xfrm>
            <a:prstGeom prst="rect">
              <a:avLst/>
            </a:prstGeom>
          </p:spPr>
        </p:pic>
        <p:pic>
          <p:nvPicPr>
            <p:cNvPr id="8" name="Picture 4" descr="http://t1.gstatic.com/images?q=tbn:ANd9GcTG479-3rKBPjkqjbsJSUNrCGTMedJT8Ny1oUMByn3v5N-f8g8T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64" b="49353"/>
            <a:stretch/>
          </p:blipFill>
          <p:spPr bwMode="auto">
            <a:xfrm>
              <a:off x="7004875" y="3372537"/>
              <a:ext cx="1272383" cy="44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6882" t="18666" r="7953"/>
          <a:stretch/>
        </p:blipFill>
        <p:spPr>
          <a:xfrm>
            <a:off x="6278934" y="4081278"/>
            <a:ext cx="4281562" cy="258200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803412" y="1023543"/>
            <a:ext cx="10333148" cy="1613369"/>
          </a:xfrm>
          <a:prstGeom prst="rect">
            <a:avLst/>
          </a:prstGeom>
          <a:noFill/>
          <a:ln w="9525" cap="flat" cmpd="sng" algn="ctr">
            <a:solidFill>
              <a:srgbClr val="374D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3585" y="2716555"/>
            <a:ext cx="10333148" cy="1127127"/>
          </a:xfrm>
          <a:prstGeom prst="rect">
            <a:avLst/>
          </a:prstGeom>
          <a:noFill/>
          <a:ln w="9525" cap="flat" cmpd="sng" algn="ctr">
            <a:solidFill>
              <a:srgbClr val="374D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85454" y="3946462"/>
            <a:ext cx="10333148" cy="2716818"/>
          </a:xfrm>
          <a:prstGeom prst="rect">
            <a:avLst/>
          </a:prstGeom>
          <a:noFill/>
          <a:ln w="9525" cap="flat" cmpd="sng" algn="ctr">
            <a:solidFill>
              <a:srgbClr val="374D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766"/>
            <a:ext cx="4176464" cy="1295400"/>
          </a:xfrm>
        </p:spPr>
        <p:txBody>
          <a:bodyPr/>
          <a:lstStyle/>
          <a:p>
            <a:r>
              <a:rPr lang="en-AU" sz="3600" dirty="0" smtClean="0">
                <a:latin typeface="Calibri" panose="020F0502020204030204" pitchFamily="34" charset="0"/>
              </a:rPr>
              <a:t>MARVL in a nutshell</a:t>
            </a:r>
            <a:endParaRPr lang="en-AU" sz="36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20" y="1124744"/>
            <a:ext cx="7128792" cy="5467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423" y="150411"/>
            <a:ext cx="1176630" cy="1249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3832" y="3415836"/>
            <a:ext cx="3024336" cy="1015663"/>
          </a:xfrm>
          <a:prstGeom prst="rect">
            <a:avLst/>
          </a:prstGeom>
          <a:solidFill>
            <a:srgbClr val="D2A000"/>
          </a:solidFill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Initiate Processing</a:t>
            </a:r>
            <a:r>
              <a:rPr lang="en-AU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AU" sz="14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Evaluate dependencies, create workspaces, initiate data requests including for observations*</a:t>
            </a:r>
            <a:endParaRPr lang="en-AU" sz="14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8184232" y="3430238"/>
            <a:ext cx="364475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*e.g. for ship of opportunity XBT data </a:t>
            </a:r>
          </a:p>
          <a:p>
            <a:pPr algn="ctr" eaLnBrk="1" hangingPunct="1">
              <a:defRPr/>
            </a:pPr>
            <a:r>
              <a:rPr lang="en-AU" sz="1200" u="sng" dirty="0">
                <a:latin typeface="Calibri" panose="020F0502020204030204" pitchFamily="34" charset="0"/>
              </a:rPr>
              <a:t>http://geoserver-123.aodn.org.au/geoserver/imos/ows?service=WFS&amp;version=1.0.0&amp;request=GetFeature&amp;typeName=imos:soop_xbt_dm_profile_data&amp;CQL_FILTER=XBT_uniqueid=%2788949016%27&amp;outputFormat=CSV</a:t>
            </a:r>
            <a:endParaRPr lang="en-AU" sz="1200" dirty="0"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32616" y="1484784"/>
            <a:ext cx="33475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6280" y="5301208"/>
            <a:ext cx="3075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000" dirty="0">
                <a:solidFill>
                  <a:srgbClr val="374D63"/>
                </a:solidFill>
                <a:latin typeface="Calibri" panose="020F0502020204030204" pitchFamily="34" charset="0"/>
              </a:rPr>
              <a:t>www.marvl.org.au</a:t>
            </a:r>
          </a:p>
        </p:txBody>
      </p:sp>
    </p:spTree>
    <p:extLst>
      <p:ext uri="{BB962C8B-B14F-4D97-AF65-F5344CB8AC3E}">
        <p14:creationId xmlns:p14="http://schemas.microsoft.com/office/powerpoint/2010/main" val="11487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196752"/>
            <a:ext cx="7816568" cy="496981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1384" y="188640"/>
            <a:ext cx="4028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rgbClr val="374D63"/>
                </a:solidFill>
                <a:latin typeface="Calibri" panose="020F0502020204030204" pitchFamily="34" charset="0"/>
              </a:rPr>
              <a:t>MARVL schematic </a:t>
            </a:r>
            <a:endParaRPr lang="en-AU" sz="4000" dirty="0">
              <a:solidFill>
                <a:srgbClr val="374D63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10" y="5625379"/>
            <a:ext cx="1161096" cy="8373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5672764"/>
            <a:ext cx="1189681" cy="7899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48" y="861625"/>
            <a:ext cx="980363" cy="8722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1423" y="150411"/>
            <a:ext cx="1176630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4482"/>
            <a:ext cx="3960440" cy="1295400"/>
          </a:xfrm>
        </p:spPr>
        <p:txBody>
          <a:bodyPr/>
          <a:lstStyle/>
          <a:p>
            <a:r>
              <a:rPr lang="en-AU" sz="4000" dirty="0" smtClean="0">
                <a:latin typeface="Calibri" panose="020F0502020204030204" pitchFamily="34" charset="0"/>
              </a:rPr>
              <a:t>MARVL features</a:t>
            </a:r>
            <a:endParaRPr lang="en-AU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052736"/>
            <a:ext cx="9937104" cy="5661248"/>
          </a:xfrm>
        </p:spPr>
        <p:txBody>
          <a:bodyPr/>
          <a:lstStyle/>
          <a:p>
            <a:r>
              <a:rPr lang="en-AU" sz="2400" dirty="0" smtClean="0">
                <a:latin typeface="Calibri" panose="020F0502020204030204" pitchFamily="34" charset="0"/>
              </a:rPr>
              <a:t>Five community models – 3 hydrodynamic (ROMS, </a:t>
            </a:r>
            <a:r>
              <a:rPr lang="en-AU" sz="2400" dirty="0" smtClean="0">
                <a:latin typeface="Calibri" panose="020F0502020204030204" pitchFamily="34" charset="0"/>
              </a:rPr>
              <a:t>MOM4, </a:t>
            </a:r>
            <a:r>
              <a:rPr lang="en-AU" sz="2400" dirty="0" smtClean="0">
                <a:latin typeface="Calibri" panose="020F0502020204030204" pitchFamily="34" charset="0"/>
              </a:rPr>
              <a:t>SHOC), 2 wave (WW3, SWAN)</a:t>
            </a:r>
          </a:p>
          <a:p>
            <a:r>
              <a:rPr lang="en-AU" sz="2400" dirty="0" smtClean="0">
                <a:latin typeface="Calibri" panose="020F0502020204030204" pitchFamily="34" charset="0"/>
              </a:rPr>
              <a:t>Reanalysis datasets for ocean initial and boundary conditions (BRAN3, GLORYS, </a:t>
            </a:r>
            <a:r>
              <a:rPr lang="en-AU" sz="2400" dirty="0" err="1" smtClean="0">
                <a:latin typeface="Calibri" panose="020F0502020204030204" pitchFamily="34" charset="0"/>
              </a:rPr>
              <a:t>Oceanmaps</a:t>
            </a:r>
            <a:r>
              <a:rPr lang="en-AU" sz="2400" dirty="0" smtClean="0">
                <a:latin typeface="Calibri" panose="020F0502020204030204" pitchFamily="34" charset="0"/>
              </a:rPr>
              <a:t>, FOAM), and for atmospheric forcing (ACCESS-R, NCEP) </a:t>
            </a:r>
          </a:p>
          <a:p>
            <a:r>
              <a:rPr lang="en-AU" sz="2400" dirty="0" smtClean="0">
                <a:latin typeface="Calibri" panose="020F0502020204030204" pitchFamily="34" charset="0"/>
              </a:rPr>
              <a:t>Global 1km bathymetry</a:t>
            </a:r>
          </a:p>
          <a:p>
            <a:r>
              <a:rPr lang="en-AU" sz="2400" dirty="0" smtClean="0">
                <a:latin typeface="Calibri" panose="020F0502020204030204" pitchFamily="34" charset="0"/>
              </a:rPr>
              <a:t>Help assistant (beginner, expert)</a:t>
            </a:r>
          </a:p>
          <a:p>
            <a:r>
              <a:rPr lang="en-AU" sz="2400" dirty="0" smtClean="0">
                <a:latin typeface="Calibri" panose="020F0502020204030204" pitchFamily="34" charset="0"/>
              </a:rPr>
              <a:t>Some user customisation, model dependent, e.g. upload own grid, modify parameters</a:t>
            </a:r>
          </a:p>
          <a:p>
            <a:r>
              <a:rPr lang="en-AU" sz="2400" dirty="0" smtClean="0">
                <a:latin typeface="Calibri" panose="020F0502020204030204" pitchFamily="34" charset="0"/>
              </a:rPr>
              <a:t>Takeaway bundles for all models, cloud simulation for (at present) SWAN &amp; SHOC</a:t>
            </a:r>
          </a:p>
          <a:p>
            <a:r>
              <a:rPr lang="en-AU" sz="2400" dirty="0" smtClean="0">
                <a:latin typeface="Calibri" panose="020F0502020204030204" pitchFamily="34" charset="0"/>
              </a:rPr>
              <a:t>Summary log file, fragments extracted for provenance record (in progress). </a:t>
            </a:r>
            <a:endParaRPr lang="en-A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598556"/>
            <a:ext cx="4509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How to use MARVL?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3432" y="1828800"/>
            <a:ext cx="10369152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</a:rPr>
              <a:t>If Australian affiliation, get </a:t>
            </a:r>
            <a:r>
              <a:rPr lang="en-AU" sz="2400" dirty="0">
                <a:latin typeface="Calibri" panose="020F0502020204030204" pitchFamily="34" charset="0"/>
              </a:rPr>
              <a:t>an AAF </a:t>
            </a:r>
            <a:r>
              <a:rPr lang="en-AU" sz="2400" dirty="0" smtClean="0">
                <a:latin typeface="Calibri" panose="020F0502020204030204" pitchFamily="34" charset="0"/>
              </a:rPr>
              <a:t>account - http</a:t>
            </a:r>
            <a:r>
              <a:rPr lang="en-AU" sz="2400" dirty="0">
                <a:latin typeface="Calibri" panose="020F0502020204030204" pitchFamily="34" charset="0"/>
              </a:rPr>
              <a:t>://aaf.edu.au</a:t>
            </a:r>
            <a:r>
              <a:rPr lang="en-AU" sz="2400" dirty="0" smtClean="0">
                <a:latin typeface="Calibri" panose="020F0502020204030204" pitchFamily="34" charset="0"/>
              </a:rPr>
              <a:t>/ </a:t>
            </a:r>
            <a:endParaRPr lang="en-AU" sz="2400" dirty="0">
              <a:latin typeface="Calibri" panose="020F0502020204030204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</a:rPr>
              <a:t>If not, register through ‘Virtual Home’ – contact </a:t>
            </a:r>
            <a:r>
              <a:rPr lang="en-AU" sz="2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roger.proctor@utas.edu.au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</a:rPr>
              <a:t>In 2017 we should be able to use </a:t>
            </a:r>
            <a:r>
              <a:rPr lang="en-AU" sz="2400" dirty="0" err="1" smtClean="0">
                <a:latin typeface="Calibri" panose="020F0502020204030204" pitchFamily="34" charset="0"/>
              </a:rPr>
              <a:t>eduGain</a:t>
            </a:r>
            <a:r>
              <a:rPr lang="en-AU" sz="2400" dirty="0" smtClean="0">
                <a:latin typeface="Calibri" panose="020F0502020204030204" pitchFamily="34" charset="0"/>
              </a:rPr>
              <a:t>, the international login</a:t>
            </a:r>
            <a:endParaRPr lang="en-AU" sz="2400" dirty="0" smtClean="0">
              <a:latin typeface="Calibri" panose="020F0502020204030204" pitchFamily="34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</a:rPr>
              <a:t>Get </a:t>
            </a:r>
            <a:r>
              <a:rPr lang="en-AU" sz="2400" dirty="0">
                <a:latin typeface="Calibri" panose="020F0502020204030204" pitchFamily="34" charset="0"/>
              </a:rPr>
              <a:t>the </a:t>
            </a:r>
            <a:r>
              <a:rPr lang="en-AU" sz="2400" dirty="0" smtClean="0">
                <a:latin typeface="Calibri" panose="020F0502020204030204" pitchFamily="34" charset="0"/>
              </a:rPr>
              <a:t>URL - https://portal.marvl.org.au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AU" sz="2400" dirty="0" smtClean="0">
                <a:latin typeface="Calibri" panose="020F0502020204030204" pitchFamily="34" charset="0"/>
              </a:rPr>
              <a:t>Jump in!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AU" sz="2400" dirty="0" err="1" smtClean="0">
                <a:latin typeface="Calibri" panose="020F0502020204030204" pitchFamily="34" charset="0"/>
              </a:rPr>
              <a:t>Er</a:t>
            </a:r>
            <a:r>
              <a:rPr lang="en-AU" sz="2400" dirty="0" smtClean="0">
                <a:latin typeface="Calibri" panose="020F0502020204030204" pitchFamily="34" charset="0"/>
              </a:rPr>
              <a:t>, that’s it</a:t>
            </a:r>
            <a:endParaRPr lang="en-A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16632"/>
            <a:ext cx="10513168" cy="1295400"/>
          </a:xfrm>
        </p:spPr>
        <p:txBody>
          <a:bodyPr/>
          <a:lstStyle/>
          <a:p>
            <a:r>
              <a:rPr lang="en-AU" sz="4000" dirty="0" smtClean="0">
                <a:latin typeface="Calibri" panose="020F0502020204030204" pitchFamily="34" charset="0"/>
              </a:rPr>
              <a:t>Quick walk </a:t>
            </a:r>
            <a:r>
              <a:rPr lang="en-AU" sz="4000" dirty="0">
                <a:latin typeface="Calibri" panose="020F0502020204030204" pitchFamily="34" charset="0"/>
              </a:rPr>
              <a:t>through - https://portal.marvl.org.au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8980" t="21333" r="38970" b="40802"/>
          <a:stretch/>
        </p:blipFill>
        <p:spPr>
          <a:xfrm>
            <a:off x="2520000" y="1440000"/>
            <a:ext cx="5221708" cy="50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750" t="16180" r="18564" b="6821"/>
          <a:stretch/>
        </p:blipFill>
        <p:spPr>
          <a:xfrm>
            <a:off x="2520000" y="1440000"/>
            <a:ext cx="6624736" cy="46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S_PPT_template2007">
  <a:themeElements>
    <a:clrScheme name="">
      <a:dk1>
        <a:srgbClr val="000099"/>
      </a:dk1>
      <a:lt1>
        <a:srgbClr val="FFFFFF"/>
      </a:lt1>
      <a:dk2>
        <a:srgbClr val="000099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IMOS_PPT_template2007.pot</Template>
  <TotalTime>3394</TotalTime>
  <Words>661</Words>
  <Application>Microsoft Office PowerPoint</Application>
  <PresentationFormat>Widescreen</PresentationFormat>
  <Paragraphs>84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Times</vt:lpstr>
      <vt:lpstr>IMOS_PPT_template2007</vt:lpstr>
      <vt:lpstr>Australia’s Marine Virtual Laboratory, MARVL: enabling efficient ocean model configuration  </vt:lpstr>
      <vt:lpstr>Rationale for MARVL</vt:lpstr>
      <vt:lpstr>MARVL development</vt:lpstr>
      <vt:lpstr>MARVL in a nutshell</vt:lpstr>
      <vt:lpstr>PowerPoint Presentation</vt:lpstr>
      <vt:lpstr>MARVL features</vt:lpstr>
      <vt:lpstr>How to use MARVL?</vt:lpstr>
      <vt:lpstr>Quick walk through - https://portal.marvl.org.au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MARVL Outputs</vt:lpstr>
      <vt:lpstr>Feedback from recent testing</vt:lpstr>
      <vt:lpstr>PowerPoint Presentation</vt:lpstr>
      <vt:lpstr>PowerPoint Presentation</vt:lpstr>
      <vt:lpstr>Possible improvements to better serve ROMS users (John’s recommendations)</vt:lpstr>
      <vt:lpstr>Want to know more about MARVL?</vt:lpstr>
      <vt:lpstr>PowerPoint Presentation</vt:lpstr>
    </vt:vector>
  </TitlesOfParts>
  <Company>Louise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with space to run over two lines</dc:title>
  <dc:creator>Tim Moltmann</dc:creator>
  <cp:lastModifiedBy>Roger Proctor</cp:lastModifiedBy>
  <cp:revision>186</cp:revision>
  <dcterms:modified xsi:type="dcterms:W3CDTF">2016-10-20T00:42:05Z</dcterms:modified>
</cp:coreProperties>
</file>