
<file path=[Content_Types].xml><?xml version="1.0" encoding="utf-8"?>
<Types xmlns="http://schemas.openxmlformats.org/package/2006/content-types">
  <Default Extension="xml" ContentType="application/xml"/>
  <Default Extension="wmf" ContentType="image/x-wmf"/>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85" r:id="rId3"/>
    <p:sldId id="288" r:id="rId4"/>
    <p:sldId id="289" r:id="rId5"/>
    <p:sldId id="309" r:id="rId6"/>
    <p:sldId id="300" r:id="rId7"/>
    <p:sldId id="290" r:id="rId8"/>
    <p:sldId id="298" r:id="rId9"/>
    <p:sldId id="291" r:id="rId10"/>
    <p:sldId id="293" r:id="rId11"/>
    <p:sldId id="294" r:id="rId12"/>
    <p:sldId id="306" r:id="rId13"/>
    <p:sldId id="304" r:id="rId14"/>
    <p:sldId id="299" r:id="rId15"/>
    <p:sldId id="303" r:id="rId16"/>
    <p:sldId id="302" r:id="rId17"/>
    <p:sldId id="305" r:id="rId18"/>
    <p:sldId id="307" r:id="rId19"/>
    <p:sldId id="296" r:id="rId20"/>
    <p:sldId id="308"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706"/>
    <p:restoredTop sz="89896" autoAdjust="0"/>
  </p:normalViewPr>
  <p:slideViewPr>
    <p:cSldViewPr>
      <p:cViewPr>
        <p:scale>
          <a:sx n="77" d="100"/>
          <a:sy n="77" d="100"/>
        </p:scale>
        <p:origin x="1024"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B1FAF-8E14-6D48-B3A9-EBE4569D8E8E}" type="datetimeFigureOut">
              <a:rPr lang="en-US" smtClean="0"/>
              <a:t>10/20/16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39EBC-E3D2-444A-9BF5-F894AB7A931A}" type="slidenum">
              <a:rPr lang="en-US" smtClean="0"/>
              <a:t>‹#›</a:t>
            </a:fld>
            <a:endParaRPr lang="en-US"/>
          </a:p>
        </p:txBody>
      </p:sp>
    </p:spTree>
    <p:extLst>
      <p:ext uri="{BB962C8B-B14F-4D97-AF65-F5344CB8AC3E}">
        <p14:creationId xmlns:p14="http://schemas.microsoft.com/office/powerpoint/2010/main" val="57723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zh-CN" altLang="en-US" smtClean="0"/>
              <a:t>单击此处编辑母版标题样式</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Title 7"/>
          <p:cNvSpPr>
            <a:spLocks noGrp="1"/>
          </p:cNvSpPr>
          <p:nvPr>
            <p:ph type="title"/>
          </p:nvPr>
        </p:nvSpPr>
        <p:spPr/>
        <p:txBody>
          <a:bodyPr/>
          <a:lstStyle/>
          <a:p>
            <a:r>
              <a:rPr lang="zh-CN" altLang="en-US" smtClean="0"/>
              <a:t>单击此处编辑母版标题样式</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8" name="Title 7"/>
          <p:cNvSpPr>
            <a:spLocks noGrp="1"/>
          </p:cNvSpPr>
          <p:nvPr>
            <p:ph type="title"/>
          </p:nvPr>
        </p:nvSpPr>
        <p:spPr/>
        <p:txBody>
          <a:bodyPr/>
          <a:lstStyle/>
          <a:p>
            <a:r>
              <a:rPr lang="zh-CN" altLang="en-US" smtClean="0"/>
              <a:t>单击此处编辑母版标题样式</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zh-CN" altLang="en-US" smtClean="0"/>
              <a:t>单击此处编辑母版文本样式</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10" name="Title 9"/>
          <p:cNvSpPr>
            <a:spLocks noGrp="1"/>
          </p:cNvSpPr>
          <p:nvPr>
            <p:ph type="title"/>
          </p:nvPr>
        </p:nvSpPr>
        <p:spPr/>
        <p:txBody>
          <a:bodyPr/>
          <a:lstStyle/>
          <a:p>
            <a:r>
              <a:rPr lang="zh-CN" altLang="en-US" smtClean="0"/>
              <a:t>单击此处编辑母版标题样式</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zh-CN" altLang="en-US" smtClean="0"/>
              <a:t>单击此处编辑母版标题样式</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t>16/10/20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zh-CN" altLang="en-US" smtClean="0"/>
              <a:t>单击此处编辑母版标题样式</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30820CF-B880-4189-942D-D702A7CBA730}" type="datetimeFigureOut">
              <a:rPr lang="zh-CN" altLang="en-US" smtClean="0"/>
              <a:t>16/10/20</a:t>
            </a:fld>
            <a:endParaRPr lang="zh-CN" alt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zh-CN" alt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3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xh_liu@sio.org.c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4" Type="http://schemas.openxmlformats.org/officeDocument/2006/relationships/image" Target="../media/image5.tiff"/><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5709" y="3717032"/>
            <a:ext cx="8666771" cy="1800200"/>
          </a:xfrm>
        </p:spPr>
        <p:txBody>
          <a:bodyPr>
            <a:noAutofit/>
          </a:bodyPr>
          <a:lstStyle/>
          <a:p>
            <a:pPr algn="ctr">
              <a:lnSpc>
                <a:spcPct val="150000"/>
              </a:lnSpc>
            </a:pPr>
            <a:r>
              <a:rPr lang="en-US" altLang="zh-CN" sz="2400" dirty="0" err="1" smtClean="0">
                <a:latin typeface="+mj-lt"/>
                <a:ea typeface="黑体" panose="02010609060101010101" pitchFamily="49" charset="-122"/>
              </a:rPr>
              <a:t>Xiaohui</a:t>
            </a:r>
            <a:r>
              <a:rPr lang="en-US" altLang="zh-CN" sz="2400" dirty="0" smtClean="0">
                <a:latin typeface="+mj-lt"/>
                <a:ea typeface="黑体" panose="02010609060101010101" pitchFamily="49" charset="-122"/>
              </a:rPr>
              <a:t> Liu; </a:t>
            </a:r>
            <a:r>
              <a:rPr lang="en-US" altLang="zh-CN" sz="2400" dirty="0" err="1" smtClean="0">
                <a:latin typeface="+mj-lt"/>
                <a:ea typeface="黑体" panose="02010609060101010101" pitchFamily="49" charset="-122"/>
              </a:rPr>
              <a:t>Dake</a:t>
            </a:r>
            <a:r>
              <a:rPr lang="en-US" altLang="zh-CN" sz="2400" dirty="0" smtClean="0">
                <a:latin typeface="+mj-lt"/>
                <a:ea typeface="黑体" panose="02010609060101010101" pitchFamily="49" charset="-122"/>
              </a:rPr>
              <a:t> Chen; </a:t>
            </a:r>
            <a:r>
              <a:rPr lang="en-US" altLang="zh-CN" sz="2400" dirty="0" err="1" smtClean="0">
                <a:latin typeface="+mj-lt"/>
                <a:ea typeface="黑体" panose="02010609060101010101" pitchFamily="49" charset="-122"/>
              </a:rPr>
              <a:t>Jilan</a:t>
            </a:r>
            <a:r>
              <a:rPr lang="en-US" altLang="zh-CN" sz="2400" dirty="0" smtClean="0">
                <a:latin typeface="+mj-lt"/>
                <a:ea typeface="黑体" panose="02010609060101010101" pitchFamily="49" charset="-122"/>
              </a:rPr>
              <a:t> Su</a:t>
            </a:r>
          </a:p>
          <a:p>
            <a:pPr algn="ctr">
              <a:lnSpc>
                <a:spcPct val="150000"/>
              </a:lnSpc>
            </a:pPr>
            <a:r>
              <a:rPr lang="en-US" altLang="zh-CN" sz="1600" dirty="0" smtClean="0">
                <a:latin typeface="+mj-lt"/>
                <a:ea typeface="黑体" panose="02010609060101010101" pitchFamily="49" charset="-122"/>
              </a:rPr>
              <a:t>State Key Laboratory of Satellite Ocean Environment Dynamics (SOED)</a:t>
            </a:r>
          </a:p>
          <a:p>
            <a:pPr algn="ctr">
              <a:lnSpc>
                <a:spcPct val="150000"/>
              </a:lnSpc>
            </a:pPr>
            <a:r>
              <a:rPr lang="en-US" altLang="zh-CN" sz="1600" dirty="0" smtClean="0">
                <a:latin typeface="+mj-lt"/>
                <a:ea typeface="黑体" panose="02010609060101010101" pitchFamily="49" charset="-122"/>
              </a:rPr>
              <a:t>Second Institute of Oceanography (SIO), State Oceanic Administration, China</a:t>
            </a:r>
          </a:p>
          <a:p>
            <a:pPr algn="ctr">
              <a:lnSpc>
                <a:spcPct val="150000"/>
              </a:lnSpc>
            </a:pPr>
            <a:r>
              <a:rPr lang="en-US" altLang="zh-CN" sz="2400" dirty="0" err="1" smtClean="0">
                <a:latin typeface="+mj-lt"/>
                <a:ea typeface="黑体" panose="02010609060101010101" pitchFamily="49" charset="-122"/>
              </a:rPr>
              <a:t>Changming</a:t>
            </a:r>
            <a:r>
              <a:rPr lang="en-US" altLang="zh-CN" sz="2400" dirty="0" smtClean="0">
                <a:latin typeface="+mj-lt"/>
                <a:ea typeface="黑体" panose="02010609060101010101" pitchFamily="49" charset="-122"/>
              </a:rPr>
              <a:t> Dong</a:t>
            </a:r>
          </a:p>
          <a:p>
            <a:pPr algn="ctr">
              <a:lnSpc>
                <a:spcPct val="150000"/>
              </a:lnSpc>
            </a:pPr>
            <a:r>
              <a:rPr lang="en-US" sz="1600" dirty="0" smtClean="0"/>
              <a:t>Nanjing University of Information Science and Technology, </a:t>
            </a:r>
            <a:r>
              <a:rPr lang="en-US" sz="1600" dirty="0"/>
              <a:t>Nanjing, </a:t>
            </a:r>
            <a:r>
              <a:rPr lang="en-US" sz="1600" dirty="0" smtClean="0"/>
              <a:t>China; UCLA, USA</a:t>
            </a:r>
          </a:p>
          <a:p>
            <a:pPr algn="ctr">
              <a:lnSpc>
                <a:spcPct val="150000"/>
              </a:lnSpc>
            </a:pPr>
            <a:r>
              <a:rPr lang="en-US" altLang="zh-CN" sz="1600" dirty="0" smtClean="0">
                <a:latin typeface="+mj-lt"/>
                <a:ea typeface="黑体" panose="02010609060101010101" pitchFamily="49" charset="-122"/>
              </a:rPr>
              <a:t>2016.10.20; Hobart, Australia</a:t>
            </a:r>
          </a:p>
        </p:txBody>
      </p:sp>
      <p:sp>
        <p:nvSpPr>
          <p:cNvPr id="2" name="标题 1"/>
          <p:cNvSpPr>
            <a:spLocks noGrp="1"/>
          </p:cNvSpPr>
          <p:nvPr>
            <p:ph type="ctrTitle"/>
          </p:nvPr>
        </p:nvSpPr>
        <p:spPr>
          <a:xfrm>
            <a:off x="395536" y="2139889"/>
            <a:ext cx="8280920" cy="1793167"/>
          </a:xfrm>
        </p:spPr>
        <p:txBody>
          <a:bodyPr>
            <a:noAutofit/>
          </a:bodyPr>
          <a:lstStyle/>
          <a:p>
            <a:pPr marL="182880" indent="0">
              <a:buNone/>
            </a:pPr>
            <a:r>
              <a:rPr lang="en-US" sz="3200" dirty="0" smtClean="0">
                <a:effectLst/>
              </a:rPr>
              <a:t>Kuroshio </a:t>
            </a:r>
            <a:r>
              <a:rPr lang="en-US" sz="3200" dirty="0">
                <a:effectLst/>
              </a:rPr>
              <a:t>intrusion northeast of </a:t>
            </a:r>
            <a:r>
              <a:rPr lang="en-US" sz="3200" dirty="0" smtClean="0">
                <a:effectLst/>
              </a:rPr>
              <a:t>Taiwan </a:t>
            </a:r>
            <a:br>
              <a:rPr lang="en-US" sz="3200" dirty="0" smtClean="0">
                <a:effectLst/>
              </a:rPr>
            </a:br>
            <a:r>
              <a:rPr lang="en-US" sz="3200" dirty="0" smtClean="0">
                <a:effectLst/>
              </a:rPr>
              <a:t>     </a:t>
            </a:r>
            <a:r>
              <a:rPr lang="en-US" sz="2400" dirty="0" smtClean="0">
                <a:effectLst/>
              </a:rPr>
              <a:t>---An </a:t>
            </a:r>
            <a:r>
              <a:rPr lang="en-US" sz="2400" dirty="0">
                <a:effectLst/>
              </a:rPr>
              <a:t>application of ROMS </a:t>
            </a:r>
            <a:r>
              <a:rPr lang="en-US" sz="2400" dirty="0" smtClean="0">
                <a:effectLst/>
              </a:rPr>
              <a:t>to </a:t>
            </a:r>
            <a:r>
              <a:rPr lang="en-US" sz="2400" dirty="0">
                <a:effectLst/>
              </a:rPr>
              <a:t>the East China </a:t>
            </a:r>
            <a:r>
              <a:rPr lang="en-US" sz="2400" dirty="0" smtClean="0">
                <a:effectLst/>
              </a:rPr>
              <a:t>Sea</a:t>
            </a:r>
            <a:endParaRPr lang="zh-CN" altLang="en-US" sz="2400" b="0" dirty="0">
              <a:solidFill>
                <a:schemeClr val="tx2">
                  <a:lumMod val="75000"/>
                </a:schemeClr>
              </a:solidFill>
              <a:effectLst/>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09" y="260648"/>
            <a:ext cx="1363165" cy="1363165"/>
          </a:xfrm>
          <a:prstGeom prst="rect">
            <a:avLst/>
          </a:prstGeom>
        </p:spPr>
      </p:pic>
      <p:pic>
        <p:nvPicPr>
          <p:cNvPr id="4" name="Picture 3"/>
          <p:cNvPicPr>
            <a:picLocks noChangeAspect="1"/>
          </p:cNvPicPr>
          <p:nvPr/>
        </p:nvPicPr>
        <p:blipFill rotWithShape="1">
          <a:blip r:embed="rId3"/>
          <a:srcRect r="82818"/>
          <a:stretch/>
        </p:blipFill>
        <p:spPr>
          <a:xfrm>
            <a:off x="1669435" y="446087"/>
            <a:ext cx="1534413" cy="992286"/>
          </a:xfrm>
          <a:prstGeom prst="rect">
            <a:avLst/>
          </a:prstGeom>
        </p:spPr>
      </p:pic>
    </p:spTree>
    <p:extLst>
      <p:ext uri="{BB962C8B-B14F-4D97-AF65-F5344CB8AC3E}">
        <p14:creationId xmlns:p14="http://schemas.microsoft.com/office/powerpoint/2010/main" val="1361127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260648"/>
            <a:ext cx="8063041" cy="523220"/>
          </a:xfrm>
          <a:prstGeom prst="rect">
            <a:avLst/>
          </a:prstGeom>
          <a:noFill/>
        </p:spPr>
        <p:txBody>
          <a:bodyPr wrap="none" rtlCol="0">
            <a:spAutoFit/>
          </a:bodyPr>
          <a:lstStyle/>
          <a:p>
            <a:r>
              <a:rPr lang="en-US" sz="2800" dirty="0" smtClean="0"/>
              <a:t>Result </a:t>
            </a:r>
            <a:r>
              <a:rPr lang="en-US" sz="2800" dirty="0"/>
              <a:t>(</a:t>
            </a:r>
            <a:r>
              <a:rPr lang="en-US" sz="2800" dirty="0" smtClean="0"/>
              <a:t>1): Seasonal Pattern of Kuroshio intrusion</a:t>
            </a:r>
          </a:p>
        </p:txBody>
      </p:sp>
      <p:pic>
        <p:nvPicPr>
          <p:cNvPr id="3" name="图片 71" descr="Fig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82" y="1052736"/>
            <a:ext cx="2858816" cy="2972042"/>
          </a:xfrm>
          <a:prstGeom prst="rect">
            <a:avLst/>
          </a:prstGeom>
          <a:noFill/>
          <a:ln>
            <a:noFill/>
          </a:ln>
        </p:spPr>
      </p:pic>
      <p:pic>
        <p:nvPicPr>
          <p:cNvPr id="4" name="图片 6"/>
          <p:cNvPicPr>
            <a:picLocks noChangeAspect="1"/>
          </p:cNvPicPr>
          <p:nvPr/>
        </p:nvPicPr>
        <p:blipFill>
          <a:blip r:embed="rId3"/>
          <a:stretch>
            <a:fillRect/>
          </a:stretch>
        </p:blipFill>
        <p:spPr>
          <a:xfrm>
            <a:off x="7190" y="4187324"/>
            <a:ext cx="3600400" cy="2670676"/>
          </a:xfrm>
          <a:prstGeom prst="rect">
            <a:avLst/>
          </a:prstGeom>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8429"/>
          <a:stretch/>
        </p:blipFill>
        <p:spPr bwMode="auto">
          <a:xfrm>
            <a:off x="3779305" y="1830307"/>
            <a:ext cx="5364695" cy="2573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26480" y="732260"/>
            <a:ext cx="1404670" cy="1256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8357" y="4712866"/>
            <a:ext cx="3902163" cy="214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5576" y="1124744"/>
            <a:ext cx="543739" cy="369332"/>
          </a:xfrm>
          <a:prstGeom prst="rect">
            <a:avLst/>
          </a:prstGeom>
          <a:noFill/>
        </p:spPr>
        <p:txBody>
          <a:bodyPr wrap="none" rtlCol="0">
            <a:spAutoFit/>
          </a:bodyPr>
          <a:lstStyle/>
          <a:p>
            <a:r>
              <a:rPr lang="en-US" smtClean="0"/>
              <a:t>Jan</a:t>
            </a:r>
            <a:endParaRPr lang="en-US"/>
          </a:p>
        </p:txBody>
      </p:sp>
      <p:sp>
        <p:nvSpPr>
          <p:cNvPr id="10" name="TextBox 9"/>
          <p:cNvSpPr txBox="1"/>
          <p:nvPr/>
        </p:nvSpPr>
        <p:spPr>
          <a:xfrm>
            <a:off x="757490" y="2656799"/>
            <a:ext cx="489236" cy="369332"/>
          </a:xfrm>
          <a:prstGeom prst="rect">
            <a:avLst/>
          </a:prstGeom>
          <a:noFill/>
        </p:spPr>
        <p:txBody>
          <a:bodyPr wrap="none" rtlCol="0">
            <a:spAutoFit/>
          </a:bodyPr>
          <a:lstStyle/>
          <a:p>
            <a:r>
              <a:rPr lang="en-US" smtClean="0"/>
              <a:t>Jul</a:t>
            </a:r>
            <a:endParaRPr lang="en-US" dirty="0"/>
          </a:p>
        </p:txBody>
      </p:sp>
      <p:sp>
        <p:nvSpPr>
          <p:cNvPr id="11" name="TextBox 10"/>
          <p:cNvSpPr txBox="1"/>
          <p:nvPr/>
        </p:nvSpPr>
        <p:spPr>
          <a:xfrm>
            <a:off x="702987" y="4712866"/>
            <a:ext cx="543739" cy="369332"/>
          </a:xfrm>
          <a:prstGeom prst="rect">
            <a:avLst/>
          </a:prstGeom>
          <a:noFill/>
        </p:spPr>
        <p:txBody>
          <a:bodyPr wrap="none" rtlCol="0">
            <a:spAutoFit/>
          </a:bodyPr>
          <a:lstStyle/>
          <a:p>
            <a:r>
              <a:rPr lang="en-US" smtClean="0"/>
              <a:t>Jan</a:t>
            </a:r>
            <a:endParaRPr lang="en-US"/>
          </a:p>
        </p:txBody>
      </p:sp>
      <p:sp>
        <p:nvSpPr>
          <p:cNvPr id="12" name="TextBox 11"/>
          <p:cNvSpPr txBox="1"/>
          <p:nvPr/>
        </p:nvSpPr>
        <p:spPr>
          <a:xfrm>
            <a:off x="704901" y="6244921"/>
            <a:ext cx="489236" cy="369332"/>
          </a:xfrm>
          <a:prstGeom prst="rect">
            <a:avLst/>
          </a:prstGeom>
          <a:noFill/>
        </p:spPr>
        <p:txBody>
          <a:bodyPr wrap="none" rtlCol="0">
            <a:spAutoFit/>
          </a:bodyPr>
          <a:lstStyle/>
          <a:p>
            <a:r>
              <a:rPr lang="en-US" smtClean="0"/>
              <a:t>Jul</a:t>
            </a:r>
            <a:endParaRPr lang="en-US" dirty="0"/>
          </a:p>
        </p:txBody>
      </p:sp>
      <p:sp>
        <p:nvSpPr>
          <p:cNvPr id="13" name="TextBox 12"/>
          <p:cNvSpPr txBox="1"/>
          <p:nvPr/>
        </p:nvSpPr>
        <p:spPr>
          <a:xfrm>
            <a:off x="2128811" y="4712866"/>
            <a:ext cx="543739" cy="369332"/>
          </a:xfrm>
          <a:prstGeom prst="rect">
            <a:avLst/>
          </a:prstGeom>
          <a:noFill/>
        </p:spPr>
        <p:txBody>
          <a:bodyPr wrap="none" rtlCol="0">
            <a:spAutoFit/>
          </a:bodyPr>
          <a:lstStyle/>
          <a:p>
            <a:r>
              <a:rPr lang="en-US" smtClean="0"/>
              <a:t>Jan</a:t>
            </a:r>
            <a:endParaRPr lang="en-US"/>
          </a:p>
        </p:txBody>
      </p:sp>
      <p:sp>
        <p:nvSpPr>
          <p:cNvPr id="14" name="TextBox 13"/>
          <p:cNvSpPr txBox="1"/>
          <p:nvPr/>
        </p:nvSpPr>
        <p:spPr>
          <a:xfrm>
            <a:off x="2130725" y="6244921"/>
            <a:ext cx="489236" cy="369332"/>
          </a:xfrm>
          <a:prstGeom prst="rect">
            <a:avLst/>
          </a:prstGeom>
          <a:noFill/>
        </p:spPr>
        <p:txBody>
          <a:bodyPr wrap="none" rtlCol="0">
            <a:spAutoFit/>
          </a:bodyPr>
          <a:lstStyle/>
          <a:p>
            <a:r>
              <a:rPr lang="en-US" smtClean="0"/>
              <a:t>Jul</a:t>
            </a:r>
            <a:endParaRPr lang="en-US" dirty="0"/>
          </a:p>
        </p:txBody>
      </p:sp>
      <p:sp>
        <p:nvSpPr>
          <p:cNvPr id="15" name="TextBox 14"/>
          <p:cNvSpPr txBox="1"/>
          <p:nvPr/>
        </p:nvSpPr>
        <p:spPr>
          <a:xfrm>
            <a:off x="4572000" y="1691516"/>
            <a:ext cx="3946914" cy="369332"/>
          </a:xfrm>
          <a:prstGeom prst="rect">
            <a:avLst/>
          </a:prstGeom>
          <a:noFill/>
        </p:spPr>
        <p:txBody>
          <a:bodyPr wrap="none" rtlCol="0">
            <a:spAutoFit/>
          </a:bodyPr>
          <a:lstStyle/>
          <a:p>
            <a:r>
              <a:rPr lang="en-US" dirty="0" smtClean="0"/>
              <a:t>Geostrophic velocity along </a:t>
            </a:r>
            <a:r>
              <a:rPr lang="en-US" smtClean="0"/>
              <a:t>the track</a:t>
            </a:r>
            <a:endParaRPr lang="en-US"/>
          </a:p>
        </p:txBody>
      </p:sp>
      <p:sp>
        <p:nvSpPr>
          <p:cNvPr id="16" name="TextBox 15"/>
          <p:cNvSpPr txBox="1"/>
          <p:nvPr/>
        </p:nvSpPr>
        <p:spPr>
          <a:xfrm>
            <a:off x="4685321" y="4404938"/>
            <a:ext cx="3940181" cy="369332"/>
          </a:xfrm>
          <a:prstGeom prst="rect">
            <a:avLst/>
          </a:prstGeom>
          <a:noFill/>
        </p:spPr>
        <p:txBody>
          <a:bodyPr wrap="none" rtlCol="0">
            <a:spAutoFit/>
          </a:bodyPr>
          <a:lstStyle/>
          <a:p>
            <a:r>
              <a:rPr lang="en-US" dirty="0" smtClean="0"/>
              <a:t>Climatological mean of Geo Velocity</a:t>
            </a:r>
            <a:endParaRPr lang="en-US" dirty="0"/>
          </a:p>
        </p:txBody>
      </p:sp>
      <p:sp>
        <p:nvSpPr>
          <p:cNvPr id="17" name="TextBox 16"/>
          <p:cNvSpPr txBox="1"/>
          <p:nvPr/>
        </p:nvSpPr>
        <p:spPr>
          <a:xfrm>
            <a:off x="702987" y="4005064"/>
            <a:ext cx="813171" cy="369332"/>
          </a:xfrm>
          <a:prstGeom prst="rect">
            <a:avLst/>
          </a:prstGeom>
          <a:noFill/>
        </p:spPr>
        <p:txBody>
          <a:bodyPr wrap="none" rtlCol="0">
            <a:spAutoFit/>
          </a:bodyPr>
          <a:lstStyle/>
          <a:p>
            <a:r>
              <a:rPr lang="en-US" dirty="0" smtClean="0"/>
              <a:t>Sec</a:t>
            </a:r>
            <a:r>
              <a:rPr lang="en-US" smtClean="0"/>
              <a:t>. </a:t>
            </a:r>
            <a:r>
              <a:rPr lang="en-US" dirty="0" smtClean="0"/>
              <a:t>A</a:t>
            </a:r>
            <a:endParaRPr lang="en-US" dirty="0"/>
          </a:p>
        </p:txBody>
      </p:sp>
      <p:sp>
        <p:nvSpPr>
          <p:cNvPr id="18" name="TextBox 17"/>
          <p:cNvSpPr txBox="1"/>
          <p:nvPr/>
        </p:nvSpPr>
        <p:spPr>
          <a:xfrm>
            <a:off x="2339752" y="4005064"/>
            <a:ext cx="819455" cy="369332"/>
          </a:xfrm>
          <a:prstGeom prst="rect">
            <a:avLst/>
          </a:prstGeom>
          <a:noFill/>
        </p:spPr>
        <p:txBody>
          <a:bodyPr wrap="none" rtlCol="0">
            <a:spAutoFit/>
          </a:bodyPr>
          <a:lstStyle/>
          <a:p>
            <a:r>
              <a:rPr lang="en-US" dirty="0" smtClean="0"/>
              <a:t>Sec. B</a:t>
            </a:r>
            <a:endParaRPr lang="en-US" dirty="0"/>
          </a:p>
        </p:txBody>
      </p:sp>
      <p:sp>
        <p:nvSpPr>
          <p:cNvPr id="9" name="TextBox 8"/>
          <p:cNvSpPr txBox="1"/>
          <p:nvPr/>
        </p:nvSpPr>
        <p:spPr>
          <a:xfrm>
            <a:off x="3347864" y="6453336"/>
            <a:ext cx="1765227" cy="369332"/>
          </a:xfrm>
          <a:prstGeom prst="rect">
            <a:avLst/>
          </a:prstGeom>
          <a:noFill/>
        </p:spPr>
        <p:txBody>
          <a:bodyPr wrap="none" rtlCol="0">
            <a:spAutoFit/>
          </a:bodyPr>
          <a:lstStyle/>
          <a:p>
            <a:r>
              <a:rPr lang="en-US" i="1" smtClean="0"/>
              <a:t>Liu et al., 2014</a:t>
            </a:r>
            <a:endParaRPr lang="en-US" i="1"/>
          </a:p>
        </p:txBody>
      </p:sp>
    </p:spTree>
    <p:extLst>
      <p:ext uri="{BB962C8B-B14F-4D97-AF65-F5344CB8AC3E}">
        <p14:creationId xmlns:p14="http://schemas.microsoft.com/office/powerpoint/2010/main" val="166083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32656"/>
            <a:ext cx="4564135" cy="523220"/>
          </a:xfrm>
          <a:prstGeom prst="rect">
            <a:avLst/>
          </a:prstGeom>
          <a:noFill/>
        </p:spPr>
        <p:txBody>
          <a:bodyPr wrap="none" rtlCol="0">
            <a:spAutoFit/>
          </a:bodyPr>
          <a:lstStyle/>
          <a:p>
            <a:r>
              <a:rPr lang="en-US" sz="2800" dirty="0" smtClean="0"/>
              <a:t>Result (2): Floating drifters</a:t>
            </a:r>
          </a:p>
        </p:txBody>
      </p:sp>
      <p:pic>
        <p:nvPicPr>
          <p:cNvPr id="3" name="图片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9270" y="1858344"/>
            <a:ext cx="3115058" cy="32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539928"/>
            <a:ext cx="3888432" cy="426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3"/>
          <p:cNvSpPr/>
          <p:nvPr/>
        </p:nvSpPr>
        <p:spPr>
          <a:xfrm>
            <a:off x="765402" y="1780614"/>
            <a:ext cx="576064"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5"/>
          <p:cNvSpPr/>
          <p:nvPr/>
        </p:nvSpPr>
        <p:spPr>
          <a:xfrm>
            <a:off x="2012477" y="1780614"/>
            <a:ext cx="576064"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0"/>
          <p:cNvSpPr/>
          <p:nvPr/>
        </p:nvSpPr>
        <p:spPr>
          <a:xfrm>
            <a:off x="3315299" y="5020974"/>
            <a:ext cx="576064" cy="43204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21"/>
          <p:cNvSpPr/>
          <p:nvPr/>
        </p:nvSpPr>
        <p:spPr>
          <a:xfrm>
            <a:off x="2012477" y="3928797"/>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22"/>
          <p:cNvSpPr/>
          <p:nvPr/>
        </p:nvSpPr>
        <p:spPr>
          <a:xfrm>
            <a:off x="765402" y="3925333"/>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23"/>
          <p:cNvSpPr/>
          <p:nvPr/>
        </p:nvSpPr>
        <p:spPr>
          <a:xfrm>
            <a:off x="3298856" y="2860734"/>
            <a:ext cx="57606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1406942" y="1043444"/>
            <a:ext cx="1580882" cy="369332"/>
          </a:xfrm>
          <a:prstGeom prst="rect">
            <a:avLst/>
          </a:prstGeom>
          <a:noFill/>
        </p:spPr>
        <p:txBody>
          <a:bodyPr wrap="none" rtlCol="0">
            <a:spAutoFit/>
          </a:bodyPr>
          <a:lstStyle/>
          <a:p>
            <a:r>
              <a:rPr lang="en-US" smtClean="0"/>
              <a:t>Argos drifters</a:t>
            </a:r>
            <a:endParaRPr lang="en-US"/>
          </a:p>
        </p:txBody>
      </p:sp>
      <p:sp>
        <p:nvSpPr>
          <p:cNvPr id="26" name="TextBox 25"/>
          <p:cNvSpPr txBox="1"/>
          <p:nvPr/>
        </p:nvSpPr>
        <p:spPr>
          <a:xfrm>
            <a:off x="3635896" y="6525344"/>
            <a:ext cx="1765227" cy="369332"/>
          </a:xfrm>
          <a:prstGeom prst="rect">
            <a:avLst/>
          </a:prstGeom>
          <a:noFill/>
        </p:spPr>
        <p:txBody>
          <a:bodyPr wrap="none" rtlCol="0">
            <a:spAutoFit/>
          </a:bodyPr>
          <a:lstStyle/>
          <a:p>
            <a:r>
              <a:rPr lang="en-US" i="1" smtClean="0"/>
              <a:t>Liu et al., 2016</a:t>
            </a:r>
            <a:endParaRPr lang="en-US" i="1"/>
          </a:p>
        </p:txBody>
      </p:sp>
    </p:spTree>
    <p:extLst>
      <p:ext uri="{BB962C8B-B14F-4D97-AF65-F5344CB8AC3E}">
        <p14:creationId xmlns:p14="http://schemas.microsoft.com/office/powerpoint/2010/main" val="18045352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33"/>
          <a:stretch/>
        </p:blipFill>
        <p:spPr bwMode="auto">
          <a:xfrm>
            <a:off x="110943" y="1796742"/>
            <a:ext cx="4224670" cy="451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4"/>
          <p:cNvGrpSpPr/>
          <p:nvPr/>
        </p:nvGrpSpPr>
        <p:grpSpPr>
          <a:xfrm>
            <a:off x="5508104" y="1280408"/>
            <a:ext cx="2160240" cy="2292608"/>
            <a:chOff x="5868144" y="5148056"/>
            <a:chExt cx="1428767" cy="1521304"/>
          </a:xfrm>
        </p:grpSpPr>
        <p:pic>
          <p:nvPicPr>
            <p:cNvPr id="3" name="图片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9833" b="50599"/>
            <a:stretch/>
          </p:blipFill>
          <p:spPr bwMode="auto">
            <a:xfrm>
              <a:off x="5868144" y="5148056"/>
              <a:ext cx="1428767" cy="15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接连接符 9"/>
            <p:cNvCxnSpPr/>
            <p:nvPr/>
          </p:nvCxnSpPr>
          <p:spPr>
            <a:xfrm>
              <a:off x="6084168" y="5733256"/>
              <a:ext cx="12127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接连接符 16"/>
            <p:cNvCxnSpPr/>
            <p:nvPr/>
          </p:nvCxnSpPr>
          <p:spPr>
            <a:xfrm>
              <a:off x="6084168" y="6021288"/>
              <a:ext cx="12127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447682" y="3933056"/>
            <a:ext cx="4383677" cy="2171887"/>
            <a:chOff x="4447682" y="1920222"/>
            <a:chExt cx="4383677" cy="2171887"/>
          </a:xfrm>
        </p:grpSpPr>
        <p:grpSp>
          <p:nvGrpSpPr>
            <p:cNvPr id="8" name="Group 7"/>
            <p:cNvGrpSpPr/>
            <p:nvPr/>
          </p:nvGrpSpPr>
          <p:grpSpPr>
            <a:xfrm>
              <a:off x="4447682" y="1920222"/>
              <a:ext cx="4383677" cy="2160239"/>
              <a:chOff x="4705321" y="3864135"/>
              <a:chExt cx="4383677" cy="2160239"/>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5321" y="3864135"/>
                <a:ext cx="4383677" cy="2160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直接箭头连接符 8"/>
              <p:cNvCxnSpPr/>
              <p:nvPr/>
            </p:nvCxnSpPr>
            <p:spPr>
              <a:xfrm flipH="1">
                <a:off x="8532440" y="4509120"/>
                <a:ext cx="216024" cy="2191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4"/>
              <p:cNvCxnSpPr/>
              <p:nvPr/>
            </p:nvCxnSpPr>
            <p:spPr>
              <a:xfrm flipH="1" flipV="1">
                <a:off x="8460432" y="5088271"/>
                <a:ext cx="216024"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7020272" y="3722777"/>
              <a:ext cx="1802096" cy="369332"/>
            </a:xfrm>
            <a:prstGeom prst="rect">
              <a:avLst/>
            </a:prstGeom>
            <a:noFill/>
          </p:spPr>
          <p:txBody>
            <a:bodyPr wrap="none" rtlCol="0">
              <a:spAutoFit/>
            </a:bodyPr>
            <a:lstStyle/>
            <a:p>
              <a:r>
                <a:rPr lang="en-US" dirty="0" err="1" smtClean="0"/>
                <a:t>Lian</a:t>
              </a:r>
              <a:r>
                <a:rPr lang="en-US" dirty="0" smtClean="0"/>
                <a:t> et al, 2016</a:t>
              </a:r>
              <a:endParaRPr lang="en-US" dirty="0"/>
            </a:p>
          </p:txBody>
        </p:sp>
      </p:grpSp>
      <p:sp>
        <p:nvSpPr>
          <p:cNvPr id="13" name="TextBox 12"/>
          <p:cNvSpPr txBox="1"/>
          <p:nvPr/>
        </p:nvSpPr>
        <p:spPr>
          <a:xfrm>
            <a:off x="554731" y="980728"/>
            <a:ext cx="3009157" cy="369332"/>
          </a:xfrm>
          <a:prstGeom prst="rect">
            <a:avLst/>
          </a:prstGeom>
          <a:noFill/>
        </p:spPr>
        <p:txBody>
          <a:bodyPr wrap="none" rtlCol="0">
            <a:spAutoFit/>
          </a:bodyPr>
          <a:lstStyle/>
          <a:p>
            <a:r>
              <a:rPr lang="en-US" dirty="0" smtClean="0"/>
              <a:t>Model simulation of tracers</a:t>
            </a:r>
            <a:endParaRPr lang="en-US" dirty="0"/>
          </a:p>
        </p:txBody>
      </p:sp>
      <p:sp>
        <p:nvSpPr>
          <p:cNvPr id="15" name="TextBox 14"/>
          <p:cNvSpPr txBox="1"/>
          <p:nvPr/>
        </p:nvSpPr>
        <p:spPr>
          <a:xfrm>
            <a:off x="251520" y="332656"/>
            <a:ext cx="4564135" cy="523220"/>
          </a:xfrm>
          <a:prstGeom prst="rect">
            <a:avLst/>
          </a:prstGeom>
          <a:noFill/>
        </p:spPr>
        <p:txBody>
          <a:bodyPr wrap="none" rtlCol="0">
            <a:spAutoFit/>
          </a:bodyPr>
          <a:lstStyle/>
          <a:p>
            <a:r>
              <a:rPr lang="en-US" sz="2800" dirty="0" smtClean="0"/>
              <a:t>Result (2): Floating drifters</a:t>
            </a:r>
          </a:p>
        </p:txBody>
      </p:sp>
      <p:sp>
        <p:nvSpPr>
          <p:cNvPr id="16" name="TextBox 15"/>
          <p:cNvSpPr txBox="1"/>
          <p:nvPr/>
        </p:nvSpPr>
        <p:spPr>
          <a:xfrm>
            <a:off x="2411760" y="6228020"/>
            <a:ext cx="1765227" cy="369332"/>
          </a:xfrm>
          <a:prstGeom prst="rect">
            <a:avLst/>
          </a:prstGeom>
          <a:noFill/>
        </p:spPr>
        <p:txBody>
          <a:bodyPr wrap="none" rtlCol="0">
            <a:spAutoFit/>
          </a:bodyPr>
          <a:lstStyle/>
          <a:p>
            <a:r>
              <a:rPr lang="en-US" i="1" smtClean="0"/>
              <a:t>Liu et al., 2016</a:t>
            </a:r>
            <a:endParaRPr lang="en-US" i="1"/>
          </a:p>
        </p:txBody>
      </p:sp>
      <p:sp>
        <p:nvSpPr>
          <p:cNvPr id="17" name="TextBox 16"/>
          <p:cNvSpPr txBox="1"/>
          <p:nvPr/>
        </p:nvSpPr>
        <p:spPr>
          <a:xfrm>
            <a:off x="539552" y="1484784"/>
            <a:ext cx="821059" cy="369332"/>
          </a:xfrm>
          <a:prstGeom prst="rect">
            <a:avLst/>
          </a:prstGeom>
          <a:noFill/>
        </p:spPr>
        <p:txBody>
          <a:bodyPr wrap="none" rtlCol="0">
            <a:spAutoFit/>
          </a:bodyPr>
          <a:lstStyle/>
          <a:p>
            <a:r>
              <a:rPr lang="en-US" smtClean="0"/>
              <a:t>Spring</a:t>
            </a:r>
            <a:endParaRPr lang="en-US"/>
          </a:p>
        </p:txBody>
      </p:sp>
      <p:sp>
        <p:nvSpPr>
          <p:cNvPr id="18" name="TextBox 17"/>
          <p:cNvSpPr txBox="1"/>
          <p:nvPr/>
        </p:nvSpPr>
        <p:spPr>
          <a:xfrm>
            <a:off x="1403648" y="1484784"/>
            <a:ext cx="1023037" cy="369332"/>
          </a:xfrm>
          <a:prstGeom prst="rect">
            <a:avLst/>
          </a:prstGeom>
          <a:noFill/>
        </p:spPr>
        <p:txBody>
          <a:bodyPr wrap="none" rtlCol="0">
            <a:spAutoFit/>
          </a:bodyPr>
          <a:lstStyle/>
          <a:p>
            <a:r>
              <a:rPr lang="en-US" smtClean="0"/>
              <a:t>Summer</a:t>
            </a:r>
            <a:endParaRPr lang="en-US" dirty="0"/>
          </a:p>
        </p:txBody>
      </p:sp>
      <p:sp>
        <p:nvSpPr>
          <p:cNvPr id="19" name="TextBox 18"/>
          <p:cNvSpPr txBox="1"/>
          <p:nvPr/>
        </p:nvSpPr>
        <p:spPr>
          <a:xfrm>
            <a:off x="2339752" y="1484784"/>
            <a:ext cx="984565" cy="369332"/>
          </a:xfrm>
          <a:prstGeom prst="rect">
            <a:avLst/>
          </a:prstGeom>
          <a:noFill/>
        </p:spPr>
        <p:txBody>
          <a:bodyPr wrap="none" rtlCol="0">
            <a:spAutoFit/>
          </a:bodyPr>
          <a:lstStyle/>
          <a:p>
            <a:r>
              <a:rPr lang="en-US" smtClean="0"/>
              <a:t>Autumn</a:t>
            </a:r>
            <a:endParaRPr lang="en-US"/>
          </a:p>
        </p:txBody>
      </p:sp>
      <p:sp>
        <p:nvSpPr>
          <p:cNvPr id="20" name="TextBox 19"/>
          <p:cNvSpPr txBox="1"/>
          <p:nvPr/>
        </p:nvSpPr>
        <p:spPr>
          <a:xfrm>
            <a:off x="3232918" y="1484784"/>
            <a:ext cx="878959" cy="369332"/>
          </a:xfrm>
          <a:prstGeom prst="rect">
            <a:avLst/>
          </a:prstGeom>
          <a:noFill/>
        </p:spPr>
        <p:txBody>
          <a:bodyPr wrap="none" rtlCol="0">
            <a:spAutoFit/>
          </a:bodyPr>
          <a:lstStyle/>
          <a:p>
            <a:r>
              <a:rPr lang="en-US" smtClean="0"/>
              <a:t>Winter</a:t>
            </a:r>
            <a:endParaRPr lang="en-US"/>
          </a:p>
        </p:txBody>
      </p:sp>
    </p:spTree>
    <p:extLst>
      <p:ext uri="{BB962C8B-B14F-4D97-AF65-F5344CB8AC3E}">
        <p14:creationId xmlns:p14="http://schemas.microsoft.com/office/powerpoint/2010/main" val="126986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5027" y="937124"/>
            <a:ext cx="4180842"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332656"/>
            <a:ext cx="5538760" cy="523220"/>
          </a:xfrm>
          <a:prstGeom prst="rect">
            <a:avLst/>
          </a:prstGeom>
          <a:noFill/>
        </p:spPr>
        <p:txBody>
          <a:bodyPr wrap="none" rtlCol="0">
            <a:spAutoFit/>
          </a:bodyPr>
          <a:lstStyle/>
          <a:p>
            <a:r>
              <a:rPr lang="en-US" sz="2800" dirty="0" smtClean="0"/>
              <a:t>Result (3): </a:t>
            </a:r>
            <a:r>
              <a:rPr lang="en-US" sz="2800" dirty="0" err="1" smtClean="0"/>
              <a:t>Interannual</a:t>
            </a:r>
            <a:r>
              <a:rPr lang="en-US" sz="2800" dirty="0" smtClean="0"/>
              <a:t> variability</a:t>
            </a:r>
          </a:p>
        </p:txBody>
      </p:sp>
      <p:pic>
        <p:nvPicPr>
          <p:cNvPr id="5" name="Picture 4"/>
          <p:cNvPicPr>
            <a:picLocks noChangeAspect="1"/>
          </p:cNvPicPr>
          <p:nvPr/>
        </p:nvPicPr>
        <p:blipFill>
          <a:blip r:embed="rId3"/>
          <a:stretch>
            <a:fillRect/>
          </a:stretch>
        </p:blipFill>
        <p:spPr>
          <a:xfrm>
            <a:off x="3174641" y="4906805"/>
            <a:ext cx="3701615" cy="1931918"/>
          </a:xfrm>
          <a:prstGeom prst="rect">
            <a:avLst/>
          </a:prstGeom>
        </p:spPr>
      </p:pic>
      <p:sp>
        <p:nvSpPr>
          <p:cNvPr id="6" name="TextBox 5"/>
          <p:cNvSpPr txBox="1"/>
          <p:nvPr/>
        </p:nvSpPr>
        <p:spPr>
          <a:xfrm>
            <a:off x="3851920" y="764704"/>
            <a:ext cx="2739533" cy="369332"/>
          </a:xfrm>
          <a:prstGeom prst="rect">
            <a:avLst/>
          </a:prstGeom>
          <a:noFill/>
        </p:spPr>
        <p:txBody>
          <a:bodyPr wrap="none" rtlCol="0">
            <a:spAutoFit/>
          </a:bodyPr>
          <a:lstStyle/>
          <a:p>
            <a:r>
              <a:rPr lang="en-US" dirty="0" smtClean="0"/>
              <a:t>Along-track </a:t>
            </a:r>
            <a:r>
              <a:rPr lang="en-US" smtClean="0"/>
              <a:t>Geo Velocity</a:t>
            </a:r>
            <a:endParaRPr lang="en-US"/>
          </a:p>
        </p:txBody>
      </p:sp>
    </p:spTree>
    <p:extLst>
      <p:ext uri="{BB962C8B-B14F-4D97-AF65-F5344CB8AC3E}">
        <p14:creationId xmlns:p14="http://schemas.microsoft.com/office/powerpoint/2010/main" val="943685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a:blip r:embed="rId2"/>
          <a:stretch>
            <a:fillRect/>
          </a:stretch>
        </p:blipFill>
        <p:spPr>
          <a:xfrm>
            <a:off x="2975347" y="1265761"/>
            <a:ext cx="5989141" cy="2667295"/>
          </a:xfrm>
          <a:prstGeom prst="rect">
            <a:avLst/>
          </a:prstGeom>
        </p:spPr>
      </p:pic>
      <p:sp>
        <p:nvSpPr>
          <p:cNvPr id="3" name="TextBox 2"/>
          <p:cNvSpPr txBox="1"/>
          <p:nvPr/>
        </p:nvSpPr>
        <p:spPr>
          <a:xfrm>
            <a:off x="3654748" y="965691"/>
            <a:ext cx="680356" cy="307777"/>
          </a:xfrm>
          <a:prstGeom prst="rect">
            <a:avLst/>
          </a:prstGeom>
          <a:noFill/>
        </p:spPr>
        <p:txBody>
          <a:bodyPr wrap="square" rtlCol="0">
            <a:spAutoFit/>
          </a:bodyPr>
          <a:lstStyle/>
          <a:p>
            <a:r>
              <a:rPr lang="en-US" altLang="zh-CN" sz="1400" dirty="0" smtClean="0"/>
              <a:t>Wind</a:t>
            </a:r>
            <a:endParaRPr lang="zh-CN" altLang="en-US" sz="1400" dirty="0"/>
          </a:p>
        </p:txBody>
      </p:sp>
      <p:sp>
        <p:nvSpPr>
          <p:cNvPr id="4" name="TextBox 3"/>
          <p:cNvSpPr txBox="1"/>
          <p:nvPr/>
        </p:nvSpPr>
        <p:spPr>
          <a:xfrm>
            <a:off x="5536322" y="957984"/>
            <a:ext cx="1113474" cy="307777"/>
          </a:xfrm>
          <a:prstGeom prst="rect">
            <a:avLst/>
          </a:prstGeom>
          <a:noFill/>
        </p:spPr>
        <p:txBody>
          <a:bodyPr wrap="square" rtlCol="0">
            <a:spAutoFit/>
          </a:bodyPr>
          <a:lstStyle/>
          <a:p>
            <a:r>
              <a:rPr lang="en-US" altLang="zh-CN" sz="1400" dirty="0" smtClean="0"/>
              <a:t>Heat Flux</a:t>
            </a:r>
            <a:endParaRPr lang="zh-CN" altLang="en-US" sz="1400" dirty="0"/>
          </a:p>
        </p:txBody>
      </p:sp>
      <p:sp>
        <p:nvSpPr>
          <p:cNvPr id="5" name="TextBox 4"/>
          <p:cNvSpPr txBox="1"/>
          <p:nvPr/>
        </p:nvSpPr>
        <p:spPr>
          <a:xfrm>
            <a:off x="6876051" y="957983"/>
            <a:ext cx="1949926" cy="307777"/>
          </a:xfrm>
          <a:prstGeom prst="rect">
            <a:avLst/>
          </a:prstGeom>
          <a:noFill/>
        </p:spPr>
        <p:txBody>
          <a:bodyPr wrap="square" rtlCol="0">
            <a:spAutoFit/>
          </a:bodyPr>
          <a:lstStyle/>
          <a:p>
            <a:r>
              <a:rPr lang="en-US" altLang="zh-CN" sz="1400" dirty="0" smtClean="0"/>
              <a:t>Kuroshio Transport</a:t>
            </a:r>
            <a:endParaRPr lang="zh-CN" altLang="en-US" sz="1400" dirty="0"/>
          </a:p>
        </p:txBody>
      </p:sp>
      <p:pic>
        <p:nvPicPr>
          <p:cNvPr id="6" name="图片 20" descr="Fig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60702" y="4149080"/>
            <a:ext cx="5850630" cy="2708920"/>
          </a:xfrm>
          <a:prstGeom prst="rect">
            <a:avLst/>
          </a:prstGeom>
          <a:noFill/>
          <a:ln>
            <a:noFill/>
          </a:ln>
        </p:spPr>
      </p:pic>
      <p:sp>
        <p:nvSpPr>
          <p:cNvPr id="7" name="TextBox 6"/>
          <p:cNvSpPr txBox="1"/>
          <p:nvPr/>
        </p:nvSpPr>
        <p:spPr>
          <a:xfrm>
            <a:off x="226849" y="226447"/>
            <a:ext cx="5538760" cy="523220"/>
          </a:xfrm>
          <a:prstGeom prst="rect">
            <a:avLst/>
          </a:prstGeom>
          <a:noFill/>
        </p:spPr>
        <p:txBody>
          <a:bodyPr wrap="none" rtlCol="0">
            <a:spAutoFit/>
          </a:bodyPr>
          <a:lstStyle/>
          <a:p>
            <a:r>
              <a:rPr lang="en-US" sz="2800" dirty="0"/>
              <a:t>Result (3): </a:t>
            </a:r>
            <a:r>
              <a:rPr lang="en-US" sz="2800" dirty="0" err="1"/>
              <a:t>Interannual</a:t>
            </a:r>
            <a:r>
              <a:rPr lang="en-US" sz="2800" dirty="0"/>
              <a:t> variability</a:t>
            </a:r>
          </a:p>
        </p:txBody>
      </p:sp>
      <p:graphicFrame>
        <p:nvGraphicFramePr>
          <p:cNvPr id="8" name="Table 7"/>
          <p:cNvGraphicFramePr>
            <a:graphicFrameLocks noGrp="1"/>
          </p:cNvGraphicFramePr>
          <p:nvPr>
            <p:extLst>
              <p:ext uri="{D42A27DB-BD31-4B8C-83A1-F6EECF244321}">
                <p14:modId xmlns:p14="http://schemas.microsoft.com/office/powerpoint/2010/main" val="473890679"/>
              </p:ext>
            </p:extLst>
          </p:nvPr>
        </p:nvGraphicFramePr>
        <p:xfrm>
          <a:off x="-19567" y="2593268"/>
          <a:ext cx="2994915" cy="2194560"/>
        </p:xfrm>
        <a:graphic>
          <a:graphicData uri="http://schemas.openxmlformats.org/drawingml/2006/table">
            <a:tbl>
              <a:tblPr firstRow="1" firstCol="1" bandRow="1">
                <a:tableStyleId>{5C22544A-7EE6-4342-B048-85BDC9FD1C3A}</a:tableStyleId>
              </a:tblPr>
              <a:tblGrid>
                <a:gridCol w="1003263"/>
                <a:gridCol w="497913"/>
                <a:gridCol w="497913"/>
                <a:gridCol w="497913"/>
                <a:gridCol w="497913"/>
              </a:tblGrid>
              <a:tr h="0">
                <a:tc>
                  <a:txBody>
                    <a:bodyPr/>
                    <a:lstStyle/>
                    <a:p>
                      <a:pPr algn="ctr">
                        <a:lnSpc>
                          <a:spcPct val="150000"/>
                        </a:lnSpc>
                        <a:spcAft>
                          <a:spcPts val="0"/>
                        </a:spcAft>
                      </a:pPr>
                      <a:r>
                        <a:rPr lang="en-US" sz="1200" kern="100">
                          <a:effectLst/>
                        </a:rPr>
                        <a:t> </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Control</a:t>
                      </a:r>
                      <a:endParaRPr lang="en-US" sz="1050" kern="100" dirty="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Test 1</a:t>
                      </a:r>
                      <a:endParaRPr lang="en-US" sz="1050" kern="100" dirty="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Test 2</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Test 3</a:t>
                      </a:r>
                      <a:endParaRPr lang="en-US" sz="1050" kern="100">
                        <a:effectLst/>
                        <a:latin typeface="Times New Roman" charset="0"/>
                        <a:ea typeface="宋体" charset="-122"/>
                      </a:endParaRPr>
                    </a:p>
                  </a:txBody>
                  <a:tcPr marL="68580" marR="68580" marT="0" marB="0"/>
                </a:tc>
              </a:tr>
              <a:tr h="0">
                <a:tc>
                  <a:txBody>
                    <a:bodyPr/>
                    <a:lstStyle/>
                    <a:p>
                      <a:pPr algn="ctr">
                        <a:lnSpc>
                          <a:spcPct val="150000"/>
                        </a:lnSpc>
                        <a:spcAft>
                          <a:spcPts val="0"/>
                        </a:spcAft>
                      </a:pPr>
                      <a:r>
                        <a:rPr lang="en-US" sz="1200" kern="100" dirty="0">
                          <a:effectLst/>
                        </a:rPr>
                        <a:t>Surface heat flux</a:t>
                      </a:r>
                      <a:endParaRPr lang="en-US" sz="1050" kern="100" dirty="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S</a:t>
                      </a:r>
                      <a:endParaRPr lang="en-US" sz="1050" kern="100" dirty="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A</a:t>
                      </a:r>
                      <a:endParaRPr lang="en-US" sz="1050" kern="100" dirty="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r>
              <a:tr h="0">
                <a:tc>
                  <a:txBody>
                    <a:bodyPr/>
                    <a:lstStyle/>
                    <a:p>
                      <a:pPr algn="ctr">
                        <a:lnSpc>
                          <a:spcPct val="150000"/>
                        </a:lnSpc>
                        <a:spcAft>
                          <a:spcPts val="0"/>
                        </a:spcAft>
                      </a:pPr>
                      <a:r>
                        <a:rPr lang="en-US" sz="1200" kern="100">
                          <a:effectLst/>
                        </a:rPr>
                        <a:t>Surface wind stress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A</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S</a:t>
                      </a:r>
                      <a:endParaRPr lang="en-US" sz="1050" kern="100" dirty="0">
                        <a:effectLst/>
                        <a:latin typeface="Times New Roman" charset="0"/>
                        <a:ea typeface="宋体" charset="-122"/>
                      </a:endParaRPr>
                    </a:p>
                  </a:txBody>
                  <a:tcPr marL="68580" marR="68580" marT="0" marB="0"/>
                </a:tc>
              </a:tr>
              <a:tr h="0">
                <a:tc>
                  <a:txBody>
                    <a:bodyPr/>
                    <a:lstStyle/>
                    <a:p>
                      <a:pPr algn="ctr">
                        <a:lnSpc>
                          <a:spcPct val="150000"/>
                        </a:lnSpc>
                        <a:spcAft>
                          <a:spcPts val="0"/>
                        </a:spcAft>
                      </a:pPr>
                      <a:r>
                        <a:rPr lang="en-US" sz="1200" kern="100">
                          <a:effectLst/>
                        </a:rPr>
                        <a:t>Upstream transport</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a:effectLst/>
                        </a:rPr>
                        <a:t>S</a:t>
                      </a:r>
                      <a:endParaRPr lang="en-US" sz="1050" kern="100">
                        <a:effectLst/>
                        <a:latin typeface="Times New Roman" charset="0"/>
                        <a:ea typeface="宋体" charset="-122"/>
                      </a:endParaRPr>
                    </a:p>
                  </a:txBody>
                  <a:tcPr marL="68580" marR="68580" marT="0" marB="0"/>
                </a:tc>
                <a:tc>
                  <a:txBody>
                    <a:bodyPr/>
                    <a:lstStyle/>
                    <a:p>
                      <a:pPr algn="ctr">
                        <a:lnSpc>
                          <a:spcPct val="150000"/>
                        </a:lnSpc>
                        <a:spcAft>
                          <a:spcPts val="0"/>
                        </a:spcAft>
                      </a:pPr>
                      <a:r>
                        <a:rPr lang="en-US" sz="1200" kern="100" dirty="0">
                          <a:effectLst/>
                        </a:rPr>
                        <a:t>A</a:t>
                      </a:r>
                      <a:endParaRPr lang="en-US" sz="1050" kern="100" dirty="0">
                        <a:effectLst/>
                        <a:latin typeface="Times New Roman" charset="0"/>
                        <a:ea typeface="宋体" charset="-122"/>
                      </a:endParaRPr>
                    </a:p>
                  </a:txBody>
                  <a:tcPr marL="68580" marR="68580" marT="0" marB="0"/>
                </a:tc>
              </a:tr>
            </a:tbl>
          </a:graphicData>
        </a:graphic>
      </p:graphicFrame>
      <p:sp>
        <p:nvSpPr>
          <p:cNvPr id="9" name="TextBox 8"/>
          <p:cNvSpPr txBox="1"/>
          <p:nvPr/>
        </p:nvSpPr>
        <p:spPr>
          <a:xfrm>
            <a:off x="450204" y="4857209"/>
            <a:ext cx="2055371" cy="646331"/>
          </a:xfrm>
          <a:prstGeom prst="rect">
            <a:avLst/>
          </a:prstGeom>
          <a:noFill/>
        </p:spPr>
        <p:txBody>
          <a:bodyPr wrap="none" rtlCol="0">
            <a:spAutoFit/>
          </a:bodyPr>
          <a:lstStyle/>
          <a:p>
            <a:r>
              <a:rPr lang="en-US" dirty="0" smtClean="0"/>
              <a:t>S: Seasonal varied</a:t>
            </a:r>
          </a:p>
          <a:p>
            <a:r>
              <a:rPr lang="en-US" dirty="0" smtClean="0"/>
              <a:t>A: Annual mean</a:t>
            </a:r>
            <a:endParaRPr lang="en-US" dirty="0"/>
          </a:p>
        </p:txBody>
      </p:sp>
    </p:spTree>
    <p:extLst>
      <p:ext uri="{BB962C8B-B14F-4D97-AF65-F5344CB8AC3E}">
        <p14:creationId xmlns:p14="http://schemas.microsoft.com/office/powerpoint/2010/main" val="11027816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6849" y="226447"/>
            <a:ext cx="6846811" cy="523220"/>
          </a:xfrm>
          <a:prstGeom prst="rect">
            <a:avLst/>
          </a:prstGeom>
          <a:noFill/>
        </p:spPr>
        <p:txBody>
          <a:bodyPr wrap="none" rtlCol="0">
            <a:spAutoFit/>
          </a:bodyPr>
          <a:lstStyle/>
          <a:p>
            <a:r>
              <a:rPr lang="en-US" sz="2800" dirty="0" smtClean="0"/>
              <a:t>Result (</a:t>
            </a:r>
            <a:r>
              <a:rPr lang="en-US" sz="2800" dirty="0"/>
              <a:t>4</a:t>
            </a:r>
            <a:r>
              <a:rPr lang="en-US" sz="2800" dirty="0" smtClean="0"/>
              <a:t>): Upwelling of subsurface water</a:t>
            </a:r>
          </a:p>
        </p:txBody>
      </p:sp>
      <p:pic>
        <p:nvPicPr>
          <p:cNvPr id="6" name="图片 17"/>
          <p:cNvPicPr/>
          <p:nvPr/>
        </p:nvPicPr>
        <p:blipFill>
          <a:blip r:embed="rId2" cstate="print">
            <a:extLst>
              <a:ext uri="{28A0092B-C50C-407E-A947-70E740481C1C}">
                <a14:useLocalDpi xmlns:a14="http://schemas.microsoft.com/office/drawing/2010/main" val="0"/>
              </a:ext>
            </a:extLst>
          </a:blip>
          <a:stretch>
            <a:fillRect/>
          </a:stretch>
        </p:blipFill>
        <p:spPr>
          <a:xfrm>
            <a:off x="939153" y="853710"/>
            <a:ext cx="6801200" cy="3321993"/>
          </a:xfrm>
          <a:prstGeom prst="rect">
            <a:avLst/>
          </a:prstGeom>
        </p:spPr>
      </p:pic>
      <p:pic>
        <p:nvPicPr>
          <p:cNvPr id="7" name="图片 2"/>
          <p:cNvPicPr/>
          <p:nvPr/>
        </p:nvPicPr>
        <p:blipFill rotWithShape="1">
          <a:blip r:embed="rId3" cstate="print">
            <a:extLst>
              <a:ext uri="{28A0092B-C50C-407E-A947-70E740481C1C}">
                <a14:useLocalDpi xmlns:a14="http://schemas.microsoft.com/office/drawing/2010/main" val="0"/>
              </a:ext>
            </a:extLst>
          </a:blip>
          <a:srcRect b="55257"/>
          <a:stretch/>
        </p:blipFill>
        <p:spPr bwMode="auto">
          <a:xfrm>
            <a:off x="228566" y="4279746"/>
            <a:ext cx="4489167" cy="2186988"/>
          </a:xfrm>
          <a:prstGeom prst="rect">
            <a:avLst/>
          </a:prstGeom>
          <a:ln>
            <a:noFill/>
          </a:ln>
          <a:extLst>
            <a:ext uri="{53640926-AAD7-44D8-BBD7-CCE9431645EC}">
              <a14:shadowObscured xmlns:a14="http://schemas.microsoft.com/office/drawing/2010/main"/>
            </a:ext>
          </a:extLst>
        </p:spPr>
      </p:pic>
      <p:pic>
        <p:nvPicPr>
          <p:cNvPr id="8" name="图片 9"/>
          <p:cNvPicPr/>
          <p:nvPr/>
        </p:nvPicPr>
        <p:blipFill rotWithShape="1">
          <a:blip r:embed="rId4" cstate="print">
            <a:extLst>
              <a:ext uri="{28A0092B-C50C-407E-A947-70E740481C1C}">
                <a14:useLocalDpi xmlns:a14="http://schemas.microsoft.com/office/drawing/2010/main" val="0"/>
              </a:ext>
            </a:extLst>
          </a:blip>
          <a:srcRect b="24243"/>
          <a:stretch/>
        </p:blipFill>
        <p:spPr bwMode="auto">
          <a:xfrm>
            <a:off x="4512534" y="4279746"/>
            <a:ext cx="4379946" cy="21897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1467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extLst>
              <a:ext uri="{28A0092B-C50C-407E-A947-70E740481C1C}">
                <a14:useLocalDpi xmlns:a14="http://schemas.microsoft.com/office/drawing/2010/main" val="0"/>
              </a:ext>
            </a:extLst>
          </a:blip>
          <a:stretch>
            <a:fillRect/>
          </a:stretch>
        </p:blipFill>
        <p:spPr>
          <a:xfrm>
            <a:off x="-36512" y="1503319"/>
            <a:ext cx="7300718" cy="4589977"/>
          </a:xfrm>
          <a:prstGeom prst="rect">
            <a:avLst/>
          </a:prstGeom>
        </p:spPr>
      </p:pic>
      <p:pic>
        <p:nvPicPr>
          <p:cNvPr id="5" name="图片 4"/>
          <p:cNvPicPr/>
          <p:nvPr/>
        </p:nvPicPr>
        <p:blipFill rotWithShape="1">
          <a:blip r:embed="rId3">
            <a:extLst>
              <a:ext uri="{28A0092B-C50C-407E-A947-70E740481C1C}">
                <a14:useLocalDpi xmlns:a14="http://schemas.microsoft.com/office/drawing/2010/main" val="0"/>
              </a:ext>
            </a:extLst>
          </a:blip>
          <a:srcRect r="57384"/>
          <a:stretch/>
        </p:blipFill>
        <p:spPr>
          <a:xfrm>
            <a:off x="2843808" y="1568788"/>
            <a:ext cx="3139789" cy="4596516"/>
          </a:xfrm>
          <a:prstGeom prst="rect">
            <a:avLst/>
          </a:prstGeom>
        </p:spPr>
      </p:pic>
      <p:pic>
        <p:nvPicPr>
          <p:cNvPr id="6" name="图片 5"/>
          <p:cNvPicPr/>
          <p:nvPr/>
        </p:nvPicPr>
        <p:blipFill rotWithShape="1">
          <a:blip r:embed="rId4">
            <a:extLst>
              <a:ext uri="{28A0092B-C50C-407E-A947-70E740481C1C}">
                <a14:useLocalDpi xmlns:a14="http://schemas.microsoft.com/office/drawing/2010/main" val="0"/>
              </a:ext>
            </a:extLst>
          </a:blip>
          <a:srcRect r="56310"/>
          <a:stretch/>
        </p:blipFill>
        <p:spPr>
          <a:xfrm>
            <a:off x="5796136" y="1588810"/>
            <a:ext cx="2991280" cy="4576494"/>
          </a:xfrm>
          <a:prstGeom prst="rect">
            <a:avLst/>
          </a:prstGeom>
        </p:spPr>
      </p:pic>
      <p:pic>
        <p:nvPicPr>
          <p:cNvPr id="7" name="图片 6"/>
          <p:cNvPicPr/>
          <p:nvPr/>
        </p:nvPicPr>
        <p:blipFill rotWithShape="1">
          <a:blip r:embed="rId4">
            <a:extLst>
              <a:ext uri="{28A0092B-C50C-407E-A947-70E740481C1C}">
                <a14:useLocalDpi xmlns:a14="http://schemas.microsoft.com/office/drawing/2010/main" val="0"/>
              </a:ext>
            </a:extLst>
          </a:blip>
          <a:srcRect l="92162" r="-637"/>
          <a:stretch/>
        </p:blipFill>
        <p:spPr>
          <a:xfrm>
            <a:off x="8604448" y="1568396"/>
            <a:ext cx="580225" cy="4576491"/>
          </a:xfrm>
          <a:prstGeom prst="rect">
            <a:avLst/>
          </a:prstGeom>
        </p:spPr>
      </p:pic>
      <p:sp>
        <p:nvSpPr>
          <p:cNvPr id="8" name="TextBox 7"/>
          <p:cNvSpPr txBox="1"/>
          <p:nvPr/>
        </p:nvSpPr>
        <p:spPr>
          <a:xfrm>
            <a:off x="971600" y="1144409"/>
            <a:ext cx="925253" cy="461665"/>
          </a:xfrm>
          <a:prstGeom prst="rect">
            <a:avLst/>
          </a:prstGeom>
          <a:noFill/>
        </p:spPr>
        <p:txBody>
          <a:bodyPr wrap="none" rtlCol="0">
            <a:spAutoFit/>
          </a:bodyPr>
          <a:lstStyle/>
          <a:p>
            <a:r>
              <a:rPr lang="en-US" altLang="zh-CN" sz="2400" dirty="0" smtClean="0"/>
              <a:t>100m</a:t>
            </a:r>
            <a:endParaRPr lang="zh-CN" altLang="en-US" sz="2400" dirty="0"/>
          </a:p>
        </p:txBody>
      </p:sp>
      <p:sp>
        <p:nvSpPr>
          <p:cNvPr id="9" name="TextBox 8"/>
          <p:cNvSpPr txBox="1"/>
          <p:nvPr/>
        </p:nvSpPr>
        <p:spPr>
          <a:xfrm>
            <a:off x="3923928" y="1167135"/>
            <a:ext cx="925253" cy="461665"/>
          </a:xfrm>
          <a:prstGeom prst="rect">
            <a:avLst/>
          </a:prstGeom>
          <a:noFill/>
        </p:spPr>
        <p:txBody>
          <a:bodyPr wrap="none" rtlCol="0">
            <a:spAutoFit/>
          </a:bodyPr>
          <a:lstStyle/>
          <a:p>
            <a:r>
              <a:rPr lang="en-US" altLang="zh-CN" sz="2400" dirty="0" smtClean="0"/>
              <a:t>250m</a:t>
            </a:r>
            <a:endParaRPr lang="zh-CN" altLang="en-US" sz="2400" dirty="0"/>
          </a:p>
        </p:txBody>
      </p:sp>
      <p:sp>
        <p:nvSpPr>
          <p:cNvPr id="10" name="TextBox 9"/>
          <p:cNvSpPr txBox="1"/>
          <p:nvPr/>
        </p:nvSpPr>
        <p:spPr>
          <a:xfrm>
            <a:off x="6804248" y="1167135"/>
            <a:ext cx="925253" cy="461665"/>
          </a:xfrm>
          <a:prstGeom prst="rect">
            <a:avLst/>
          </a:prstGeom>
          <a:noFill/>
        </p:spPr>
        <p:txBody>
          <a:bodyPr wrap="none" rtlCol="0">
            <a:spAutoFit/>
          </a:bodyPr>
          <a:lstStyle/>
          <a:p>
            <a:r>
              <a:rPr lang="en-US" altLang="zh-CN" sz="2400" dirty="0" smtClean="0"/>
              <a:t>400m</a:t>
            </a:r>
            <a:endParaRPr lang="zh-CN" altLang="en-US" sz="2400" dirty="0"/>
          </a:p>
        </p:txBody>
      </p:sp>
      <p:sp>
        <p:nvSpPr>
          <p:cNvPr id="11" name="TextBox 10"/>
          <p:cNvSpPr txBox="1"/>
          <p:nvPr/>
        </p:nvSpPr>
        <p:spPr>
          <a:xfrm>
            <a:off x="226849" y="226447"/>
            <a:ext cx="6846811" cy="523220"/>
          </a:xfrm>
          <a:prstGeom prst="rect">
            <a:avLst/>
          </a:prstGeom>
          <a:noFill/>
        </p:spPr>
        <p:txBody>
          <a:bodyPr wrap="none" rtlCol="0">
            <a:spAutoFit/>
          </a:bodyPr>
          <a:lstStyle/>
          <a:p>
            <a:r>
              <a:rPr lang="en-US" sz="2800" dirty="0" smtClean="0"/>
              <a:t>Result (</a:t>
            </a:r>
            <a:r>
              <a:rPr lang="en-US" sz="2800" dirty="0"/>
              <a:t>4</a:t>
            </a:r>
            <a:r>
              <a:rPr lang="en-US" sz="2800" dirty="0" smtClean="0"/>
              <a:t>): Upwelling of subsurface water</a:t>
            </a:r>
          </a:p>
        </p:txBody>
      </p:sp>
      <p:sp>
        <p:nvSpPr>
          <p:cNvPr id="12" name="TextBox 11"/>
          <p:cNvSpPr txBox="1"/>
          <p:nvPr/>
        </p:nvSpPr>
        <p:spPr>
          <a:xfrm>
            <a:off x="7452320" y="1830016"/>
            <a:ext cx="1119217" cy="230832"/>
          </a:xfrm>
          <a:prstGeom prst="rect">
            <a:avLst/>
          </a:prstGeom>
          <a:solidFill>
            <a:schemeClr val="bg1"/>
          </a:solidFill>
        </p:spPr>
        <p:txBody>
          <a:bodyPr wrap="none" rtlCol="0">
            <a:spAutoFit/>
          </a:bodyPr>
          <a:lstStyle/>
          <a:p>
            <a:r>
              <a:rPr lang="en-US" sz="900" dirty="0" smtClean="0"/>
              <a:t>North M-H Canyon</a:t>
            </a:r>
            <a:endParaRPr lang="en-US" sz="900" dirty="0"/>
          </a:p>
        </p:txBody>
      </p:sp>
      <p:sp>
        <p:nvSpPr>
          <p:cNvPr id="13" name="TextBox 12"/>
          <p:cNvSpPr txBox="1"/>
          <p:nvPr/>
        </p:nvSpPr>
        <p:spPr>
          <a:xfrm>
            <a:off x="6610284" y="2190056"/>
            <a:ext cx="793807" cy="230832"/>
          </a:xfrm>
          <a:prstGeom prst="rect">
            <a:avLst/>
          </a:prstGeom>
          <a:solidFill>
            <a:schemeClr val="bg1"/>
          </a:solidFill>
        </p:spPr>
        <p:txBody>
          <a:bodyPr wrap="none" rtlCol="0">
            <a:spAutoFit/>
          </a:bodyPr>
          <a:lstStyle/>
          <a:p>
            <a:r>
              <a:rPr lang="en-US" sz="900" dirty="0" smtClean="0"/>
              <a:t>M-H Canyon</a:t>
            </a:r>
            <a:endParaRPr lang="en-US" sz="900" dirty="0"/>
          </a:p>
        </p:txBody>
      </p:sp>
      <p:sp>
        <p:nvSpPr>
          <p:cNvPr id="15" name="Rectangle 14"/>
          <p:cNvSpPr/>
          <p:nvPr/>
        </p:nvSpPr>
        <p:spPr>
          <a:xfrm>
            <a:off x="1184743" y="4581128"/>
            <a:ext cx="838413"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28061" y="3068960"/>
            <a:ext cx="543739" cy="369332"/>
          </a:xfrm>
          <a:prstGeom prst="rect">
            <a:avLst/>
          </a:prstGeom>
          <a:noFill/>
        </p:spPr>
        <p:txBody>
          <a:bodyPr wrap="none" rtlCol="0">
            <a:spAutoFit/>
          </a:bodyPr>
          <a:lstStyle/>
          <a:p>
            <a:r>
              <a:rPr lang="en-US" smtClean="0"/>
              <a:t>Jan</a:t>
            </a:r>
            <a:endParaRPr lang="en-US"/>
          </a:p>
        </p:txBody>
      </p:sp>
      <p:sp>
        <p:nvSpPr>
          <p:cNvPr id="14" name="TextBox 13"/>
          <p:cNvSpPr txBox="1"/>
          <p:nvPr/>
        </p:nvSpPr>
        <p:spPr>
          <a:xfrm>
            <a:off x="2228061" y="5517232"/>
            <a:ext cx="489236" cy="369332"/>
          </a:xfrm>
          <a:prstGeom prst="rect">
            <a:avLst/>
          </a:prstGeom>
          <a:noFill/>
        </p:spPr>
        <p:txBody>
          <a:bodyPr wrap="none" rtlCol="0">
            <a:spAutoFit/>
          </a:bodyPr>
          <a:lstStyle/>
          <a:p>
            <a:r>
              <a:rPr lang="en-US" smtClean="0"/>
              <a:t>Jul</a:t>
            </a:r>
            <a:endParaRPr lang="en-US"/>
          </a:p>
        </p:txBody>
      </p:sp>
      <p:sp>
        <p:nvSpPr>
          <p:cNvPr id="16" name="TextBox 15"/>
          <p:cNvSpPr txBox="1"/>
          <p:nvPr/>
        </p:nvSpPr>
        <p:spPr>
          <a:xfrm>
            <a:off x="5127009" y="3068960"/>
            <a:ext cx="543739" cy="369332"/>
          </a:xfrm>
          <a:prstGeom prst="rect">
            <a:avLst/>
          </a:prstGeom>
          <a:noFill/>
        </p:spPr>
        <p:txBody>
          <a:bodyPr wrap="none" rtlCol="0">
            <a:spAutoFit/>
          </a:bodyPr>
          <a:lstStyle/>
          <a:p>
            <a:r>
              <a:rPr lang="en-US" smtClean="0"/>
              <a:t>Jan</a:t>
            </a:r>
            <a:endParaRPr lang="en-US"/>
          </a:p>
        </p:txBody>
      </p:sp>
      <p:sp>
        <p:nvSpPr>
          <p:cNvPr id="17" name="TextBox 16"/>
          <p:cNvSpPr txBox="1"/>
          <p:nvPr/>
        </p:nvSpPr>
        <p:spPr>
          <a:xfrm>
            <a:off x="5127009" y="5517232"/>
            <a:ext cx="489236" cy="369332"/>
          </a:xfrm>
          <a:prstGeom prst="rect">
            <a:avLst/>
          </a:prstGeom>
          <a:noFill/>
        </p:spPr>
        <p:txBody>
          <a:bodyPr wrap="none" rtlCol="0">
            <a:spAutoFit/>
          </a:bodyPr>
          <a:lstStyle/>
          <a:p>
            <a:r>
              <a:rPr lang="en-US" smtClean="0"/>
              <a:t>Jul</a:t>
            </a:r>
            <a:endParaRPr lang="en-US"/>
          </a:p>
        </p:txBody>
      </p:sp>
      <p:sp>
        <p:nvSpPr>
          <p:cNvPr id="18" name="TextBox 17"/>
          <p:cNvSpPr txBox="1"/>
          <p:nvPr/>
        </p:nvSpPr>
        <p:spPr>
          <a:xfrm>
            <a:off x="7994928" y="3068960"/>
            <a:ext cx="543739" cy="369332"/>
          </a:xfrm>
          <a:prstGeom prst="rect">
            <a:avLst/>
          </a:prstGeom>
          <a:noFill/>
        </p:spPr>
        <p:txBody>
          <a:bodyPr wrap="none" rtlCol="0">
            <a:spAutoFit/>
          </a:bodyPr>
          <a:lstStyle/>
          <a:p>
            <a:r>
              <a:rPr lang="en-US" dirty="0" smtClean="0"/>
              <a:t>Jan</a:t>
            </a:r>
            <a:endParaRPr lang="en-US" dirty="0"/>
          </a:p>
        </p:txBody>
      </p:sp>
      <p:sp>
        <p:nvSpPr>
          <p:cNvPr id="19" name="TextBox 18"/>
          <p:cNvSpPr txBox="1"/>
          <p:nvPr/>
        </p:nvSpPr>
        <p:spPr>
          <a:xfrm>
            <a:off x="7994928" y="5517232"/>
            <a:ext cx="489236" cy="369332"/>
          </a:xfrm>
          <a:prstGeom prst="rect">
            <a:avLst/>
          </a:prstGeom>
          <a:noFill/>
        </p:spPr>
        <p:txBody>
          <a:bodyPr wrap="none" rtlCol="0">
            <a:spAutoFit/>
          </a:bodyPr>
          <a:lstStyle/>
          <a:p>
            <a:r>
              <a:rPr lang="en-US" smtClean="0"/>
              <a:t>Jul</a:t>
            </a:r>
            <a:endParaRPr lang="en-US"/>
          </a:p>
        </p:txBody>
      </p:sp>
    </p:spTree>
    <p:extLst>
      <p:ext uri="{BB962C8B-B14F-4D97-AF65-F5344CB8AC3E}">
        <p14:creationId xmlns:p14="http://schemas.microsoft.com/office/powerpoint/2010/main" val="14832005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2656"/>
          <a:stretch/>
        </p:blipFill>
        <p:spPr>
          <a:xfrm>
            <a:off x="2915816" y="1196752"/>
            <a:ext cx="3107638" cy="4570710"/>
          </a:xfrm>
          <a:prstGeom prst="rect">
            <a:avLst/>
          </a:prstGeom>
        </p:spPr>
      </p:pic>
      <p:sp>
        <p:nvSpPr>
          <p:cNvPr id="5" name="TextBox 4"/>
          <p:cNvSpPr txBox="1"/>
          <p:nvPr/>
        </p:nvSpPr>
        <p:spPr>
          <a:xfrm>
            <a:off x="226849" y="226447"/>
            <a:ext cx="6846811" cy="523220"/>
          </a:xfrm>
          <a:prstGeom prst="rect">
            <a:avLst/>
          </a:prstGeom>
          <a:noFill/>
        </p:spPr>
        <p:txBody>
          <a:bodyPr wrap="none" rtlCol="0">
            <a:spAutoFit/>
          </a:bodyPr>
          <a:lstStyle/>
          <a:p>
            <a:r>
              <a:rPr lang="en-US" sz="2800" dirty="0" smtClean="0"/>
              <a:t>Result (</a:t>
            </a:r>
            <a:r>
              <a:rPr lang="en-US" sz="2800" dirty="0"/>
              <a:t>4</a:t>
            </a:r>
            <a:r>
              <a:rPr lang="en-US" sz="2800" dirty="0" smtClean="0"/>
              <a:t>): Upwelling of subsurface water</a:t>
            </a:r>
          </a:p>
        </p:txBody>
      </p:sp>
    </p:spTree>
    <p:extLst>
      <p:ext uri="{BB962C8B-B14F-4D97-AF65-F5344CB8AC3E}">
        <p14:creationId xmlns:p14="http://schemas.microsoft.com/office/powerpoint/2010/main" val="754312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54"/>
          <p:cNvPicPr/>
          <p:nvPr/>
        </p:nvPicPr>
        <p:blipFill>
          <a:blip r:embed="rId2">
            <a:extLst>
              <a:ext uri="{28A0092B-C50C-407E-A947-70E740481C1C}">
                <a14:useLocalDpi xmlns:a14="http://schemas.microsoft.com/office/drawing/2010/main" val="0"/>
              </a:ext>
            </a:extLst>
          </a:blip>
          <a:stretch>
            <a:fillRect/>
          </a:stretch>
        </p:blipFill>
        <p:spPr>
          <a:xfrm>
            <a:off x="42980" y="1735921"/>
            <a:ext cx="4709548" cy="3151505"/>
          </a:xfrm>
          <a:prstGeom prst="rect">
            <a:avLst/>
          </a:prstGeom>
        </p:spPr>
      </p:pic>
      <p:pic>
        <p:nvPicPr>
          <p:cNvPr id="6" name="图片 56"/>
          <p:cNvPicPr/>
          <p:nvPr/>
        </p:nvPicPr>
        <p:blipFill>
          <a:blip r:embed="rId3">
            <a:extLst>
              <a:ext uri="{28A0092B-C50C-407E-A947-70E740481C1C}">
                <a14:useLocalDpi xmlns:a14="http://schemas.microsoft.com/office/drawing/2010/main" val="0"/>
              </a:ext>
            </a:extLst>
          </a:blip>
          <a:stretch>
            <a:fillRect/>
          </a:stretch>
        </p:blipFill>
        <p:spPr>
          <a:xfrm>
            <a:off x="4968552" y="1706344"/>
            <a:ext cx="4067944" cy="3306832"/>
          </a:xfrm>
          <a:prstGeom prst="rect">
            <a:avLst/>
          </a:prstGeom>
        </p:spPr>
      </p:pic>
      <p:sp>
        <p:nvSpPr>
          <p:cNvPr id="7" name="TextBox 6"/>
          <p:cNvSpPr txBox="1"/>
          <p:nvPr/>
        </p:nvSpPr>
        <p:spPr>
          <a:xfrm>
            <a:off x="226849" y="226447"/>
            <a:ext cx="6846811" cy="523220"/>
          </a:xfrm>
          <a:prstGeom prst="rect">
            <a:avLst/>
          </a:prstGeom>
          <a:noFill/>
        </p:spPr>
        <p:txBody>
          <a:bodyPr wrap="none" rtlCol="0">
            <a:spAutoFit/>
          </a:bodyPr>
          <a:lstStyle/>
          <a:p>
            <a:r>
              <a:rPr lang="en-US" sz="2800" dirty="0" smtClean="0"/>
              <a:t>Result (</a:t>
            </a:r>
            <a:r>
              <a:rPr lang="en-US" sz="2800" dirty="0"/>
              <a:t>4</a:t>
            </a:r>
            <a:r>
              <a:rPr lang="en-US" sz="2800" dirty="0" smtClean="0"/>
              <a:t>): Upwelling of subsurface water</a:t>
            </a:r>
          </a:p>
        </p:txBody>
      </p:sp>
      <p:sp>
        <p:nvSpPr>
          <p:cNvPr id="8" name="TextBox 7"/>
          <p:cNvSpPr txBox="1"/>
          <p:nvPr/>
        </p:nvSpPr>
        <p:spPr>
          <a:xfrm>
            <a:off x="467544" y="980728"/>
            <a:ext cx="5094664" cy="369332"/>
          </a:xfrm>
          <a:prstGeom prst="rect">
            <a:avLst/>
          </a:prstGeom>
          <a:noFill/>
        </p:spPr>
        <p:txBody>
          <a:bodyPr wrap="none" rtlCol="0">
            <a:spAutoFit/>
          </a:bodyPr>
          <a:lstStyle/>
          <a:p>
            <a:r>
              <a:rPr lang="en-US" altLang="zh-CN" dirty="0" smtClean="0"/>
              <a:t>Sensitivity test on the canyons near shelf break</a:t>
            </a:r>
            <a:endParaRPr lang="en-US" dirty="0"/>
          </a:p>
        </p:txBody>
      </p:sp>
      <p:sp>
        <p:nvSpPr>
          <p:cNvPr id="9" name="TextBox 8"/>
          <p:cNvSpPr txBox="1"/>
          <p:nvPr/>
        </p:nvSpPr>
        <p:spPr>
          <a:xfrm>
            <a:off x="1008309" y="5445224"/>
            <a:ext cx="6227987" cy="369332"/>
          </a:xfrm>
          <a:prstGeom prst="rect">
            <a:avLst/>
          </a:prstGeom>
          <a:noFill/>
        </p:spPr>
        <p:txBody>
          <a:bodyPr wrap="none" rtlCol="0">
            <a:spAutoFit/>
          </a:bodyPr>
          <a:lstStyle/>
          <a:p>
            <a:r>
              <a:rPr lang="en-US" dirty="0" smtClean="0"/>
              <a:t>Canyons influence the strengthen</a:t>
            </a:r>
            <a:r>
              <a:rPr lang="en-US" smtClean="0"/>
              <a:t>, but not the structure.</a:t>
            </a:r>
            <a:endParaRPr lang="en-US" dirty="0"/>
          </a:p>
        </p:txBody>
      </p:sp>
      <p:sp>
        <p:nvSpPr>
          <p:cNvPr id="2" name="TextBox 1"/>
          <p:cNvSpPr txBox="1"/>
          <p:nvPr/>
        </p:nvSpPr>
        <p:spPr>
          <a:xfrm>
            <a:off x="2411760" y="1412776"/>
            <a:ext cx="2024913" cy="369332"/>
          </a:xfrm>
          <a:prstGeom prst="rect">
            <a:avLst/>
          </a:prstGeom>
          <a:noFill/>
        </p:spPr>
        <p:txBody>
          <a:bodyPr wrap="none" rtlCol="0">
            <a:spAutoFit/>
          </a:bodyPr>
          <a:lstStyle/>
          <a:p>
            <a:r>
              <a:rPr lang="en-US" smtClean="0"/>
              <a:t>Canyon-smoothed</a:t>
            </a:r>
            <a:endParaRPr lang="en-US"/>
          </a:p>
        </p:txBody>
      </p:sp>
      <p:sp>
        <p:nvSpPr>
          <p:cNvPr id="3" name="TextBox 2"/>
          <p:cNvSpPr txBox="1"/>
          <p:nvPr/>
        </p:nvSpPr>
        <p:spPr>
          <a:xfrm>
            <a:off x="699101" y="1403484"/>
            <a:ext cx="992579" cy="369332"/>
          </a:xfrm>
          <a:prstGeom prst="rect">
            <a:avLst/>
          </a:prstGeom>
          <a:noFill/>
        </p:spPr>
        <p:txBody>
          <a:bodyPr wrap="none" rtlCol="0">
            <a:spAutoFit/>
          </a:bodyPr>
          <a:lstStyle/>
          <a:p>
            <a:r>
              <a:rPr lang="en-US" smtClean="0"/>
              <a:t>Original</a:t>
            </a:r>
            <a:endParaRPr lang="en-US"/>
          </a:p>
        </p:txBody>
      </p:sp>
      <p:sp>
        <p:nvSpPr>
          <p:cNvPr id="10" name="TextBox 9"/>
          <p:cNvSpPr txBox="1"/>
          <p:nvPr/>
        </p:nvSpPr>
        <p:spPr>
          <a:xfrm>
            <a:off x="6897264" y="1350060"/>
            <a:ext cx="2024913" cy="369332"/>
          </a:xfrm>
          <a:prstGeom prst="rect">
            <a:avLst/>
          </a:prstGeom>
          <a:noFill/>
        </p:spPr>
        <p:txBody>
          <a:bodyPr wrap="none" rtlCol="0">
            <a:spAutoFit/>
          </a:bodyPr>
          <a:lstStyle/>
          <a:p>
            <a:r>
              <a:rPr lang="en-US" smtClean="0"/>
              <a:t>Canyon-smoothed</a:t>
            </a:r>
            <a:endParaRPr lang="en-US"/>
          </a:p>
        </p:txBody>
      </p:sp>
      <p:sp>
        <p:nvSpPr>
          <p:cNvPr id="11" name="TextBox 10"/>
          <p:cNvSpPr txBox="1"/>
          <p:nvPr/>
        </p:nvSpPr>
        <p:spPr>
          <a:xfrm>
            <a:off x="5508104" y="1340768"/>
            <a:ext cx="992579" cy="369332"/>
          </a:xfrm>
          <a:prstGeom prst="rect">
            <a:avLst/>
          </a:prstGeom>
          <a:noFill/>
        </p:spPr>
        <p:txBody>
          <a:bodyPr wrap="none" rtlCol="0">
            <a:spAutoFit/>
          </a:bodyPr>
          <a:lstStyle/>
          <a:p>
            <a:r>
              <a:rPr lang="en-US" smtClean="0"/>
              <a:t>Original</a:t>
            </a:r>
            <a:endParaRPr lang="en-US"/>
          </a:p>
        </p:txBody>
      </p:sp>
      <p:sp>
        <p:nvSpPr>
          <p:cNvPr id="12" name="TextBox 11"/>
          <p:cNvSpPr txBox="1"/>
          <p:nvPr/>
        </p:nvSpPr>
        <p:spPr>
          <a:xfrm>
            <a:off x="8132717" y="1628800"/>
            <a:ext cx="543739" cy="369332"/>
          </a:xfrm>
          <a:prstGeom prst="rect">
            <a:avLst/>
          </a:prstGeom>
          <a:noFill/>
        </p:spPr>
        <p:txBody>
          <a:bodyPr wrap="none" rtlCol="0">
            <a:spAutoFit/>
          </a:bodyPr>
          <a:lstStyle/>
          <a:p>
            <a:r>
              <a:rPr lang="en-US" dirty="0" smtClean="0"/>
              <a:t>Jan</a:t>
            </a:r>
            <a:endParaRPr lang="en-US" dirty="0"/>
          </a:p>
        </p:txBody>
      </p:sp>
      <p:sp>
        <p:nvSpPr>
          <p:cNvPr id="13" name="TextBox 12"/>
          <p:cNvSpPr txBox="1"/>
          <p:nvPr/>
        </p:nvSpPr>
        <p:spPr>
          <a:xfrm>
            <a:off x="8132717" y="3501008"/>
            <a:ext cx="489236" cy="369332"/>
          </a:xfrm>
          <a:prstGeom prst="rect">
            <a:avLst/>
          </a:prstGeom>
          <a:noFill/>
        </p:spPr>
        <p:txBody>
          <a:bodyPr wrap="none" rtlCol="0">
            <a:spAutoFit/>
          </a:bodyPr>
          <a:lstStyle/>
          <a:p>
            <a:r>
              <a:rPr lang="en-US" smtClean="0"/>
              <a:t>Jul</a:t>
            </a:r>
            <a:endParaRPr lang="en-US" dirty="0"/>
          </a:p>
        </p:txBody>
      </p:sp>
      <p:sp>
        <p:nvSpPr>
          <p:cNvPr id="14" name="TextBox 13"/>
          <p:cNvSpPr txBox="1"/>
          <p:nvPr/>
        </p:nvSpPr>
        <p:spPr>
          <a:xfrm>
            <a:off x="6228184" y="1628800"/>
            <a:ext cx="543739" cy="369332"/>
          </a:xfrm>
          <a:prstGeom prst="rect">
            <a:avLst/>
          </a:prstGeom>
          <a:noFill/>
        </p:spPr>
        <p:txBody>
          <a:bodyPr wrap="none" rtlCol="0">
            <a:spAutoFit/>
          </a:bodyPr>
          <a:lstStyle/>
          <a:p>
            <a:r>
              <a:rPr lang="en-US" dirty="0" smtClean="0"/>
              <a:t>Jan</a:t>
            </a:r>
            <a:endParaRPr lang="en-US" dirty="0"/>
          </a:p>
        </p:txBody>
      </p:sp>
      <p:sp>
        <p:nvSpPr>
          <p:cNvPr id="15" name="TextBox 14"/>
          <p:cNvSpPr txBox="1"/>
          <p:nvPr/>
        </p:nvSpPr>
        <p:spPr>
          <a:xfrm>
            <a:off x="6228184" y="3501008"/>
            <a:ext cx="489236" cy="369332"/>
          </a:xfrm>
          <a:prstGeom prst="rect">
            <a:avLst/>
          </a:prstGeom>
          <a:noFill/>
        </p:spPr>
        <p:txBody>
          <a:bodyPr wrap="none" rtlCol="0">
            <a:spAutoFit/>
          </a:bodyPr>
          <a:lstStyle/>
          <a:p>
            <a:r>
              <a:rPr lang="en-US" smtClean="0"/>
              <a:t>Jul</a:t>
            </a:r>
            <a:endParaRPr lang="en-US" dirty="0"/>
          </a:p>
        </p:txBody>
      </p:sp>
      <p:sp>
        <p:nvSpPr>
          <p:cNvPr id="16" name="TextBox 15"/>
          <p:cNvSpPr txBox="1"/>
          <p:nvPr/>
        </p:nvSpPr>
        <p:spPr>
          <a:xfrm>
            <a:off x="5796136" y="1932801"/>
            <a:ext cx="914033" cy="200055"/>
          </a:xfrm>
          <a:prstGeom prst="rect">
            <a:avLst/>
          </a:prstGeom>
          <a:solidFill>
            <a:schemeClr val="bg1"/>
          </a:solidFill>
        </p:spPr>
        <p:txBody>
          <a:bodyPr wrap="none" rtlCol="0">
            <a:spAutoFit/>
          </a:bodyPr>
          <a:lstStyle/>
          <a:p>
            <a:r>
              <a:rPr lang="en-US" sz="700" dirty="0" smtClean="0"/>
              <a:t>North M-H Canyon</a:t>
            </a:r>
            <a:endParaRPr lang="en-US" sz="700" dirty="0"/>
          </a:p>
        </p:txBody>
      </p:sp>
      <p:sp>
        <p:nvSpPr>
          <p:cNvPr id="17" name="TextBox 16"/>
          <p:cNvSpPr txBox="1"/>
          <p:nvPr/>
        </p:nvSpPr>
        <p:spPr>
          <a:xfrm>
            <a:off x="5292080" y="2060848"/>
            <a:ext cx="660758" cy="200055"/>
          </a:xfrm>
          <a:prstGeom prst="rect">
            <a:avLst/>
          </a:prstGeom>
          <a:solidFill>
            <a:schemeClr val="bg1"/>
          </a:solidFill>
        </p:spPr>
        <p:txBody>
          <a:bodyPr wrap="none" rtlCol="0">
            <a:spAutoFit/>
          </a:bodyPr>
          <a:lstStyle/>
          <a:p>
            <a:r>
              <a:rPr lang="en-US" sz="700" dirty="0" smtClean="0"/>
              <a:t>M-H Canyon</a:t>
            </a:r>
            <a:endParaRPr lang="en-US" sz="700" dirty="0"/>
          </a:p>
        </p:txBody>
      </p:sp>
    </p:spTree>
    <p:extLst>
      <p:ext uri="{BB962C8B-B14F-4D97-AF65-F5344CB8AC3E}">
        <p14:creationId xmlns:p14="http://schemas.microsoft.com/office/powerpoint/2010/main" val="533622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332656"/>
            <a:ext cx="1991251" cy="584775"/>
          </a:xfrm>
          <a:prstGeom prst="rect">
            <a:avLst/>
          </a:prstGeom>
          <a:noFill/>
        </p:spPr>
        <p:txBody>
          <a:bodyPr wrap="none" rtlCol="0">
            <a:spAutoFit/>
          </a:bodyPr>
          <a:lstStyle/>
          <a:p>
            <a:r>
              <a:rPr lang="en-US" sz="3200" smtClean="0"/>
              <a:t>Summary </a:t>
            </a:r>
            <a:endParaRPr lang="en-US" sz="3200"/>
          </a:p>
        </p:txBody>
      </p:sp>
      <p:sp>
        <p:nvSpPr>
          <p:cNvPr id="3" name="TextBox 2"/>
          <p:cNvSpPr txBox="1"/>
          <p:nvPr/>
        </p:nvSpPr>
        <p:spPr>
          <a:xfrm>
            <a:off x="467545" y="1268760"/>
            <a:ext cx="8424936" cy="4247317"/>
          </a:xfrm>
          <a:prstGeom prst="rect">
            <a:avLst/>
          </a:prstGeom>
          <a:noFill/>
        </p:spPr>
        <p:txBody>
          <a:bodyPr wrap="square" rtlCol="0">
            <a:spAutoFit/>
          </a:bodyPr>
          <a:lstStyle/>
          <a:p>
            <a:pPr marL="285750" indent="-285750">
              <a:lnSpc>
                <a:spcPct val="150000"/>
              </a:lnSpc>
              <a:buFont typeface="Arial" charset="0"/>
              <a:buChar char="•"/>
            </a:pPr>
            <a:r>
              <a:rPr lang="en-US" dirty="0" smtClean="0"/>
              <a:t>A two-level nested ROMS model was applied to the China Seas and the Kuroshio intrusion northeast of Taiwan was investigated by model results. </a:t>
            </a:r>
          </a:p>
          <a:p>
            <a:pPr marL="285750" indent="-285750">
              <a:lnSpc>
                <a:spcPct val="150000"/>
              </a:lnSpc>
              <a:buFont typeface="Arial" charset="0"/>
              <a:buChar char="•"/>
            </a:pPr>
            <a:r>
              <a:rPr lang="en-US" dirty="0" smtClean="0"/>
              <a:t>The choice of different data on open boundary condition and wind stress influences the model results greatly.</a:t>
            </a:r>
          </a:p>
          <a:p>
            <a:pPr marL="285750" indent="-285750">
              <a:lnSpc>
                <a:spcPct val="150000"/>
              </a:lnSpc>
              <a:buFont typeface="Arial" charset="0"/>
              <a:buChar char="•"/>
            </a:pPr>
            <a:r>
              <a:rPr lang="en-US" dirty="0" smtClean="0"/>
              <a:t>Kuroshio intrusion shows seasonal and </a:t>
            </a:r>
            <a:r>
              <a:rPr lang="en-US" dirty="0" err="1" smtClean="0"/>
              <a:t>interannual</a:t>
            </a:r>
            <a:r>
              <a:rPr lang="en-US" dirty="0" smtClean="0"/>
              <a:t> variabilities. </a:t>
            </a:r>
          </a:p>
          <a:p>
            <a:pPr marL="285750" indent="-285750">
              <a:lnSpc>
                <a:spcPct val="150000"/>
              </a:lnSpc>
              <a:buFont typeface="Arial" charset="0"/>
              <a:buChar char="•"/>
            </a:pPr>
            <a:r>
              <a:rPr lang="en-US" dirty="0"/>
              <a:t> </a:t>
            </a:r>
            <a:r>
              <a:rPr lang="en-US" dirty="0" smtClean="0"/>
              <a:t>   </a:t>
            </a:r>
            <a:r>
              <a:rPr lang="en-US" sz="1600" dirty="0"/>
              <a:t>S</a:t>
            </a:r>
            <a:r>
              <a:rPr lang="en-US" sz="1600" dirty="0" smtClean="0"/>
              <a:t>easonal: a branch current in winter and subsurface upwelling in summer.</a:t>
            </a:r>
          </a:p>
          <a:p>
            <a:pPr marL="285750" indent="-285750">
              <a:lnSpc>
                <a:spcPct val="150000"/>
              </a:lnSpc>
              <a:buFont typeface="Arial" charset="0"/>
              <a:buChar char="•"/>
            </a:pPr>
            <a:r>
              <a:rPr lang="en-US" sz="1600" dirty="0"/>
              <a:t> </a:t>
            </a:r>
            <a:r>
              <a:rPr lang="en-US" sz="1600" dirty="0" smtClean="0"/>
              <a:t>   </a:t>
            </a:r>
            <a:r>
              <a:rPr lang="en-US" sz="1600" dirty="0" err="1"/>
              <a:t>I</a:t>
            </a:r>
            <a:r>
              <a:rPr lang="en-US" sz="1600" dirty="0" err="1" smtClean="0"/>
              <a:t>nterannual</a:t>
            </a:r>
            <a:r>
              <a:rPr lang="en-US" sz="1600" dirty="0" smtClean="0"/>
              <a:t>: Kuroshio transport is more important than local factors.</a:t>
            </a:r>
          </a:p>
          <a:p>
            <a:pPr marL="285750" indent="-285750">
              <a:lnSpc>
                <a:spcPct val="150000"/>
              </a:lnSpc>
              <a:buFont typeface="Arial" charset="0"/>
              <a:buChar char="•"/>
            </a:pPr>
            <a:r>
              <a:rPr lang="en-US" dirty="0" smtClean="0"/>
              <a:t>Cold dome forms due to the upwelling near the edge of shelf break. The convergence induced by vorticity of the current near the shelf break is the main mechanism. Canyons just influences the strengthen.  </a:t>
            </a:r>
            <a:endParaRPr lang="en-US" dirty="0"/>
          </a:p>
        </p:txBody>
      </p:sp>
    </p:spTree>
    <p:extLst>
      <p:ext uri="{BB962C8B-B14F-4D97-AF65-F5344CB8AC3E}">
        <p14:creationId xmlns:p14="http://schemas.microsoft.com/office/powerpoint/2010/main" val="54070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856" y="629816"/>
            <a:ext cx="4788024" cy="1143000"/>
          </a:xfrm>
        </p:spPr>
        <p:txBody>
          <a:bodyPr/>
          <a:lstStyle/>
          <a:p>
            <a:pPr marL="0" indent="0" algn="l">
              <a:buNone/>
            </a:pPr>
            <a:r>
              <a:rPr lang="en-US" dirty="0" smtClean="0"/>
              <a:t>Contents</a:t>
            </a:r>
            <a:endParaRPr lang="en-US" dirty="0"/>
          </a:p>
        </p:txBody>
      </p:sp>
      <p:sp>
        <p:nvSpPr>
          <p:cNvPr id="4" name="TextBox 3"/>
          <p:cNvSpPr txBox="1"/>
          <p:nvPr/>
        </p:nvSpPr>
        <p:spPr>
          <a:xfrm>
            <a:off x="1547664" y="1844824"/>
            <a:ext cx="2864887" cy="3785652"/>
          </a:xfrm>
          <a:prstGeom prst="rect">
            <a:avLst/>
          </a:prstGeom>
          <a:noFill/>
        </p:spPr>
        <p:txBody>
          <a:bodyPr wrap="none" rtlCol="0">
            <a:spAutoFit/>
          </a:bodyPr>
          <a:lstStyle/>
          <a:p>
            <a:pPr marL="457200" indent="-457200">
              <a:lnSpc>
                <a:spcPct val="150000"/>
              </a:lnSpc>
              <a:buFont typeface="Arial" charset="0"/>
              <a:buChar char="•"/>
            </a:pPr>
            <a:r>
              <a:rPr lang="en-US" sz="3200" dirty="0" smtClean="0"/>
              <a:t>Background</a:t>
            </a:r>
          </a:p>
          <a:p>
            <a:pPr marL="457200" indent="-457200">
              <a:lnSpc>
                <a:spcPct val="150000"/>
              </a:lnSpc>
              <a:buFont typeface="Arial" charset="0"/>
              <a:buChar char="•"/>
            </a:pPr>
            <a:r>
              <a:rPr lang="en-US" sz="3200" dirty="0" smtClean="0"/>
              <a:t>Model setup</a:t>
            </a:r>
          </a:p>
          <a:p>
            <a:pPr marL="457200" indent="-457200">
              <a:lnSpc>
                <a:spcPct val="150000"/>
              </a:lnSpc>
              <a:buFont typeface="Arial" charset="0"/>
              <a:buChar char="•"/>
            </a:pPr>
            <a:r>
              <a:rPr lang="en-US" sz="3200" dirty="0" smtClean="0"/>
              <a:t>Results</a:t>
            </a:r>
          </a:p>
          <a:p>
            <a:pPr marL="457200" indent="-457200">
              <a:lnSpc>
                <a:spcPct val="150000"/>
              </a:lnSpc>
              <a:buFont typeface="Arial" charset="0"/>
              <a:buChar char="•"/>
            </a:pPr>
            <a:r>
              <a:rPr lang="en-US" sz="3200" dirty="0" smtClean="0"/>
              <a:t>Summary</a:t>
            </a:r>
          </a:p>
          <a:p>
            <a:pPr marL="457200" indent="-457200">
              <a:lnSpc>
                <a:spcPct val="150000"/>
              </a:lnSpc>
              <a:buFont typeface="Arial" charset="0"/>
              <a:buChar char="•"/>
            </a:pPr>
            <a:endParaRPr lang="en-US" sz="3200" dirty="0"/>
          </a:p>
        </p:txBody>
      </p:sp>
    </p:spTree>
    <p:extLst>
      <p:ext uri="{BB962C8B-B14F-4D97-AF65-F5344CB8AC3E}">
        <p14:creationId xmlns:p14="http://schemas.microsoft.com/office/powerpoint/2010/main" val="1815805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59832" y="1988840"/>
            <a:ext cx="2975495" cy="769441"/>
          </a:xfrm>
          <a:prstGeom prst="rect">
            <a:avLst/>
          </a:prstGeom>
          <a:noFill/>
        </p:spPr>
        <p:txBody>
          <a:bodyPr wrap="none" rtlCol="0">
            <a:spAutoFit/>
          </a:bodyPr>
          <a:lstStyle/>
          <a:p>
            <a:r>
              <a:rPr lang="en-US" sz="4400" smtClean="0"/>
              <a:t>Thank you!</a:t>
            </a:r>
            <a:endParaRPr lang="en-US" sz="4400"/>
          </a:p>
        </p:txBody>
      </p:sp>
      <p:sp>
        <p:nvSpPr>
          <p:cNvPr id="3" name="TextBox 2"/>
          <p:cNvSpPr txBox="1"/>
          <p:nvPr/>
        </p:nvSpPr>
        <p:spPr>
          <a:xfrm>
            <a:off x="683568" y="4797152"/>
            <a:ext cx="8208912" cy="2215991"/>
          </a:xfrm>
          <a:prstGeom prst="rect">
            <a:avLst/>
          </a:prstGeom>
          <a:noFill/>
        </p:spPr>
        <p:txBody>
          <a:bodyPr wrap="square" rtlCol="0">
            <a:spAutoFit/>
          </a:bodyPr>
          <a:lstStyle/>
          <a:p>
            <a:r>
              <a:rPr lang="en-US" dirty="0" smtClean="0"/>
              <a:t>Email: </a:t>
            </a:r>
            <a:r>
              <a:rPr lang="en-US" i="1" dirty="0" smtClean="0">
                <a:hlinkClick r:id="rId2"/>
              </a:rPr>
              <a:t>xh_liu@sio.org.cn</a:t>
            </a:r>
            <a:endParaRPr lang="en-US" i="1" dirty="0" smtClean="0"/>
          </a:p>
          <a:p>
            <a:endParaRPr lang="en-US" i="1" dirty="0"/>
          </a:p>
          <a:p>
            <a:r>
              <a:rPr lang="en-US" sz="1400" i="1" dirty="0" err="1" smtClean="0"/>
              <a:t>Pubulications</a:t>
            </a:r>
            <a:r>
              <a:rPr lang="en-US" sz="1400" i="1" dirty="0" smtClean="0"/>
              <a:t>:</a:t>
            </a:r>
          </a:p>
          <a:p>
            <a:r>
              <a:rPr lang="en-US" sz="1400" b="1" dirty="0"/>
              <a:t>X. Liu</a:t>
            </a:r>
            <a:r>
              <a:rPr lang="en-US" sz="1400" dirty="0"/>
              <a:t>, D. Chen, C. Dong, H. He, 2016, Variation of the Kuroshio intrusion pathways northeast of Taiwan using the </a:t>
            </a:r>
            <a:r>
              <a:rPr lang="en-US" sz="1400" dirty="0" err="1"/>
              <a:t>Lagrangian</a:t>
            </a:r>
            <a:r>
              <a:rPr lang="en-US" sz="1400" dirty="0"/>
              <a:t> method. </a:t>
            </a:r>
            <a:r>
              <a:rPr lang="en-US" sz="1400" i="1" dirty="0"/>
              <a:t>Science China: Earth Sciences</a:t>
            </a:r>
            <a:r>
              <a:rPr lang="en-US" sz="1400" dirty="0"/>
              <a:t>, 59(2), 268–280.</a:t>
            </a:r>
          </a:p>
          <a:p>
            <a:r>
              <a:rPr lang="en-US" sz="1400" b="1" dirty="0"/>
              <a:t>X. Liu</a:t>
            </a:r>
            <a:r>
              <a:rPr lang="en-US" sz="1400" dirty="0"/>
              <a:t>, C. Dong, D. Chen, J. Su, 2014, The pattern and variability of winter Kuroshio intrusion northeast of Taiwan. </a:t>
            </a:r>
            <a:r>
              <a:rPr lang="en-US" sz="1400" i="1" dirty="0"/>
              <a:t>Journal of Geophysical Research: Oceans</a:t>
            </a:r>
            <a:r>
              <a:rPr lang="en-US" sz="1400" dirty="0"/>
              <a:t>, 119, 5380–5394, doi:10.1002/2014JC009879.</a:t>
            </a:r>
          </a:p>
          <a:p>
            <a:endParaRPr lang="en-US" i="1" dirty="0"/>
          </a:p>
        </p:txBody>
      </p:sp>
    </p:spTree>
    <p:extLst>
      <p:ext uri="{BB962C8B-B14F-4D97-AF65-F5344CB8AC3E}">
        <p14:creationId xmlns:p14="http://schemas.microsoft.com/office/powerpoint/2010/main" val="2004737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1711292" y="1476917"/>
            <a:ext cx="5164964" cy="3215190"/>
            <a:chOff x="127116" y="1476917"/>
            <a:chExt cx="5164964" cy="3215190"/>
          </a:xfrm>
        </p:grpSpPr>
        <p:pic>
          <p:nvPicPr>
            <p:cNvPr id="12" name="Picture 11"/>
            <p:cNvPicPr>
              <a:picLocks noChangeAspect="1"/>
            </p:cNvPicPr>
            <p:nvPr/>
          </p:nvPicPr>
          <p:blipFill>
            <a:blip r:embed="rId2"/>
            <a:stretch>
              <a:fillRect/>
            </a:stretch>
          </p:blipFill>
          <p:spPr>
            <a:xfrm>
              <a:off x="127116" y="1476917"/>
              <a:ext cx="5164964" cy="3215190"/>
            </a:xfrm>
            <a:prstGeom prst="rect">
              <a:avLst/>
            </a:prstGeom>
          </p:spPr>
        </p:pic>
        <p:sp>
          <p:nvSpPr>
            <p:cNvPr id="31" name="Rectangle 30"/>
            <p:cNvSpPr/>
            <p:nvPr/>
          </p:nvSpPr>
          <p:spPr>
            <a:xfrm>
              <a:off x="1403648" y="2132856"/>
              <a:ext cx="730235" cy="50405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724128" y="1619605"/>
            <a:ext cx="3312368" cy="2915341"/>
            <a:chOff x="6156176" y="2809348"/>
            <a:chExt cx="3312368" cy="2915341"/>
          </a:xfrm>
        </p:grpSpPr>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r="12036"/>
            <a:stretch>
              <a:fillRect/>
            </a:stretch>
          </p:blipFill>
          <p:spPr bwMode="auto">
            <a:xfrm>
              <a:off x="6156176" y="2809348"/>
              <a:ext cx="2406307" cy="2656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7"/>
            <p:cNvSpPr>
              <a:spLocks noChangeArrowheads="1"/>
            </p:cNvSpPr>
            <p:nvPr/>
          </p:nvSpPr>
          <p:spPr bwMode="auto">
            <a:xfrm>
              <a:off x="7294837" y="2931616"/>
              <a:ext cx="178595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400" b="1" dirty="0">
                  <a:latin typeface="Arial" charset="0"/>
                </a:rPr>
                <a:t>Near bottom </a:t>
              </a:r>
              <a:r>
                <a:rPr lang="en-US" altLang="zh-CN" sz="1400" b="1" dirty="0" smtClean="0">
                  <a:latin typeface="Arial" charset="0"/>
                </a:rPr>
                <a:t>salinity</a:t>
              </a:r>
              <a:endParaRPr lang="en-US" altLang="zh-CN" sz="1400" b="1" dirty="0">
                <a:solidFill>
                  <a:srgbClr val="FFFF00"/>
                </a:solidFill>
                <a:latin typeface="Arial" charset="0"/>
              </a:endParaRPr>
            </a:p>
          </p:txBody>
        </p:sp>
        <p:sp>
          <p:nvSpPr>
            <p:cNvPr id="6" name="Rectangle 8"/>
            <p:cNvSpPr>
              <a:spLocks noChangeArrowheads="1"/>
            </p:cNvSpPr>
            <p:nvPr/>
          </p:nvSpPr>
          <p:spPr bwMode="auto">
            <a:xfrm>
              <a:off x="7236519" y="5386135"/>
              <a:ext cx="22320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600" dirty="0" smtClean="0">
                  <a:latin typeface="Arial" charset="0"/>
                </a:rPr>
                <a:t>(Yang </a:t>
              </a:r>
              <a:r>
                <a:rPr lang="en-US" altLang="zh-CN" sz="1600" dirty="0">
                  <a:latin typeface="Arial" charset="0"/>
                </a:rPr>
                <a:t>et al. </a:t>
              </a:r>
              <a:r>
                <a:rPr lang="en-US" altLang="zh-CN" sz="1600" dirty="0" smtClean="0">
                  <a:latin typeface="Arial" charset="0"/>
                </a:rPr>
                <a:t>2012)</a:t>
              </a:r>
              <a:endParaRPr lang="en-US" altLang="zh-CN" sz="1600" dirty="0">
                <a:latin typeface="Arial" charset="0"/>
              </a:endParaRPr>
            </a:p>
          </p:txBody>
        </p:sp>
      </p:grpSp>
      <p:grpSp>
        <p:nvGrpSpPr>
          <p:cNvPr id="20" name="组合 19"/>
          <p:cNvGrpSpPr/>
          <p:nvPr/>
        </p:nvGrpSpPr>
        <p:grpSpPr>
          <a:xfrm>
            <a:off x="4860032" y="4678351"/>
            <a:ext cx="3654750" cy="2047628"/>
            <a:chOff x="5381746" y="1306840"/>
            <a:chExt cx="3654750" cy="2047628"/>
          </a:xfrm>
        </p:grpSpPr>
        <p:grpSp>
          <p:nvGrpSpPr>
            <p:cNvPr id="15" name="组合 14"/>
            <p:cNvGrpSpPr/>
            <p:nvPr/>
          </p:nvGrpSpPr>
          <p:grpSpPr>
            <a:xfrm>
              <a:off x="5381746" y="1306840"/>
              <a:ext cx="3654750" cy="2047628"/>
              <a:chOff x="5364088" y="524044"/>
              <a:chExt cx="3654750" cy="2047628"/>
            </a:xfrm>
          </p:grpSpPr>
          <p:pic>
            <p:nvPicPr>
              <p:cNvPr id="7" name="Picture 6"/>
              <p:cNvPicPr>
                <a:picLocks noChangeAspect="1"/>
              </p:cNvPicPr>
              <p:nvPr/>
            </p:nvPicPr>
            <p:blipFill>
              <a:blip r:embed="rId4"/>
              <a:stretch>
                <a:fillRect/>
              </a:stretch>
            </p:blipFill>
            <p:spPr>
              <a:xfrm>
                <a:off x="5364088" y="524044"/>
                <a:ext cx="3497187" cy="2047628"/>
              </a:xfrm>
              <a:prstGeom prst="rect">
                <a:avLst/>
              </a:prstGeom>
            </p:spPr>
          </p:pic>
          <p:sp>
            <p:nvSpPr>
              <p:cNvPr id="11" name="TextBox 10"/>
              <p:cNvSpPr txBox="1"/>
              <p:nvPr/>
            </p:nvSpPr>
            <p:spPr>
              <a:xfrm>
                <a:off x="7487650" y="2142148"/>
                <a:ext cx="1531188" cy="369332"/>
              </a:xfrm>
              <a:prstGeom prst="rect">
                <a:avLst/>
              </a:prstGeom>
              <a:noFill/>
            </p:spPr>
            <p:txBody>
              <a:bodyPr wrap="none" rtlCol="0">
                <a:spAutoFit/>
              </a:bodyPr>
              <a:lstStyle/>
              <a:p>
                <a:r>
                  <a:rPr lang="en-US" altLang="zh-CN" dirty="0">
                    <a:latin typeface="Arial" charset="0"/>
                    <a:ea typeface="Arial" charset="0"/>
                    <a:cs typeface="Arial" charset="0"/>
                  </a:rPr>
                  <a:t>(</a:t>
                </a:r>
                <a:r>
                  <a:rPr lang="en-US" altLang="zh-CN" dirty="0" smtClean="0">
                    <a:latin typeface="Arial" charset="0"/>
                    <a:ea typeface="Arial" charset="0"/>
                    <a:cs typeface="Arial" charset="0"/>
                  </a:rPr>
                  <a:t>Chen,</a:t>
                </a:r>
                <a:r>
                  <a:rPr lang="zh-CN" altLang="en-US" dirty="0" smtClean="0">
                    <a:latin typeface="Arial" charset="0"/>
                    <a:ea typeface="Arial" charset="0"/>
                    <a:cs typeface="Arial" charset="0"/>
                  </a:rPr>
                  <a:t> </a:t>
                </a:r>
                <a:r>
                  <a:rPr lang="en-US" altLang="zh-CN" dirty="0" smtClean="0">
                    <a:latin typeface="Arial" charset="0"/>
                    <a:ea typeface="Arial" charset="0"/>
                    <a:cs typeface="Arial" charset="0"/>
                  </a:rPr>
                  <a:t>1996)</a:t>
                </a:r>
                <a:endParaRPr lang="en-US" dirty="0">
                  <a:latin typeface="Arial" charset="0"/>
                  <a:ea typeface="Arial" charset="0"/>
                  <a:cs typeface="Arial" charset="0"/>
                </a:endParaRPr>
              </a:p>
            </p:txBody>
          </p:sp>
        </p:grpSp>
        <p:sp>
          <p:nvSpPr>
            <p:cNvPr id="19" name="TextBox 18"/>
            <p:cNvSpPr txBox="1"/>
            <p:nvPr/>
          </p:nvSpPr>
          <p:spPr>
            <a:xfrm>
              <a:off x="6084168" y="2564904"/>
              <a:ext cx="1841402" cy="646331"/>
            </a:xfrm>
            <a:prstGeom prst="rect">
              <a:avLst/>
            </a:prstGeom>
            <a:noFill/>
          </p:spPr>
          <p:txBody>
            <a:bodyPr wrap="none" rtlCol="0">
              <a:spAutoFit/>
            </a:bodyPr>
            <a:lstStyle/>
            <a:p>
              <a:r>
                <a:rPr lang="en-US" altLang="zh-CN" sz="1200" dirty="0" smtClean="0"/>
                <a:t>N Transport</a:t>
              </a:r>
            </a:p>
            <a:p>
              <a:r>
                <a:rPr lang="en-US" altLang="zh-CN" sz="1200" dirty="0" smtClean="0"/>
                <a:t>Q</a:t>
              </a:r>
              <a:r>
                <a:rPr lang="en-US" altLang="zh-CN" sz="1200" baseline="-25000" dirty="0" smtClean="0"/>
                <a:t>SW+TW+IW</a:t>
              </a:r>
              <a:r>
                <a:rPr lang="en-US" altLang="zh-CN" sz="1200" dirty="0" smtClean="0"/>
                <a:t>=</a:t>
              </a:r>
              <a:r>
                <a:rPr lang="en-US" altLang="zh-CN" sz="1200" b="1" dirty="0" smtClean="0">
                  <a:solidFill>
                    <a:srgbClr val="FF0000"/>
                  </a:solidFill>
                </a:rPr>
                <a:t>205</a:t>
              </a:r>
              <a:r>
                <a:rPr lang="en-US" altLang="zh-CN" sz="1200" b="1" dirty="0" smtClean="0"/>
                <a:t>*10</a:t>
              </a:r>
              <a:r>
                <a:rPr lang="en-US" altLang="zh-CN" sz="1200" b="1" baseline="30000" dirty="0" smtClean="0"/>
                <a:t>9</a:t>
              </a:r>
              <a:r>
                <a:rPr lang="en-US" altLang="zh-CN" sz="1200" dirty="0" smtClean="0"/>
                <a:t> </a:t>
              </a:r>
              <a:r>
                <a:rPr lang="en-US" altLang="zh-CN" sz="1200" dirty="0" err="1" smtClean="0"/>
                <a:t>mol</a:t>
              </a:r>
              <a:r>
                <a:rPr lang="en-US" altLang="zh-CN" sz="1200" dirty="0" smtClean="0"/>
                <a:t>/</a:t>
              </a:r>
              <a:r>
                <a:rPr lang="en-US" altLang="zh-CN" sz="1200" dirty="0" err="1" smtClean="0"/>
                <a:t>yr</a:t>
              </a:r>
              <a:endParaRPr lang="en-US" altLang="zh-CN" sz="1200" dirty="0" smtClean="0"/>
            </a:p>
            <a:p>
              <a:r>
                <a:rPr lang="en-US" altLang="zh-CN" sz="1200" dirty="0" err="1" smtClean="0"/>
                <a:t>Q</a:t>
              </a:r>
              <a:r>
                <a:rPr lang="en-US" altLang="zh-CN" sz="1200" baseline="-25000" dirty="0" err="1" smtClean="0"/>
                <a:t>Ri</a:t>
              </a:r>
              <a:r>
                <a:rPr lang="en-US" altLang="zh-CN" sz="1200" dirty="0" smtClean="0"/>
                <a:t>=</a:t>
              </a:r>
              <a:r>
                <a:rPr lang="en-US" altLang="zh-CN" sz="1200" b="1" dirty="0" smtClean="0">
                  <a:solidFill>
                    <a:srgbClr val="FF0000"/>
                  </a:solidFill>
                </a:rPr>
                <a:t>29</a:t>
              </a:r>
              <a:r>
                <a:rPr lang="en-US" altLang="zh-CN" sz="1200" b="1" dirty="0" smtClean="0"/>
                <a:t>*10</a:t>
              </a:r>
              <a:r>
                <a:rPr lang="en-US" altLang="zh-CN" sz="1200" b="1" baseline="30000" dirty="0" smtClean="0"/>
                <a:t>9</a:t>
              </a:r>
              <a:r>
                <a:rPr lang="en-US" altLang="zh-CN" sz="1200" baseline="30000" dirty="0" smtClean="0"/>
                <a:t> </a:t>
              </a:r>
              <a:r>
                <a:rPr lang="en-US" altLang="zh-CN" sz="1200" dirty="0" err="1" smtClean="0"/>
                <a:t>mol</a:t>
              </a:r>
              <a:r>
                <a:rPr lang="en-US" altLang="zh-CN" sz="1200" dirty="0" smtClean="0"/>
                <a:t>/</a:t>
              </a:r>
              <a:r>
                <a:rPr lang="en-US" altLang="zh-CN" sz="1200" dirty="0" err="1" smtClean="0"/>
                <a:t>yr</a:t>
              </a:r>
              <a:endParaRPr lang="zh-CN" altLang="en-US" sz="1200" dirty="0"/>
            </a:p>
          </p:txBody>
        </p:sp>
      </p:grpSp>
      <p:sp>
        <p:nvSpPr>
          <p:cNvPr id="14" name="TextBox 13"/>
          <p:cNvSpPr txBox="1"/>
          <p:nvPr/>
        </p:nvSpPr>
        <p:spPr>
          <a:xfrm>
            <a:off x="620389" y="908720"/>
            <a:ext cx="7903222" cy="584775"/>
          </a:xfrm>
          <a:prstGeom prst="rect">
            <a:avLst/>
          </a:prstGeom>
          <a:noFill/>
        </p:spPr>
        <p:txBody>
          <a:bodyPr wrap="square" rtlCol="0">
            <a:spAutoFit/>
          </a:bodyPr>
          <a:lstStyle/>
          <a:p>
            <a:r>
              <a:rPr lang="en-US" altLang="zh-CN" sz="1600" dirty="0" smtClean="0">
                <a:latin typeface="+mj-lt"/>
                <a:ea typeface="黑体" panose="02010609060101010101" pitchFamily="49" charset="-122"/>
              </a:rPr>
              <a:t>Kuroshio on-shelf intrusion </a:t>
            </a:r>
            <a:r>
              <a:rPr lang="en-US" sz="1600" dirty="0" smtClean="0">
                <a:latin typeface="+mj-lt"/>
              </a:rPr>
              <a:t>exerts </a:t>
            </a:r>
            <a:r>
              <a:rPr lang="en-US" sz="1600" dirty="0">
                <a:latin typeface="+mj-lt"/>
              </a:rPr>
              <a:t>strong influence on the </a:t>
            </a:r>
            <a:r>
              <a:rPr lang="en-US" sz="1600" i="1" dirty="0">
                <a:latin typeface="+mj-lt"/>
              </a:rPr>
              <a:t>circulation system </a:t>
            </a:r>
            <a:r>
              <a:rPr lang="en-US" sz="1600" dirty="0">
                <a:latin typeface="+mj-lt"/>
              </a:rPr>
              <a:t>and </a:t>
            </a:r>
            <a:r>
              <a:rPr lang="en-US" sz="1600" i="1" dirty="0">
                <a:latin typeface="+mj-lt"/>
              </a:rPr>
              <a:t>marine ecosystems </a:t>
            </a:r>
            <a:r>
              <a:rPr lang="en-US" sz="1600" dirty="0">
                <a:latin typeface="+mj-lt"/>
              </a:rPr>
              <a:t>of the China Seas </a:t>
            </a:r>
            <a:endParaRPr lang="zh-CN" altLang="en-US" sz="1600" dirty="0">
              <a:latin typeface="+mj-lt"/>
              <a:ea typeface="黑体" panose="02010609060101010101" pitchFamily="49" charset="-122"/>
            </a:endParaRPr>
          </a:p>
        </p:txBody>
      </p:sp>
      <p:grpSp>
        <p:nvGrpSpPr>
          <p:cNvPr id="27" name="Group 26"/>
          <p:cNvGrpSpPr/>
          <p:nvPr/>
        </p:nvGrpSpPr>
        <p:grpSpPr>
          <a:xfrm>
            <a:off x="1259632" y="4343527"/>
            <a:ext cx="2899414" cy="2551729"/>
            <a:chOff x="1259632" y="4343527"/>
            <a:chExt cx="2899414" cy="2551729"/>
          </a:xfrm>
        </p:grpSpPr>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343527"/>
              <a:ext cx="2579473" cy="2514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2357784" y="6556702"/>
              <a:ext cx="1801262" cy="338554"/>
            </a:xfrm>
            <a:prstGeom prst="rect">
              <a:avLst/>
            </a:prstGeom>
          </p:spPr>
          <p:txBody>
            <a:bodyPr wrap="none">
              <a:spAutoFit/>
            </a:bodyPr>
            <a:lstStyle/>
            <a:p>
              <a:r>
                <a:rPr lang="en-US" altLang="zh-CN" sz="1600" dirty="0" smtClean="0">
                  <a:latin typeface="Arial" charset="0"/>
                </a:rPr>
                <a:t>(Yang </a:t>
              </a:r>
              <a:r>
                <a:rPr lang="en-US" altLang="zh-CN" sz="1600" dirty="0">
                  <a:latin typeface="Arial" charset="0"/>
                </a:rPr>
                <a:t>et al. </a:t>
              </a:r>
              <a:r>
                <a:rPr lang="en-US" altLang="zh-CN" sz="1600" dirty="0" smtClean="0">
                  <a:latin typeface="Arial" charset="0"/>
                </a:rPr>
                <a:t>2012)</a:t>
              </a:r>
              <a:endParaRPr lang="en-US" altLang="zh-CN" sz="1600" dirty="0">
                <a:latin typeface="Arial" charset="0"/>
              </a:endParaRPr>
            </a:p>
          </p:txBody>
        </p:sp>
        <p:sp>
          <p:nvSpPr>
            <p:cNvPr id="3" name="椭圆 2"/>
            <p:cNvSpPr/>
            <p:nvPr/>
          </p:nvSpPr>
          <p:spPr>
            <a:xfrm>
              <a:off x="1835696" y="6093296"/>
              <a:ext cx="236724" cy="2349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dirty="0">
                <a:solidFill>
                  <a:schemeClr val="tx1"/>
                </a:solidFill>
              </a:endParaRPr>
            </a:p>
          </p:txBody>
        </p:sp>
        <p:sp>
          <p:nvSpPr>
            <p:cNvPr id="21" name="TextBox 20"/>
            <p:cNvSpPr txBox="1"/>
            <p:nvPr/>
          </p:nvSpPr>
          <p:spPr>
            <a:xfrm>
              <a:off x="1763688" y="6093296"/>
              <a:ext cx="404278" cy="261610"/>
            </a:xfrm>
            <a:prstGeom prst="rect">
              <a:avLst/>
            </a:prstGeom>
            <a:noFill/>
          </p:spPr>
          <p:txBody>
            <a:bodyPr wrap="none" rtlCol="0">
              <a:spAutoFit/>
            </a:bodyPr>
            <a:lstStyle/>
            <a:p>
              <a:r>
                <a:rPr lang="en-US" altLang="zh-CN" sz="1050" b="1" dirty="0" smtClean="0"/>
                <a:t>UW</a:t>
              </a:r>
              <a:endParaRPr lang="zh-CN" altLang="en-US" sz="1050" b="1" dirty="0"/>
            </a:p>
          </p:txBody>
        </p:sp>
      </p:grpSp>
      <p:grpSp>
        <p:nvGrpSpPr>
          <p:cNvPr id="26" name="Group 25"/>
          <p:cNvGrpSpPr/>
          <p:nvPr/>
        </p:nvGrpSpPr>
        <p:grpSpPr>
          <a:xfrm>
            <a:off x="712058" y="1628800"/>
            <a:ext cx="3859942" cy="2591398"/>
            <a:chOff x="712058" y="1628800"/>
            <a:chExt cx="3859942" cy="2591398"/>
          </a:xfrm>
        </p:grpSpPr>
        <p:grpSp>
          <p:nvGrpSpPr>
            <p:cNvPr id="13" name="组合 12"/>
            <p:cNvGrpSpPr/>
            <p:nvPr/>
          </p:nvGrpSpPr>
          <p:grpSpPr>
            <a:xfrm>
              <a:off x="712058" y="1628800"/>
              <a:ext cx="3859942" cy="2591398"/>
              <a:chOff x="0" y="1700808"/>
              <a:chExt cx="4788024" cy="3214472"/>
            </a:xfrm>
          </p:grpSpPr>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700808"/>
                <a:ext cx="4788024" cy="3214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763688" y="2571415"/>
                <a:ext cx="792088" cy="857584"/>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034841" y="3697287"/>
              <a:ext cx="1105111" cy="307777"/>
            </a:xfrm>
            <a:prstGeom prst="rect">
              <a:avLst/>
            </a:prstGeom>
            <a:noFill/>
          </p:spPr>
          <p:txBody>
            <a:bodyPr wrap="none" rtlCol="0">
              <a:spAutoFit/>
            </a:bodyPr>
            <a:lstStyle/>
            <a:p>
              <a:r>
                <a:rPr lang="en-US" altLang="zh-CN" sz="1400" i="1" dirty="0" smtClean="0"/>
                <a:t>AVISO, MDT</a:t>
              </a:r>
              <a:endParaRPr lang="zh-CN" altLang="en-US" sz="1400" i="1" dirty="0"/>
            </a:p>
          </p:txBody>
        </p:sp>
      </p:grpSp>
      <p:sp>
        <p:nvSpPr>
          <p:cNvPr id="23" name="TextBox 22"/>
          <p:cNvSpPr txBox="1"/>
          <p:nvPr/>
        </p:nvSpPr>
        <p:spPr>
          <a:xfrm>
            <a:off x="539552" y="332656"/>
            <a:ext cx="2948243" cy="584775"/>
          </a:xfrm>
          <a:prstGeom prst="rect">
            <a:avLst/>
          </a:prstGeom>
          <a:noFill/>
        </p:spPr>
        <p:txBody>
          <a:bodyPr wrap="none" rtlCol="0">
            <a:spAutoFit/>
          </a:bodyPr>
          <a:lstStyle/>
          <a:p>
            <a:r>
              <a:rPr lang="en-US" sz="3200" dirty="0" smtClean="0"/>
              <a:t>Background (1)</a:t>
            </a:r>
            <a:endParaRPr lang="en-US" sz="3200" dirty="0"/>
          </a:p>
        </p:txBody>
      </p:sp>
      <p:sp>
        <p:nvSpPr>
          <p:cNvPr id="25" name="TextBox 24"/>
          <p:cNvSpPr txBox="1"/>
          <p:nvPr/>
        </p:nvSpPr>
        <p:spPr>
          <a:xfrm>
            <a:off x="5683301" y="4355812"/>
            <a:ext cx="1192955" cy="369332"/>
          </a:xfrm>
          <a:prstGeom prst="rect">
            <a:avLst/>
          </a:prstGeom>
          <a:noFill/>
        </p:spPr>
        <p:txBody>
          <a:bodyPr wrap="none" rtlCol="0">
            <a:spAutoFit/>
          </a:bodyPr>
          <a:lstStyle/>
          <a:p>
            <a:r>
              <a:rPr lang="en-US" smtClean="0">
                <a:solidFill>
                  <a:schemeClr val="bg1"/>
                </a:solidFill>
              </a:rPr>
              <a:t>NASA/JPL</a:t>
            </a:r>
            <a:endParaRPr lang="en-US">
              <a:solidFill>
                <a:schemeClr val="bg1"/>
              </a:solidFill>
            </a:endParaRPr>
          </a:p>
        </p:txBody>
      </p:sp>
    </p:spTree>
    <p:extLst>
      <p:ext uri="{BB962C8B-B14F-4D97-AF65-F5344CB8AC3E}">
        <p14:creationId xmlns:p14="http://schemas.microsoft.com/office/powerpoint/2010/main" val="10788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par>
                                <p:cTn id="11" presetID="9"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655771"/>
            <a:ext cx="2592288" cy="3368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55576" y="5013176"/>
            <a:ext cx="2002728" cy="369332"/>
          </a:xfrm>
          <a:prstGeom prst="rect">
            <a:avLst/>
          </a:prstGeom>
          <a:noFill/>
        </p:spPr>
        <p:txBody>
          <a:bodyPr wrap="none" rtlCol="0">
            <a:spAutoFit/>
          </a:bodyPr>
          <a:lstStyle/>
          <a:p>
            <a:r>
              <a:rPr lang="en-US" altLang="zh-CN" dirty="0" smtClean="0"/>
              <a:t>Tang</a:t>
            </a:r>
            <a:r>
              <a:rPr lang="en-US" altLang="zh-CN" dirty="0"/>
              <a:t> </a:t>
            </a:r>
            <a:r>
              <a:rPr lang="en-US" altLang="zh-CN" dirty="0" smtClean="0"/>
              <a:t>et al.</a:t>
            </a:r>
            <a:r>
              <a:rPr lang="zh-CN" altLang="en-US" dirty="0" smtClean="0"/>
              <a:t>，</a:t>
            </a:r>
            <a:r>
              <a:rPr lang="en-US" altLang="zh-CN" dirty="0" smtClean="0"/>
              <a:t>2000</a:t>
            </a:r>
            <a:endParaRPr lang="zh-CN" alt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569"/>
          <a:stretch/>
        </p:blipFill>
        <p:spPr bwMode="auto">
          <a:xfrm>
            <a:off x="2987824" y="1718197"/>
            <a:ext cx="6156176" cy="307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580112" y="4777407"/>
            <a:ext cx="3183628" cy="307777"/>
          </a:xfrm>
          <a:prstGeom prst="rect">
            <a:avLst/>
          </a:prstGeom>
          <a:noFill/>
        </p:spPr>
        <p:txBody>
          <a:bodyPr wrap="none" rtlCol="0">
            <a:spAutoFit/>
          </a:bodyPr>
          <a:lstStyle/>
          <a:p>
            <a:r>
              <a:rPr lang="en-US" altLang="zh-CN" sz="1400" dirty="0" smtClean="0"/>
              <a:t>SST Anomaly </a:t>
            </a:r>
            <a:r>
              <a:rPr lang="zh-CN" altLang="en-US" sz="1400" dirty="0" smtClean="0"/>
              <a:t>（</a:t>
            </a:r>
            <a:r>
              <a:rPr lang="en-US" altLang="zh-CN" sz="1400" dirty="0" smtClean="0"/>
              <a:t>Data Source: REMSS</a:t>
            </a:r>
            <a:r>
              <a:rPr lang="zh-CN" altLang="en-US" sz="1400" dirty="0" smtClean="0"/>
              <a:t>）</a:t>
            </a:r>
            <a:endParaRPr lang="zh-CN" altLang="en-US" sz="1400" dirty="0"/>
          </a:p>
        </p:txBody>
      </p:sp>
      <p:sp>
        <p:nvSpPr>
          <p:cNvPr id="9" name="TextBox 8"/>
          <p:cNvSpPr txBox="1"/>
          <p:nvPr/>
        </p:nvSpPr>
        <p:spPr>
          <a:xfrm>
            <a:off x="539552" y="179929"/>
            <a:ext cx="2948243" cy="584775"/>
          </a:xfrm>
          <a:prstGeom prst="rect">
            <a:avLst/>
          </a:prstGeom>
          <a:noFill/>
        </p:spPr>
        <p:txBody>
          <a:bodyPr wrap="none" rtlCol="0">
            <a:spAutoFit/>
          </a:bodyPr>
          <a:lstStyle/>
          <a:p>
            <a:r>
              <a:rPr lang="en-US" sz="3200" dirty="0" smtClean="0"/>
              <a:t>Background (2)</a:t>
            </a:r>
            <a:endParaRPr lang="en-US" sz="3200" dirty="0"/>
          </a:p>
        </p:txBody>
      </p:sp>
      <p:sp>
        <p:nvSpPr>
          <p:cNvPr id="2" name="TextBox 1"/>
          <p:cNvSpPr txBox="1"/>
          <p:nvPr/>
        </p:nvSpPr>
        <p:spPr>
          <a:xfrm>
            <a:off x="683568" y="908720"/>
            <a:ext cx="7720132" cy="646331"/>
          </a:xfrm>
          <a:prstGeom prst="rect">
            <a:avLst/>
          </a:prstGeom>
          <a:noFill/>
        </p:spPr>
        <p:txBody>
          <a:bodyPr wrap="square" rtlCol="0">
            <a:spAutoFit/>
          </a:bodyPr>
          <a:lstStyle/>
          <a:p>
            <a:r>
              <a:rPr lang="en-US" dirty="0" smtClean="0"/>
              <a:t>The Kuroshio intrusion varies with different time scale, such as seasonal, </a:t>
            </a:r>
            <a:r>
              <a:rPr lang="en-US" dirty="0" err="1" smtClean="0"/>
              <a:t>interannual</a:t>
            </a:r>
            <a:r>
              <a:rPr lang="en-US" dirty="0" smtClean="0"/>
              <a:t> and intra-seasonal scales. </a:t>
            </a:r>
            <a:endParaRPr lang="en-US" dirty="0"/>
          </a:p>
        </p:txBody>
      </p:sp>
    </p:spTree>
    <p:extLst>
      <p:ext uri="{BB962C8B-B14F-4D97-AF65-F5344CB8AC3E}">
        <p14:creationId xmlns:p14="http://schemas.microsoft.com/office/powerpoint/2010/main" val="977394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79929"/>
            <a:ext cx="2948243" cy="584775"/>
          </a:xfrm>
          <a:prstGeom prst="rect">
            <a:avLst/>
          </a:prstGeom>
          <a:noFill/>
        </p:spPr>
        <p:txBody>
          <a:bodyPr wrap="none" rtlCol="0">
            <a:spAutoFit/>
          </a:bodyPr>
          <a:lstStyle/>
          <a:p>
            <a:r>
              <a:rPr lang="en-US" sz="3200" dirty="0" smtClean="0"/>
              <a:t>Background </a:t>
            </a:r>
            <a:r>
              <a:rPr lang="en-US" sz="3200" dirty="0" smtClean="0"/>
              <a:t>(3)</a:t>
            </a:r>
            <a:endParaRPr lang="en-US" sz="3200" dirty="0"/>
          </a:p>
        </p:txBody>
      </p:sp>
      <p:pic>
        <p:nvPicPr>
          <p:cNvPr id="5" name="Picture 4"/>
          <p:cNvPicPr>
            <a:picLocks noChangeAspect="1"/>
          </p:cNvPicPr>
          <p:nvPr/>
        </p:nvPicPr>
        <p:blipFill>
          <a:blip r:embed="rId2"/>
          <a:stretch>
            <a:fillRect/>
          </a:stretch>
        </p:blipFill>
        <p:spPr>
          <a:xfrm>
            <a:off x="539552" y="1763524"/>
            <a:ext cx="4104456" cy="3638904"/>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750307"/>
            <a:ext cx="3707340" cy="3613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23928" y="5507940"/>
            <a:ext cx="1814920" cy="369332"/>
          </a:xfrm>
          <a:prstGeom prst="rect">
            <a:avLst/>
          </a:prstGeom>
          <a:noFill/>
        </p:spPr>
        <p:txBody>
          <a:bodyPr wrap="none" rtlCol="0">
            <a:spAutoFit/>
          </a:bodyPr>
          <a:lstStyle/>
          <a:p>
            <a:r>
              <a:rPr lang="en-US" smtClean="0"/>
              <a:t>Jan et al., 2010</a:t>
            </a:r>
            <a:endParaRPr lang="en-US"/>
          </a:p>
        </p:txBody>
      </p:sp>
      <p:sp>
        <p:nvSpPr>
          <p:cNvPr id="8" name="TextBox 7"/>
          <p:cNvSpPr txBox="1"/>
          <p:nvPr/>
        </p:nvSpPr>
        <p:spPr>
          <a:xfrm>
            <a:off x="539552" y="980728"/>
            <a:ext cx="7736413" cy="369332"/>
          </a:xfrm>
          <a:prstGeom prst="rect">
            <a:avLst/>
          </a:prstGeom>
          <a:noFill/>
        </p:spPr>
        <p:txBody>
          <a:bodyPr wrap="none" rtlCol="0">
            <a:spAutoFit/>
          </a:bodyPr>
          <a:lstStyle/>
          <a:p>
            <a:r>
              <a:rPr lang="en-US" dirty="0" smtClean="0"/>
              <a:t>Upwelling forms “cold dome”, which is more obvious in summer seasons </a:t>
            </a:r>
            <a:endParaRPr lang="en-US" dirty="0"/>
          </a:p>
        </p:txBody>
      </p:sp>
    </p:spTree>
    <p:extLst>
      <p:ext uri="{BB962C8B-B14F-4D97-AF65-F5344CB8AC3E}">
        <p14:creationId xmlns:p14="http://schemas.microsoft.com/office/powerpoint/2010/main" val="207686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1520" y="731520"/>
            <a:ext cx="8208912" cy="3474720"/>
          </a:xfrm>
        </p:spPr>
        <p:txBody>
          <a:bodyPr/>
          <a:lstStyle/>
          <a:p>
            <a:pPr marL="45720" indent="0">
              <a:buNone/>
            </a:pPr>
            <a:r>
              <a:rPr lang="en-US" sz="3200" dirty="0" smtClean="0"/>
              <a:t>Questions:</a:t>
            </a:r>
          </a:p>
          <a:p>
            <a:pPr marL="45720" indent="0">
              <a:lnSpc>
                <a:spcPct val="150000"/>
              </a:lnSpc>
              <a:buNone/>
            </a:pPr>
            <a:endParaRPr lang="en-US" dirty="0" smtClean="0"/>
          </a:p>
          <a:p>
            <a:pPr>
              <a:lnSpc>
                <a:spcPct val="150000"/>
              </a:lnSpc>
            </a:pPr>
            <a:r>
              <a:rPr lang="en-US" dirty="0" smtClean="0"/>
              <a:t>(1) Pattern and variability of the Kuroshio intrusion?</a:t>
            </a:r>
          </a:p>
          <a:p>
            <a:pPr>
              <a:lnSpc>
                <a:spcPct val="150000"/>
              </a:lnSpc>
            </a:pPr>
            <a:r>
              <a:rPr lang="en-US" dirty="0" smtClean="0"/>
              <a:t>(2) Influence</a:t>
            </a:r>
            <a:r>
              <a:rPr lang="zh-CN" altLang="en-US" dirty="0" smtClean="0"/>
              <a:t> </a:t>
            </a:r>
            <a:r>
              <a:rPr lang="en-US" altLang="zh-CN" dirty="0" smtClean="0"/>
              <a:t>factors and dynamics of the Kuroshio intrusion</a:t>
            </a:r>
            <a:r>
              <a:rPr lang="en-US" altLang="zh-CN" dirty="0" smtClean="0"/>
              <a:t>?</a:t>
            </a:r>
          </a:p>
          <a:p>
            <a:pPr>
              <a:lnSpc>
                <a:spcPct val="150000"/>
              </a:lnSpc>
            </a:pPr>
            <a:r>
              <a:rPr lang="en-US" dirty="0" smtClean="0"/>
              <a:t>(3) Upwelling process?</a:t>
            </a:r>
            <a:endParaRPr lang="en-US" dirty="0"/>
          </a:p>
        </p:txBody>
      </p:sp>
    </p:spTree>
    <p:extLst>
      <p:ext uri="{BB962C8B-B14F-4D97-AF65-F5344CB8AC3E}">
        <p14:creationId xmlns:p14="http://schemas.microsoft.com/office/powerpoint/2010/main" val="19440158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3799438" cy="523220"/>
          </a:xfrm>
          <a:prstGeom prst="rect">
            <a:avLst/>
          </a:prstGeom>
          <a:noFill/>
        </p:spPr>
        <p:txBody>
          <a:bodyPr wrap="none" rtlCol="0">
            <a:spAutoFit/>
          </a:bodyPr>
          <a:lstStyle/>
          <a:p>
            <a:r>
              <a:rPr lang="en-US" sz="2800" smtClean="0"/>
              <a:t>ROMS Model Setup (1) </a:t>
            </a:r>
            <a:endParaRPr lang="en-US" sz="2800" dirty="0"/>
          </a:p>
        </p:txBody>
      </p:sp>
      <p:pic>
        <p:nvPicPr>
          <p:cNvPr id="4" name="图片 12"/>
          <p:cNvPicPr/>
          <p:nvPr/>
        </p:nvPicPr>
        <p:blipFill rotWithShape="1">
          <a:blip r:embed="rId2">
            <a:extLst>
              <a:ext uri="{28A0092B-C50C-407E-A947-70E740481C1C}">
                <a14:useLocalDpi xmlns:a14="http://schemas.microsoft.com/office/drawing/2010/main" val="0"/>
              </a:ext>
            </a:extLst>
          </a:blip>
          <a:srcRect l="12278" t="27929" b="27769"/>
          <a:stretch/>
        </p:blipFill>
        <p:spPr bwMode="auto">
          <a:xfrm>
            <a:off x="226336" y="5353021"/>
            <a:ext cx="4031094" cy="1526804"/>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4427984" y="44624"/>
            <a:ext cx="4833374" cy="3139321"/>
          </a:xfrm>
          <a:prstGeom prst="rect">
            <a:avLst/>
          </a:prstGeom>
          <a:noFill/>
        </p:spPr>
        <p:txBody>
          <a:bodyPr wrap="none" rtlCol="0">
            <a:spAutoFit/>
          </a:bodyPr>
          <a:lstStyle/>
          <a:p>
            <a:r>
              <a:rPr lang="en-US" dirty="0" smtClean="0"/>
              <a:t>Vertical layers : 32 </a:t>
            </a:r>
            <a:r>
              <a:rPr lang="en-US" dirty="0" smtClean="0"/>
              <a:t>S-layers</a:t>
            </a:r>
            <a:endParaRPr lang="en-US" dirty="0" smtClean="0"/>
          </a:p>
          <a:p>
            <a:endParaRPr lang="en-US" dirty="0"/>
          </a:p>
          <a:p>
            <a:r>
              <a:rPr lang="en-US" dirty="0" smtClean="0"/>
              <a:t>Simulating time : 2000 - 2009</a:t>
            </a:r>
          </a:p>
          <a:p>
            <a:endParaRPr lang="en-US" dirty="0"/>
          </a:p>
          <a:p>
            <a:r>
              <a:rPr lang="en-US" dirty="0" smtClean="0"/>
              <a:t>Open boundary condition : HYCOM reanalysis</a:t>
            </a:r>
          </a:p>
          <a:p>
            <a:endParaRPr lang="en-US" dirty="0"/>
          </a:p>
          <a:p>
            <a:r>
              <a:rPr lang="en-US" dirty="0" smtClean="0"/>
              <a:t>Surface forcing : COADS heat flux </a:t>
            </a:r>
          </a:p>
          <a:p>
            <a:r>
              <a:rPr lang="en-US" dirty="0"/>
              <a:t> </a:t>
            </a:r>
            <a:r>
              <a:rPr lang="en-US" dirty="0" smtClean="0"/>
              <a:t>                         </a:t>
            </a:r>
            <a:r>
              <a:rPr lang="en-US" dirty="0" err="1" smtClean="0"/>
              <a:t>quikSCAT</a:t>
            </a:r>
            <a:r>
              <a:rPr lang="en-US" dirty="0" smtClean="0"/>
              <a:t> daily wind stress</a:t>
            </a:r>
          </a:p>
          <a:p>
            <a:endParaRPr lang="en-US" dirty="0"/>
          </a:p>
          <a:p>
            <a:endParaRPr lang="en-US" dirty="0" smtClean="0"/>
          </a:p>
          <a:p>
            <a:endParaRPr lang="en-US" dirty="0"/>
          </a:p>
        </p:txBody>
      </p:sp>
      <p:pic>
        <p:nvPicPr>
          <p:cNvPr id="6" name="图片 6"/>
          <p:cNvPicPr>
            <a:picLocks noChangeAspect="1"/>
          </p:cNvPicPr>
          <p:nvPr/>
        </p:nvPicPr>
        <p:blipFill rotWithShape="1">
          <a:blip r:embed="rId3"/>
          <a:srcRect b="30508"/>
          <a:stretch/>
        </p:blipFill>
        <p:spPr>
          <a:xfrm>
            <a:off x="-36512" y="1047964"/>
            <a:ext cx="4510280" cy="4223757"/>
          </a:xfrm>
          <a:prstGeom prst="rect">
            <a:avLst/>
          </a:prstGeom>
        </p:spPr>
      </p:pic>
      <p:sp>
        <p:nvSpPr>
          <p:cNvPr id="7" name="文本框 5"/>
          <p:cNvSpPr txBox="1"/>
          <p:nvPr/>
        </p:nvSpPr>
        <p:spPr>
          <a:xfrm>
            <a:off x="2411760" y="4278657"/>
            <a:ext cx="1709892" cy="830997"/>
          </a:xfrm>
          <a:prstGeom prst="rect">
            <a:avLst/>
          </a:prstGeom>
          <a:noFill/>
        </p:spPr>
        <p:txBody>
          <a:bodyPr wrap="none" rtlCol="0">
            <a:spAutoFit/>
          </a:bodyPr>
          <a:lstStyle/>
          <a:p>
            <a:r>
              <a:rPr kumimoji="1" lang="en-US" altLang="zh-CN" sz="2400" dirty="0" smtClean="0"/>
              <a:t>1/18 degree</a:t>
            </a:r>
          </a:p>
          <a:p>
            <a:r>
              <a:rPr kumimoji="1" lang="en-US" altLang="zh-CN" sz="2400" dirty="0" smtClean="0"/>
              <a:t>~5 km</a:t>
            </a:r>
            <a:endParaRPr kumimoji="1" lang="zh-CN" altLang="en-US" sz="2400" dirty="0"/>
          </a:p>
        </p:txBody>
      </p:sp>
      <p:grpSp>
        <p:nvGrpSpPr>
          <p:cNvPr id="8" name="组合 13"/>
          <p:cNvGrpSpPr/>
          <p:nvPr/>
        </p:nvGrpSpPr>
        <p:grpSpPr>
          <a:xfrm>
            <a:off x="2690451" y="3593470"/>
            <a:ext cx="1665525" cy="646331"/>
            <a:chOff x="3168437" y="4418493"/>
            <a:chExt cx="1665525" cy="646331"/>
          </a:xfrm>
        </p:grpSpPr>
        <p:sp>
          <p:nvSpPr>
            <p:cNvPr id="9" name="文本框 6"/>
            <p:cNvSpPr txBox="1"/>
            <p:nvPr/>
          </p:nvSpPr>
          <p:spPr>
            <a:xfrm>
              <a:off x="3456469" y="4418493"/>
              <a:ext cx="1377493"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zh-CN" b="1" dirty="0" smtClean="0">
                  <a:solidFill>
                    <a:srgbClr val="FF0000"/>
                  </a:solidFill>
                </a:rPr>
                <a:t>1/54 degree</a:t>
              </a:r>
            </a:p>
            <a:p>
              <a:r>
                <a:rPr kumimoji="1" lang="en-US" altLang="zh-CN" b="1" dirty="0" smtClean="0">
                  <a:solidFill>
                    <a:srgbClr val="FF0000"/>
                  </a:solidFill>
                </a:rPr>
                <a:t>~2 km</a:t>
              </a:r>
              <a:endParaRPr kumimoji="1" lang="zh-CN" altLang="en-US" b="1" dirty="0">
                <a:solidFill>
                  <a:srgbClr val="FF0000"/>
                </a:solidFill>
              </a:endParaRPr>
            </a:p>
          </p:txBody>
        </p:sp>
        <p:sp>
          <p:nvSpPr>
            <p:cNvPr id="10" name="左箭头 10"/>
            <p:cNvSpPr/>
            <p:nvPr/>
          </p:nvSpPr>
          <p:spPr>
            <a:xfrm>
              <a:off x="3168437" y="4499793"/>
              <a:ext cx="288032" cy="216024"/>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pic>
        <p:nvPicPr>
          <p:cNvPr id="11" name="图片 7"/>
          <p:cNvPicPr>
            <a:picLocks noChangeAspect="1"/>
          </p:cNvPicPr>
          <p:nvPr/>
        </p:nvPicPr>
        <p:blipFill>
          <a:blip r:embed="rId4"/>
          <a:stretch>
            <a:fillRect/>
          </a:stretch>
        </p:blipFill>
        <p:spPr>
          <a:xfrm>
            <a:off x="5329058" y="4241692"/>
            <a:ext cx="2802726" cy="2649452"/>
          </a:xfrm>
          <a:prstGeom prst="rect">
            <a:avLst/>
          </a:prstGeom>
        </p:spPr>
      </p:pic>
      <p:pic>
        <p:nvPicPr>
          <p:cNvPr id="12" name="图片 12"/>
          <p:cNvPicPr/>
          <p:nvPr/>
        </p:nvPicPr>
        <p:blipFill>
          <a:blip r:embed="rId5" cstate="print">
            <a:extLst>
              <a:ext uri="{28A0092B-C50C-407E-A947-70E740481C1C}">
                <a14:useLocalDpi xmlns:a14="http://schemas.microsoft.com/office/drawing/2010/main" val="0"/>
              </a:ext>
            </a:extLst>
          </a:blip>
          <a:stretch>
            <a:fillRect/>
          </a:stretch>
        </p:blipFill>
        <p:spPr>
          <a:xfrm>
            <a:off x="5110241" y="2420888"/>
            <a:ext cx="3240360" cy="1798568"/>
          </a:xfrm>
          <a:prstGeom prst="rect">
            <a:avLst/>
          </a:prstGeom>
        </p:spPr>
      </p:pic>
    </p:spTree>
    <p:extLst>
      <p:ext uri="{BB962C8B-B14F-4D97-AF65-F5344CB8AC3E}">
        <p14:creationId xmlns:p14="http://schemas.microsoft.com/office/powerpoint/2010/main" val="745126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3"/>
          <p:cNvPicPr/>
          <p:nvPr/>
        </p:nvPicPr>
        <p:blipFill>
          <a:blip r:embed="rId2" cstate="print">
            <a:extLst>
              <a:ext uri="{28A0092B-C50C-407E-A947-70E740481C1C}">
                <a14:useLocalDpi xmlns:a14="http://schemas.microsoft.com/office/drawing/2010/main" val="0"/>
              </a:ext>
            </a:extLst>
          </a:blip>
          <a:stretch>
            <a:fillRect/>
          </a:stretch>
        </p:blipFill>
        <p:spPr>
          <a:xfrm>
            <a:off x="8451" y="1268760"/>
            <a:ext cx="4265208" cy="3168352"/>
          </a:xfrm>
          <a:prstGeom prst="rect">
            <a:avLst/>
          </a:prstGeom>
        </p:spPr>
      </p:pic>
      <p:pic>
        <p:nvPicPr>
          <p:cNvPr id="3" name="图片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269112"/>
            <a:ext cx="4223661" cy="3168000"/>
          </a:xfrm>
          <a:prstGeom prst="rect">
            <a:avLst/>
          </a:prstGeom>
        </p:spPr>
      </p:pic>
      <p:sp>
        <p:nvSpPr>
          <p:cNvPr id="6" name="TextBox 5"/>
          <p:cNvSpPr txBox="1"/>
          <p:nvPr/>
        </p:nvSpPr>
        <p:spPr>
          <a:xfrm>
            <a:off x="333241" y="195244"/>
            <a:ext cx="7717177" cy="523220"/>
          </a:xfrm>
          <a:prstGeom prst="rect">
            <a:avLst/>
          </a:prstGeom>
          <a:noFill/>
        </p:spPr>
        <p:txBody>
          <a:bodyPr wrap="none" rtlCol="0">
            <a:spAutoFit/>
          </a:bodyPr>
          <a:lstStyle/>
          <a:p>
            <a:r>
              <a:rPr lang="en-US" sz="2800" dirty="0" smtClean="0"/>
              <a:t>ROMS Model Setup (2): Data of Open </a:t>
            </a:r>
            <a:r>
              <a:rPr lang="en-US" sz="2800" dirty="0" err="1" smtClean="0"/>
              <a:t>Boudaries</a:t>
            </a:r>
            <a:endParaRPr lang="en-US" sz="2800" dirty="0"/>
          </a:p>
        </p:txBody>
      </p:sp>
      <p:sp>
        <p:nvSpPr>
          <p:cNvPr id="5" name="TextBox 4"/>
          <p:cNvSpPr txBox="1"/>
          <p:nvPr/>
        </p:nvSpPr>
        <p:spPr>
          <a:xfrm>
            <a:off x="1259632" y="908720"/>
            <a:ext cx="1744517" cy="369332"/>
          </a:xfrm>
          <a:prstGeom prst="rect">
            <a:avLst/>
          </a:prstGeom>
          <a:noFill/>
        </p:spPr>
        <p:txBody>
          <a:bodyPr wrap="none" rtlCol="0">
            <a:spAutoFit/>
          </a:bodyPr>
          <a:lstStyle/>
          <a:p>
            <a:r>
              <a:rPr lang="en-US" dirty="0" smtClean="0"/>
              <a:t>SODA Boundary</a:t>
            </a:r>
            <a:endParaRPr lang="en-US" dirty="0"/>
          </a:p>
        </p:txBody>
      </p:sp>
      <p:sp>
        <p:nvSpPr>
          <p:cNvPr id="7" name="TextBox 6"/>
          <p:cNvSpPr txBox="1"/>
          <p:nvPr/>
        </p:nvSpPr>
        <p:spPr>
          <a:xfrm>
            <a:off x="5883579" y="899428"/>
            <a:ext cx="1952779" cy="369332"/>
          </a:xfrm>
          <a:prstGeom prst="rect">
            <a:avLst/>
          </a:prstGeom>
          <a:noFill/>
        </p:spPr>
        <p:txBody>
          <a:bodyPr wrap="none" rtlCol="0">
            <a:spAutoFit/>
          </a:bodyPr>
          <a:lstStyle/>
          <a:p>
            <a:r>
              <a:rPr lang="en-US" dirty="0" smtClean="0"/>
              <a:t>HYCOM Boundary</a:t>
            </a:r>
            <a:endParaRPr lang="en-US" dirty="0"/>
          </a:p>
        </p:txBody>
      </p:sp>
      <p:sp>
        <p:nvSpPr>
          <p:cNvPr id="8" name="TextBox 7"/>
          <p:cNvSpPr txBox="1"/>
          <p:nvPr/>
        </p:nvSpPr>
        <p:spPr>
          <a:xfrm>
            <a:off x="179512" y="2339588"/>
            <a:ext cx="561372" cy="369332"/>
          </a:xfrm>
          <a:prstGeom prst="rect">
            <a:avLst/>
          </a:prstGeom>
          <a:noFill/>
        </p:spPr>
        <p:txBody>
          <a:bodyPr wrap="none" rtlCol="0">
            <a:spAutoFit/>
          </a:bodyPr>
          <a:lstStyle/>
          <a:p>
            <a:r>
              <a:rPr lang="en-US" smtClean="0"/>
              <a:t>Feb</a:t>
            </a:r>
            <a:endParaRPr lang="en-US"/>
          </a:p>
        </p:txBody>
      </p:sp>
      <p:sp>
        <p:nvSpPr>
          <p:cNvPr id="9" name="TextBox 8"/>
          <p:cNvSpPr txBox="1"/>
          <p:nvPr/>
        </p:nvSpPr>
        <p:spPr>
          <a:xfrm>
            <a:off x="179512" y="3933056"/>
            <a:ext cx="562975" cy="369332"/>
          </a:xfrm>
          <a:prstGeom prst="rect">
            <a:avLst/>
          </a:prstGeom>
          <a:noFill/>
        </p:spPr>
        <p:txBody>
          <a:bodyPr wrap="none" rtlCol="0">
            <a:spAutoFit/>
          </a:bodyPr>
          <a:lstStyle/>
          <a:p>
            <a:r>
              <a:rPr lang="en-US" dirty="0" smtClean="0"/>
              <a:t>Aug</a:t>
            </a:r>
            <a:endParaRPr lang="en-US" dirty="0"/>
          </a:p>
        </p:txBody>
      </p:sp>
      <p:sp>
        <p:nvSpPr>
          <p:cNvPr id="10" name="TextBox 9"/>
          <p:cNvSpPr txBox="1"/>
          <p:nvPr/>
        </p:nvSpPr>
        <p:spPr>
          <a:xfrm>
            <a:off x="2196609" y="2339588"/>
            <a:ext cx="583814" cy="369332"/>
          </a:xfrm>
          <a:prstGeom prst="rect">
            <a:avLst/>
          </a:prstGeom>
          <a:noFill/>
        </p:spPr>
        <p:txBody>
          <a:bodyPr wrap="none" rtlCol="0">
            <a:spAutoFit/>
          </a:bodyPr>
          <a:lstStyle/>
          <a:p>
            <a:r>
              <a:rPr lang="en-US" dirty="0" smtClean="0"/>
              <a:t>May</a:t>
            </a:r>
            <a:endParaRPr lang="en-US" dirty="0"/>
          </a:p>
        </p:txBody>
      </p:sp>
      <p:sp>
        <p:nvSpPr>
          <p:cNvPr id="11" name="TextBox 10"/>
          <p:cNvSpPr txBox="1"/>
          <p:nvPr/>
        </p:nvSpPr>
        <p:spPr>
          <a:xfrm>
            <a:off x="2196609" y="3933056"/>
            <a:ext cx="569387" cy="369332"/>
          </a:xfrm>
          <a:prstGeom prst="rect">
            <a:avLst/>
          </a:prstGeom>
          <a:noFill/>
        </p:spPr>
        <p:txBody>
          <a:bodyPr wrap="none" rtlCol="0">
            <a:spAutoFit/>
          </a:bodyPr>
          <a:lstStyle/>
          <a:p>
            <a:r>
              <a:rPr lang="en-US" smtClean="0"/>
              <a:t>Nov</a:t>
            </a:r>
            <a:endParaRPr lang="en-US" dirty="0"/>
          </a:p>
        </p:txBody>
      </p:sp>
      <p:sp>
        <p:nvSpPr>
          <p:cNvPr id="12" name="TextBox 11"/>
          <p:cNvSpPr txBox="1"/>
          <p:nvPr/>
        </p:nvSpPr>
        <p:spPr>
          <a:xfrm>
            <a:off x="4815109" y="2339588"/>
            <a:ext cx="561372" cy="369332"/>
          </a:xfrm>
          <a:prstGeom prst="rect">
            <a:avLst/>
          </a:prstGeom>
          <a:noFill/>
        </p:spPr>
        <p:txBody>
          <a:bodyPr wrap="none" rtlCol="0">
            <a:spAutoFit/>
          </a:bodyPr>
          <a:lstStyle/>
          <a:p>
            <a:r>
              <a:rPr lang="en-US" smtClean="0"/>
              <a:t>Feb</a:t>
            </a:r>
            <a:endParaRPr lang="en-US"/>
          </a:p>
        </p:txBody>
      </p:sp>
      <p:sp>
        <p:nvSpPr>
          <p:cNvPr id="13" name="TextBox 12"/>
          <p:cNvSpPr txBox="1"/>
          <p:nvPr/>
        </p:nvSpPr>
        <p:spPr>
          <a:xfrm>
            <a:off x="4815109" y="3933056"/>
            <a:ext cx="562975" cy="369332"/>
          </a:xfrm>
          <a:prstGeom prst="rect">
            <a:avLst/>
          </a:prstGeom>
          <a:noFill/>
        </p:spPr>
        <p:txBody>
          <a:bodyPr wrap="none" rtlCol="0">
            <a:spAutoFit/>
          </a:bodyPr>
          <a:lstStyle/>
          <a:p>
            <a:r>
              <a:rPr lang="en-US" dirty="0" smtClean="0"/>
              <a:t>Aug</a:t>
            </a:r>
            <a:endParaRPr lang="en-US" dirty="0"/>
          </a:p>
        </p:txBody>
      </p:sp>
      <p:sp>
        <p:nvSpPr>
          <p:cNvPr id="14" name="TextBox 13"/>
          <p:cNvSpPr txBox="1"/>
          <p:nvPr/>
        </p:nvSpPr>
        <p:spPr>
          <a:xfrm>
            <a:off x="6832206" y="2339588"/>
            <a:ext cx="583814" cy="369332"/>
          </a:xfrm>
          <a:prstGeom prst="rect">
            <a:avLst/>
          </a:prstGeom>
          <a:noFill/>
        </p:spPr>
        <p:txBody>
          <a:bodyPr wrap="none" rtlCol="0">
            <a:spAutoFit/>
          </a:bodyPr>
          <a:lstStyle/>
          <a:p>
            <a:r>
              <a:rPr lang="en-US" dirty="0" smtClean="0"/>
              <a:t>May</a:t>
            </a:r>
            <a:endParaRPr lang="en-US" dirty="0"/>
          </a:p>
        </p:txBody>
      </p:sp>
      <p:sp>
        <p:nvSpPr>
          <p:cNvPr id="15" name="TextBox 14"/>
          <p:cNvSpPr txBox="1"/>
          <p:nvPr/>
        </p:nvSpPr>
        <p:spPr>
          <a:xfrm>
            <a:off x="6832206" y="3933056"/>
            <a:ext cx="569387" cy="369332"/>
          </a:xfrm>
          <a:prstGeom prst="rect">
            <a:avLst/>
          </a:prstGeom>
          <a:noFill/>
        </p:spPr>
        <p:txBody>
          <a:bodyPr wrap="none" rtlCol="0">
            <a:spAutoFit/>
          </a:bodyPr>
          <a:lstStyle/>
          <a:p>
            <a:r>
              <a:rPr lang="en-US" smtClean="0"/>
              <a:t>Nov</a:t>
            </a:r>
            <a:endParaRPr lang="en-US" dirty="0"/>
          </a:p>
        </p:txBody>
      </p:sp>
      <p:pic>
        <p:nvPicPr>
          <p:cNvPr id="4" name="图片 62"/>
          <p:cNvPicPr/>
          <p:nvPr/>
        </p:nvPicPr>
        <p:blipFill>
          <a:blip r:embed="rId4" cstate="print">
            <a:extLst>
              <a:ext uri="{28A0092B-C50C-407E-A947-70E740481C1C}">
                <a14:useLocalDpi xmlns:a14="http://schemas.microsoft.com/office/drawing/2010/main" val="0"/>
              </a:ext>
            </a:extLst>
          </a:blip>
          <a:stretch>
            <a:fillRect/>
          </a:stretch>
        </p:blipFill>
        <p:spPr>
          <a:xfrm>
            <a:off x="2006853" y="1288172"/>
            <a:ext cx="5274310" cy="4801870"/>
          </a:xfrm>
          <a:prstGeom prst="rect">
            <a:avLst/>
          </a:prstGeom>
        </p:spPr>
      </p:pic>
    </p:spTree>
    <p:extLst>
      <p:ext uri="{BB962C8B-B14F-4D97-AF65-F5344CB8AC3E}">
        <p14:creationId xmlns:p14="http://schemas.microsoft.com/office/powerpoint/2010/main" val="20527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66"/>
          <p:cNvPicPr/>
          <p:nvPr/>
        </p:nvPicPr>
        <p:blipFill rotWithShape="1">
          <a:blip r:embed="rId2">
            <a:extLst>
              <a:ext uri="{28A0092B-C50C-407E-A947-70E740481C1C}">
                <a14:useLocalDpi xmlns:a14="http://schemas.microsoft.com/office/drawing/2010/main" val="0"/>
              </a:ext>
            </a:extLst>
          </a:blip>
          <a:srcRect l="26269" t="8346" r="12126" b="7223"/>
          <a:stretch/>
        </p:blipFill>
        <p:spPr bwMode="auto">
          <a:xfrm>
            <a:off x="6156176" y="4130834"/>
            <a:ext cx="2704060" cy="277925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251520" y="188640"/>
            <a:ext cx="8196475" cy="461665"/>
          </a:xfrm>
          <a:prstGeom prst="rect">
            <a:avLst/>
          </a:prstGeom>
          <a:noFill/>
        </p:spPr>
        <p:txBody>
          <a:bodyPr wrap="none" rtlCol="0">
            <a:spAutoFit/>
          </a:bodyPr>
          <a:lstStyle/>
          <a:p>
            <a:r>
              <a:rPr lang="en-US" sz="2400" dirty="0" smtClean="0"/>
              <a:t>ROMS Model Setup (3): High-frequency </a:t>
            </a:r>
            <a:r>
              <a:rPr lang="en-US" sz="2400" dirty="0"/>
              <a:t>w</a:t>
            </a:r>
            <a:r>
              <a:rPr lang="en-US" sz="2400" dirty="0" smtClean="0"/>
              <a:t>ind </a:t>
            </a:r>
            <a:r>
              <a:rPr lang="en-US" sz="2400" dirty="0"/>
              <a:t>s</a:t>
            </a:r>
            <a:r>
              <a:rPr lang="en-US" sz="2400" dirty="0" smtClean="0"/>
              <a:t>tress forcing</a:t>
            </a:r>
            <a:endParaRPr lang="en-US" sz="2400" dirty="0"/>
          </a:p>
        </p:txBody>
      </p:sp>
      <p:pic>
        <p:nvPicPr>
          <p:cNvPr id="3" name="图片 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3" y="821967"/>
            <a:ext cx="4525009" cy="2503846"/>
          </a:xfrm>
          <a:prstGeom prst="rect">
            <a:avLst/>
          </a:prstGeom>
        </p:spPr>
      </p:pic>
      <p:pic>
        <p:nvPicPr>
          <p:cNvPr id="4" name="图片 67"/>
          <p:cNvPicPr>
            <a:picLocks noChangeAspect="1"/>
          </p:cNvPicPr>
          <p:nvPr/>
        </p:nvPicPr>
        <p:blipFill rotWithShape="1">
          <a:blip r:embed="rId4">
            <a:extLst>
              <a:ext uri="{28A0092B-C50C-407E-A947-70E740481C1C}">
                <a14:useLocalDpi xmlns:a14="http://schemas.microsoft.com/office/drawing/2010/main" val="0"/>
              </a:ext>
            </a:extLst>
          </a:blip>
          <a:srcRect l="6562" t="6581" r="20432" b="5778"/>
          <a:stretch/>
        </p:blipFill>
        <p:spPr bwMode="auto">
          <a:xfrm>
            <a:off x="4852631" y="764704"/>
            <a:ext cx="3744361" cy="3313173"/>
          </a:xfrm>
          <a:prstGeom prst="rect">
            <a:avLst/>
          </a:prstGeom>
          <a:ln>
            <a:noFill/>
          </a:ln>
          <a:extLst>
            <a:ext uri="{53640926-AAD7-44D8-BBD7-CCE9431645EC}">
              <a14:shadowObscured xmlns:a14="http://schemas.microsoft.com/office/drawing/2010/main"/>
            </a:ext>
          </a:extLst>
        </p:spPr>
      </p:pic>
      <p:pic>
        <p:nvPicPr>
          <p:cNvPr id="5" name="图片 66"/>
          <p:cNvPicPr/>
          <p:nvPr/>
        </p:nvPicPr>
        <p:blipFill rotWithShape="1">
          <a:blip r:embed="rId2">
            <a:extLst>
              <a:ext uri="{28A0092B-C50C-407E-A947-70E740481C1C}">
                <a14:useLocalDpi xmlns:a14="http://schemas.microsoft.com/office/drawing/2010/main" val="0"/>
              </a:ext>
            </a:extLst>
          </a:blip>
          <a:srcRect l="26269" t="8346" r="12126" b="7223"/>
          <a:stretch/>
        </p:blipFill>
        <p:spPr bwMode="auto">
          <a:xfrm>
            <a:off x="4932040" y="4097880"/>
            <a:ext cx="2704060" cy="2779255"/>
          </a:xfrm>
          <a:prstGeom prst="rect">
            <a:avLst/>
          </a:prstGeom>
          <a:ln>
            <a:noFill/>
          </a:ln>
          <a:extLst>
            <a:ext uri="{53640926-AAD7-44D8-BBD7-CCE9431645EC}">
              <a14:shadowObscured xmlns:a14="http://schemas.microsoft.com/office/drawing/2010/main"/>
            </a:ext>
          </a:extLst>
        </p:spPr>
      </p:pic>
      <p:pic>
        <p:nvPicPr>
          <p:cNvPr id="6" name="图片 68"/>
          <p:cNvPicPr/>
          <p:nvPr/>
        </p:nvPicPr>
        <p:blipFill rotWithShape="1">
          <a:blip r:embed="rId5">
            <a:extLst>
              <a:ext uri="{28A0092B-C50C-407E-A947-70E740481C1C}">
                <a14:useLocalDpi xmlns:a14="http://schemas.microsoft.com/office/drawing/2010/main" val="0"/>
              </a:ext>
            </a:extLst>
          </a:blip>
          <a:srcRect l="9751" t="6421" r="8033"/>
          <a:stretch/>
        </p:blipFill>
        <p:spPr bwMode="auto">
          <a:xfrm>
            <a:off x="251519" y="3348900"/>
            <a:ext cx="4111003" cy="3509099"/>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rot="16200000">
            <a:off x="-579317" y="1920001"/>
            <a:ext cx="1825436" cy="307777"/>
          </a:xfrm>
          <a:prstGeom prst="rect">
            <a:avLst/>
          </a:prstGeom>
          <a:solidFill>
            <a:schemeClr val="bg1"/>
          </a:solidFill>
        </p:spPr>
        <p:txBody>
          <a:bodyPr wrap="none" rtlCol="0">
            <a:spAutoFit/>
          </a:bodyPr>
          <a:lstStyle/>
          <a:p>
            <a:r>
              <a:rPr lang="en-US" sz="1400" smtClean="0"/>
              <a:t>Wind stress (N/m^2)</a:t>
            </a:r>
            <a:endParaRPr lang="en-US" sz="1400"/>
          </a:p>
        </p:txBody>
      </p:sp>
      <p:sp>
        <p:nvSpPr>
          <p:cNvPr id="8" name="TextBox 7"/>
          <p:cNvSpPr txBox="1"/>
          <p:nvPr/>
        </p:nvSpPr>
        <p:spPr>
          <a:xfrm>
            <a:off x="1475656" y="1105580"/>
            <a:ext cx="2533066" cy="523220"/>
          </a:xfrm>
          <a:prstGeom prst="rect">
            <a:avLst/>
          </a:prstGeom>
          <a:solidFill>
            <a:schemeClr val="bg1"/>
          </a:solidFill>
        </p:spPr>
        <p:txBody>
          <a:bodyPr wrap="none" rtlCol="0">
            <a:spAutoFit/>
          </a:bodyPr>
          <a:lstStyle/>
          <a:p>
            <a:r>
              <a:rPr lang="en-US" sz="1400" dirty="0" err="1" smtClean="0"/>
              <a:t>quikSCAT</a:t>
            </a:r>
            <a:r>
              <a:rPr lang="en-US" sz="1400" dirty="0" smtClean="0"/>
              <a:t> </a:t>
            </a:r>
            <a:r>
              <a:rPr lang="en-US" sz="1400" dirty="0" smtClean="0"/>
              <a:t>(year 2000)</a:t>
            </a:r>
            <a:endParaRPr lang="en-US" sz="1400" dirty="0" smtClean="0"/>
          </a:p>
          <a:p>
            <a:r>
              <a:rPr lang="en-US" sz="1400" dirty="0" smtClean="0"/>
              <a:t>Climatological monthly mean</a:t>
            </a:r>
            <a:endParaRPr lang="en-US" sz="1400" dirty="0"/>
          </a:p>
        </p:txBody>
      </p:sp>
      <p:cxnSp>
        <p:nvCxnSpPr>
          <p:cNvPr id="10" name="Straight Connector 9"/>
          <p:cNvCxnSpPr/>
          <p:nvPr/>
        </p:nvCxnSpPr>
        <p:spPr>
          <a:xfrm>
            <a:off x="899592" y="1268760"/>
            <a:ext cx="576064" cy="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99592" y="1484784"/>
            <a:ext cx="576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763688" y="3121223"/>
            <a:ext cx="922176" cy="276999"/>
          </a:xfrm>
          <a:prstGeom prst="rect">
            <a:avLst/>
          </a:prstGeom>
          <a:solidFill>
            <a:schemeClr val="bg1"/>
          </a:solidFill>
        </p:spPr>
        <p:txBody>
          <a:bodyPr wrap="none" rtlCol="0">
            <a:spAutoFit/>
          </a:bodyPr>
          <a:lstStyle/>
          <a:p>
            <a:r>
              <a:rPr lang="en-US" sz="1200" smtClean="0"/>
              <a:t>Time (day)</a:t>
            </a:r>
            <a:endParaRPr lang="en-US" sz="1200"/>
          </a:p>
        </p:txBody>
      </p:sp>
      <p:sp>
        <p:nvSpPr>
          <p:cNvPr id="13" name="TextBox 12"/>
          <p:cNvSpPr txBox="1"/>
          <p:nvPr/>
        </p:nvSpPr>
        <p:spPr>
          <a:xfrm>
            <a:off x="4797984" y="617294"/>
            <a:ext cx="1430200" cy="261610"/>
          </a:xfrm>
          <a:prstGeom prst="rect">
            <a:avLst/>
          </a:prstGeom>
          <a:noFill/>
        </p:spPr>
        <p:txBody>
          <a:bodyPr wrap="none" rtlCol="0">
            <a:spAutoFit/>
          </a:bodyPr>
          <a:lstStyle/>
          <a:p>
            <a:r>
              <a:rPr lang="en-US" sz="1050" dirty="0" smtClean="0"/>
              <a:t>Climatological wind</a:t>
            </a:r>
            <a:endParaRPr lang="en-US" sz="1050" dirty="0"/>
          </a:p>
        </p:txBody>
      </p:sp>
      <p:sp>
        <p:nvSpPr>
          <p:cNvPr id="14" name="TextBox 13"/>
          <p:cNvSpPr txBox="1"/>
          <p:nvPr/>
        </p:nvSpPr>
        <p:spPr>
          <a:xfrm>
            <a:off x="6424855" y="623898"/>
            <a:ext cx="811441" cy="253916"/>
          </a:xfrm>
          <a:prstGeom prst="rect">
            <a:avLst/>
          </a:prstGeom>
          <a:noFill/>
        </p:spPr>
        <p:txBody>
          <a:bodyPr wrap="none" rtlCol="0">
            <a:spAutoFit/>
          </a:bodyPr>
          <a:lstStyle/>
          <a:p>
            <a:r>
              <a:rPr lang="en-US" sz="1050" smtClean="0"/>
              <a:t>Daily wind</a:t>
            </a:r>
            <a:endParaRPr lang="en-US" sz="1050" dirty="0"/>
          </a:p>
        </p:txBody>
      </p:sp>
      <p:sp>
        <p:nvSpPr>
          <p:cNvPr id="15" name="TextBox 14"/>
          <p:cNvSpPr txBox="1"/>
          <p:nvPr/>
        </p:nvSpPr>
        <p:spPr>
          <a:xfrm>
            <a:off x="7308304" y="620688"/>
            <a:ext cx="1587294" cy="253916"/>
          </a:xfrm>
          <a:prstGeom prst="rect">
            <a:avLst/>
          </a:prstGeom>
          <a:noFill/>
        </p:spPr>
        <p:txBody>
          <a:bodyPr wrap="none" rtlCol="0">
            <a:spAutoFit/>
          </a:bodyPr>
          <a:lstStyle/>
          <a:p>
            <a:r>
              <a:rPr lang="en-US" sz="1050" smtClean="0"/>
              <a:t>HYCOM Reanalysis data</a:t>
            </a:r>
            <a:endParaRPr lang="en-US" sz="1050" dirty="0"/>
          </a:p>
        </p:txBody>
      </p:sp>
      <p:pic>
        <p:nvPicPr>
          <p:cNvPr id="16" name="图片 66"/>
          <p:cNvPicPr/>
          <p:nvPr/>
        </p:nvPicPr>
        <p:blipFill rotWithShape="1">
          <a:blip r:embed="rId2">
            <a:extLst>
              <a:ext uri="{28A0092B-C50C-407E-A947-70E740481C1C}">
                <a14:useLocalDpi xmlns:a14="http://schemas.microsoft.com/office/drawing/2010/main" val="0"/>
              </a:ext>
            </a:extLst>
          </a:blip>
          <a:srcRect l="-1" t="8346" r="72281" b="7223"/>
          <a:stretch/>
        </p:blipFill>
        <p:spPr bwMode="auto">
          <a:xfrm>
            <a:off x="7380288" y="4093580"/>
            <a:ext cx="1216705" cy="2779255"/>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5042805" y="4135780"/>
            <a:ext cx="1430200" cy="261610"/>
          </a:xfrm>
          <a:prstGeom prst="rect">
            <a:avLst/>
          </a:prstGeom>
          <a:noFill/>
        </p:spPr>
        <p:txBody>
          <a:bodyPr wrap="none" rtlCol="0">
            <a:spAutoFit/>
          </a:bodyPr>
          <a:lstStyle/>
          <a:p>
            <a:r>
              <a:rPr lang="en-US" sz="1050" dirty="0" smtClean="0"/>
              <a:t>Climatological wind</a:t>
            </a:r>
            <a:endParaRPr lang="en-US" sz="1050" dirty="0"/>
          </a:p>
        </p:txBody>
      </p:sp>
      <p:sp>
        <p:nvSpPr>
          <p:cNvPr id="19" name="TextBox 18"/>
          <p:cNvSpPr txBox="1"/>
          <p:nvPr/>
        </p:nvSpPr>
        <p:spPr>
          <a:xfrm>
            <a:off x="6348881" y="4130721"/>
            <a:ext cx="811441" cy="253916"/>
          </a:xfrm>
          <a:prstGeom prst="rect">
            <a:avLst/>
          </a:prstGeom>
          <a:noFill/>
        </p:spPr>
        <p:txBody>
          <a:bodyPr wrap="none" rtlCol="0">
            <a:spAutoFit/>
          </a:bodyPr>
          <a:lstStyle/>
          <a:p>
            <a:r>
              <a:rPr lang="en-US" sz="1050" smtClean="0"/>
              <a:t>Daily wind</a:t>
            </a:r>
            <a:endParaRPr lang="en-US" sz="1050" dirty="0"/>
          </a:p>
        </p:txBody>
      </p:sp>
      <p:sp>
        <p:nvSpPr>
          <p:cNvPr id="20" name="TextBox 19"/>
          <p:cNvSpPr txBox="1"/>
          <p:nvPr/>
        </p:nvSpPr>
        <p:spPr>
          <a:xfrm>
            <a:off x="7413470" y="4143474"/>
            <a:ext cx="906017" cy="253916"/>
          </a:xfrm>
          <a:prstGeom prst="rect">
            <a:avLst/>
          </a:prstGeom>
          <a:noFill/>
        </p:spPr>
        <p:txBody>
          <a:bodyPr wrap="none" rtlCol="0">
            <a:spAutoFit/>
          </a:bodyPr>
          <a:lstStyle/>
          <a:p>
            <a:r>
              <a:rPr lang="en-US" sz="1050" dirty="0" smtClean="0"/>
              <a:t>Observation</a:t>
            </a:r>
            <a:endParaRPr lang="en-US" sz="1050" dirty="0"/>
          </a:p>
        </p:txBody>
      </p:sp>
      <p:sp>
        <p:nvSpPr>
          <p:cNvPr id="21" name="TextBox 20"/>
          <p:cNvSpPr txBox="1"/>
          <p:nvPr/>
        </p:nvSpPr>
        <p:spPr>
          <a:xfrm>
            <a:off x="451574" y="3442711"/>
            <a:ext cx="1430200" cy="261610"/>
          </a:xfrm>
          <a:prstGeom prst="rect">
            <a:avLst/>
          </a:prstGeom>
          <a:noFill/>
        </p:spPr>
        <p:txBody>
          <a:bodyPr wrap="none" rtlCol="0">
            <a:spAutoFit/>
          </a:bodyPr>
          <a:lstStyle/>
          <a:p>
            <a:r>
              <a:rPr lang="en-US" sz="1050" dirty="0" smtClean="0"/>
              <a:t>Climatological wind</a:t>
            </a:r>
            <a:endParaRPr lang="en-US" sz="1050" dirty="0"/>
          </a:p>
        </p:txBody>
      </p:sp>
      <p:sp>
        <p:nvSpPr>
          <p:cNvPr id="22" name="TextBox 21"/>
          <p:cNvSpPr txBox="1"/>
          <p:nvPr/>
        </p:nvSpPr>
        <p:spPr>
          <a:xfrm>
            <a:off x="2541662" y="3450405"/>
            <a:ext cx="811441" cy="253916"/>
          </a:xfrm>
          <a:prstGeom prst="rect">
            <a:avLst/>
          </a:prstGeom>
          <a:noFill/>
        </p:spPr>
        <p:txBody>
          <a:bodyPr wrap="none" rtlCol="0">
            <a:spAutoFit/>
          </a:bodyPr>
          <a:lstStyle/>
          <a:p>
            <a:r>
              <a:rPr lang="en-US" sz="1050" smtClean="0"/>
              <a:t>Daily wind</a:t>
            </a:r>
            <a:endParaRPr lang="en-US" sz="1050" dirty="0"/>
          </a:p>
        </p:txBody>
      </p:sp>
      <p:sp>
        <p:nvSpPr>
          <p:cNvPr id="23" name="TextBox 22"/>
          <p:cNvSpPr txBox="1"/>
          <p:nvPr/>
        </p:nvSpPr>
        <p:spPr>
          <a:xfrm>
            <a:off x="1318759" y="4975284"/>
            <a:ext cx="906017" cy="253916"/>
          </a:xfrm>
          <a:prstGeom prst="rect">
            <a:avLst/>
          </a:prstGeom>
          <a:noFill/>
        </p:spPr>
        <p:txBody>
          <a:bodyPr wrap="none" rtlCol="0">
            <a:spAutoFit/>
          </a:bodyPr>
          <a:lstStyle/>
          <a:p>
            <a:r>
              <a:rPr lang="en-US" sz="1050" dirty="0" smtClean="0"/>
              <a:t>Observation</a:t>
            </a:r>
            <a:endParaRPr lang="en-US" sz="1050" dirty="0"/>
          </a:p>
        </p:txBody>
      </p:sp>
      <p:sp>
        <p:nvSpPr>
          <p:cNvPr id="24" name="TextBox 23"/>
          <p:cNvSpPr txBox="1"/>
          <p:nvPr/>
        </p:nvSpPr>
        <p:spPr>
          <a:xfrm>
            <a:off x="5148064" y="5229200"/>
            <a:ext cx="2954911" cy="369332"/>
          </a:xfrm>
          <a:prstGeom prst="rect">
            <a:avLst/>
          </a:prstGeom>
          <a:noFill/>
        </p:spPr>
        <p:txBody>
          <a:bodyPr wrap="none" rtlCol="0">
            <a:spAutoFit/>
          </a:bodyPr>
          <a:lstStyle/>
          <a:p>
            <a:r>
              <a:rPr lang="en-US" dirty="0" smtClean="0"/>
              <a:t>Temperature at 50 m layer</a:t>
            </a:r>
            <a:endParaRPr lang="en-US" dirty="0"/>
          </a:p>
        </p:txBody>
      </p:sp>
      <p:sp>
        <p:nvSpPr>
          <p:cNvPr id="25" name="TextBox 24"/>
          <p:cNvSpPr txBox="1"/>
          <p:nvPr/>
        </p:nvSpPr>
        <p:spPr>
          <a:xfrm>
            <a:off x="810521" y="4669185"/>
            <a:ext cx="2954911" cy="369332"/>
          </a:xfrm>
          <a:prstGeom prst="rect">
            <a:avLst/>
          </a:prstGeom>
          <a:noFill/>
        </p:spPr>
        <p:txBody>
          <a:bodyPr wrap="none" rtlCol="0">
            <a:spAutoFit/>
          </a:bodyPr>
          <a:lstStyle/>
          <a:p>
            <a:r>
              <a:rPr lang="en-US" smtClean="0"/>
              <a:t>Temperature at 50 m layer</a:t>
            </a:r>
            <a:endParaRPr lang="en-US"/>
          </a:p>
        </p:txBody>
      </p:sp>
      <p:sp>
        <p:nvSpPr>
          <p:cNvPr id="26" name="TextBox 25"/>
          <p:cNvSpPr txBox="1"/>
          <p:nvPr/>
        </p:nvSpPr>
        <p:spPr>
          <a:xfrm>
            <a:off x="5440305" y="2236624"/>
            <a:ext cx="2732095" cy="369332"/>
          </a:xfrm>
          <a:prstGeom prst="rect">
            <a:avLst/>
          </a:prstGeom>
          <a:noFill/>
        </p:spPr>
        <p:txBody>
          <a:bodyPr wrap="none" rtlCol="0">
            <a:spAutoFit/>
          </a:bodyPr>
          <a:lstStyle/>
          <a:p>
            <a:r>
              <a:rPr lang="en-US" dirty="0" smtClean="0"/>
              <a:t>Temperature along 25 N</a:t>
            </a:r>
            <a:endParaRPr lang="en-US" dirty="0"/>
          </a:p>
        </p:txBody>
      </p:sp>
    </p:spTree>
    <p:extLst>
      <p:ext uri="{BB962C8B-B14F-4D97-AF65-F5344CB8AC3E}">
        <p14:creationId xmlns:p14="http://schemas.microsoft.com/office/powerpoint/2010/main" val="366094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气流">
  <a:themeElements>
    <a:clrScheme name="气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气流">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气流">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3806</TotalTime>
  <Words>743</Words>
  <Application>Microsoft Macintosh PowerPoint</Application>
  <PresentationFormat>On-screen Show (4:3)</PresentationFormat>
  <Paragraphs>169</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Calibri</vt:lpstr>
      <vt:lpstr>Georgia</vt:lpstr>
      <vt:lpstr>Times New Roman</vt:lpstr>
      <vt:lpstr>Trebuchet MS</vt:lpstr>
      <vt:lpstr>宋体</vt:lpstr>
      <vt:lpstr>方正姚体</vt:lpstr>
      <vt:lpstr>黑体</vt:lpstr>
      <vt:lpstr>Arial</vt:lpstr>
      <vt:lpstr>气流</vt:lpstr>
      <vt:lpstr>Kuroshio intrusion northeast of Taiwan       ---An application of ROMS to the East China Sea</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吕宋海峡水交换的动力机制研究</dc:title>
  <dc:creator>刘晓辉</dc:creator>
  <cp:lastModifiedBy>刘晓辉</cp:lastModifiedBy>
  <cp:revision>173</cp:revision>
  <dcterms:created xsi:type="dcterms:W3CDTF">2016-08-26T08:00:00Z</dcterms:created>
  <dcterms:modified xsi:type="dcterms:W3CDTF">2016-10-20T02:28:11Z</dcterms:modified>
</cp:coreProperties>
</file>