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62" r:id="rId4"/>
    <p:sldId id="264" r:id="rId5"/>
    <p:sldId id="267" r:id="rId6"/>
    <p:sldId id="266" r:id="rId7"/>
    <p:sldId id="268" r:id="rId8"/>
    <p:sldId id="271" r:id="rId9"/>
    <p:sldId id="257" r:id="rId10"/>
    <p:sldId id="261" r:id="rId11"/>
    <p:sldId id="258" r:id="rId12"/>
    <p:sldId id="259" r:id="rId13"/>
    <p:sldId id="260" r:id="rId14"/>
    <p:sldId id="272" r:id="rId15"/>
    <p:sldId id="273" r:id="rId16"/>
    <p:sldId id="274" r:id="rId17"/>
    <p:sldId id="28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63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image" Target="../media/image19.png"/><Relationship Id="rId2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6E5D5-DBC1-8647-86F2-D659B7C80223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BA097-D439-DE4A-BC73-644D8508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4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ROMS not a trivial choice for the Bureau</a:t>
            </a:r>
          </a:p>
          <a:p>
            <a:r>
              <a:rPr lang="en-US" dirty="0" smtClean="0"/>
              <a:t>Performance</a:t>
            </a:r>
            <a:r>
              <a:rPr lang="en-US" baseline="0" dirty="0" smtClean="0"/>
              <a:t> has been quite credible.</a:t>
            </a:r>
          </a:p>
          <a:p>
            <a:r>
              <a:rPr lang="en-US" baseline="0" dirty="0" smtClean="0"/>
              <a:t>First generation system and DA configurations for coastal</a:t>
            </a:r>
          </a:p>
          <a:p>
            <a:r>
              <a:rPr lang="en-US" baseline="0" dirty="0" smtClean="0"/>
              <a:t>GBR is the toughest test to get started in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BA097-D439-DE4A-BC73-644D85089D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0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river discharge</a:t>
            </a:r>
            <a:r>
              <a:rPr lang="en-US" baseline="0" dirty="0" smtClean="0"/>
              <a:t> event and how it affects the salinity distribution (vertically) at the river mouth</a:t>
            </a:r>
            <a:endParaRPr lang="en-US" dirty="0" smtClean="0"/>
          </a:p>
          <a:p>
            <a:r>
              <a:rPr lang="en-US" dirty="0" smtClean="0"/>
              <a:t>Why negative salinity</a:t>
            </a:r>
            <a:r>
              <a:rPr lang="en-US" baseline="0" dirty="0" smtClean="0"/>
              <a:t> ? </a:t>
            </a:r>
          </a:p>
          <a:p>
            <a:r>
              <a:rPr lang="en-US" baseline="0" dirty="0" smtClean="0"/>
              <a:t>	Large amount of freshwater </a:t>
            </a:r>
            <a:r>
              <a:rPr lang="en-US" baseline="0" dirty="0" smtClean="0">
                <a:sym typeface="Wingdings"/>
              </a:rPr>
              <a:t> front</a:t>
            </a:r>
            <a:endParaRPr lang="en-US" baseline="0" dirty="0" smtClean="0"/>
          </a:p>
          <a:p>
            <a:r>
              <a:rPr lang="en-US" baseline="0" dirty="0" smtClean="0"/>
              <a:t>	gravity current</a:t>
            </a:r>
          </a:p>
          <a:p>
            <a:r>
              <a:rPr lang="en-US" baseline="0" dirty="0" smtClean="0"/>
              <a:t>	discontinuity</a:t>
            </a:r>
          </a:p>
          <a:p>
            <a:r>
              <a:rPr lang="en-US" baseline="0" dirty="0" smtClean="0"/>
              <a:t>	Numerical schemes overshoots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Possibilities to overcome ?</a:t>
            </a:r>
          </a:p>
          <a:p>
            <a:r>
              <a:rPr lang="en-US" dirty="0" smtClean="0"/>
              <a:t>ROMS is equipped</a:t>
            </a:r>
            <a:r>
              <a:rPr lang="en-US" baseline="0" dirty="0" smtClean="0"/>
              <a:t> with a variety of advection schemes 2,4, upwind, </a:t>
            </a:r>
            <a:r>
              <a:rPr lang="en-US" baseline="0" dirty="0" err="1" smtClean="0"/>
              <a:t>mpdata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2,4 are more noisy</a:t>
            </a:r>
            <a:endParaRPr lang="en-US" dirty="0" smtClean="0"/>
          </a:p>
          <a:p>
            <a:r>
              <a:rPr lang="en-US" dirty="0" smtClean="0"/>
              <a:t>MPDATA – positive definite advection</a:t>
            </a:r>
            <a:r>
              <a:rPr lang="en-US" baseline="0" dirty="0" smtClean="0"/>
              <a:t> scheme - </a:t>
            </a:r>
            <a:r>
              <a:rPr lang="en-US" dirty="0" smtClean="0"/>
              <a:t>slower</a:t>
            </a:r>
            <a:r>
              <a:rPr lang="en-US" baseline="0" dirty="0" smtClean="0"/>
              <a:t>, less accurate</a:t>
            </a:r>
          </a:p>
          <a:p>
            <a:r>
              <a:rPr lang="en-US" baseline="0" dirty="0" smtClean="0"/>
              <a:t>Upwind Limiter in tracer advection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1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5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3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7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5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6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5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0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CFDED-E601-314A-9507-263B882FFC22}" type="datetimeFigureOut">
              <a:rPr lang="en-US" smtClean="0"/>
              <a:t>20/10/16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A437A-F2B5-A947-8A97-FB918367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7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package" Target="../embeddings/Microsoft_Word_Document7.docx"/><Relationship Id="rId12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19.png"/><Relationship Id="rId5" Type="http://schemas.openxmlformats.org/officeDocument/2006/relationships/package" Target="../embeddings/Microsoft_Word_Document4.docx"/><Relationship Id="rId6" Type="http://schemas.openxmlformats.org/officeDocument/2006/relationships/image" Target="../media/image20.png"/><Relationship Id="rId7" Type="http://schemas.openxmlformats.org/officeDocument/2006/relationships/package" Target="../embeddings/Microsoft_Word_Document5.docx"/><Relationship Id="rId8" Type="http://schemas.openxmlformats.org/officeDocument/2006/relationships/image" Target="../media/image21.png"/><Relationship Id="rId9" Type="http://schemas.openxmlformats.org/officeDocument/2006/relationships/package" Target="../embeddings/Microsoft_Word_Document6.docx"/><Relationship Id="rId10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6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2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7.png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647" y="1426696"/>
            <a:ext cx="7247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Limiters for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order upwind advection scheme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98462" y="3531382"/>
            <a:ext cx="470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Gary Brassington and Frank </a:t>
            </a:r>
            <a:r>
              <a:rPr lang="en-US" sz="2000" dirty="0" err="1" smtClean="0"/>
              <a:t>Colberg</a:t>
            </a:r>
            <a:endParaRPr lang="en-US" sz="2000" dirty="0" smtClean="0"/>
          </a:p>
          <a:p>
            <a:pPr algn="ctr"/>
            <a:r>
              <a:rPr lang="en-US" sz="2000" dirty="0" smtClean="0"/>
              <a:t>Bureau of Meteorology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41904" y="6305176"/>
            <a:ext cx="47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ROMS workshop, Hobart October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26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344" y="188933"/>
            <a:ext cx="665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1D control-volume formulation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582393"/>
              </p:ext>
            </p:extLst>
          </p:nvPr>
        </p:nvGraphicFramePr>
        <p:xfrm>
          <a:off x="2385112" y="1061104"/>
          <a:ext cx="3494568" cy="1206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Document" r:id="rId3" imgW="1435100" imgH="495300" progId="Word.Document.12">
                  <p:embed/>
                </p:oleObj>
              </mc:Choice>
              <mc:Fallback>
                <p:oleObj name="Document" r:id="rId3" imgW="1435100" imgH="49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5112" y="1061104"/>
                        <a:ext cx="3494568" cy="1206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219675"/>
              </p:ext>
            </p:extLst>
          </p:nvPr>
        </p:nvGraphicFramePr>
        <p:xfrm>
          <a:off x="2385112" y="3548097"/>
          <a:ext cx="3586487" cy="796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Document" r:id="rId5" imgW="1257300" imgH="279400" progId="Word.Document.12">
                  <p:embed/>
                </p:oleObj>
              </mc:Choice>
              <mc:Fallback>
                <p:oleObj name="Document" r:id="rId5" imgW="1257300" imgH="279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5112" y="3548097"/>
                        <a:ext cx="3586487" cy="796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885097"/>
              </p:ext>
            </p:extLst>
          </p:nvPr>
        </p:nvGraphicFramePr>
        <p:xfrm>
          <a:off x="3922578" y="5412907"/>
          <a:ext cx="2492644" cy="100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Document" r:id="rId7" imgW="1193800" imgH="482600" progId="Word.Document.12">
                  <p:embed/>
                </p:oleObj>
              </mc:Choice>
              <mc:Fallback>
                <p:oleObj name="Document" r:id="rId7" imgW="1193800" imgH="48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22578" y="5412907"/>
                        <a:ext cx="2492644" cy="100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228780"/>
              </p:ext>
            </p:extLst>
          </p:nvPr>
        </p:nvGraphicFramePr>
        <p:xfrm>
          <a:off x="1002471" y="5412907"/>
          <a:ext cx="2678268" cy="100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Document" r:id="rId9" imgW="1282700" imgH="482600" progId="Word.Document.12">
                  <p:embed/>
                </p:oleObj>
              </mc:Choice>
              <mc:Fallback>
                <p:oleObj name="Document" r:id="rId9" imgW="1282700" imgH="48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2471" y="5412907"/>
                        <a:ext cx="2678268" cy="100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384662"/>
              </p:ext>
            </p:extLst>
          </p:nvPr>
        </p:nvGraphicFramePr>
        <p:xfrm>
          <a:off x="6811427" y="5530130"/>
          <a:ext cx="991255" cy="78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Document" r:id="rId11" imgW="495300" imgH="393700" progId="Word.Document.12">
                  <p:embed/>
                </p:oleObj>
              </mc:Choice>
              <mc:Fallback>
                <p:oleObj name="Document" r:id="rId11" imgW="495300" imgH="39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11427" y="5530130"/>
                        <a:ext cx="991255" cy="78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7735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2782" y="188933"/>
            <a:ext cx="525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-order Upstream </a:t>
            </a:r>
            <a:r>
              <a:rPr lang="en-US" sz="2400" dirty="0" err="1" smtClean="0"/>
              <a:t>discretisation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8596" y="3323825"/>
            <a:ext cx="137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u&lt;0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8596" y="5177697"/>
            <a:ext cx="137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&gt;0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8596" y="600809"/>
            <a:ext cx="263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Integral variable</a:t>
            </a:r>
            <a:endParaRPr lang="en-US" dirty="0"/>
          </a:p>
        </p:txBody>
      </p:sp>
      <p:pic>
        <p:nvPicPr>
          <p:cNvPr id="11" name="Picture 10" descr="cell_average_templat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7" t="29843" r="29143" b="47228"/>
          <a:stretch/>
        </p:blipFill>
        <p:spPr>
          <a:xfrm>
            <a:off x="4156143" y="806887"/>
            <a:ext cx="4592467" cy="1842738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0920"/>
              </p:ext>
            </p:extLst>
          </p:nvPr>
        </p:nvGraphicFramePr>
        <p:xfrm>
          <a:off x="638596" y="2859802"/>
          <a:ext cx="14319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Equation" r:id="rId4" imgW="825500" imgH="254000" progId="Equation.3">
                  <p:embed/>
                </p:oleObj>
              </mc:Choice>
              <mc:Fallback>
                <p:oleObj name="Equation" r:id="rId4" imgW="825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8596" y="2859802"/>
                        <a:ext cx="143192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187688"/>
              </p:ext>
            </p:extLst>
          </p:nvPr>
        </p:nvGraphicFramePr>
        <p:xfrm>
          <a:off x="708804" y="3839704"/>
          <a:ext cx="3386584" cy="1228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Equation" r:id="rId6" imgW="2311400" imgH="838200" progId="Equation.3">
                  <p:embed/>
                </p:oleObj>
              </mc:Choice>
              <mc:Fallback>
                <p:oleObj name="Equation" r:id="rId6" imgW="23114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804" y="3839704"/>
                        <a:ext cx="3386584" cy="1228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686154"/>
              </p:ext>
            </p:extLst>
          </p:nvPr>
        </p:nvGraphicFramePr>
        <p:xfrm>
          <a:off x="708804" y="5626940"/>
          <a:ext cx="3442071" cy="122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Equation" r:id="rId8" imgW="2362200" imgH="838200" progId="Equation.3">
                  <p:embed/>
                </p:oleObj>
              </mc:Choice>
              <mc:Fallback>
                <p:oleObj name="Equation" r:id="rId8" imgW="23622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8804" y="5626940"/>
                        <a:ext cx="3442071" cy="1221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952892"/>
              </p:ext>
            </p:extLst>
          </p:nvPr>
        </p:nvGraphicFramePr>
        <p:xfrm>
          <a:off x="708804" y="1082246"/>
          <a:ext cx="1560660" cy="156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Equation" r:id="rId10" imgW="977900" imgH="977900" progId="Equation.3">
                  <p:embed/>
                </p:oleObj>
              </mc:Choice>
              <mc:Fallback>
                <p:oleObj name="Equation" r:id="rId10" imgW="977900" imgH="977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8804" y="1082246"/>
                        <a:ext cx="1560660" cy="1560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482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361" y="198483"/>
            <a:ext cx="59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RECAST IN QUICK FORMULATION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421012"/>
              </p:ext>
            </p:extLst>
          </p:nvPr>
        </p:nvGraphicFramePr>
        <p:xfrm>
          <a:off x="477993" y="1101120"/>
          <a:ext cx="5915310" cy="87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Equation" r:id="rId3" imgW="3365500" imgH="495300" progId="Equation.3">
                  <p:embed/>
                </p:oleObj>
              </mc:Choice>
              <mc:Fallback>
                <p:oleObj name="Equation" r:id="rId3" imgW="33655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993" y="1101120"/>
                        <a:ext cx="5915310" cy="870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994224"/>
              </p:ext>
            </p:extLst>
          </p:nvPr>
        </p:nvGraphicFramePr>
        <p:xfrm>
          <a:off x="482781" y="2881992"/>
          <a:ext cx="5910522" cy="143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Equation" r:id="rId5" imgW="3606800" imgH="876300" progId="Equation.3">
                  <p:embed/>
                </p:oleObj>
              </mc:Choice>
              <mc:Fallback>
                <p:oleObj name="Equation" r:id="rId5" imgW="36068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781" y="2881992"/>
                        <a:ext cx="5910522" cy="1436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045168"/>
              </p:ext>
            </p:extLst>
          </p:nvPr>
        </p:nvGraphicFramePr>
        <p:xfrm>
          <a:off x="482780" y="4926080"/>
          <a:ext cx="5910523" cy="1510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Equation" r:id="rId7" imgW="3429000" imgH="876300" progId="Equation.3">
                  <p:embed/>
                </p:oleObj>
              </mc:Choice>
              <mc:Fallback>
                <p:oleObj name="Equation" r:id="rId7" imgW="34290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2780" y="4926080"/>
                        <a:ext cx="5910523" cy="1510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2780" y="2491619"/>
            <a:ext cx="148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&gt;0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2780" y="4548831"/>
            <a:ext cx="148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&lt;0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54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TIMATE_pg4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0" t="14402" r="51008" b="65450"/>
          <a:stretch/>
        </p:blipFill>
        <p:spPr>
          <a:xfrm>
            <a:off x="2727791" y="278185"/>
            <a:ext cx="3319828" cy="3228013"/>
          </a:xfrm>
          <a:prstGeom prst="rect">
            <a:avLst/>
          </a:prstGeom>
        </p:spPr>
      </p:pic>
      <p:pic>
        <p:nvPicPr>
          <p:cNvPr id="3" name="Picture 2" descr="ULTIMATE_pg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76296" r="41159" b="18389"/>
          <a:stretch/>
        </p:blipFill>
        <p:spPr>
          <a:xfrm>
            <a:off x="282213" y="4147804"/>
            <a:ext cx="3710029" cy="1402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213" y="3686139"/>
            <a:ext cx="28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Normalized variable</a:t>
            </a:r>
            <a:endParaRPr lang="en-US" sz="2400" dirty="0"/>
          </a:p>
        </p:txBody>
      </p:sp>
      <p:pic>
        <p:nvPicPr>
          <p:cNvPr id="5" name="Picture 4" descr="ULTIMATE_pg4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0" t="19117" r="17998" b="65525"/>
          <a:stretch/>
        </p:blipFill>
        <p:spPr>
          <a:xfrm>
            <a:off x="5081525" y="3579327"/>
            <a:ext cx="3319828" cy="2460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282" y="5987146"/>
            <a:ext cx="8938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B. P. Leonard and S. </a:t>
            </a:r>
            <a:r>
              <a:rPr lang="en-AU" dirty="0" err="1"/>
              <a:t>Mokhtari</a:t>
            </a:r>
            <a:r>
              <a:rPr lang="en-AU" dirty="0"/>
              <a:t>. ULTRA-SHARP </a:t>
            </a:r>
            <a:r>
              <a:rPr lang="en-AU" dirty="0" err="1"/>
              <a:t>nonoscillatory</a:t>
            </a:r>
            <a:r>
              <a:rPr lang="en-AU" dirty="0"/>
              <a:t> convection schemes for high-speed steady multidimensional flow. Technical Memorandum TM-102568 ICOMP-90-12, NASA, April 1990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2213" y="137395"/>
            <a:ext cx="28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Monotonicity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54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81" y="188933"/>
            <a:ext cx="59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Normalised</a:t>
            </a:r>
            <a:r>
              <a:rPr lang="en-US" sz="2400" dirty="0" smtClean="0"/>
              <a:t> Variable Diagram</a:t>
            </a:r>
            <a:endParaRPr lang="en-US" sz="2400" dirty="0"/>
          </a:p>
        </p:txBody>
      </p:sp>
      <p:pic>
        <p:nvPicPr>
          <p:cNvPr id="3" name="Picture 2" descr="ULTIMATE_pg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5" t="17813" r="33527" b="77778"/>
          <a:stretch/>
        </p:blipFill>
        <p:spPr>
          <a:xfrm>
            <a:off x="555352" y="1100667"/>
            <a:ext cx="4414760" cy="882952"/>
          </a:xfrm>
          <a:prstGeom prst="rect">
            <a:avLst/>
          </a:prstGeom>
        </p:spPr>
      </p:pic>
      <p:pic>
        <p:nvPicPr>
          <p:cNvPr id="4" name="Picture 3" descr="ULTIMATE_pg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23672" r="35236" b="71919"/>
          <a:stretch/>
        </p:blipFill>
        <p:spPr>
          <a:xfrm>
            <a:off x="447527" y="2281162"/>
            <a:ext cx="4414760" cy="882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047" y="2576286"/>
            <a:ext cx="1499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</a:t>
            </a:r>
            <a:endParaRPr lang="en-US" sz="2000" dirty="0"/>
          </a:p>
        </p:txBody>
      </p:sp>
      <p:pic>
        <p:nvPicPr>
          <p:cNvPr id="6" name="Picture 5" descr="ULTIMATE_pg4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2" t="44797" r="27288" b="20282"/>
          <a:stretch/>
        </p:blipFill>
        <p:spPr>
          <a:xfrm>
            <a:off x="4596190" y="895048"/>
            <a:ext cx="4293810" cy="5121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282" y="5962956"/>
            <a:ext cx="8938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B. P. Leonard and S. </a:t>
            </a:r>
            <a:r>
              <a:rPr lang="en-AU" dirty="0" err="1"/>
              <a:t>Mokhtari</a:t>
            </a:r>
            <a:r>
              <a:rPr lang="en-AU" dirty="0"/>
              <a:t>. ULTRA-SHARP </a:t>
            </a:r>
            <a:r>
              <a:rPr lang="en-AU" dirty="0" err="1"/>
              <a:t>nonoscillatory</a:t>
            </a:r>
            <a:r>
              <a:rPr lang="en-AU" dirty="0"/>
              <a:t> convection schemes for high-speed steady multidimensional flow. Technical Memorandum TM-102568 ICOMP-90-12, NASA, April 1990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4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LTIMATE_pg5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11993" r="27538" b="20282"/>
          <a:stretch/>
        </p:blipFill>
        <p:spPr>
          <a:xfrm>
            <a:off x="604762" y="-1"/>
            <a:ext cx="3761619" cy="6781513"/>
          </a:xfrm>
          <a:prstGeom prst="rect">
            <a:avLst/>
          </a:prstGeom>
        </p:spPr>
      </p:pic>
      <p:pic>
        <p:nvPicPr>
          <p:cNvPr id="4" name="Picture 3" descr="ULTIMATE_pg9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2" t="10229" r="28536" b="20988"/>
          <a:stretch/>
        </p:blipFill>
        <p:spPr>
          <a:xfrm>
            <a:off x="4886476" y="0"/>
            <a:ext cx="3668973" cy="67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71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81" y="188933"/>
            <a:ext cx="59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ULTRA-SHARP (Leonard and </a:t>
            </a:r>
            <a:r>
              <a:rPr lang="en-US" sz="2400" dirty="0" err="1" smtClean="0"/>
              <a:t>Mokhtari</a:t>
            </a:r>
            <a:r>
              <a:rPr lang="en-US" sz="2400" dirty="0" smtClean="0"/>
              <a:t>, 1990)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92666" y="2540000"/>
            <a:ext cx="77530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FX_EE(</a:t>
            </a:r>
            <a:r>
              <a:rPr lang="en-AU" dirty="0" err="1"/>
              <a:t>i,j</a:t>
            </a:r>
            <a:r>
              <a:rPr lang="en-AU" dirty="0"/>
              <a:t>)=T(i+1,j)*</a:t>
            </a:r>
            <a:r>
              <a:rPr lang="en-AU" dirty="0" err="1"/>
              <a:t>umask</a:t>
            </a:r>
            <a:r>
              <a:rPr lang="en-AU" dirty="0"/>
              <a:t>(</a:t>
            </a:r>
            <a:r>
              <a:rPr lang="en-AU" dirty="0" err="1"/>
              <a:t>i,j</a:t>
            </a:r>
            <a:r>
              <a:rPr lang="en-AU" dirty="0"/>
              <a:t>)</a:t>
            </a:r>
          </a:p>
          <a:p>
            <a:r>
              <a:rPr lang="en-AU" dirty="0"/>
              <a:t>FX_E(</a:t>
            </a:r>
            <a:r>
              <a:rPr lang="en-AU" dirty="0" err="1"/>
              <a:t>i,j</a:t>
            </a:r>
            <a:r>
              <a:rPr lang="en-AU" dirty="0"/>
              <a:t>)=T(</a:t>
            </a:r>
            <a:r>
              <a:rPr lang="en-AU" dirty="0" err="1"/>
              <a:t>i,j</a:t>
            </a:r>
            <a:r>
              <a:rPr lang="en-AU" dirty="0"/>
              <a:t>)*</a:t>
            </a:r>
            <a:r>
              <a:rPr lang="en-AU" dirty="0" err="1"/>
              <a:t>umask</a:t>
            </a:r>
            <a:r>
              <a:rPr lang="en-AU" dirty="0"/>
              <a:t>(</a:t>
            </a:r>
            <a:r>
              <a:rPr lang="en-AU" dirty="0" err="1"/>
              <a:t>i,j</a:t>
            </a:r>
            <a:r>
              <a:rPr lang="en-AU" dirty="0"/>
              <a:t>)</a:t>
            </a:r>
          </a:p>
          <a:p>
            <a:r>
              <a:rPr lang="en-AU" dirty="0"/>
              <a:t>FX_W(</a:t>
            </a:r>
            <a:r>
              <a:rPr lang="en-AU" dirty="0" err="1"/>
              <a:t>i,j</a:t>
            </a:r>
            <a:r>
              <a:rPr lang="en-AU" dirty="0"/>
              <a:t>)=T(i-1,j)*</a:t>
            </a:r>
            <a:r>
              <a:rPr lang="en-AU" dirty="0" err="1"/>
              <a:t>umask</a:t>
            </a:r>
            <a:r>
              <a:rPr lang="en-AU" dirty="0"/>
              <a:t>(</a:t>
            </a:r>
            <a:r>
              <a:rPr lang="en-AU" dirty="0" err="1"/>
              <a:t>i,j</a:t>
            </a:r>
            <a:r>
              <a:rPr lang="en-AU" dirty="0"/>
              <a:t>)</a:t>
            </a:r>
          </a:p>
          <a:p>
            <a:r>
              <a:rPr lang="en-AU" dirty="0"/>
              <a:t>FX_WW(</a:t>
            </a:r>
            <a:r>
              <a:rPr lang="en-AU" dirty="0" err="1"/>
              <a:t>i,j</a:t>
            </a:r>
            <a:r>
              <a:rPr lang="en-AU" dirty="0"/>
              <a:t>)=T(i-2,j)*</a:t>
            </a:r>
            <a:r>
              <a:rPr lang="en-AU" dirty="0" err="1"/>
              <a:t>umask</a:t>
            </a:r>
            <a:r>
              <a:rPr lang="en-AU" dirty="0"/>
              <a:t>(</a:t>
            </a:r>
            <a:r>
              <a:rPr lang="en-AU" dirty="0" err="1"/>
              <a:t>i,j</a:t>
            </a:r>
            <a:r>
              <a:rPr lang="en-AU" dirty="0"/>
              <a:t>)</a:t>
            </a:r>
          </a:p>
          <a:p>
            <a:r>
              <a:rPr lang="en-AU" dirty="0"/>
              <a:t> </a:t>
            </a:r>
          </a:p>
          <a:p>
            <a:r>
              <a:rPr lang="en-AU" dirty="0"/>
              <a:t>For u≥0</a:t>
            </a:r>
          </a:p>
          <a:p>
            <a:r>
              <a:rPr lang="en-AU" dirty="0" err="1"/>
              <a:t>FX_limited</a:t>
            </a:r>
            <a:r>
              <a:rPr lang="en-AU" dirty="0"/>
              <a:t> = MEDIAN[FX_E, FX, MEDIAN[FX_W, FX_E, FX_WW+ α*(FX_W-FX_WW)] ]</a:t>
            </a:r>
          </a:p>
          <a:p>
            <a:r>
              <a:rPr lang="en-AU" dirty="0"/>
              <a:t> </a:t>
            </a:r>
          </a:p>
          <a:p>
            <a:r>
              <a:rPr lang="en-AU" dirty="0"/>
              <a:t>For u&lt;0</a:t>
            </a:r>
          </a:p>
          <a:p>
            <a:r>
              <a:rPr lang="en-AU" dirty="0" err="1"/>
              <a:t>FX_limited</a:t>
            </a:r>
            <a:r>
              <a:rPr lang="en-AU" dirty="0"/>
              <a:t> = MEDIAN[FX_W, FX, MEDIAN[FX_E, FX_W, FX_EE+α*(FX_E-FX_EE)] ]</a:t>
            </a:r>
          </a:p>
          <a:p>
            <a:r>
              <a:rPr lang="en-AU" dirty="0"/>
              <a:t> </a:t>
            </a:r>
          </a:p>
          <a:p>
            <a:r>
              <a:rPr lang="en-AU" dirty="0"/>
              <a:t>where FX is the estimate based on third-order </a:t>
            </a:r>
            <a:r>
              <a:rPr lang="en-AU" dirty="0" err="1"/>
              <a:t>upwinding</a:t>
            </a:r>
            <a:r>
              <a:rPr lang="en-AU" dirty="0"/>
              <a:t>.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t="44331" r="28831" b="33838"/>
          <a:stretch/>
        </p:blipFill>
        <p:spPr bwMode="auto">
          <a:xfrm>
            <a:off x="4736865" y="861055"/>
            <a:ext cx="4128944" cy="1424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790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213" y="129341"/>
            <a:ext cx="266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TOY EXAMPLE</a:t>
            </a:r>
            <a:endParaRPr lang="en-US" dirty="0"/>
          </a:p>
        </p:txBody>
      </p:sp>
      <p:pic>
        <p:nvPicPr>
          <p:cNvPr id="6" name="Picture 5" descr="Screen Shot 2016-10-19 at 9.52.5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9653" r="19437" b="22620"/>
          <a:stretch/>
        </p:blipFill>
        <p:spPr>
          <a:xfrm>
            <a:off x="376285" y="717253"/>
            <a:ext cx="3461519" cy="2763189"/>
          </a:xfrm>
          <a:prstGeom prst="rect">
            <a:avLst/>
          </a:prstGeom>
        </p:spPr>
      </p:pic>
      <p:pic>
        <p:nvPicPr>
          <p:cNvPr id="7" name="Picture 6" descr="Screen Shot 2016-10-19 at 9.53.2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t="10628" r="19608" b="22726"/>
          <a:stretch/>
        </p:blipFill>
        <p:spPr>
          <a:xfrm>
            <a:off x="4856419" y="3809674"/>
            <a:ext cx="3517652" cy="2763189"/>
          </a:xfrm>
          <a:prstGeom prst="rect">
            <a:avLst/>
          </a:prstGeom>
        </p:spPr>
      </p:pic>
      <p:pic>
        <p:nvPicPr>
          <p:cNvPr id="8" name="Picture 7" descr="Screen Shot 2016-10-19 at 9.54.1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t="10988" r="19608" b="22366"/>
          <a:stretch/>
        </p:blipFill>
        <p:spPr>
          <a:xfrm>
            <a:off x="4856419" y="717253"/>
            <a:ext cx="3517653" cy="2763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8074212" y="1877206"/>
            <a:ext cx="130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UNLIMITED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8162625" y="4916486"/>
            <a:ext cx="112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2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81" y="188933"/>
            <a:ext cx="59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ROMS original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t="44331" r="28831" b="33838"/>
          <a:stretch/>
        </p:blipFill>
        <p:spPr bwMode="auto">
          <a:xfrm>
            <a:off x="4277246" y="244197"/>
            <a:ext cx="4128944" cy="1424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781" y="1475619"/>
            <a:ext cx="670179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      T_LOOP1 :DO </a:t>
            </a:r>
            <a:r>
              <a:rPr lang="en-AU" dirty="0" err="1"/>
              <a:t>itrc</a:t>
            </a:r>
            <a:r>
              <a:rPr lang="en-AU" dirty="0"/>
              <a:t>=1,NT(</a:t>
            </a:r>
            <a:r>
              <a:rPr lang="en-AU" dirty="0" err="1"/>
              <a:t>ng</a:t>
            </a:r>
            <a:r>
              <a:rPr lang="en-AU" dirty="0"/>
              <a:t>)</a:t>
            </a:r>
          </a:p>
          <a:p>
            <a:r>
              <a:rPr lang="en-AU" dirty="0"/>
              <a:t>        K_LOOP: DO k=1,N(</a:t>
            </a:r>
            <a:r>
              <a:rPr lang="en-AU" dirty="0" err="1"/>
              <a:t>ng</a:t>
            </a:r>
            <a:r>
              <a:rPr lang="en-AU" dirty="0"/>
              <a:t>)</a:t>
            </a:r>
          </a:p>
          <a:p>
            <a:r>
              <a:rPr lang="en-AU" dirty="0"/>
              <a:t>!</a:t>
            </a:r>
          </a:p>
          <a:p>
            <a:r>
              <a:rPr lang="en-AU" dirty="0"/>
              <a:t>!  Third-order, </a:t>
            </a:r>
            <a:r>
              <a:rPr lang="en-AU" dirty="0" err="1"/>
              <a:t>uptream</a:t>
            </a:r>
            <a:r>
              <a:rPr lang="en-AU" dirty="0"/>
              <a:t>-biased horizontal </a:t>
            </a:r>
            <a:r>
              <a:rPr lang="en-AU" dirty="0" err="1"/>
              <a:t>advective</a:t>
            </a:r>
            <a:r>
              <a:rPr lang="en-AU" dirty="0"/>
              <a:t> fluxes.</a:t>
            </a:r>
          </a:p>
          <a:p>
            <a:r>
              <a:rPr lang="en-AU" dirty="0"/>
              <a:t>!</a:t>
            </a:r>
          </a:p>
          <a:p>
            <a:r>
              <a:rPr lang="en-AU" dirty="0"/>
              <a:t>! Prepare the third-order </a:t>
            </a:r>
            <a:r>
              <a:rPr lang="en-AU" dirty="0" err="1" smtClean="0"/>
              <a:t>upwinding</a:t>
            </a:r>
            <a:endParaRPr lang="en-AU" dirty="0"/>
          </a:p>
          <a:p>
            <a:r>
              <a:rPr lang="en-AU" dirty="0"/>
              <a:t>          DO j=</a:t>
            </a:r>
            <a:r>
              <a:rPr lang="en-AU" dirty="0" err="1"/>
              <a:t>Jstr,Jend</a:t>
            </a:r>
            <a:endParaRPr lang="en-AU" dirty="0"/>
          </a:p>
          <a:p>
            <a:r>
              <a:rPr lang="en-AU" dirty="0"/>
              <a:t>            DO </a:t>
            </a:r>
            <a:r>
              <a:rPr lang="en-AU" dirty="0" err="1"/>
              <a:t>i</a:t>
            </a:r>
            <a:r>
              <a:rPr lang="en-AU" dirty="0"/>
              <a:t>=Istrm1,Iendp2</a:t>
            </a:r>
          </a:p>
          <a:p>
            <a:r>
              <a:rPr lang="en-AU" dirty="0"/>
              <a:t>              FX(</a:t>
            </a:r>
            <a:r>
              <a:rPr lang="en-AU" dirty="0" err="1"/>
              <a:t>i,j</a:t>
            </a:r>
            <a:r>
              <a:rPr lang="en-AU" dirty="0"/>
              <a:t>)=t(</a:t>
            </a:r>
            <a:r>
              <a:rPr lang="en-AU" dirty="0" err="1"/>
              <a:t>i</a:t>
            </a:r>
            <a:r>
              <a:rPr lang="en-AU" dirty="0"/>
              <a:t>  ,</a:t>
            </a:r>
            <a:r>
              <a:rPr lang="en-AU" dirty="0" err="1"/>
              <a:t>j,k,nstp,itrc</a:t>
            </a:r>
            <a:r>
              <a:rPr lang="en-AU" dirty="0"/>
              <a:t>)-                             &amp;</a:t>
            </a:r>
          </a:p>
          <a:p>
            <a:r>
              <a:rPr lang="en-AU" dirty="0"/>
              <a:t>     &amp;                t(i-1,j,k,nstp,itrc)</a:t>
            </a:r>
          </a:p>
          <a:p>
            <a:r>
              <a:rPr lang="en-AU" dirty="0"/>
              <a:t>              FX(</a:t>
            </a:r>
            <a:r>
              <a:rPr lang="en-AU" dirty="0" err="1"/>
              <a:t>i,j</a:t>
            </a:r>
            <a:r>
              <a:rPr lang="en-AU" dirty="0"/>
              <a:t>)=FX(</a:t>
            </a:r>
            <a:r>
              <a:rPr lang="en-AU" dirty="0" err="1"/>
              <a:t>i,j</a:t>
            </a:r>
            <a:r>
              <a:rPr lang="en-AU" dirty="0"/>
              <a:t>)*</a:t>
            </a:r>
            <a:r>
              <a:rPr lang="en-AU" dirty="0" err="1"/>
              <a:t>umask</a:t>
            </a:r>
            <a:r>
              <a:rPr lang="en-AU" dirty="0"/>
              <a:t>(</a:t>
            </a:r>
            <a:r>
              <a:rPr lang="en-AU" dirty="0" err="1"/>
              <a:t>i,j</a:t>
            </a:r>
            <a:r>
              <a:rPr lang="en-AU" dirty="0"/>
              <a:t>)</a:t>
            </a:r>
          </a:p>
          <a:p>
            <a:r>
              <a:rPr lang="en-AU" dirty="0"/>
              <a:t>            END DO</a:t>
            </a:r>
          </a:p>
          <a:p>
            <a:r>
              <a:rPr lang="en-AU" dirty="0"/>
              <a:t>          END </a:t>
            </a:r>
            <a:r>
              <a:rPr lang="en-AU" dirty="0" smtClean="0"/>
              <a:t>DO</a:t>
            </a:r>
            <a:endParaRPr lang="en-AU" dirty="0"/>
          </a:p>
          <a:p>
            <a:r>
              <a:rPr lang="en-AU" dirty="0"/>
              <a:t>!</a:t>
            </a:r>
          </a:p>
          <a:p>
            <a:r>
              <a:rPr lang="en-AU" dirty="0"/>
              <a:t>          DO j=</a:t>
            </a:r>
            <a:r>
              <a:rPr lang="en-AU" dirty="0" err="1"/>
              <a:t>Jstr,Jend</a:t>
            </a:r>
            <a:endParaRPr lang="en-AU" dirty="0"/>
          </a:p>
          <a:p>
            <a:r>
              <a:rPr lang="en-AU" dirty="0"/>
              <a:t>            DO </a:t>
            </a:r>
            <a:r>
              <a:rPr lang="en-AU" dirty="0" err="1"/>
              <a:t>i</a:t>
            </a:r>
            <a:r>
              <a:rPr lang="en-AU" dirty="0"/>
              <a:t>=Istr-1,Iend+1</a:t>
            </a:r>
          </a:p>
          <a:p>
            <a:r>
              <a:rPr lang="en-AU" dirty="0"/>
              <a:t>              </a:t>
            </a:r>
            <a:r>
              <a:rPr lang="en-AU" dirty="0" err="1"/>
              <a:t>curv</a:t>
            </a:r>
            <a:r>
              <a:rPr lang="en-AU" dirty="0"/>
              <a:t>(</a:t>
            </a:r>
            <a:r>
              <a:rPr lang="en-AU" dirty="0" err="1"/>
              <a:t>i,j</a:t>
            </a:r>
            <a:r>
              <a:rPr lang="en-AU" dirty="0"/>
              <a:t>)=FX(i+1,j)-FX(</a:t>
            </a:r>
            <a:r>
              <a:rPr lang="en-AU" dirty="0" err="1"/>
              <a:t>i,j</a:t>
            </a:r>
            <a:r>
              <a:rPr lang="en-AU" dirty="0"/>
              <a:t>)</a:t>
            </a:r>
          </a:p>
          <a:p>
            <a:r>
              <a:rPr lang="en-AU" dirty="0"/>
              <a:t>            END </a:t>
            </a:r>
            <a:r>
              <a:rPr lang="en-AU" dirty="0" smtClean="0"/>
              <a:t>DO</a:t>
            </a:r>
          </a:p>
          <a:p>
            <a:r>
              <a:rPr lang="en-AU" dirty="0"/>
              <a:t>          END DO</a:t>
            </a:r>
          </a:p>
          <a:p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16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81" y="188933"/>
            <a:ext cx="59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ROMS original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t="44331" r="28831" b="33838"/>
          <a:stretch/>
        </p:blipFill>
        <p:spPr bwMode="auto">
          <a:xfrm>
            <a:off x="4277246" y="244197"/>
            <a:ext cx="4128944" cy="1424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781" y="1475619"/>
            <a:ext cx="67017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         cff1=1.0_r8/6.0_r8</a:t>
            </a:r>
          </a:p>
          <a:p>
            <a:r>
              <a:rPr lang="en-AU" dirty="0"/>
              <a:t>          cff2=1.0_r8/3.0_r8</a:t>
            </a:r>
          </a:p>
          <a:p>
            <a:r>
              <a:rPr lang="en-AU" dirty="0"/>
              <a:t>          DO j=</a:t>
            </a:r>
            <a:r>
              <a:rPr lang="en-AU" dirty="0" err="1"/>
              <a:t>Jstr,Jend</a:t>
            </a:r>
            <a:endParaRPr lang="en-AU" dirty="0"/>
          </a:p>
          <a:p>
            <a:r>
              <a:rPr lang="en-AU" dirty="0"/>
              <a:t>            DO </a:t>
            </a:r>
            <a:r>
              <a:rPr lang="en-AU" dirty="0" err="1"/>
              <a:t>i</a:t>
            </a:r>
            <a:r>
              <a:rPr lang="en-AU" dirty="0"/>
              <a:t>=Istr,Iend+1</a:t>
            </a:r>
          </a:p>
          <a:p>
            <a:r>
              <a:rPr lang="en-AU" dirty="0"/>
              <a:t>              FX(</a:t>
            </a:r>
            <a:r>
              <a:rPr lang="en-AU" dirty="0" err="1"/>
              <a:t>i,j</a:t>
            </a:r>
            <a:r>
              <a:rPr lang="en-AU" dirty="0"/>
              <a:t>)=Huon(</a:t>
            </a:r>
            <a:r>
              <a:rPr lang="en-AU" dirty="0" err="1"/>
              <a:t>i,j,k</a:t>
            </a:r>
            <a:r>
              <a:rPr lang="en-AU" dirty="0"/>
              <a:t>)*0.5_r8*                               &amp;</a:t>
            </a:r>
          </a:p>
          <a:p>
            <a:r>
              <a:rPr lang="en-AU" dirty="0"/>
              <a:t>     &amp;                (t(i-1,j,k,nstp,itrc)+                            &amp;</a:t>
            </a:r>
          </a:p>
          <a:p>
            <a:r>
              <a:rPr lang="en-AU" dirty="0"/>
              <a:t>     &amp;                 t(</a:t>
            </a:r>
            <a:r>
              <a:rPr lang="en-AU" dirty="0" err="1"/>
              <a:t>i</a:t>
            </a:r>
            <a:r>
              <a:rPr lang="en-AU" dirty="0"/>
              <a:t>  ,</a:t>
            </a:r>
            <a:r>
              <a:rPr lang="en-AU" dirty="0" err="1"/>
              <a:t>j,k,nstp,itrc</a:t>
            </a:r>
            <a:r>
              <a:rPr lang="en-AU" dirty="0"/>
              <a:t>))-                           &amp;</a:t>
            </a:r>
          </a:p>
          <a:p>
            <a:r>
              <a:rPr lang="en-AU" dirty="0"/>
              <a:t>     &amp;                cff1*(</a:t>
            </a:r>
            <a:r>
              <a:rPr lang="en-AU" dirty="0" err="1"/>
              <a:t>curv</a:t>
            </a:r>
            <a:r>
              <a:rPr lang="en-AU" dirty="0"/>
              <a:t>(i-1,j)*MAX(Huon(</a:t>
            </a:r>
            <a:r>
              <a:rPr lang="en-AU" dirty="0" err="1"/>
              <a:t>i,j,k</a:t>
            </a:r>
            <a:r>
              <a:rPr lang="en-AU" dirty="0"/>
              <a:t>),0.0_r8)+        &amp;</a:t>
            </a:r>
          </a:p>
          <a:p>
            <a:r>
              <a:rPr lang="en-AU" dirty="0"/>
              <a:t>     &amp;                      </a:t>
            </a:r>
            <a:r>
              <a:rPr lang="en-AU" dirty="0" err="1"/>
              <a:t>curv</a:t>
            </a:r>
            <a:r>
              <a:rPr lang="en-AU" dirty="0"/>
              <a:t>(</a:t>
            </a:r>
            <a:r>
              <a:rPr lang="en-AU" dirty="0" err="1"/>
              <a:t>i</a:t>
            </a:r>
            <a:r>
              <a:rPr lang="en-AU" dirty="0"/>
              <a:t>  ,j)*MIN(Huon(</a:t>
            </a:r>
            <a:r>
              <a:rPr lang="en-AU" dirty="0" err="1"/>
              <a:t>i,j,k</a:t>
            </a:r>
            <a:r>
              <a:rPr lang="en-AU" dirty="0"/>
              <a:t>),0.0_r8))</a:t>
            </a:r>
          </a:p>
          <a:p>
            <a:r>
              <a:rPr lang="en-AU" dirty="0"/>
              <a:t>            END DO</a:t>
            </a:r>
          </a:p>
          <a:p>
            <a:r>
              <a:rPr lang="en-AU" dirty="0"/>
              <a:t>          END DO</a:t>
            </a:r>
          </a:p>
          <a:p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7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BR_outlook_2014_figure3.1_process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64" y="2704373"/>
            <a:ext cx="43576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5527748-3x4-340x4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02" y="2217010"/>
            <a:ext cx="11890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mar-box6-10-floodplu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4" y="1316924"/>
            <a:ext cx="2830683" cy="190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DYOC132.+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34" y="4017235"/>
            <a:ext cx="2097055" cy="209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6396627" y="3390173"/>
            <a:ext cx="1803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Mechanical stress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7046978" y="5843855"/>
            <a:ext cx="180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Thermal </a:t>
            </a:r>
            <a:br>
              <a:rPr lang="en-US" sz="1600" b="1" dirty="0"/>
            </a:br>
            <a:r>
              <a:rPr lang="en-US" sz="1600" b="1" dirty="0"/>
              <a:t>stress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08614" y="3296510"/>
            <a:ext cx="2354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Water </a:t>
            </a:r>
          </a:p>
          <a:p>
            <a:pPr algn="ctr" eaLnBrk="1" hangingPunct="1"/>
            <a:r>
              <a:rPr lang="en-US" sz="1600" b="1"/>
              <a:t>quality </a:t>
            </a:r>
          </a:p>
          <a:p>
            <a:pPr algn="ctr" eaLnBrk="1" hangingPunct="1"/>
            <a:r>
              <a:rPr lang="en-US" sz="1600" b="1"/>
              <a:t>stress</a:t>
            </a:r>
          </a:p>
        </p:txBody>
      </p:sp>
      <p:pic>
        <p:nvPicPr>
          <p:cNvPr id="10" name="Picture 14" descr="244387-crown-of-thor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" y="3152048"/>
            <a:ext cx="14398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500777" y="5384073"/>
            <a:ext cx="180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pH </a:t>
            </a:r>
          </a:p>
          <a:p>
            <a:pPr algn="ctr" eaLnBrk="1" hangingPunct="1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stress</a:t>
            </a:r>
          </a:p>
        </p:txBody>
      </p:sp>
      <p:pic>
        <p:nvPicPr>
          <p:cNvPr id="12" name="Picture 16" descr="indoor-open-plan-area-250p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77" y="4733198"/>
            <a:ext cx="10239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yasi-vis-i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44" y="1316925"/>
            <a:ext cx="2738734" cy="205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Bleached_cor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33" y="5117373"/>
            <a:ext cx="10175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0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81" y="188933"/>
            <a:ext cx="59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ROMS with limiters – pre-step3D.f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t="44331" r="28831" b="33838"/>
          <a:stretch/>
        </p:blipFill>
        <p:spPr bwMode="auto">
          <a:xfrm>
            <a:off x="4761056" y="763146"/>
            <a:ext cx="4128944" cy="1424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781" y="1475619"/>
            <a:ext cx="67017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! Prepare the limiting values East/West</a:t>
            </a:r>
          </a:p>
          <a:p>
            <a:r>
              <a:rPr lang="en-AU" dirty="0">
                <a:solidFill>
                  <a:srgbClr val="FF0000"/>
                </a:solidFill>
              </a:rPr>
              <a:t>IF (</a:t>
            </a:r>
            <a:r>
              <a:rPr lang="en-AU" dirty="0" err="1">
                <a:solidFill>
                  <a:srgbClr val="FF0000"/>
                </a:solidFill>
              </a:rPr>
              <a:t>apply_upwinding_limiters</a:t>
            </a:r>
            <a:r>
              <a:rPr lang="en-AU" dirty="0">
                <a:solidFill>
                  <a:srgbClr val="FF0000"/>
                </a:solidFill>
              </a:rPr>
              <a:t>) THEN</a:t>
            </a:r>
          </a:p>
          <a:p>
            <a:r>
              <a:rPr lang="en-AU" dirty="0">
                <a:solidFill>
                  <a:srgbClr val="FF0000"/>
                </a:solidFill>
              </a:rPr>
              <a:t>! Note that valid values need to span i-2:i+1 cells for each cell face</a:t>
            </a:r>
          </a:p>
          <a:p>
            <a:r>
              <a:rPr lang="en-AU" dirty="0">
                <a:solidFill>
                  <a:srgbClr val="FF0000"/>
                </a:solidFill>
              </a:rPr>
              <a:t>DO j=</a:t>
            </a:r>
            <a:r>
              <a:rPr lang="en-AU" dirty="0" err="1">
                <a:solidFill>
                  <a:srgbClr val="FF0000"/>
                </a:solidFill>
              </a:rPr>
              <a:t>Jstr,Jend</a:t>
            </a:r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            DO </a:t>
            </a:r>
            <a:r>
              <a:rPr lang="en-AU" dirty="0" err="1">
                <a:solidFill>
                  <a:srgbClr val="FF0000"/>
                </a:solidFill>
              </a:rPr>
              <a:t>i</a:t>
            </a:r>
            <a:r>
              <a:rPr lang="en-AU" dirty="0">
                <a:solidFill>
                  <a:srgbClr val="FF0000"/>
                </a:solidFill>
              </a:rPr>
              <a:t>=</a:t>
            </a:r>
            <a:r>
              <a:rPr lang="en-AU" dirty="0" err="1">
                <a:solidFill>
                  <a:srgbClr val="FF0000"/>
                </a:solidFill>
              </a:rPr>
              <a:t>Istr,Iend</a:t>
            </a:r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            	</a:t>
            </a:r>
            <a:r>
              <a:rPr lang="en-AU" dirty="0" smtClean="0">
                <a:solidFill>
                  <a:srgbClr val="FF0000"/>
                </a:solidFill>
              </a:rPr>
              <a:t>FX_E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)= t(</a:t>
            </a:r>
            <a:r>
              <a:rPr lang="en-AU" dirty="0" err="1">
                <a:solidFill>
                  <a:srgbClr val="FF0000"/>
                </a:solidFill>
              </a:rPr>
              <a:t>i</a:t>
            </a:r>
            <a:r>
              <a:rPr lang="en-AU" dirty="0">
                <a:solidFill>
                  <a:srgbClr val="FF0000"/>
                </a:solidFill>
              </a:rPr>
              <a:t>  ,</a:t>
            </a:r>
            <a:r>
              <a:rPr lang="en-AU" dirty="0" err="1">
                <a:solidFill>
                  <a:srgbClr val="FF0000"/>
                </a:solidFill>
              </a:rPr>
              <a:t>j,k,nstp,itrc</a:t>
            </a:r>
            <a:r>
              <a:rPr lang="en-AU" dirty="0">
                <a:solidFill>
                  <a:srgbClr val="FF0000"/>
                </a:solidFill>
              </a:rPr>
              <a:t>)*</a:t>
            </a:r>
            <a:r>
              <a:rPr lang="en-AU" dirty="0" err="1">
                <a:solidFill>
                  <a:srgbClr val="FF0000"/>
                </a:solidFill>
              </a:rPr>
              <a:t>umask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</a:t>
            </a:r>
          </a:p>
          <a:p>
            <a:r>
              <a:rPr lang="en-AU" dirty="0">
                <a:solidFill>
                  <a:srgbClr val="FF0000"/>
                </a:solidFill>
              </a:rPr>
              <a:t>		FX_EE(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)= t(i+1  ,</a:t>
            </a:r>
            <a:r>
              <a:rPr lang="en-AU" dirty="0" err="1">
                <a:solidFill>
                  <a:srgbClr val="FF0000"/>
                </a:solidFill>
              </a:rPr>
              <a:t>j,k,nstp,itrc</a:t>
            </a:r>
            <a:r>
              <a:rPr lang="en-AU" dirty="0">
                <a:solidFill>
                  <a:srgbClr val="FF0000"/>
                </a:solidFill>
              </a:rPr>
              <a:t>)*</a:t>
            </a:r>
            <a:r>
              <a:rPr lang="en-AU" dirty="0" err="1">
                <a:solidFill>
                  <a:srgbClr val="FF0000"/>
                </a:solidFill>
              </a:rPr>
              <a:t>umask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</a:t>
            </a:r>
          </a:p>
          <a:p>
            <a:r>
              <a:rPr lang="en-AU" dirty="0">
                <a:solidFill>
                  <a:srgbClr val="FF0000"/>
                </a:solidFill>
              </a:rPr>
              <a:t>		FX_W(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)= t(i-1  ,</a:t>
            </a:r>
            <a:r>
              <a:rPr lang="en-AU" dirty="0" err="1">
                <a:solidFill>
                  <a:srgbClr val="FF0000"/>
                </a:solidFill>
              </a:rPr>
              <a:t>j,k,nstp,itrc</a:t>
            </a:r>
            <a:r>
              <a:rPr lang="en-AU" dirty="0">
                <a:solidFill>
                  <a:srgbClr val="FF0000"/>
                </a:solidFill>
              </a:rPr>
              <a:t>)*</a:t>
            </a:r>
            <a:r>
              <a:rPr lang="en-AU" dirty="0" err="1">
                <a:solidFill>
                  <a:srgbClr val="FF0000"/>
                </a:solidFill>
              </a:rPr>
              <a:t>umask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</a:t>
            </a:r>
          </a:p>
          <a:p>
            <a:r>
              <a:rPr lang="en-AU" dirty="0">
                <a:solidFill>
                  <a:srgbClr val="FF0000"/>
                </a:solidFill>
              </a:rPr>
              <a:t>		FX_WW(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)= t(i-2  ,</a:t>
            </a:r>
            <a:r>
              <a:rPr lang="en-AU" dirty="0" err="1">
                <a:solidFill>
                  <a:srgbClr val="FF0000"/>
                </a:solidFill>
              </a:rPr>
              <a:t>j,k,nstp,itrc</a:t>
            </a:r>
            <a:r>
              <a:rPr lang="en-AU" dirty="0">
                <a:solidFill>
                  <a:srgbClr val="FF0000"/>
                </a:solidFill>
              </a:rPr>
              <a:t>)*</a:t>
            </a:r>
            <a:r>
              <a:rPr lang="en-AU" dirty="0" err="1">
                <a:solidFill>
                  <a:srgbClr val="FF0000"/>
                </a:solidFill>
              </a:rPr>
              <a:t>umask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</a:t>
            </a:r>
          </a:p>
          <a:p>
            <a:r>
              <a:rPr lang="en-AU" dirty="0">
                <a:solidFill>
                  <a:srgbClr val="FF0000"/>
                </a:solidFill>
              </a:rPr>
              <a:t>            END DO</a:t>
            </a:r>
          </a:p>
          <a:p>
            <a:r>
              <a:rPr lang="en-AU" dirty="0">
                <a:solidFill>
                  <a:srgbClr val="FF0000"/>
                </a:solidFill>
              </a:rPr>
              <a:t>END DO</a:t>
            </a:r>
          </a:p>
          <a:p>
            <a:r>
              <a:rPr lang="en-AU" dirty="0">
                <a:solidFill>
                  <a:srgbClr val="FF0000"/>
                </a:solidFill>
              </a:rPr>
              <a:t>END IF</a:t>
            </a:r>
          </a:p>
          <a:p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73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81" y="188933"/>
            <a:ext cx="596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ROMS </a:t>
            </a:r>
            <a:r>
              <a:rPr lang="en-US" sz="2400" dirty="0"/>
              <a:t>with limiters – pre-step3D.f</a:t>
            </a:r>
          </a:p>
          <a:p>
            <a:endParaRPr lang="en-US" sz="24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t="44331" r="28831" b="33838"/>
          <a:stretch/>
        </p:blipFill>
        <p:spPr bwMode="auto">
          <a:xfrm>
            <a:off x="4845722" y="956669"/>
            <a:ext cx="4128944" cy="1424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475619"/>
            <a:ext cx="9143999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IF (</a:t>
            </a:r>
            <a:r>
              <a:rPr lang="en-AU" dirty="0" err="1">
                <a:solidFill>
                  <a:srgbClr val="FF0000"/>
                </a:solidFill>
              </a:rPr>
              <a:t>apply_upwinding_limiters</a:t>
            </a:r>
            <a:r>
              <a:rPr lang="en-AU" dirty="0">
                <a:solidFill>
                  <a:srgbClr val="FF0000"/>
                </a:solidFill>
              </a:rPr>
              <a:t>) THEN</a:t>
            </a:r>
          </a:p>
          <a:p>
            <a:r>
              <a:rPr lang="en-AU" dirty="0">
                <a:solidFill>
                  <a:srgbClr val="FF0000"/>
                </a:solidFill>
              </a:rPr>
              <a:t>          cff1=1.0_r8/6.0_r8</a:t>
            </a:r>
          </a:p>
          <a:p>
            <a:r>
              <a:rPr lang="en-AU" dirty="0">
                <a:solidFill>
                  <a:srgbClr val="FF0000"/>
                </a:solidFill>
              </a:rPr>
              <a:t>          cff2=1.0_r8/3.0_r8</a:t>
            </a:r>
          </a:p>
          <a:p>
            <a:r>
              <a:rPr lang="en-AU" dirty="0">
                <a:solidFill>
                  <a:srgbClr val="FF0000"/>
                </a:solidFill>
              </a:rPr>
              <a:t>          DO j=</a:t>
            </a:r>
            <a:r>
              <a:rPr lang="en-AU" dirty="0" err="1">
                <a:solidFill>
                  <a:srgbClr val="FF0000"/>
                </a:solidFill>
              </a:rPr>
              <a:t>Jstr,Jend</a:t>
            </a:r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            DO </a:t>
            </a:r>
            <a:r>
              <a:rPr lang="en-AU" dirty="0" err="1">
                <a:solidFill>
                  <a:srgbClr val="FF0000"/>
                </a:solidFill>
              </a:rPr>
              <a:t>i</a:t>
            </a:r>
            <a:r>
              <a:rPr lang="en-AU" dirty="0">
                <a:solidFill>
                  <a:srgbClr val="FF0000"/>
                </a:solidFill>
              </a:rPr>
              <a:t>=Istr,Iend+1</a:t>
            </a:r>
          </a:p>
          <a:p>
            <a:r>
              <a:rPr lang="en-AU" dirty="0">
                <a:solidFill>
                  <a:srgbClr val="FF0000"/>
                </a:solidFill>
              </a:rPr>
              <a:t>              ! Apply Huon after limiters</a:t>
            </a:r>
          </a:p>
          <a:p>
            <a:r>
              <a:rPr lang="en-AU" dirty="0">
                <a:solidFill>
                  <a:srgbClr val="000000"/>
                </a:solidFill>
              </a:rPr>
              <a:t> </a:t>
            </a:r>
            <a:r>
              <a:rPr lang="en-AU" dirty="0" smtClean="0">
                <a:solidFill>
                  <a:srgbClr val="000000"/>
                </a:solidFill>
              </a:rPr>
              <a:t>             FX</a:t>
            </a:r>
            <a:r>
              <a:rPr lang="en-AU" dirty="0">
                <a:solidFill>
                  <a:srgbClr val="000000"/>
                </a:solidFill>
              </a:rPr>
              <a:t>(</a:t>
            </a:r>
            <a:r>
              <a:rPr lang="en-AU" dirty="0" err="1">
                <a:solidFill>
                  <a:srgbClr val="000000"/>
                </a:solidFill>
              </a:rPr>
              <a:t>i,j</a:t>
            </a:r>
            <a:r>
              <a:rPr lang="en-AU" dirty="0">
                <a:solidFill>
                  <a:srgbClr val="000000"/>
                </a:solidFill>
              </a:rPr>
              <a:t>)=0.5_r8</a:t>
            </a:r>
            <a:r>
              <a:rPr lang="en-AU" dirty="0" smtClean="0">
                <a:solidFill>
                  <a:srgbClr val="000000"/>
                </a:solidFill>
              </a:rPr>
              <a:t>*(</a:t>
            </a:r>
            <a:r>
              <a:rPr lang="en-AU" dirty="0">
                <a:solidFill>
                  <a:srgbClr val="000000"/>
                </a:solidFill>
              </a:rPr>
              <a:t>t(i-1,j,k,nstp,itrc)</a:t>
            </a:r>
            <a:r>
              <a:rPr lang="en-AU" dirty="0" smtClean="0">
                <a:solidFill>
                  <a:srgbClr val="000000"/>
                </a:solidFill>
              </a:rPr>
              <a:t>+t</a:t>
            </a:r>
            <a:r>
              <a:rPr lang="en-AU" dirty="0">
                <a:solidFill>
                  <a:srgbClr val="000000"/>
                </a:solidFill>
              </a:rPr>
              <a:t>(</a:t>
            </a:r>
            <a:r>
              <a:rPr lang="en-AU" dirty="0" err="1">
                <a:solidFill>
                  <a:srgbClr val="000000"/>
                </a:solidFill>
              </a:rPr>
              <a:t>i</a:t>
            </a:r>
            <a:r>
              <a:rPr lang="en-AU" dirty="0">
                <a:solidFill>
                  <a:srgbClr val="000000"/>
                </a:solidFill>
              </a:rPr>
              <a:t>  ,</a:t>
            </a:r>
            <a:r>
              <a:rPr lang="en-AU" dirty="0" err="1">
                <a:solidFill>
                  <a:srgbClr val="000000"/>
                </a:solidFill>
              </a:rPr>
              <a:t>j,k,nstp,itrc</a:t>
            </a:r>
            <a:r>
              <a:rPr lang="en-AU" dirty="0">
                <a:solidFill>
                  <a:srgbClr val="000000"/>
                </a:solidFill>
              </a:rPr>
              <a:t>))-                           </a:t>
            </a:r>
            <a:r>
              <a:rPr lang="en-AU" dirty="0" smtClean="0">
                <a:solidFill>
                  <a:srgbClr val="000000"/>
                </a:solidFill>
              </a:rPr>
              <a:t>&amp;</a:t>
            </a:r>
          </a:p>
          <a:p>
            <a:r>
              <a:rPr lang="en-AU" dirty="0" smtClean="0">
                <a:solidFill>
                  <a:srgbClr val="000000"/>
                </a:solidFill>
              </a:rPr>
              <a:t>                          cff1*(</a:t>
            </a:r>
            <a:r>
              <a:rPr lang="en-AU" dirty="0" err="1" smtClean="0">
                <a:solidFill>
                  <a:srgbClr val="000000"/>
                </a:solidFill>
              </a:rPr>
              <a:t>curv</a:t>
            </a:r>
            <a:r>
              <a:rPr lang="en-AU" dirty="0" smtClean="0">
                <a:solidFill>
                  <a:srgbClr val="000000"/>
                </a:solidFill>
              </a:rPr>
              <a:t>(i-1,j)*MAX(SIGN(1.0_r8,Huon(</a:t>
            </a:r>
            <a:r>
              <a:rPr lang="en-AU" dirty="0" err="1" smtClean="0">
                <a:solidFill>
                  <a:srgbClr val="000000"/>
                </a:solidFill>
              </a:rPr>
              <a:t>i,j,k</a:t>
            </a:r>
            <a:r>
              <a:rPr lang="en-AU" dirty="0" smtClean="0">
                <a:solidFill>
                  <a:srgbClr val="000000"/>
                </a:solidFill>
              </a:rPr>
              <a:t>)),0.0_r8)+        &amp;</a:t>
            </a:r>
          </a:p>
          <a:p>
            <a:r>
              <a:rPr lang="en-AU" dirty="0">
                <a:solidFill>
                  <a:srgbClr val="000000"/>
                </a:solidFill>
              </a:rPr>
              <a:t>           </a:t>
            </a:r>
            <a:r>
              <a:rPr lang="en-AU" dirty="0" smtClean="0">
                <a:solidFill>
                  <a:srgbClr val="000000"/>
                </a:solidFill>
              </a:rPr>
              <a:t>                         </a:t>
            </a:r>
            <a:r>
              <a:rPr lang="en-AU" dirty="0" err="1" smtClean="0">
                <a:solidFill>
                  <a:srgbClr val="000000"/>
                </a:solidFill>
              </a:rPr>
              <a:t>curv</a:t>
            </a:r>
            <a:r>
              <a:rPr lang="en-AU" dirty="0">
                <a:solidFill>
                  <a:srgbClr val="000000"/>
                </a:solidFill>
              </a:rPr>
              <a:t>(</a:t>
            </a:r>
            <a:r>
              <a:rPr lang="en-AU" dirty="0" err="1">
                <a:solidFill>
                  <a:srgbClr val="000000"/>
                </a:solidFill>
              </a:rPr>
              <a:t>i</a:t>
            </a:r>
            <a:r>
              <a:rPr lang="en-AU" dirty="0">
                <a:solidFill>
                  <a:srgbClr val="000000"/>
                </a:solidFill>
              </a:rPr>
              <a:t>  ,j)*MIN(SIGN(1.0_r8,Huon(</a:t>
            </a:r>
            <a:r>
              <a:rPr lang="en-AU" dirty="0" err="1">
                <a:solidFill>
                  <a:srgbClr val="000000"/>
                </a:solidFill>
              </a:rPr>
              <a:t>i,j,k</a:t>
            </a:r>
            <a:r>
              <a:rPr lang="en-AU" dirty="0">
                <a:solidFill>
                  <a:srgbClr val="000000"/>
                </a:solidFill>
              </a:rPr>
              <a:t>)),0.0_r8))</a:t>
            </a:r>
          </a:p>
          <a:p>
            <a:r>
              <a:rPr lang="en-AU" dirty="0">
                <a:solidFill>
                  <a:srgbClr val="FF0000"/>
                </a:solidFill>
              </a:rPr>
              <a:t>	 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         ! </a:t>
            </a:r>
            <a:r>
              <a:rPr lang="en-AU" dirty="0">
                <a:solidFill>
                  <a:srgbClr val="FF0000"/>
                </a:solidFill>
              </a:rPr>
              <a:t>apply </a:t>
            </a:r>
            <a:r>
              <a:rPr lang="en-AU" dirty="0" smtClean="0">
                <a:solidFill>
                  <a:srgbClr val="FF0000"/>
                </a:solidFill>
              </a:rPr>
              <a:t>limiters - compute </a:t>
            </a:r>
            <a:r>
              <a:rPr lang="en-AU" dirty="0">
                <a:solidFill>
                  <a:srgbClr val="FF0000"/>
                </a:solidFill>
              </a:rPr>
              <a:t>median(</a:t>
            </a:r>
            <a:r>
              <a:rPr lang="en-AU" dirty="0" err="1">
                <a:solidFill>
                  <a:srgbClr val="FF0000"/>
                </a:solidFill>
              </a:rPr>
              <a:t>a,b,c</a:t>
            </a:r>
            <a:r>
              <a:rPr lang="en-AU" dirty="0">
                <a:solidFill>
                  <a:srgbClr val="FF0000"/>
                </a:solidFill>
              </a:rPr>
              <a:t>)=MAX(MIN(</a:t>
            </a:r>
            <a:r>
              <a:rPr lang="en-AU" dirty="0" err="1">
                <a:solidFill>
                  <a:srgbClr val="FF0000"/>
                </a:solidFill>
              </a:rPr>
              <a:t>a,b</a:t>
            </a:r>
            <a:r>
              <a:rPr lang="en-AU" dirty="0">
                <a:solidFill>
                  <a:srgbClr val="FF0000"/>
                </a:solidFill>
              </a:rPr>
              <a:t>),MIN(</a:t>
            </a:r>
            <a:r>
              <a:rPr lang="en-AU" dirty="0" err="1">
                <a:solidFill>
                  <a:srgbClr val="FF0000"/>
                </a:solidFill>
              </a:rPr>
              <a:t>b,c</a:t>
            </a:r>
            <a:r>
              <a:rPr lang="en-AU" dirty="0">
                <a:solidFill>
                  <a:srgbClr val="FF0000"/>
                </a:solidFill>
              </a:rPr>
              <a:t>), MIN(</a:t>
            </a:r>
            <a:r>
              <a:rPr lang="en-AU" dirty="0" err="1">
                <a:solidFill>
                  <a:srgbClr val="FF0000"/>
                </a:solidFill>
              </a:rPr>
              <a:t>c,a</a:t>
            </a:r>
            <a:r>
              <a:rPr lang="en-AU" dirty="0">
                <a:solidFill>
                  <a:srgbClr val="FF0000"/>
                </a:solidFill>
              </a:rPr>
              <a:t>)</a:t>
            </a:r>
            <a:r>
              <a:rPr lang="en-AU" dirty="0" smtClean="0">
                <a:solidFill>
                  <a:srgbClr val="FF0000"/>
                </a:solidFill>
              </a:rPr>
              <a:t>)</a:t>
            </a:r>
            <a:endParaRPr lang="en-AU" dirty="0">
              <a:solidFill>
                <a:srgbClr val="FF0000"/>
              </a:solidFill>
            </a:endParaRPr>
          </a:p>
          <a:p>
            <a:r>
              <a:rPr lang="en-AU" dirty="0" smtClean="0">
                <a:solidFill>
                  <a:srgbClr val="FF0000"/>
                </a:solidFill>
              </a:rPr>
              <a:t>         ! </a:t>
            </a:r>
            <a:r>
              <a:rPr lang="en-AU" dirty="0" err="1">
                <a:solidFill>
                  <a:srgbClr val="FF0000"/>
                </a:solidFill>
              </a:rPr>
              <a:t>Postive</a:t>
            </a:r>
            <a:r>
              <a:rPr lang="en-AU" dirty="0">
                <a:solidFill>
                  <a:srgbClr val="FF0000"/>
                </a:solidFill>
              </a:rPr>
              <a:t> limit</a:t>
            </a:r>
          </a:p>
          <a:p>
            <a:r>
              <a:rPr lang="en-AU" dirty="0">
                <a:solidFill>
                  <a:srgbClr val="FF0000"/>
                </a:solidFill>
              </a:rPr>
              <a:t>	! </a:t>
            </a:r>
            <a:r>
              <a:rPr lang="en-AU" dirty="0" err="1">
                <a:solidFill>
                  <a:srgbClr val="FF0000"/>
                </a:solidFill>
              </a:rPr>
              <a:t>FX_med_pos</a:t>
            </a:r>
            <a:r>
              <a:rPr lang="en-AU" dirty="0">
                <a:solidFill>
                  <a:srgbClr val="FF0000"/>
                </a:solidFill>
              </a:rPr>
              <a:t>=median(</a:t>
            </a:r>
            <a:r>
              <a:rPr lang="en-AU" dirty="0" err="1">
                <a:solidFill>
                  <a:srgbClr val="FF0000"/>
                </a:solidFill>
              </a:rPr>
              <a:t>FX_W,FX_E,FX_WW+alpha</a:t>
            </a:r>
            <a:r>
              <a:rPr lang="en-AU" dirty="0">
                <a:solidFill>
                  <a:srgbClr val="FF0000"/>
                </a:solidFill>
              </a:rPr>
              <a:t>*(FX_W-FX_WW))</a:t>
            </a:r>
          </a:p>
          <a:p>
            <a:r>
              <a:rPr lang="en-AU" dirty="0">
                <a:solidFill>
                  <a:srgbClr val="FF0000"/>
                </a:solidFill>
              </a:rPr>
              <a:t>	</a:t>
            </a:r>
            <a:r>
              <a:rPr lang="en-AU" dirty="0" err="1">
                <a:solidFill>
                  <a:srgbClr val="FF0000"/>
                </a:solidFill>
              </a:rPr>
              <a:t>FX_tmp</a:t>
            </a:r>
            <a:r>
              <a:rPr lang="en-AU" dirty="0">
                <a:solidFill>
                  <a:srgbClr val="FF0000"/>
                </a:solidFill>
              </a:rPr>
              <a:t>=FX_WW(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)+</a:t>
            </a:r>
            <a:r>
              <a:rPr lang="en-AU" dirty="0" err="1">
                <a:solidFill>
                  <a:srgbClr val="FF0000"/>
                </a:solidFill>
              </a:rPr>
              <a:t>alpha_limiter</a:t>
            </a:r>
            <a:r>
              <a:rPr lang="en-AU" dirty="0">
                <a:solidFill>
                  <a:srgbClr val="FF0000"/>
                </a:solidFill>
              </a:rPr>
              <a:t>*( FX_W(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)-FX_WW(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 )</a:t>
            </a:r>
          </a:p>
          <a:p>
            <a:r>
              <a:rPr lang="en-AU" dirty="0">
                <a:solidFill>
                  <a:srgbClr val="FF0000"/>
                </a:solidFill>
              </a:rPr>
              <a:t>	</a:t>
            </a:r>
            <a:r>
              <a:rPr lang="en-AU" dirty="0" err="1">
                <a:solidFill>
                  <a:srgbClr val="FF0000"/>
                </a:solidFill>
              </a:rPr>
              <a:t>FX_med_pos</a:t>
            </a:r>
            <a:r>
              <a:rPr lang="en-AU" dirty="0">
                <a:solidFill>
                  <a:srgbClr val="FF0000"/>
                </a:solidFill>
              </a:rPr>
              <a:t>=MAX( MIN(FX_W(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),FX_E(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)), MIN(FX_E(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),</a:t>
            </a:r>
            <a:r>
              <a:rPr lang="en-AU" dirty="0" err="1">
                <a:solidFill>
                  <a:srgbClr val="FF0000"/>
                </a:solidFill>
              </a:rPr>
              <a:t>FX_tmp</a:t>
            </a:r>
            <a:r>
              <a:rPr lang="en-AU" dirty="0">
                <a:solidFill>
                  <a:srgbClr val="FF0000"/>
                </a:solidFill>
              </a:rPr>
              <a:t>), MIN(</a:t>
            </a:r>
            <a:r>
              <a:rPr lang="en-AU" dirty="0" err="1">
                <a:solidFill>
                  <a:srgbClr val="FF0000"/>
                </a:solidFill>
              </a:rPr>
              <a:t>FX_tmp,FX_W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 )</a:t>
            </a:r>
          </a:p>
          <a:p>
            <a:r>
              <a:rPr lang="en-AU" dirty="0">
                <a:solidFill>
                  <a:srgbClr val="FF0000"/>
                </a:solidFill>
              </a:rPr>
              <a:t>	! </a:t>
            </a:r>
            <a:r>
              <a:rPr lang="en-AU" dirty="0" err="1">
                <a:solidFill>
                  <a:srgbClr val="FF0000"/>
                </a:solidFill>
              </a:rPr>
              <a:t>FX_pos</a:t>
            </a:r>
            <a:r>
              <a:rPr lang="en-AU" dirty="0">
                <a:solidFill>
                  <a:srgbClr val="FF0000"/>
                </a:solidFill>
              </a:rPr>
              <a:t>=median(</a:t>
            </a:r>
            <a:r>
              <a:rPr lang="en-AU" dirty="0" err="1">
                <a:solidFill>
                  <a:srgbClr val="FF0000"/>
                </a:solidFill>
              </a:rPr>
              <a:t>FX_W,FX,FX_med_pos</a:t>
            </a:r>
            <a:r>
              <a:rPr lang="en-AU" dirty="0">
                <a:solidFill>
                  <a:srgbClr val="FF0000"/>
                </a:solidFill>
              </a:rPr>
              <a:t>)</a:t>
            </a:r>
          </a:p>
          <a:p>
            <a:r>
              <a:rPr lang="en-AU" dirty="0">
                <a:solidFill>
                  <a:srgbClr val="FF0000"/>
                </a:solidFill>
              </a:rPr>
              <a:t>	</a:t>
            </a:r>
            <a:r>
              <a:rPr lang="en-AU" dirty="0" err="1">
                <a:solidFill>
                  <a:srgbClr val="FF0000"/>
                </a:solidFill>
              </a:rPr>
              <a:t>FX_pos</a:t>
            </a:r>
            <a:r>
              <a:rPr lang="en-AU" dirty="0">
                <a:solidFill>
                  <a:srgbClr val="FF0000"/>
                </a:solidFill>
              </a:rPr>
              <a:t>=MAX(MIN(FX_W(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),FX(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)), MIN(FX(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),</a:t>
            </a:r>
            <a:r>
              <a:rPr lang="en-AU" dirty="0" err="1">
                <a:solidFill>
                  <a:srgbClr val="FF0000"/>
                </a:solidFill>
              </a:rPr>
              <a:t>FX_med_pos</a:t>
            </a:r>
            <a:r>
              <a:rPr lang="en-AU" dirty="0">
                <a:solidFill>
                  <a:srgbClr val="FF0000"/>
                </a:solidFill>
              </a:rPr>
              <a:t>), MIN(</a:t>
            </a:r>
            <a:r>
              <a:rPr lang="en-AU" dirty="0" err="1">
                <a:solidFill>
                  <a:srgbClr val="FF0000"/>
                </a:solidFill>
              </a:rPr>
              <a:t>FX_med_pos,FX_W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 )</a:t>
            </a:r>
          </a:p>
          <a:p>
            <a:r>
              <a:rPr lang="en-AU" dirty="0"/>
              <a:t> </a:t>
            </a:r>
          </a:p>
          <a:p>
            <a:r>
              <a:rPr lang="en-AU" dirty="0" smtClean="0"/>
              <a:t>        </a:t>
            </a:r>
            <a:r>
              <a:rPr lang="en-AU" dirty="0" smtClean="0">
                <a:solidFill>
                  <a:srgbClr val="FF0000"/>
                </a:solidFill>
              </a:rPr>
              <a:t> ! </a:t>
            </a:r>
            <a:r>
              <a:rPr lang="en-AU" dirty="0">
                <a:solidFill>
                  <a:srgbClr val="FF0000"/>
                </a:solidFill>
              </a:rPr>
              <a:t>Negative limit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96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81" y="188933"/>
            <a:ext cx="596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ROMS </a:t>
            </a:r>
            <a:r>
              <a:rPr lang="en-US" sz="2400" dirty="0"/>
              <a:t>with limiters – pre-step3D.f</a:t>
            </a:r>
          </a:p>
          <a:p>
            <a:endParaRPr lang="en-US" sz="24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t="44331" r="28831" b="33838"/>
          <a:stretch/>
        </p:blipFill>
        <p:spPr bwMode="auto">
          <a:xfrm>
            <a:off x="4869913" y="763146"/>
            <a:ext cx="4128944" cy="1424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475619"/>
            <a:ext cx="914399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IF (</a:t>
            </a:r>
            <a:r>
              <a:rPr lang="en-AU" dirty="0" err="1">
                <a:solidFill>
                  <a:srgbClr val="FF0000"/>
                </a:solidFill>
              </a:rPr>
              <a:t>apply_upwinding_limiters</a:t>
            </a:r>
            <a:r>
              <a:rPr lang="en-AU" dirty="0">
                <a:solidFill>
                  <a:srgbClr val="FF0000"/>
                </a:solidFill>
              </a:rPr>
              <a:t>) THEN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          : (cont’d)</a:t>
            </a:r>
            <a:r>
              <a:rPr lang="en-AU" dirty="0">
                <a:solidFill>
                  <a:srgbClr val="FF0000"/>
                </a:solidFill>
              </a:rPr>
              <a:t>          </a:t>
            </a:r>
            <a:endParaRPr lang="en-AU" dirty="0" smtClean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 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         ! </a:t>
            </a:r>
            <a:r>
              <a:rPr lang="en-AU" dirty="0">
                <a:solidFill>
                  <a:srgbClr val="FF0000"/>
                </a:solidFill>
              </a:rPr>
              <a:t>Negative limit</a:t>
            </a:r>
          </a:p>
          <a:p>
            <a:r>
              <a:rPr lang="en-AU" dirty="0">
                <a:solidFill>
                  <a:srgbClr val="FF0000"/>
                </a:solidFill>
              </a:rPr>
              <a:t>	! </a:t>
            </a:r>
            <a:r>
              <a:rPr lang="en-AU" dirty="0" err="1">
                <a:solidFill>
                  <a:srgbClr val="FF0000"/>
                </a:solidFill>
              </a:rPr>
              <a:t>FX_med_neg</a:t>
            </a:r>
            <a:r>
              <a:rPr lang="en-AU" dirty="0">
                <a:solidFill>
                  <a:srgbClr val="FF0000"/>
                </a:solidFill>
              </a:rPr>
              <a:t>=median(</a:t>
            </a:r>
            <a:r>
              <a:rPr lang="en-AU" dirty="0" err="1">
                <a:solidFill>
                  <a:srgbClr val="FF0000"/>
                </a:solidFill>
              </a:rPr>
              <a:t>FX_E,FX_W,FX_EE+alpha</a:t>
            </a:r>
            <a:r>
              <a:rPr lang="en-AU" dirty="0">
                <a:solidFill>
                  <a:srgbClr val="FF0000"/>
                </a:solidFill>
              </a:rPr>
              <a:t>*(FX_E-FX_EE))</a:t>
            </a:r>
          </a:p>
          <a:p>
            <a:r>
              <a:rPr lang="en-AU" dirty="0">
                <a:solidFill>
                  <a:srgbClr val="FF0000"/>
                </a:solidFill>
              </a:rPr>
              <a:t>	</a:t>
            </a:r>
            <a:r>
              <a:rPr lang="en-AU" dirty="0" err="1">
                <a:solidFill>
                  <a:srgbClr val="FF0000"/>
                </a:solidFill>
              </a:rPr>
              <a:t>FX_tmp</a:t>
            </a:r>
            <a:r>
              <a:rPr lang="en-AU" dirty="0">
                <a:solidFill>
                  <a:srgbClr val="FF0000"/>
                </a:solidFill>
              </a:rPr>
              <a:t>=FX_EE(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)+</a:t>
            </a:r>
            <a:r>
              <a:rPr lang="en-AU" dirty="0" err="1">
                <a:solidFill>
                  <a:srgbClr val="FF0000"/>
                </a:solidFill>
              </a:rPr>
              <a:t>alpha_limiter</a:t>
            </a:r>
            <a:r>
              <a:rPr lang="en-AU" dirty="0">
                <a:solidFill>
                  <a:srgbClr val="FF0000"/>
                </a:solidFill>
              </a:rPr>
              <a:t>*( FX_E(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)-FX_EE(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 )</a:t>
            </a:r>
          </a:p>
          <a:p>
            <a:r>
              <a:rPr lang="en-AU" dirty="0">
                <a:solidFill>
                  <a:srgbClr val="FF0000"/>
                </a:solidFill>
              </a:rPr>
              <a:t>	</a:t>
            </a:r>
            <a:r>
              <a:rPr lang="en-AU" dirty="0" err="1">
                <a:solidFill>
                  <a:srgbClr val="FF0000"/>
                </a:solidFill>
              </a:rPr>
              <a:t>FX_med_neg</a:t>
            </a:r>
            <a:r>
              <a:rPr lang="en-AU" dirty="0">
                <a:solidFill>
                  <a:srgbClr val="FF0000"/>
                </a:solidFill>
              </a:rPr>
              <a:t>=MAX( MIN(FX_E(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),FX_W(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)), MIN(FX_W(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),</a:t>
            </a:r>
            <a:r>
              <a:rPr lang="en-AU" dirty="0" err="1">
                <a:solidFill>
                  <a:srgbClr val="FF0000"/>
                </a:solidFill>
              </a:rPr>
              <a:t>FX_tmp</a:t>
            </a:r>
            <a:r>
              <a:rPr lang="en-AU" dirty="0">
                <a:solidFill>
                  <a:srgbClr val="FF0000"/>
                </a:solidFill>
              </a:rPr>
              <a:t>), MIN(</a:t>
            </a:r>
            <a:r>
              <a:rPr lang="en-AU" dirty="0" err="1">
                <a:solidFill>
                  <a:srgbClr val="FF0000"/>
                </a:solidFill>
              </a:rPr>
              <a:t>FX_tmp,FX_E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 )</a:t>
            </a:r>
          </a:p>
          <a:p>
            <a:r>
              <a:rPr lang="en-AU" dirty="0">
                <a:solidFill>
                  <a:srgbClr val="FF0000"/>
                </a:solidFill>
              </a:rPr>
              <a:t>	! </a:t>
            </a:r>
            <a:r>
              <a:rPr lang="en-AU" dirty="0" err="1">
                <a:solidFill>
                  <a:srgbClr val="FF0000"/>
                </a:solidFill>
              </a:rPr>
              <a:t>FX_neg</a:t>
            </a:r>
            <a:r>
              <a:rPr lang="en-AU" dirty="0">
                <a:solidFill>
                  <a:srgbClr val="FF0000"/>
                </a:solidFill>
              </a:rPr>
              <a:t>=median(</a:t>
            </a:r>
            <a:r>
              <a:rPr lang="en-AU" dirty="0" err="1">
                <a:solidFill>
                  <a:srgbClr val="FF0000"/>
                </a:solidFill>
              </a:rPr>
              <a:t>FX_E,FX,FX_med_neg</a:t>
            </a:r>
            <a:r>
              <a:rPr lang="en-AU" dirty="0">
                <a:solidFill>
                  <a:srgbClr val="FF0000"/>
                </a:solidFill>
              </a:rPr>
              <a:t>)</a:t>
            </a:r>
          </a:p>
          <a:p>
            <a:r>
              <a:rPr lang="en-AU" dirty="0">
                <a:solidFill>
                  <a:srgbClr val="FF0000"/>
                </a:solidFill>
              </a:rPr>
              <a:t>	</a:t>
            </a:r>
            <a:r>
              <a:rPr lang="en-AU" dirty="0" err="1">
                <a:solidFill>
                  <a:srgbClr val="FF0000"/>
                </a:solidFill>
              </a:rPr>
              <a:t>FX_neg</a:t>
            </a:r>
            <a:r>
              <a:rPr lang="en-AU" dirty="0">
                <a:solidFill>
                  <a:srgbClr val="FF0000"/>
                </a:solidFill>
              </a:rPr>
              <a:t>=MAX(MIN(FX_E(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),FX(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)), MIN(FX(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),</a:t>
            </a:r>
            <a:r>
              <a:rPr lang="en-AU" dirty="0" err="1">
                <a:solidFill>
                  <a:srgbClr val="FF0000"/>
                </a:solidFill>
              </a:rPr>
              <a:t>FX_med_neg</a:t>
            </a:r>
            <a:r>
              <a:rPr lang="en-AU" dirty="0">
                <a:solidFill>
                  <a:srgbClr val="FF0000"/>
                </a:solidFill>
              </a:rPr>
              <a:t>), MIN(</a:t>
            </a:r>
            <a:r>
              <a:rPr lang="en-AU" dirty="0" err="1">
                <a:solidFill>
                  <a:srgbClr val="FF0000"/>
                </a:solidFill>
              </a:rPr>
              <a:t>FX_med_neg,FX_E</a:t>
            </a:r>
            <a:r>
              <a:rPr lang="en-AU" dirty="0">
                <a:solidFill>
                  <a:srgbClr val="FF0000"/>
                </a:solidFill>
              </a:rPr>
              <a:t>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 )</a:t>
            </a:r>
          </a:p>
          <a:p>
            <a:r>
              <a:rPr lang="en-AU" dirty="0">
                <a:solidFill>
                  <a:srgbClr val="FF0000"/>
                </a:solidFill>
              </a:rPr>
              <a:t> </a:t>
            </a:r>
          </a:p>
          <a:p>
            <a:r>
              <a:rPr lang="en-AU" dirty="0">
                <a:solidFill>
                  <a:srgbClr val="FF0000"/>
                </a:solidFill>
              </a:rPr>
              <a:t>	FX(</a:t>
            </a:r>
            <a:r>
              <a:rPr lang="en-AU" dirty="0" err="1">
                <a:solidFill>
                  <a:srgbClr val="FF0000"/>
                </a:solidFill>
              </a:rPr>
              <a:t>i,j</a:t>
            </a:r>
            <a:r>
              <a:rPr lang="en-AU" dirty="0">
                <a:solidFill>
                  <a:srgbClr val="FF0000"/>
                </a:solidFill>
              </a:rPr>
              <a:t>)= MAX(Huon(</a:t>
            </a:r>
            <a:r>
              <a:rPr lang="en-AU" dirty="0" err="1">
                <a:solidFill>
                  <a:srgbClr val="FF0000"/>
                </a:solidFill>
              </a:rPr>
              <a:t>i,j,k</a:t>
            </a:r>
            <a:r>
              <a:rPr lang="en-AU" dirty="0">
                <a:solidFill>
                  <a:srgbClr val="FF0000"/>
                </a:solidFill>
              </a:rPr>
              <a:t>),0._kd)*</a:t>
            </a:r>
            <a:r>
              <a:rPr lang="en-AU" dirty="0" err="1">
                <a:solidFill>
                  <a:srgbClr val="FF0000"/>
                </a:solidFill>
              </a:rPr>
              <a:t>FX_pos</a:t>
            </a:r>
            <a:r>
              <a:rPr lang="en-AU" dirty="0">
                <a:solidFill>
                  <a:srgbClr val="FF0000"/>
                </a:solidFill>
              </a:rPr>
              <a:t> +</a:t>
            </a:r>
          </a:p>
          <a:p>
            <a:r>
              <a:rPr lang="en-AU" dirty="0">
                <a:solidFill>
                  <a:srgbClr val="FF0000"/>
                </a:solidFill>
              </a:rPr>
              <a:t>    &amp;		MIN(Huon(</a:t>
            </a:r>
            <a:r>
              <a:rPr lang="en-AU" dirty="0" err="1">
                <a:solidFill>
                  <a:srgbClr val="FF0000"/>
                </a:solidFill>
              </a:rPr>
              <a:t>i,j,k</a:t>
            </a:r>
            <a:r>
              <a:rPr lang="en-AU" dirty="0">
                <a:solidFill>
                  <a:srgbClr val="FF0000"/>
                </a:solidFill>
              </a:rPr>
              <a:t>)),0._kd)*</a:t>
            </a:r>
            <a:r>
              <a:rPr lang="en-AU" dirty="0" err="1">
                <a:solidFill>
                  <a:srgbClr val="FF0000"/>
                </a:solidFill>
              </a:rPr>
              <a:t>FX_neg</a:t>
            </a:r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 </a:t>
            </a:r>
          </a:p>
          <a:p>
            <a:r>
              <a:rPr lang="en-AU" dirty="0">
                <a:solidFill>
                  <a:srgbClr val="FF0000"/>
                </a:solidFill>
              </a:rPr>
              <a:t>            END DO</a:t>
            </a:r>
          </a:p>
          <a:p>
            <a:r>
              <a:rPr lang="en-AU" dirty="0">
                <a:solidFill>
                  <a:srgbClr val="FF0000"/>
                </a:solidFill>
              </a:rPr>
              <a:t>          END DO</a:t>
            </a:r>
          </a:p>
          <a:p>
            <a:r>
              <a:rPr lang="en-AU" dirty="0">
                <a:solidFill>
                  <a:srgbClr val="FF0000"/>
                </a:solidFill>
              </a:rPr>
              <a:t> </a:t>
            </a:r>
          </a:p>
          <a:p>
            <a:r>
              <a:rPr lang="en-AU" dirty="0">
                <a:solidFill>
                  <a:srgbClr val="FF0000"/>
                </a:solidFill>
              </a:rPr>
              <a:t>ELSE ! original code, no limiters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17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81" y="188933"/>
            <a:ext cx="596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ROMS with limiters</a:t>
            </a:r>
            <a:endParaRPr lang="en-US" sz="2400" dirty="0"/>
          </a:p>
        </p:txBody>
      </p:sp>
      <p:pic>
        <p:nvPicPr>
          <p:cNvPr id="5" name="Picture 4" descr="UPL_ACTIVE_NTIMES1_SALT_TEMP_FCS_LOG_ABS_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8166" r="11244" b="8231"/>
          <a:stretch/>
        </p:blipFill>
        <p:spPr>
          <a:xfrm>
            <a:off x="689435" y="650598"/>
            <a:ext cx="7704660" cy="60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6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795" y="476250"/>
            <a:ext cx="4371618" cy="115252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Upwinding</a:t>
            </a:r>
            <a:r>
              <a:rPr lang="en-US" dirty="0" smtClean="0"/>
              <a:t> limiters</a:t>
            </a:r>
            <a:endParaRPr lang="en-US" dirty="0"/>
          </a:p>
        </p:txBody>
      </p:sp>
      <p:pic>
        <p:nvPicPr>
          <p:cNvPr id="3" name="Picture 2" descr="UPLmask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67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1927275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#define UPWIND_LIMITER</a:t>
            </a:r>
          </a:p>
          <a:p>
            <a:r>
              <a:rPr lang="en-US" dirty="0"/>
              <a:t>#define </a:t>
            </a:r>
            <a:r>
              <a:rPr lang="en-US" dirty="0" smtClean="0"/>
              <a:t>UPL_MASK</a:t>
            </a:r>
          </a:p>
          <a:p>
            <a:endParaRPr lang="en-US" dirty="0"/>
          </a:p>
          <a:p>
            <a:r>
              <a:rPr lang="en-US" dirty="0" smtClean="0"/>
              <a:t>Changes:</a:t>
            </a:r>
          </a:p>
          <a:p>
            <a:r>
              <a:rPr lang="en-US" dirty="0" smtClean="0"/>
              <a:t>pre_step3d.F</a:t>
            </a:r>
          </a:p>
          <a:p>
            <a:r>
              <a:rPr lang="en-US" dirty="0"/>
              <a:t>step3d_t.F</a:t>
            </a:r>
          </a:p>
        </p:txBody>
      </p:sp>
    </p:spTree>
    <p:extLst>
      <p:ext uri="{BB962C8B-B14F-4D97-AF65-F5344CB8AC3E}">
        <p14:creationId xmlns:p14="http://schemas.microsoft.com/office/powerpoint/2010/main" val="405260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uplriver_upl_ze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" y="122344"/>
            <a:ext cx="8936851" cy="673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079982"/>
          </a:xfrm>
          <a:prstGeom prst="rect">
            <a:avLst/>
          </a:prstGeom>
          <a:solidFill>
            <a:srgbClr val="5D9BBD"/>
          </a:solidFill>
          <a:ln w="25400" cap="flat">
            <a:solidFill>
              <a:srgbClr val="5D9B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38066" y="1141439"/>
            <a:ext cx="6385560" cy="5582092"/>
            <a:chOff x="4424363" y="2106059"/>
            <a:chExt cx="4505325" cy="3938439"/>
          </a:xfrm>
        </p:grpSpPr>
        <p:pic>
          <p:nvPicPr>
            <p:cNvPr id="13" name="Picture 5" descr="2009_W8_CDOM_Dashboard[1]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8" t="29288" r="20703" b="34760"/>
            <a:stretch>
              <a:fillRect/>
            </a:stretch>
          </p:blipFill>
          <p:spPr bwMode="auto">
            <a:xfrm>
              <a:off x="7089775" y="2250373"/>
              <a:ext cx="1839913" cy="161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003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3" t="11203" r="54276" b="53906"/>
            <a:stretch>
              <a:fillRect/>
            </a:stretch>
          </p:blipFill>
          <p:spPr bwMode="auto">
            <a:xfrm>
              <a:off x="4713288" y="2250373"/>
              <a:ext cx="2001837" cy="172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2009_W9_CDOM_Dashboard[1]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5" t="34776" r="20853" b="33943"/>
            <a:stretch>
              <a:fillRect/>
            </a:stretch>
          </p:blipFill>
          <p:spPr bwMode="auto">
            <a:xfrm>
              <a:off x="7089775" y="3906135"/>
              <a:ext cx="1836738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004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6" t="11127" r="54137" b="54041"/>
            <a:stretch>
              <a:fillRect/>
            </a:stretch>
          </p:blipFill>
          <p:spPr bwMode="auto">
            <a:xfrm>
              <a:off x="4713288" y="3906135"/>
              <a:ext cx="2016125" cy="181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 descr="004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7683" r="49020" b="52130"/>
            <a:stretch>
              <a:fillRect/>
            </a:stretch>
          </p:blipFill>
          <p:spPr bwMode="auto">
            <a:xfrm>
              <a:off x="6729413" y="2610735"/>
              <a:ext cx="369887" cy="25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5360988" y="5706360"/>
              <a:ext cx="30241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/>
                <a:t>Burdekin river plume - 2009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 rot="16200000">
              <a:off x="3694189" y="2836234"/>
              <a:ext cx="1800076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/>
                <a:t>16 FEB-22 FEB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 rot="16200000">
              <a:off x="3550445" y="4492716"/>
              <a:ext cx="20875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23 FEB-1 MAR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95380" y="300113"/>
            <a:ext cx="648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Helvetica Light"/>
                <a:cs typeface="Helvetica Light"/>
              </a:rPr>
              <a:t>Burdekin</a:t>
            </a:r>
            <a:r>
              <a:rPr lang="en-US" sz="2400" dirty="0" smtClean="0">
                <a:solidFill>
                  <a:schemeClr val="bg1"/>
                </a:solidFill>
                <a:latin typeface="Helvetica Light"/>
                <a:cs typeface="Helvetica Light"/>
              </a:rPr>
              <a:t> flood 2009</a:t>
            </a:r>
            <a:endParaRPr lang="en-US" sz="24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03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343" y="425471"/>
            <a:ext cx="8308193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Summary</a:t>
            </a:r>
          </a:p>
          <a:p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-order </a:t>
            </a:r>
            <a:r>
              <a:rPr lang="en-US" sz="2400" dirty="0" err="1" smtClean="0"/>
              <a:t>upwinding</a:t>
            </a:r>
            <a:r>
              <a:rPr lang="en-US" sz="2400" dirty="0" smtClean="0"/>
              <a:t> does not guarantee </a:t>
            </a:r>
            <a:r>
              <a:rPr lang="en-US" sz="2400" dirty="0" err="1" smtClean="0"/>
              <a:t>montonicity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Limiters should be </a:t>
            </a:r>
            <a:r>
              <a:rPr lang="en-US" sz="2400" dirty="0" smtClean="0"/>
              <a:t>available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ULTRA-SHARP strategy applied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ROMS implementation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LOGICAL OPTION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Pre-step3D and step3d_t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General 3D application larger response than expected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Implementation?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Fronts </a:t>
            </a:r>
            <a:r>
              <a:rPr lang="en-US" sz="2400" dirty="0" smtClean="0"/>
              <a:t>and grid scale noise</a:t>
            </a:r>
            <a:endParaRPr lang="en-US" sz="2400" dirty="0"/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Needs further diagnosis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Backed off to apply to 2D </a:t>
            </a:r>
            <a:r>
              <a:rPr lang="en-US" sz="2400" dirty="0" smtClean="0"/>
              <a:t>channels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/>
              <a:t>Adjoint</a:t>
            </a:r>
            <a:r>
              <a:rPr lang="en-US" sz="2400" dirty="0" smtClean="0"/>
              <a:t>?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105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343" y="425471"/>
            <a:ext cx="8414023" cy="6432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Overview</a:t>
            </a:r>
          </a:p>
          <a:p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Scalar advection ROMS </a:t>
            </a:r>
            <a:r>
              <a:rPr lang="en-US" sz="2400" dirty="0" smtClean="0"/>
              <a:t>options</a:t>
            </a:r>
            <a:r>
              <a:rPr lang="en-US" sz="2400" dirty="0" smtClean="0"/>
              <a:t>: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/4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order </a:t>
            </a:r>
            <a:r>
              <a:rPr lang="en-US" sz="2400" dirty="0" err="1" smtClean="0"/>
              <a:t>centred</a:t>
            </a:r>
            <a:endParaRPr lang="en-US" sz="2400" dirty="0" smtClean="0"/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order </a:t>
            </a:r>
            <a:r>
              <a:rPr lang="en-US" sz="2400" dirty="0" err="1" smtClean="0"/>
              <a:t>upwinding</a:t>
            </a:r>
            <a:r>
              <a:rPr lang="en-US" sz="2400" dirty="0" smtClean="0"/>
              <a:t> </a:t>
            </a:r>
            <a:r>
              <a:rPr lang="en-US" sz="2400" dirty="0" smtClean="0"/>
              <a:t>(</a:t>
            </a:r>
            <a:r>
              <a:rPr lang="en-US" sz="2400" dirty="0" smtClean="0"/>
              <a:t>quick</a:t>
            </a:r>
            <a:r>
              <a:rPr lang="en-US" sz="2400" dirty="0" smtClean="0"/>
              <a:t>, efficient, workhorse)</a:t>
            </a:r>
            <a:endParaRPr lang="en-US" sz="2400" dirty="0" smtClean="0"/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MPDATA</a:t>
            </a:r>
          </a:p>
          <a:p>
            <a:pPr lvl="2"/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-order </a:t>
            </a:r>
            <a:r>
              <a:rPr lang="en-US" sz="2400" dirty="0" err="1"/>
              <a:t>u</a:t>
            </a:r>
            <a:r>
              <a:rPr lang="en-US" sz="2400" dirty="0" err="1" smtClean="0"/>
              <a:t>pwinding</a:t>
            </a:r>
            <a:r>
              <a:rPr lang="en-US" sz="2400" dirty="0" smtClean="0"/>
              <a:t> </a:t>
            </a:r>
            <a:r>
              <a:rPr lang="en-US" sz="2400" dirty="0" smtClean="0"/>
              <a:t>properties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Stable, |c|&lt;1 (implicit diffusion)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Cost-efficient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Not a symmetric algorithm, sign(u)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Not shape preserving </a:t>
            </a:r>
            <a:r>
              <a:rPr lang="en-US" sz="2400" dirty="0" smtClean="0"/>
              <a:t>(smooth)</a:t>
            </a:r>
            <a:endParaRPr lang="en-US" sz="2400" dirty="0" smtClean="0"/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ROMS implementation – no limiters</a:t>
            </a:r>
          </a:p>
          <a:p>
            <a:pPr lvl="2"/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River discharge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Flooding events (tropics) </a:t>
            </a:r>
            <a:r>
              <a:rPr lang="en-US" sz="2400" dirty="0" smtClean="0"/>
              <a:t>– impulse problem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4949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079982"/>
          </a:xfrm>
          <a:prstGeom prst="rect">
            <a:avLst/>
          </a:prstGeom>
          <a:solidFill>
            <a:srgbClr val="5D9BBD"/>
          </a:solidFill>
          <a:ln w="25400" cap="flat">
            <a:solidFill>
              <a:srgbClr val="5D9B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5380" y="300113"/>
            <a:ext cx="648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 Light"/>
                <a:cs typeface="Helvetica Light"/>
              </a:rPr>
              <a:t>Queensland river catchments</a:t>
            </a:r>
            <a:endParaRPr lang="en-US" sz="24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2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3208" r="4398" b="3819"/>
          <a:stretch/>
        </p:blipFill>
        <p:spPr bwMode="auto">
          <a:xfrm>
            <a:off x="105830" y="1162288"/>
            <a:ext cx="3890903" cy="562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09679" y="3315826"/>
            <a:ext cx="4644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Catchment sizes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Burdekin</a:t>
            </a:r>
            <a:r>
              <a:rPr lang="en-US" dirty="0" smtClean="0"/>
              <a:t> 129,700 km</a:t>
            </a:r>
            <a:r>
              <a:rPr lang="en-US" baseline="30000" dirty="0" smtClean="0"/>
              <a:t>2 </a:t>
            </a:r>
            <a:r>
              <a:rPr lang="en-US" dirty="0" smtClean="0"/>
              <a:t>(~Pennsylvania)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Fitzroy, 142,665 km</a:t>
            </a:r>
            <a:r>
              <a:rPr lang="en-US" baseline="30000" dirty="0" smtClean="0"/>
              <a:t>2 </a:t>
            </a:r>
            <a:r>
              <a:rPr lang="en-US" dirty="0" smtClean="0"/>
              <a:t>(~New York)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2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079982"/>
          </a:xfrm>
          <a:prstGeom prst="rect">
            <a:avLst/>
          </a:prstGeom>
          <a:solidFill>
            <a:srgbClr val="5D9BBD"/>
          </a:solidFill>
          <a:ln w="25400" cap="flat">
            <a:solidFill>
              <a:srgbClr val="5D9B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0" name="Picture 19" descr="bardiagram_2_2006-2011_withoverlying_2009ev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6032" r="8110" b="4657"/>
          <a:stretch>
            <a:fillRect/>
          </a:stretch>
        </p:blipFill>
        <p:spPr bwMode="auto">
          <a:xfrm>
            <a:off x="351633" y="1269891"/>
            <a:ext cx="8091244" cy="536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5380" y="300113"/>
            <a:ext cx="648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 Light"/>
                <a:cs typeface="Helvetica Light"/>
              </a:rPr>
              <a:t>Queensland river discharge</a:t>
            </a:r>
            <a:endParaRPr lang="en-US" sz="24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9616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079982"/>
          </a:xfrm>
          <a:prstGeom prst="rect">
            <a:avLst/>
          </a:prstGeom>
          <a:solidFill>
            <a:srgbClr val="5D9BBD"/>
          </a:solidFill>
          <a:ln w="25400" cap="flat">
            <a:solidFill>
              <a:srgbClr val="5D9B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" name="Picture 16" descr="river_transport_all_dates_OCT2008_JUN2009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8153" b="4224"/>
          <a:stretch>
            <a:fillRect/>
          </a:stretch>
        </p:blipFill>
        <p:spPr bwMode="auto">
          <a:xfrm>
            <a:off x="1398343" y="1638215"/>
            <a:ext cx="5997994" cy="449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5380" y="300113"/>
            <a:ext cx="648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Helvetica Light"/>
                <a:cs typeface="Helvetica Light"/>
              </a:rPr>
              <a:t>Burdekin</a:t>
            </a:r>
            <a:r>
              <a:rPr lang="en-US" sz="2400" dirty="0" smtClean="0">
                <a:solidFill>
                  <a:schemeClr val="bg1"/>
                </a:solidFill>
                <a:latin typeface="Helvetica Light"/>
                <a:cs typeface="Helvetica Light"/>
              </a:rPr>
              <a:t> flood 2009</a:t>
            </a:r>
            <a:endParaRPr lang="en-US" sz="24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6328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079982"/>
          </a:xfrm>
          <a:prstGeom prst="rect">
            <a:avLst/>
          </a:prstGeom>
          <a:solidFill>
            <a:srgbClr val="5D9BBD"/>
          </a:solidFill>
          <a:ln w="25400" cap="flat">
            <a:solidFill>
              <a:srgbClr val="5D9B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" name="Picture 4" descr="river_prof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19" y="3929159"/>
            <a:ext cx="3885978" cy="2928841"/>
          </a:xfrm>
          <a:prstGeom prst="rect">
            <a:avLst/>
          </a:prstGeom>
        </p:spPr>
      </p:pic>
      <p:pic>
        <p:nvPicPr>
          <p:cNvPr id="4" name="Picture 3" descr="channels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7220" r="7782" b="5818"/>
          <a:stretch/>
        </p:blipFill>
        <p:spPr>
          <a:xfrm>
            <a:off x="5290294" y="1097537"/>
            <a:ext cx="3434796" cy="2973872"/>
          </a:xfrm>
          <a:prstGeom prst="rect">
            <a:avLst/>
          </a:prstGeom>
        </p:spPr>
      </p:pic>
      <p:pic>
        <p:nvPicPr>
          <p:cNvPr id="6" name="Picture 5" descr="burdekin_ar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7" y="2986598"/>
            <a:ext cx="4531362" cy="3753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072" y="1240878"/>
            <a:ext cx="4685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Explicit </a:t>
            </a:r>
            <a:r>
              <a:rPr lang="en-US" dirty="0" err="1" smtClean="0"/>
              <a:t>modelling</a:t>
            </a:r>
            <a:r>
              <a:rPr lang="en-US" dirty="0" smtClean="0"/>
              <a:t> of estuaries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Depth preserve river volume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Balance between model stability and (1)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3257210" y="3104179"/>
            <a:ext cx="3633494" cy="17167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95380" y="300113"/>
            <a:ext cx="648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 Light"/>
                <a:cs typeface="Helvetica Light"/>
              </a:rPr>
              <a:t>River channel - </a:t>
            </a:r>
            <a:r>
              <a:rPr lang="en-US" sz="2400" dirty="0" err="1" smtClean="0">
                <a:solidFill>
                  <a:schemeClr val="bg1"/>
                </a:solidFill>
                <a:latin typeface="Helvetica Light"/>
                <a:cs typeface="Helvetica Light"/>
              </a:rPr>
              <a:t>Burdekin</a:t>
            </a:r>
            <a:endParaRPr lang="en-US" sz="24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345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</a:t>
            </a:r>
            <a:r>
              <a:rPr lang="en-US" dirty="0" err="1" smtClean="0"/>
              <a:t>Burdekin</a:t>
            </a:r>
            <a:r>
              <a:rPr lang="en-US" dirty="0" smtClean="0"/>
              <a:t>, negative salinity</a:t>
            </a:r>
            <a:endParaRPr lang="en-US" dirty="0"/>
          </a:p>
        </p:txBody>
      </p:sp>
      <p:pic>
        <p:nvPicPr>
          <p:cNvPr id="4" name="Picture 3" descr="rivermout_salinity_proile_2009-20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5616" r="18975"/>
          <a:stretch/>
        </p:blipFill>
        <p:spPr>
          <a:xfrm>
            <a:off x="0" y="1816985"/>
            <a:ext cx="8544469" cy="2648536"/>
          </a:xfrm>
          <a:prstGeom prst="rect">
            <a:avLst/>
          </a:prstGeom>
        </p:spPr>
      </p:pic>
      <p:pic>
        <p:nvPicPr>
          <p:cNvPr id="5" name="Picture 4" descr="river_profi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" y="4465520"/>
            <a:ext cx="3174334" cy="2392479"/>
          </a:xfrm>
          <a:prstGeom prst="rect">
            <a:avLst/>
          </a:prstGeom>
        </p:spPr>
      </p:pic>
      <p:pic>
        <p:nvPicPr>
          <p:cNvPr id="7" name="Picture 6" descr="008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5"/>
          <a:stretch/>
        </p:blipFill>
        <p:spPr>
          <a:xfrm>
            <a:off x="4165925" y="4464749"/>
            <a:ext cx="4378544" cy="239325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1198880" y="4196080"/>
            <a:ext cx="1534160" cy="186944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435350" y="6233402"/>
            <a:ext cx="147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SALINITY&lt;0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5350" y="5146282"/>
            <a:ext cx="147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SALINITY&gt;0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9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344" y="188933"/>
            <a:ext cx="665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calar advection – 1D channel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987123"/>
              </p:ext>
            </p:extLst>
          </p:nvPr>
        </p:nvGraphicFramePr>
        <p:xfrm>
          <a:off x="2937389" y="1395302"/>
          <a:ext cx="2478001" cy="1113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Document" r:id="rId3" imgW="876300" imgH="393700" progId="Word.Document.12">
                  <p:embed/>
                </p:oleObj>
              </mc:Choice>
              <mc:Fallback>
                <p:oleObj name="Document" r:id="rId3" imgW="876300" imgH="39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7389" y="1395302"/>
                        <a:ext cx="2478001" cy="1113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539895"/>
              </p:ext>
            </p:extLst>
          </p:nvPr>
        </p:nvGraphicFramePr>
        <p:xfrm>
          <a:off x="2838483" y="2664372"/>
          <a:ext cx="12611033" cy="94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ocument" r:id="rId5" imgW="5270500" imgH="393700" progId="Word.Document.12">
                  <p:embed/>
                </p:oleObj>
              </mc:Choice>
              <mc:Fallback>
                <p:oleObj name="Document" r:id="rId5" imgW="5270500" imgH="39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8483" y="2664372"/>
                        <a:ext cx="12611033" cy="942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698718" y="4110034"/>
            <a:ext cx="7414385" cy="2242309"/>
            <a:chOff x="229805" y="4537500"/>
            <a:chExt cx="7414385" cy="2242309"/>
          </a:xfrm>
        </p:grpSpPr>
        <p:sp>
          <p:nvSpPr>
            <p:cNvPr id="10" name="Freeform 9"/>
            <p:cNvSpPr/>
            <p:nvPr/>
          </p:nvSpPr>
          <p:spPr>
            <a:xfrm>
              <a:off x="544285" y="5696856"/>
              <a:ext cx="1136953" cy="955524"/>
            </a:xfrm>
            <a:custGeom>
              <a:avLst/>
              <a:gdLst>
                <a:gd name="connsiteX0" fmla="*/ 0 w 1136953"/>
                <a:gd name="connsiteY0" fmla="*/ 931334 h 955524"/>
                <a:gd name="connsiteX1" fmla="*/ 96762 w 1136953"/>
                <a:gd name="connsiteY1" fmla="*/ 556381 h 955524"/>
                <a:gd name="connsiteX2" fmla="*/ 314476 w 1136953"/>
                <a:gd name="connsiteY2" fmla="*/ 266096 h 955524"/>
                <a:gd name="connsiteX3" fmla="*/ 520095 w 1136953"/>
                <a:gd name="connsiteY3" fmla="*/ 532191 h 955524"/>
                <a:gd name="connsiteX4" fmla="*/ 810381 w 1136953"/>
                <a:gd name="connsiteY4" fmla="*/ 374953 h 955524"/>
                <a:gd name="connsiteX5" fmla="*/ 955524 w 1136953"/>
                <a:gd name="connsiteY5" fmla="*/ 0 h 955524"/>
                <a:gd name="connsiteX6" fmla="*/ 1124857 w 1136953"/>
                <a:gd name="connsiteY6" fmla="*/ 459619 h 955524"/>
                <a:gd name="connsiteX7" fmla="*/ 1136953 w 1136953"/>
                <a:gd name="connsiteY7" fmla="*/ 955524 h 95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6953" h="955524">
                  <a:moveTo>
                    <a:pt x="0" y="931334"/>
                  </a:moveTo>
                  <a:lnTo>
                    <a:pt x="96762" y="556381"/>
                  </a:lnTo>
                  <a:lnTo>
                    <a:pt x="314476" y="266096"/>
                  </a:lnTo>
                  <a:lnTo>
                    <a:pt x="520095" y="532191"/>
                  </a:lnTo>
                  <a:lnTo>
                    <a:pt x="810381" y="374953"/>
                  </a:lnTo>
                  <a:lnTo>
                    <a:pt x="955524" y="0"/>
                  </a:lnTo>
                  <a:lnTo>
                    <a:pt x="1124857" y="459619"/>
                  </a:lnTo>
                  <a:lnTo>
                    <a:pt x="1136953" y="955524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0095" y="6652380"/>
              <a:ext cx="6604000" cy="90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544285" y="4995333"/>
              <a:ext cx="0" cy="16570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29805" y="6410477"/>
              <a:ext cx="52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baseline="-25000" dirty="0" smtClean="0"/>
                <a:t>0</a:t>
              </a:r>
              <a:endParaRPr lang="en-US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6344" y="4537500"/>
              <a:ext cx="52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baseline="-25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24095" y="6306753"/>
              <a:ext cx="52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  <a:endParaRPr lang="en-US" baseline="-250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532190" y="5154357"/>
              <a:ext cx="6386286" cy="1489166"/>
            </a:xfrm>
            <a:prstGeom prst="straightConnector1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2462589" y="5231189"/>
              <a:ext cx="1136953" cy="955524"/>
            </a:xfrm>
            <a:custGeom>
              <a:avLst/>
              <a:gdLst>
                <a:gd name="connsiteX0" fmla="*/ 0 w 1136953"/>
                <a:gd name="connsiteY0" fmla="*/ 931334 h 955524"/>
                <a:gd name="connsiteX1" fmla="*/ 96762 w 1136953"/>
                <a:gd name="connsiteY1" fmla="*/ 556381 h 955524"/>
                <a:gd name="connsiteX2" fmla="*/ 314476 w 1136953"/>
                <a:gd name="connsiteY2" fmla="*/ 266096 h 955524"/>
                <a:gd name="connsiteX3" fmla="*/ 520095 w 1136953"/>
                <a:gd name="connsiteY3" fmla="*/ 532191 h 955524"/>
                <a:gd name="connsiteX4" fmla="*/ 810381 w 1136953"/>
                <a:gd name="connsiteY4" fmla="*/ 374953 h 955524"/>
                <a:gd name="connsiteX5" fmla="*/ 955524 w 1136953"/>
                <a:gd name="connsiteY5" fmla="*/ 0 h 955524"/>
                <a:gd name="connsiteX6" fmla="*/ 1124857 w 1136953"/>
                <a:gd name="connsiteY6" fmla="*/ 459619 h 955524"/>
                <a:gd name="connsiteX7" fmla="*/ 1136953 w 1136953"/>
                <a:gd name="connsiteY7" fmla="*/ 955524 h 95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6953" h="955524">
                  <a:moveTo>
                    <a:pt x="0" y="931334"/>
                  </a:moveTo>
                  <a:lnTo>
                    <a:pt x="96762" y="556381"/>
                  </a:lnTo>
                  <a:lnTo>
                    <a:pt x="314476" y="266096"/>
                  </a:lnTo>
                  <a:lnTo>
                    <a:pt x="520095" y="532191"/>
                  </a:lnTo>
                  <a:lnTo>
                    <a:pt x="810381" y="374953"/>
                  </a:lnTo>
                  <a:lnTo>
                    <a:pt x="955524" y="0"/>
                  </a:lnTo>
                  <a:lnTo>
                    <a:pt x="1124857" y="459619"/>
                  </a:lnTo>
                  <a:lnTo>
                    <a:pt x="1136953" y="955524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2462589" y="6186713"/>
              <a:ext cx="0" cy="456810"/>
            </a:xfrm>
            <a:prstGeom prst="straightConnector1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4644571" y="4741332"/>
              <a:ext cx="1136953" cy="955524"/>
            </a:xfrm>
            <a:custGeom>
              <a:avLst/>
              <a:gdLst>
                <a:gd name="connsiteX0" fmla="*/ 0 w 1136953"/>
                <a:gd name="connsiteY0" fmla="*/ 931334 h 955524"/>
                <a:gd name="connsiteX1" fmla="*/ 96762 w 1136953"/>
                <a:gd name="connsiteY1" fmla="*/ 556381 h 955524"/>
                <a:gd name="connsiteX2" fmla="*/ 314476 w 1136953"/>
                <a:gd name="connsiteY2" fmla="*/ 266096 h 955524"/>
                <a:gd name="connsiteX3" fmla="*/ 520095 w 1136953"/>
                <a:gd name="connsiteY3" fmla="*/ 532191 h 955524"/>
                <a:gd name="connsiteX4" fmla="*/ 810381 w 1136953"/>
                <a:gd name="connsiteY4" fmla="*/ 374953 h 955524"/>
                <a:gd name="connsiteX5" fmla="*/ 955524 w 1136953"/>
                <a:gd name="connsiteY5" fmla="*/ 0 h 955524"/>
                <a:gd name="connsiteX6" fmla="*/ 1124857 w 1136953"/>
                <a:gd name="connsiteY6" fmla="*/ 459619 h 955524"/>
                <a:gd name="connsiteX7" fmla="*/ 1136953 w 1136953"/>
                <a:gd name="connsiteY7" fmla="*/ 955524 h 95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6953" h="955524">
                  <a:moveTo>
                    <a:pt x="0" y="931334"/>
                  </a:moveTo>
                  <a:lnTo>
                    <a:pt x="96762" y="556381"/>
                  </a:lnTo>
                  <a:lnTo>
                    <a:pt x="314476" y="266096"/>
                  </a:lnTo>
                  <a:lnTo>
                    <a:pt x="520095" y="532191"/>
                  </a:lnTo>
                  <a:lnTo>
                    <a:pt x="810381" y="374953"/>
                  </a:lnTo>
                  <a:lnTo>
                    <a:pt x="955524" y="0"/>
                  </a:lnTo>
                  <a:lnTo>
                    <a:pt x="1124857" y="459619"/>
                  </a:lnTo>
                  <a:lnTo>
                    <a:pt x="1136953" y="955524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9805" y="5944679"/>
              <a:ext cx="52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9805" y="5435358"/>
              <a:ext cx="52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520096" y="5696856"/>
              <a:ext cx="4124475" cy="0"/>
            </a:xfrm>
            <a:prstGeom prst="straightConnector1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520095" y="6186713"/>
              <a:ext cx="1942493" cy="0"/>
            </a:xfrm>
            <a:prstGeom prst="straightConnector1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4644571" y="5696856"/>
              <a:ext cx="0" cy="955525"/>
            </a:xfrm>
            <a:prstGeom prst="straightConnector1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872932" y="6191867"/>
            <a:ext cx="52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2623073" y="6191867"/>
            <a:ext cx="82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+ut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4798208" y="6216057"/>
            <a:ext cx="82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+ut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482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4066</TotalTime>
  <Words>614</Words>
  <Application>Microsoft Macintosh PowerPoint</Application>
  <PresentationFormat>On-screen Show (4:3)</PresentationFormat>
  <Paragraphs>207</Paragraphs>
  <Slides>27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Burdekin, negative salinity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Upwinding limiters</vt:lpstr>
      <vt:lpstr>PowerPoint Presentation</vt:lpstr>
      <vt:lpstr>PowerPoint Presentation</vt:lpstr>
      <vt:lpstr>PowerPoint Presentation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Brassington</dc:creator>
  <cp:lastModifiedBy>Gary Brassington</cp:lastModifiedBy>
  <cp:revision>42</cp:revision>
  <dcterms:created xsi:type="dcterms:W3CDTF">2016-10-12T03:20:41Z</dcterms:created>
  <dcterms:modified xsi:type="dcterms:W3CDTF">2016-10-19T20:39:31Z</dcterms:modified>
</cp:coreProperties>
</file>