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00" r:id="rId2"/>
    <p:sldMasterId id="2147483805" r:id="rId3"/>
    <p:sldMasterId id="2147483811" r:id="rId4"/>
    <p:sldMasterId id="2147483813" r:id="rId5"/>
    <p:sldMasterId id="2147483826" r:id="rId6"/>
    <p:sldMasterId id="2147483839" r:id="rId7"/>
    <p:sldMasterId id="2147483852" r:id="rId8"/>
    <p:sldMasterId id="2147483856" r:id="rId9"/>
    <p:sldMasterId id="2147483858" r:id="rId10"/>
    <p:sldMasterId id="2147483870" r:id="rId11"/>
    <p:sldMasterId id="2147483882" r:id="rId12"/>
  </p:sldMasterIdLst>
  <p:notesMasterIdLst>
    <p:notesMasterId r:id="rId85"/>
  </p:notesMasterIdLst>
  <p:sldIdLst>
    <p:sldId id="799" r:id="rId13"/>
    <p:sldId id="807" r:id="rId14"/>
    <p:sldId id="800" r:id="rId15"/>
    <p:sldId id="801" r:id="rId16"/>
    <p:sldId id="802" r:id="rId17"/>
    <p:sldId id="805" r:id="rId18"/>
    <p:sldId id="804" r:id="rId19"/>
    <p:sldId id="803" r:id="rId20"/>
    <p:sldId id="668" r:id="rId21"/>
    <p:sldId id="619" r:id="rId22"/>
    <p:sldId id="676" r:id="rId23"/>
    <p:sldId id="677" r:id="rId24"/>
    <p:sldId id="678" r:id="rId25"/>
    <p:sldId id="786" r:id="rId26"/>
    <p:sldId id="787" r:id="rId27"/>
    <p:sldId id="788" r:id="rId28"/>
    <p:sldId id="621" r:id="rId29"/>
    <p:sldId id="628" r:id="rId30"/>
    <p:sldId id="636" r:id="rId31"/>
    <p:sldId id="774" r:id="rId32"/>
    <p:sldId id="775" r:id="rId33"/>
    <p:sldId id="776" r:id="rId34"/>
    <p:sldId id="777" r:id="rId35"/>
    <p:sldId id="778" r:id="rId36"/>
    <p:sldId id="779" r:id="rId37"/>
    <p:sldId id="780" r:id="rId38"/>
    <p:sldId id="756" r:id="rId39"/>
    <p:sldId id="781" r:id="rId40"/>
    <p:sldId id="782" r:id="rId41"/>
    <p:sldId id="783" r:id="rId42"/>
    <p:sldId id="757" r:id="rId43"/>
    <p:sldId id="758" r:id="rId44"/>
    <p:sldId id="627" r:id="rId45"/>
    <p:sldId id="632" r:id="rId46"/>
    <p:sldId id="673" r:id="rId47"/>
    <p:sldId id="651" r:id="rId48"/>
    <p:sldId id="650" r:id="rId49"/>
    <p:sldId id="737" r:id="rId50"/>
    <p:sldId id="760" r:id="rId51"/>
    <p:sldId id="761" r:id="rId52"/>
    <p:sldId id="759" r:id="rId53"/>
    <p:sldId id="738" r:id="rId54"/>
    <p:sldId id="763" r:id="rId55"/>
    <p:sldId id="652" r:id="rId56"/>
    <p:sldId id="740" r:id="rId57"/>
    <p:sldId id="741" r:id="rId58"/>
    <p:sldId id="752" r:id="rId59"/>
    <p:sldId id="753" r:id="rId60"/>
    <p:sldId id="754" r:id="rId61"/>
    <p:sldId id="755" r:id="rId62"/>
    <p:sldId id="764" r:id="rId63"/>
    <p:sldId id="765" r:id="rId64"/>
    <p:sldId id="766" r:id="rId65"/>
    <p:sldId id="767" r:id="rId66"/>
    <p:sldId id="768" r:id="rId67"/>
    <p:sldId id="769" r:id="rId68"/>
    <p:sldId id="770" r:id="rId69"/>
    <p:sldId id="771" r:id="rId70"/>
    <p:sldId id="795" r:id="rId71"/>
    <p:sldId id="797" r:id="rId72"/>
    <p:sldId id="798" r:id="rId73"/>
    <p:sldId id="796" r:id="rId74"/>
    <p:sldId id="669" r:id="rId75"/>
    <p:sldId id="785" r:id="rId76"/>
    <p:sldId id="644" r:id="rId77"/>
    <p:sldId id="789" r:id="rId78"/>
    <p:sldId id="784" r:id="rId79"/>
    <p:sldId id="793" r:id="rId80"/>
    <p:sldId id="641" r:id="rId81"/>
    <p:sldId id="670" r:id="rId82"/>
    <p:sldId id="646" r:id="rId83"/>
    <p:sldId id="674" r:id="rId84"/>
  </p:sldIdLst>
  <p:sldSz cx="9144000" cy="6858000" type="screen4x3"/>
  <p:notesSz cx="6946900" cy="9220200"/>
  <p:defaultTextStyle>
    <a:defPPr>
      <a:defRPr lang="en-US"/>
    </a:defPPr>
    <a:lvl1pPr algn="ctr" rtl="0" eaLnBrk="0" fontAlgn="base" hangingPunct="0">
      <a:spcBef>
        <a:spcPct val="0"/>
      </a:spcBef>
      <a:spcAft>
        <a:spcPct val="0"/>
      </a:spcAft>
      <a:defRPr sz="900" b="1" kern="1200">
        <a:solidFill>
          <a:schemeClr val="tx1"/>
        </a:solidFill>
        <a:latin typeface="Lucida Console" charset="0"/>
        <a:ea typeface="ＭＳ Ｐゴシック" charset="-128"/>
        <a:cs typeface="+mn-cs"/>
      </a:defRPr>
    </a:lvl1pPr>
    <a:lvl2pPr marL="457200" algn="ctr" rtl="0" eaLnBrk="0" fontAlgn="base" hangingPunct="0">
      <a:spcBef>
        <a:spcPct val="0"/>
      </a:spcBef>
      <a:spcAft>
        <a:spcPct val="0"/>
      </a:spcAft>
      <a:defRPr sz="900" b="1" kern="1200">
        <a:solidFill>
          <a:schemeClr val="tx1"/>
        </a:solidFill>
        <a:latin typeface="Lucida Console" charset="0"/>
        <a:ea typeface="ＭＳ Ｐゴシック" charset="-128"/>
        <a:cs typeface="+mn-cs"/>
      </a:defRPr>
    </a:lvl2pPr>
    <a:lvl3pPr marL="914400" algn="ctr" rtl="0" eaLnBrk="0" fontAlgn="base" hangingPunct="0">
      <a:spcBef>
        <a:spcPct val="0"/>
      </a:spcBef>
      <a:spcAft>
        <a:spcPct val="0"/>
      </a:spcAft>
      <a:defRPr sz="900" b="1" kern="1200">
        <a:solidFill>
          <a:schemeClr val="tx1"/>
        </a:solidFill>
        <a:latin typeface="Lucida Console" charset="0"/>
        <a:ea typeface="ＭＳ Ｐゴシック" charset="-128"/>
        <a:cs typeface="+mn-cs"/>
      </a:defRPr>
    </a:lvl3pPr>
    <a:lvl4pPr marL="1371600" algn="ctr" rtl="0" eaLnBrk="0" fontAlgn="base" hangingPunct="0">
      <a:spcBef>
        <a:spcPct val="0"/>
      </a:spcBef>
      <a:spcAft>
        <a:spcPct val="0"/>
      </a:spcAft>
      <a:defRPr sz="900" b="1" kern="1200">
        <a:solidFill>
          <a:schemeClr val="tx1"/>
        </a:solidFill>
        <a:latin typeface="Lucida Console" charset="0"/>
        <a:ea typeface="ＭＳ Ｐゴシック" charset="-128"/>
        <a:cs typeface="+mn-cs"/>
      </a:defRPr>
    </a:lvl4pPr>
    <a:lvl5pPr marL="1828800" algn="ctr" rtl="0" eaLnBrk="0" fontAlgn="base" hangingPunct="0">
      <a:spcBef>
        <a:spcPct val="0"/>
      </a:spcBef>
      <a:spcAft>
        <a:spcPct val="0"/>
      </a:spcAft>
      <a:defRPr sz="900" b="1" kern="1200">
        <a:solidFill>
          <a:schemeClr val="tx1"/>
        </a:solidFill>
        <a:latin typeface="Lucida Console" charset="0"/>
        <a:ea typeface="ＭＳ Ｐゴシック" charset="-128"/>
        <a:cs typeface="+mn-cs"/>
      </a:defRPr>
    </a:lvl5pPr>
    <a:lvl6pPr marL="2286000" algn="l" defTabSz="914400" rtl="0" eaLnBrk="1" latinLnBrk="0" hangingPunct="1">
      <a:defRPr sz="900" b="1" kern="1200">
        <a:solidFill>
          <a:schemeClr val="tx1"/>
        </a:solidFill>
        <a:latin typeface="Lucida Console" charset="0"/>
        <a:ea typeface="ＭＳ Ｐゴシック" charset="-128"/>
        <a:cs typeface="+mn-cs"/>
      </a:defRPr>
    </a:lvl6pPr>
    <a:lvl7pPr marL="2743200" algn="l" defTabSz="914400" rtl="0" eaLnBrk="1" latinLnBrk="0" hangingPunct="1">
      <a:defRPr sz="900" b="1" kern="1200">
        <a:solidFill>
          <a:schemeClr val="tx1"/>
        </a:solidFill>
        <a:latin typeface="Lucida Console" charset="0"/>
        <a:ea typeface="ＭＳ Ｐゴシック" charset="-128"/>
        <a:cs typeface="+mn-cs"/>
      </a:defRPr>
    </a:lvl7pPr>
    <a:lvl8pPr marL="3200400" algn="l" defTabSz="914400" rtl="0" eaLnBrk="1" latinLnBrk="0" hangingPunct="1">
      <a:defRPr sz="900" b="1" kern="1200">
        <a:solidFill>
          <a:schemeClr val="tx1"/>
        </a:solidFill>
        <a:latin typeface="Lucida Console" charset="0"/>
        <a:ea typeface="ＭＳ Ｐゴシック" charset="-128"/>
        <a:cs typeface="+mn-cs"/>
      </a:defRPr>
    </a:lvl8pPr>
    <a:lvl9pPr marL="3657600" algn="l" defTabSz="914400" rtl="0" eaLnBrk="1" latinLnBrk="0" hangingPunct="1">
      <a:defRPr sz="900" b="1" kern="1200">
        <a:solidFill>
          <a:schemeClr val="tx1"/>
        </a:solidFill>
        <a:latin typeface="Lucida Console"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AC52"/>
    <a:srgbClr val="FFEA81"/>
    <a:srgbClr val="9DBEE7"/>
    <a:srgbClr val="FE7F5C"/>
    <a:srgbClr val="FE7FD9"/>
    <a:srgbClr val="DC0000"/>
    <a:srgbClr val="0033CC"/>
    <a:srgbClr val="FF0000"/>
    <a:srgbClr val="000000"/>
    <a:srgbClr val="009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97" autoAdjust="0"/>
    <p:restoredTop sz="94664" autoAdjust="0"/>
  </p:normalViewPr>
  <p:slideViewPr>
    <p:cSldViewPr>
      <p:cViewPr varScale="1">
        <p:scale>
          <a:sx n="61" d="100"/>
          <a:sy n="61" d="100"/>
        </p:scale>
        <p:origin x="-2344" y="-112"/>
      </p:cViewPr>
      <p:guideLst>
        <p:guide orient="horz" pos="690"/>
        <p:guide pos="101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90"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bwMode="auto">
          <a:xfrm>
            <a:off x="0" y="0"/>
            <a:ext cx="3009900" cy="460375"/>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l" defTabSz="923925" eaLnBrk="1" hangingPunct="1">
              <a:defRPr sz="1200" b="0">
                <a:latin typeface="Arial" pitchFamily="34" charset="0"/>
                <a:ea typeface="+mn-ea"/>
              </a:defRPr>
            </a:lvl1pPr>
          </a:lstStyle>
          <a:p>
            <a:pPr>
              <a:defRPr/>
            </a:pPr>
            <a:endParaRPr lang="en-US"/>
          </a:p>
        </p:txBody>
      </p:sp>
      <p:sp>
        <p:nvSpPr>
          <p:cNvPr id="188419" name="Rectangle 3"/>
          <p:cNvSpPr>
            <a:spLocks noGrp="1" noChangeArrowheads="1"/>
          </p:cNvSpPr>
          <p:nvPr>
            <p:ph type="dt" idx="1"/>
          </p:nvPr>
        </p:nvSpPr>
        <p:spPr bwMode="auto">
          <a:xfrm>
            <a:off x="3935413" y="0"/>
            <a:ext cx="3009900" cy="460375"/>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r" defTabSz="923925" eaLnBrk="1" hangingPunct="1">
              <a:defRPr sz="1200" b="0">
                <a:latin typeface="Arial" pitchFamily="34" charset="0"/>
                <a:ea typeface="+mn-ea"/>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68400" y="692150"/>
            <a:ext cx="4610100" cy="3457575"/>
          </a:xfrm>
          <a:prstGeom prst="rect">
            <a:avLst/>
          </a:prstGeom>
          <a:noFill/>
          <a:ln w="9525">
            <a:solidFill>
              <a:srgbClr val="000000"/>
            </a:solidFill>
            <a:miter lim="800000"/>
            <a:headEnd/>
            <a:tailEnd/>
          </a:ln>
        </p:spPr>
      </p:sp>
      <p:sp>
        <p:nvSpPr>
          <p:cNvPr id="188421" name="Rectangle 5"/>
          <p:cNvSpPr>
            <a:spLocks noGrp="1" noChangeArrowheads="1"/>
          </p:cNvSpPr>
          <p:nvPr>
            <p:ph type="body" sz="quarter" idx="3"/>
          </p:nvPr>
        </p:nvSpPr>
        <p:spPr bwMode="auto">
          <a:xfrm>
            <a:off x="695325" y="4379913"/>
            <a:ext cx="5556250" cy="4148137"/>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8422" name="Rectangle 6"/>
          <p:cNvSpPr>
            <a:spLocks noGrp="1" noChangeArrowheads="1"/>
          </p:cNvSpPr>
          <p:nvPr>
            <p:ph type="ftr" sz="quarter" idx="4"/>
          </p:nvPr>
        </p:nvSpPr>
        <p:spPr bwMode="auto">
          <a:xfrm>
            <a:off x="0" y="8758238"/>
            <a:ext cx="3009900" cy="460375"/>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l" defTabSz="923925" eaLnBrk="1" hangingPunct="1">
              <a:defRPr sz="1200" b="0">
                <a:latin typeface="Arial" pitchFamily="34" charset="0"/>
                <a:ea typeface="+mn-ea"/>
              </a:defRPr>
            </a:lvl1pPr>
          </a:lstStyle>
          <a:p>
            <a:pPr>
              <a:defRPr/>
            </a:pPr>
            <a:endParaRPr lang="en-US"/>
          </a:p>
        </p:txBody>
      </p:sp>
      <p:sp>
        <p:nvSpPr>
          <p:cNvPr id="188423" name="Rectangle 7"/>
          <p:cNvSpPr>
            <a:spLocks noGrp="1" noChangeArrowheads="1"/>
          </p:cNvSpPr>
          <p:nvPr>
            <p:ph type="sldNum" sz="quarter" idx="5"/>
          </p:nvPr>
        </p:nvSpPr>
        <p:spPr bwMode="auto">
          <a:xfrm>
            <a:off x="3935413" y="8758238"/>
            <a:ext cx="3009900" cy="460375"/>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r" defTabSz="923925" eaLnBrk="1" hangingPunct="1">
              <a:defRPr sz="1200" b="0">
                <a:latin typeface="Arial" charset="0"/>
              </a:defRPr>
            </a:lvl1pPr>
          </a:lstStyle>
          <a:p>
            <a:fld id="{2BEAC4AF-1D57-4CF2-9007-393AAAF170E1}" type="slidenum">
              <a:rPr lang="en-US"/>
              <a:pPr/>
              <a:t>‹#›</a:t>
            </a:fld>
            <a:endParaRPr lang="en-US"/>
          </a:p>
        </p:txBody>
      </p:sp>
    </p:spTree>
    <p:extLst>
      <p:ext uri="{BB962C8B-B14F-4D97-AF65-F5344CB8AC3E}">
        <p14:creationId xmlns:p14="http://schemas.microsoft.com/office/powerpoint/2010/main" val="3627272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C052A5E8-24ED-4DB9-89C3-EC4F4359AD8D}" type="slidenum">
              <a:rPr lang="en-US">
                <a:solidFill>
                  <a:srgbClr val="000000"/>
                </a:solidFill>
              </a:rPr>
              <a:pPr/>
              <a:t>2</a:t>
            </a:fld>
            <a:endParaRPr 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07F0E5CB-906A-436A-A104-9D1EC195857F}" type="slidenum">
              <a:rPr lang="en-US">
                <a:solidFill>
                  <a:srgbClr val="000000"/>
                </a:solidFill>
              </a:rPr>
              <a:pPr/>
              <a:t>51</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defRPr>
            </a:lvl1pPr>
            <a:lvl2pPr marL="750602" indent="-288693">
              <a:defRPr sz="1400">
                <a:solidFill>
                  <a:schemeClr val="tx1"/>
                </a:solidFill>
                <a:latin typeface="Arial" charset="0"/>
                <a:ea typeface="ＭＳ Ｐゴシック" charset="0"/>
              </a:defRPr>
            </a:lvl2pPr>
            <a:lvl3pPr marL="1154773" indent="-230955">
              <a:defRPr sz="1400">
                <a:solidFill>
                  <a:schemeClr val="tx1"/>
                </a:solidFill>
                <a:latin typeface="Arial" charset="0"/>
                <a:ea typeface="ＭＳ Ｐゴシック" charset="0"/>
              </a:defRPr>
            </a:lvl3pPr>
            <a:lvl4pPr marL="1616682" indent="-230955">
              <a:defRPr sz="1400">
                <a:solidFill>
                  <a:schemeClr val="tx1"/>
                </a:solidFill>
                <a:latin typeface="Arial" charset="0"/>
                <a:ea typeface="ＭＳ Ｐゴシック" charset="0"/>
              </a:defRPr>
            </a:lvl4pPr>
            <a:lvl5pPr marL="2078591" indent="-230955">
              <a:defRPr sz="1400">
                <a:solidFill>
                  <a:schemeClr val="tx1"/>
                </a:solidFill>
                <a:latin typeface="Arial" charset="0"/>
                <a:ea typeface="ＭＳ Ｐゴシック" charset="0"/>
              </a:defRPr>
            </a:lvl5pPr>
            <a:lvl6pPr marL="2540500" indent="-230955" algn="ctr" eaLnBrk="0" fontAlgn="base" hangingPunct="0">
              <a:spcBef>
                <a:spcPct val="0"/>
              </a:spcBef>
              <a:spcAft>
                <a:spcPct val="0"/>
              </a:spcAft>
              <a:defRPr sz="1400">
                <a:solidFill>
                  <a:schemeClr val="tx1"/>
                </a:solidFill>
                <a:latin typeface="Arial" charset="0"/>
                <a:ea typeface="ＭＳ Ｐゴシック" charset="0"/>
              </a:defRPr>
            </a:lvl6pPr>
            <a:lvl7pPr marL="3002410" indent="-230955" algn="ctr" eaLnBrk="0" fontAlgn="base" hangingPunct="0">
              <a:spcBef>
                <a:spcPct val="0"/>
              </a:spcBef>
              <a:spcAft>
                <a:spcPct val="0"/>
              </a:spcAft>
              <a:defRPr sz="1400">
                <a:solidFill>
                  <a:schemeClr val="tx1"/>
                </a:solidFill>
                <a:latin typeface="Arial" charset="0"/>
                <a:ea typeface="ＭＳ Ｐゴシック" charset="0"/>
              </a:defRPr>
            </a:lvl7pPr>
            <a:lvl8pPr marL="3464319" indent="-230955" algn="ctr" eaLnBrk="0" fontAlgn="base" hangingPunct="0">
              <a:spcBef>
                <a:spcPct val="0"/>
              </a:spcBef>
              <a:spcAft>
                <a:spcPct val="0"/>
              </a:spcAft>
              <a:defRPr sz="1400">
                <a:solidFill>
                  <a:schemeClr val="tx1"/>
                </a:solidFill>
                <a:latin typeface="Arial" charset="0"/>
                <a:ea typeface="ＭＳ Ｐゴシック" charset="0"/>
              </a:defRPr>
            </a:lvl8pPr>
            <a:lvl9pPr marL="3926228" indent="-230955" algn="ctr" eaLnBrk="0" fontAlgn="base" hangingPunct="0">
              <a:spcBef>
                <a:spcPct val="0"/>
              </a:spcBef>
              <a:spcAft>
                <a:spcPct val="0"/>
              </a:spcAft>
              <a:defRPr sz="1400">
                <a:solidFill>
                  <a:schemeClr val="tx1"/>
                </a:solidFill>
                <a:latin typeface="Arial" charset="0"/>
                <a:ea typeface="ＭＳ Ｐゴシック" charset="0"/>
              </a:defRPr>
            </a:lvl9pPr>
          </a:lstStyle>
          <a:p>
            <a:fld id="{0495489D-5E01-9041-817C-D82B55B172DA}" type="slidenum">
              <a:rPr lang="en-US" sz="1200">
                <a:solidFill>
                  <a:srgbClr val="000000"/>
                </a:solidFill>
                <a:cs typeface="Times New Roman" charset="0"/>
              </a:rPr>
              <a:pPr/>
              <a:t>59</a:t>
            </a:fld>
            <a:endParaRPr lang="en-US" sz="1200">
              <a:solidFill>
                <a:srgbClr val="000000"/>
              </a:solidFill>
              <a:cs typeface="Times New Roman"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26254" y="4379595"/>
            <a:ext cx="5094393"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defRPr>
            </a:lvl1pPr>
            <a:lvl2pPr marL="750602" indent="-288693">
              <a:defRPr sz="1400">
                <a:solidFill>
                  <a:schemeClr val="tx1"/>
                </a:solidFill>
                <a:latin typeface="Arial" charset="0"/>
                <a:ea typeface="ＭＳ Ｐゴシック" charset="0"/>
              </a:defRPr>
            </a:lvl2pPr>
            <a:lvl3pPr marL="1154773" indent="-230955">
              <a:defRPr sz="1400">
                <a:solidFill>
                  <a:schemeClr val="tx1"/>
                </a:solidFill>
                <a:latin typeface="Arial" charset="0"/>
                <a:ea typeface="ＭＳ Ｐゴシック" charset="0"/>
              </a:defRPr>
            </a:lvl3pPr>
            <a:lvl4pPr marL="1616682" indent="-230955">
              <a:defRPr sz="1400">
                <a:solidFill>
                  <a:schemeClr val="tx1"/>
                </a:solidFill>
                <a:latin typeface="Arial" charset="0"/>
                <a:ea typeface="ＭＳ Ｐゴシック" charset="0"/>
              </a:defRPr>
            </a:lvl4pPr>
            <a:lvl5pPr marL="2078591" indent="-230955">
              <a:defRPr sz="1400">
                <a:solidFill>
                  <a:schemeClr val="tx1"/>
                </a:solidFill>
                <a:latin typeface="Arial" charset="0"/>
                <a:ea typeface="ＭＳ Ｐゴシック" charset="0"/>
              </a:defRPr>
            </a:lvl5pPr>
            <a:lvl6pPr marL="2540500" indent="-230955" algn="ctr" eaLnBrk="0" fontAlgn="base" hangingPunct="0">
              <a:spcBef>
                <a:spcPct val="0"/>
              </a:spcBef>
              <a:spcAft>
                <a:spcPct val="0"/>
              </a:spcAft>
              <a:defRPr sz="1400">
                <a:solidFill>
                  <a:schemeClr val="tx1"/>
                </a:solidFill>
                <a:latin typeface="Arial" charset="0"/>
                <a:ea typeface="ＭＳ Ｐゴシック" charset="0"/>
              </a:defRPr>
            </a:lvl6pPr>
            <a:lvl7pPr marL="3002410" indent="-230955" algn="ctr" eaLnBrk="0" fontAlgn="base" hangingPunct="0">
              <a:spcBef>
                <a:spcPct val="0"/>
              </a:spcBef>
              <a:spcAft>
                <a:spcPct val="0"/>
              </a:spcAft>
              <a:defRPr sz="1400">
                <a:solidFill>
                  <a:schemeClr val="tx1"/>
                </a:solidFill>
                <a:latin typeface="Arial" charset="0"/>
                <a:ea typeface="ＭＳ Ｐゴシック" charset="0"/>
              </a:defRPr>
            </a:lvl7pPr>
            <a:lvl8pPr marL="3464319" indent="-230955" algn="ctr" eaLnBrk="0" fontAlgn="base" hangingPunct="0">
              <a:spcBef>
                <a:spcPct val="0"/>
              </a:spcBef>
              <a:spcAft>
                <a:spcPct val="0"/>
              </a:spcAft>
              <a:defRPr sz="1400">
                <a:solidFill>
                  <a:schemeClr val="tx1"/>
                </a:solidFill>
                <a:latin typeface="Arial" charset="0"/>
                <a:ea typeface="ＭＳ Ｐゴシック" charset="0"/>
              </a:defRPr>
            </a:lvl8pPr>
            <a:lvl9pPr marL="3926228" indent="-230955" algn="ctr" eaLnBrk="0" fontAlgn="base" hangingPunct="0">
              <a:spcBef>
                <a:spcPct val="0"/>
              </a:spcBef>
              <a:spcAft>
                <a:spcPct val="0"/>
              </a:spcAft>
              <a:defRPr sz="1400">
                <a:solidFill>
                  <a:schemeClr val="tx1"/>
                </a:solidFill>
                <a:latin typeface="Arial" charset="0"/>
                <a:ea typeface="ＭＳ Ｐゴシック" charset="0"/>
              </a:defRPr>
            </a:lvl9pPr>
          </a:lstStyle>
          <a:p>
            <a:fld id="{0495489D-5E01-9041-817C-D82B55B172DA}" type="slidenum">
              <a:rPr lang="en-US" sz="1200">
                <a:solidFill>
                  <a:srgbClr val="000000"/>
                </a:solidFill>
                <a:cs typeface="Times New Roman" charset="0"/>
              </a:rPr>
              <a:pPr/>
              <a:t>60</a:t>
            </a:fld>
            <a:endParaRPr lang="en-US" sz="1200">
              <a:solidFill>
                <a:srgbClr val="000000"/>
              </a:solidFill>
              <a:cs typeface="Times New Roman"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26254" y="4379595"/>
            <a:ext cx="5094393"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defRPr>
            </a:lvl1pPr>
            <a:lvl2pPr marL="750602" indent="-288693">
              <a:defRPr sz="1400">
                <a:solidFill>
                  <a:schemeClr val="tx1"/>
                </a:solidFill>
                <a:latin typeface="Arial" charset="0"/>
                <a:ea typeface="ＭＳ Ｐゴシック" charset="0"/>
              </a:defRPr>
            </a:lvl2pPr>
            <a:lvl3pPr marL="1154773" indent="-230955">
              <a:defRPr sz="1400">
                <a:solidFill>
                  <a:schemeClr val="tx1"/>
                </a:solidFill>
                <a:latin typeface="Arial" charset="0"/>
                <a:ea typeface="ＭＳ Ｐゴシック" charset="0"/>
              </a:defRPr>
            </a:lvl3pPr>
            <a:lvl4pPr marL="1616682" indent="-230955">
              <a:defRPr sz="1400">
                <a:solidFill>
                  <a:schemeClr val="tx1"/>
                </a:solidFill>
                <a:latin typeface="Arial" charset="0"/>
                <a:ea typeface="ＭＳ Ｐゴシック" charset="0"/>
              </a:defRPr>
            </a:lvl4pPr>
            <a:lvl5pPr marL="2078591" indent="-230955">
              <a:defRPr sz="1400">
                <a:solidFill>
                  <a:schemeClr val="tx1"/>
                </a:solidFill>
                <a:latin typeface="Arial" charset="0"/>
                <a:ea typeface="ＭＳ Ｐゴシック" charset="0"/>
              </a:defRPr>
            </a:lvl5pPr>
            <a:lvl6pPr marL="2540500" indent="-230955" algn="ctr" eaLnBrk="0" fontAlgn="base" hangingPunct="0">
              <a:spcBef>
                <a:spcPct val="0"/>
              </a:spcBef>
              <a:spcAft>
                <a:spcPct val="0"/>
              </a:spcAft>
              <a:defRPr sz="1400">
                <a:solidFill>
                  <a:schemeClr val="tx1"/>
                </a:solidFill>
                <a:latin typeface="Arial" charset="0"/>
                <a:ea typeface="ＭＳ Ｐゴシック" charset="0"/>
              </a:defRPr>
            </a:lvl6pPr>
            <a:lvl7pPr marL="3002410" indent="-230955" algn="ctr" eaLnBrk="0" fontAlgn="base" hangingPunct="0">
              <a:spcBef>
                <a:spcPct val="0"/>
              </a:spcBef>
              <a:spcAft>
                <a:spcPct val="0"/>
              </a:spcAft>
              <a:defRPr sz="1400">
                <a:solidFill>
                  <a:schemeClr val="tx1"/>
                </a:solidFill>
                <a:latin typeface="Arial" charset="0"/>
                <a:ea typeface="ＭＳ Ｐゴシック" charset="0"/>
              </a:defRPr>
            </a:lvl7pPr>
            <a:lvl8pPr marL="3464319" indent="-230955" algn="ctr" eaLnBrk="0" fontAlgn="base" hangingPunct="0">
              <a:spcBef>
                <a:spcPct val="0"/>
              </a:spcBef>
              <a:spcAft>
                <a:spcPct val="0"/>
              </a:spcAft>
              <a:defRPr sz="1400">
                <a:solidFill>
                  <a:schemeClr val="tx1"/>
                </a:solidFill>
                <a:latin typeface="Arial" charset="0"/>
                <a:ea typeface="ＭＳ Ｐゴシック" charset="0"/>
              </a:defRPr>
            </a:lvl8pPr>
            <a:lvl9pPr marL="3926228" indent="-230955" algn="ctr" eaLnBrk="0" fontAlgn="base" hangingPunct="0">
              <a:spcBef>
                <a:spcPct val="0"/>
              </a:spcBef>
              <a:spcAft>
                <a:spcPct val="0"/>
              </a:spcAft>
              <a:defRPr sz="1400">
                <a:solidFill>
                  <a:schemeClr val="tx1"/>
                </a:solidFill>
                <a:latin typeface="Arial" charset="0"/>
                <a:ea typeface="ＭＳ Ｐゴシック" charset="0"/>
              </a:defRPr>
            </a:lvl9pPr>
          </a:lstStyle>
          <a:p>
            <a:fld id="{0495489D-5E01-9041-817C-D82B55B172DA}" type="slidenum">
              <a:rPr lang="en-US" sz="1200">
                <a:solidFill>
                  <a:srgbClr val="000000"/>
                </a:solidFill>
                <a:cs typeface="Times New Roman" charset="0"/>
              </a:rPr>
              <a:pPr/>
              <a:t>61</a:t>
            </a:fld>
            <a:endParaRPr lang="en-US" sz="1200">
              <a:solidFill>
                <a:srgbClr val="000000"/>
              </a:solidFill>
              <a:cs typeface="Times New Roman"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26254" y="4379595"/>
            <a:ext cx="5094393"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defRPr>
            </a:lvl1pPr>
            <a:lvl2pPr marL="750602" indent="-288693">
              <a:defRPr sz="1400">
                <a:solidFill>
                  <a:schemeClr val="tx1"/>
                </a:solidFill>
                <a:latin typeface="Arial" charset="0"/>
                <a:ea typeface="ＭＳ Ｐゴシック" charset="0"/>
              </a:defRPr>
            </a:lvl2pPr>
            <a:lvl3pPr marL="1154773" indent="-230955">
              <a:defRPr sz="1400">
                <a:solidFill>
                  <a:schemeClr val="tx1"/>
                </a:solidFill>
                <a:latin typeface="Arial" charset="0"/>
                <a:ea typeface="ＭＳ Ｐゴシック" charset="0"/>
              </a:defRPr>
            </a:lvl3pPr>
            <a:lvl4pPr marL="1616682" indent="-230955">
              <a:defRPr sz="1400">
                <a:solidFill>
                  <a:schemeClr val="tx1"/>
                </a:solidFill>
                <a:latin typeface="Arial" charset="0"/>
                <a:ea typeface="ＭＳ Ｐゴシック" charset="0"/>
              </a:defRPr>
            </a:lvl4pPr>
            <a:lvl5pPr marL="2078591" indent="-230955">
              <a:defRPr sz="1400">
                <a:solidFill>
                  <a:schemeClr val="tx1"/>
                </a:solidFill>
                <a:latin typeface="Arial" charset="0"/>
                <a:ea typeface="ＭＳ Ｐゴシック" charset="0"/>
              </a:defRPr>
            </a:lvl5pPr>
            <a:lvl6pPr marL="2540500" indent="-230955" algn="ctr" eaLnBrk="0" fontAlgn="base" hangingPunct="0">
              <a:spcBef>
                <a:spcPct val="0"/>
              </a:spcBef>
              <a:spcAft>
                <a:spcPct val="0"/>
              </a:spcAft>
              <a:defRPr sz="1400">
                <a:solidFill>
                  <a:schemeClr val="tx1"/>
                </a:solidFill>
                <a:latin typeface="Arial" charset="0"/>
                <a:ea typeface="ＭＳ Ｐゴシック" charset="0"/>
              </a:defRPr>
            </a:lvl6pPr>
            <a:lvl7pPr marL="3002410" indent="-230955" algn="ctr" eaLnBrk="0" fontAlgn="base" hangingPunct="0">
              <a:spcBef>
                <a:spcPct val="0"/>
              </a:spcBef>
              <a:spcAft>
                <a:spcPct val="0"/>
              </a:spcAft>
              <a:defRPr sz="1400">
                <a:solidFill>
                  <a:schemeClr val="tx1"/>
                </a:solidFill>
                <a:latin typeface="Arial" charset="0"/>
                <a:ea typeface="ＭＳ Ｐゴシック" charset="0"/>
              </a:defRPr>
            </a:lvl7pPr>
            <a:lvl8pPr marL="3464319" indent="-230955" algn="ctr" eaLnBrk="0" fontAlgn="base" hangingPunct="0">
              <a:spcBef>
                <a:spcPct val="0"/>
              </a:spcBef>
              <a:spcAft>
                <a:spcPct val="0"/>
              </a:spcAft>
              <a:defRPr sz="1400">
                <a:solidFill>
                  <a:schemeClr val="tx1"/>
                </a:solidFill>
                <a:latin typeface="Arial" charset="0"/>
                <a:ea typeface="ＭＳ Ｐゴシック" charset="0"/>
              </a:defRPr>
            </a:lvl8pPr>
            <a:lvl9pPr marL="3926228" indent="-230955" algn="ctr" eaLnBrk="0" fontAlgn="base" hangingPunct="0">
              <a:spcBef>
                <a:spcPct val="0"/>
              </a:spcBef>
              <a:spcAft>
                <a:spcPct val="0"/>
              </a:spcAft>
              <a:defRPr sz="1400">
                <a:solidFill>
                  <a:schemeClr val="tx1"/>
                </a:solidFill>
                <a:latin typeface="Arial" charset="0"/>
                <a:ea typeface="ＭＳ Ｐゴシック" charset="0"/>
              </a:defRPr>
            </a:lvl9pPr>
          </a:lstStyle>
          <a:p>
            <a:fld id="{0495489D-5E01-9041-817C-D82B55B172DA}" type="slidenum">
              <a:rPr lang="en-US" sz="1200">
                <a:solidFill>
                  <a:srgbClr val="000000"/>
                </a:solidFill>
                <a:cs typeface="Times New Roman" charset="0"/>
              </a:rPr>
              <a:pPr/>
              <a:t>62</a:t>
            </a:fld>
            <a:endParaRPr lang="en-US" sz="1200">
              <a:solidFill>
                <a:srgbClr val="000000"/>
              </a:solidFill>
              <a:cs typeface="Times New Roman"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26254" y="4379595"/>
            <a:ext cx="5094393"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07F0E5CB-906A-436A-A104-9D1EC195857F}" type="slidenum">
              <a:rPr lang="en-US">
                <a:solidFill>
                  <a:srgbClr val="000000"/>
                </a:solidFill>
              </a:rPr>
              <a:pPr/>
              <a:t>63</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C052A5E8-24ED-4DB9-89C3-EC4F4359AD8D}" type="slidenum">
              <a:rPr lang="en-US">
                <a:solidFill>
                  <a:srgbClr val="000000"/>
                </a:solidFill>
              </a:rPr>
              <a:pPr/>
              <a:t>64</a:t>
            </a:fld>
            <a:endParaRPr 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C052A5E8-24ED-4DB9-89C3-EC4F4359AD8D}" type="slidenum">
              <a:rPr lang="en-US">
                <a:solidFill>
                  <a:srgbClr val="000000"/>
                </a:solidFill>
              </a:rPr>
              <a:pPr/>
              <a:t>65</a:t>
            </a:fld>
            <a:endParaRPr 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C052A5E8-24ED-4DB9-89C3-EC4F4359AD8D}" type="slidenum">
              <a:rPr lang="en-US">
                <a:solidFill>
                  <a:srgbClr val="000000"/>
                </a:solidFill>
              </a:rPr>
              <a:pPr/>
              <a:t>66</a:t>
            </a:fld>
            <a:endParaRPr 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C052A5E8-24ED-4DB9-89C3-EC4F4359AD8D}" type="slidenum">
              <a:rPr lang="en-US">
                <a:solidFill>
                  <a:srgbClr val="000000"/>
                </a:solidFill>
              </a:rPr>
              <a:pPr/>
              <a:t>67</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10E02-B72B-485C-A541-E984475B2B08}"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986363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C052A5E8-24ED-4DB9-89C3-EC4F4359AD8D}" type="slidenum">
              <a:rPr lang="en-US">
                <a:solidFill>
                  <a:srgbClr val="000000"/>
                </a:solidFill>
              </a:rPr>
              <a:pPr/>
              <a:t>68</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07F0E5CB-906A-436A-A104-9D1EC195857F}" type="slidenum">
              <a:rPr lang="en-US">
                <a:solidFill>
                  <a:srgbClr val="000000"/>
                </a:solidFill>
              </a:rPr>
              <a:pPr/>
              <a:t>9</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defRPr>
            </a:lvl1pPr>
            <a:lvl2pPr marL="750602" indent="-288693">
              <a:defRPr sz="1400">
                <a:solidFill>
                  <a:schemeClr val="tx1"/>
                </a:solidFill>
                <a:latin typeface="Arial" charset="0"/>
                <a:ea typeface="ＭＳ Ｐゴシック" charset="0"/>
              </a:defRPr>
            </a:lvl2pPr>
            <a:lvl3pPr marL="1154773" indent="-230955">
              <a:defRPr sz="1400">
                <a:solidFill>
                  <a:schemeClr val="tx1"/>
                </a:solidFill>
                <a:latin typeface="Arial" charset="0"/>
                <a:ea typeface="ＭＳ Ｐゴシック" charset="0"/>
              </a:defRPr>
            </a:lvl3pPr>
            <a:lvl4pPr marL="1616682" indent="-230955">
              <a:defRPr sz="1400">
                <a:solidFill>
                  <a:schemeClr val="tx1"/>
                </a:solidFill>
                <a:latin typeface="Arial" charset="0"/>
                <a:ea typeface="ＭＳ Ｐゴシック" charset="0"/>
              </a:defRPr>
            </a:lvl4pPr>
            <a:lvl5pPr marL="2078591" indent="-230955">
              <a:defRPr sz="1400">
                <a:solidFill>
                  <a:schemeClr val="tx1"/>
                </a:solidFill>
                <a:latin typeface="Arial" charset="0"/>
                <a:ea typeface="ＭＳ Ｐゴシック" charset="0"/>
              </a:defRPr>
            </a:lvl5pPr>
            <a:lvl6pPr marL="2540500" indent="-230955" algn="ctr" eaLnBrk="0" fontAlgn="base" hangingPunct="0">
              <a:spcBef>
                <a:spcPct val="0"/>
              </a:spcBef>
              <a:spcAft>
                <a:spcPct val="0"/>
              </a:spcAft>
              <a:defRPr sz="1400">
                <a:solidFill>
                  <a:schemeClr val="tx1"/>
                </a:solidFill>
                <a:latin typeface="Arial" charset="0"/>
                <a:ea typeface="ＭＳ Ｐゴシック" charset="0"/>
              </a:defRPr>
            </a:lvl6pPr>
            <a:lvl7pPr marL="3002410" indent="-230955" algn="ctr" eaLnBrk="0" fontAlgn="base" hangingPunct="0">
              <a:spcBef>
                <a:spcPct val="0"/>
              </a:spcBef>
              <a:spcAft>
                <a:spcPct val="0"/>
              </a:spcAft>
              <a:defRPr sz="1400">
                <a:solidFill>
                  <a:schemeClr val="tx1"/>
                </a:solidFill>
                <a:latin typeface="Arial" charset="0"/>
                <a:ea typeface="ＭＳ Ｐゴシック" charset="0"/>
              </a:defRPr>
            </a:lvl7pPr>
            <a:lvl8pPr marL="3464319" indent="-230955" algn="ctr" eaLnBrk="0" fontAlgn="base" hangingPunct="0">
              <a:spcBef>
                <a:spcPct val="0"/>
              </a:spcBef>
              <a:spcAft>
                <a:spcPct val="0"/>
              </a:spcAft>
              <a:defRPr sz="1400">
                <a:solidFill>
                  <a:schemeClr val="tx1"/>
                </a:solidFill>
                <a:latin typeface="Arial" charset="0"/>
                <a:ea typeface="ＭＳ Ｐゴシック" charset="0"/>
              </a:defRPr>
            </a:lvl8pPr>
            <a:lvl9pPr marL="3926228" indent="-230955" algn="ctr" eaLnBrk="0" fontAlgn="base" hangingPunct="0">
              <a:spcBef>
                <a:spcPct val="0"/>
              </a:spcBef>
              <a:spcAft>
                <a:spcPct val="0"/>
              </a:spcAft>
              <a:defRPr sz="1400">
                <a:solidFill>
                  <a:schemeClr val="tx1"/>
                </a:solidFill>
                <a:latin typeface="Arial" charset="0"/>
                <a:ea typeface="ＭＳ Ｐゴシック" charset="0"/>
              </a:defRPr>
            </a:lvl9pPr>
          </a:lstStyle>
          <a:p>
            <a:fld id="{0495489D-5E01-9041-817C-D82B55B172DA}" type="slidenum">
              <a:rPr lang="en-US" sz="1200">
                <a:solidFill>
                  <a:srgbClr val="000000"/>
                </a:solidFill>
                <a:cs typeface="Times New Roman" charset="0"/>
              </a:rPr>
              <a:pPr/>
              <a:t>45</a:t>
            </a:fld>
            <a:endParaRPr lang="en-US" sz="1200">
              <a:solidFill>
                <a:srgbClr val="000000"/>
              </a:solidFill>
              <a:cs typeface="Times New Roman"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26254" y="4379595"/>
            <a:ext cx="5094393"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defRPr>
            </a:lvl1pPr>
            <a:lvl2pPr marL="750602" indent="-288693">
              <a:defRPr sz="1400">
                <a:solidFill>
                  <a:schemeClr val="tx1"/>
                </a:solidFill>
                <a:latin typeface="Arial" charset="0"/>
                <a:ea typeface="ＭＳ Ｐゴシック" charset="0"/>
              </a:defRPr>
            </a:lvl2pPr>
            <a:lvl3pPr marL="1154773" indent="-230955">
              <a:defRPr sz="1400">
                <a:solidFill>
                  <a:schemeClr val="tx1"/>
                </a:solidFill>
                <a:latin typeface="Arial" charset="0"/>
                <a:ea typeface="ＭＳ Ｐゴシック" charset="0"/>
              </a:defRPr>
            </a:lvl3pPr>
            <a:lvl4pPr marL="1616682" indent="-230955">
              <a:defRPr sz="1400">
                <a:solidFill>
                  <a:schemeClr val="tx1"/>
                </a:solidFill>
                <a:latin typeface="Arial" charset="0"/>
                <a:ea typeface="ＭＳ Ｐゴシック" charset="0"/>
              </a:defRPr>
            </a:lvl4pPr>
            <a:lvl5pPr marL="2078591" indent="-230955">
              <a:defRPr sz="1400">
                <a:solidFill>
                  <a:schemeClr val="tx1"/>
                </a:solidFill>
                <a:latin typeface="Arial" charset="0"/>
                <a:ea typeface="ＭＳ Ｐゴシック" charset="0"/>
              </a:defRPr>
            </a:lvl5pPr>
            <a:lvl6pPr marL="2540500" indent="-230955" algn="ctr" eaLnBrk="0" fontAlgn="base" hangingPunct="0">
              <a:spcBef>
                <a:spcPct val="0"/>
              </a:spcBef>
              <a:spcAft>
                <a:spcPct val="0"/>
              </a:spcAft>
              <a:defRPr sz="1400">
                <a:solidFill>
                  <a:schemeClr val="tx1"/>
                </a:solidFill>
                <a:latin typeface="Arial" charset="0"/>
                <a:ea typeface="ＭＳ Ｐゴシック" charset="0"/>
              </a:defRPr>
            </a:lvl6pPr>
            <a:lvl7pPr marL="3002410" indent="-230955" algn="ctr" eaLnBrk="0" fontAlgn="base" hangingPunct="0">
              <a:spcBef>
                <a:spcPct val="0"/>
              </a:spcBef>
              <a:spcAft>
                <a:spcPct val="0"/>
              </a:spcAft>
              <a:defRPr sz="1400">
                <a:solidFill>
                  <a:schemeClr val="tx1"/>
                </a:solidFill>
                <a:latin typeface="Arial" charset="0"/>
                <a:ea typeface="ＭＳ Ｐゴシック" charset="0"/>
              </a:defRPr>
            </a:lvl7pPr>
            <a:lvl8pPr marL="3464319" indent="-230955" algn="ctr" eaLnBrk="0" fontAlgn="base" hangingPunct="0">
              <a:spcBef>
                <a:spcPct val="0"/>
              </a:spcBef>
              <a:spcAft>
                <a:spcPct val="0"/>
              </a:spcAft>
              <a:defRPr sz="1400">
                <a:solidFill>
                  <a:schemeClr val="tx1"/>
                </a:solidFill>
                <a:latin typeface="Arial" charset="0"/>
                <a:ea typeface="ＭＳ Ｐゴシック" charset="0"/>
              </a:defRPr>
            </a:lvl8pPr>
            <a:lvl9pPr marL="3926228" indent="-230955" algn="ctr" eaLnBrk="0" fontAlgn="base" hangingPunct="0">
              <a:spcBef>
                <a:spcPct val="0"/>
              </a:spcBef>
              <a:spcAft>
                <a:spcPct val="0"/>
              </a:spcAft>
              <a:defRPr sz="1400">
                <a:solidFill>
                  <a:schemeClr val="tx1"/>
                </a:solidFill>
                <a:latin typeface="Arial" charset="0"/>
                <a:ea typeface="ＭＳ Ｐゴシック" charset="0"/>
              </a:defRPr>
            </a:lvl9pPr>
          </a:lstStyle>
          <a:p>
            <a:fld id="{0495489D-5E01-9041-817C-D82B55B172DA}" type="slidenum">
              <a:rPr lang="en-US" sz="1200">
                <a:solidFill>
                  <a:srgbClr val="000000"/>
                </a:solidFill>
                <a:cs typeface="Times New Roman" charset="0"/>
              </a:rPr>
              <a:pPr/>
              <a:t>46</a:t>
            </a:fld>
            <a:endParaRPr lang="en-US" sz="1200">
              <a:solidFill>
                <a:srgbClr val="000000"/>
              </a:solidFill>
              <a:cs typeface="Times New Roman"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26254" y="4379595"/>
            <a:ext cx="5094393"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defRPr>
            </a:lvl1pPr>
            <a:lvl2pPr marL="750602" indent="-288693">
              <a:defRPr sz="1400">
                <a:solidFill>
                  <a:schemeClr val="tx1"/>
                </a:solidFill>
                <a:latin typeface="Arial" charset="0"/>
                <a:ea typeface="ＭＳ Ｐゴシック" charset="0"/>
              </a:defRPr>
            </a:lvl2pPr>
            <a:lvl3pPr marL="1154773" indent="-230955">
              <a:defRPr sz="1400">
                <a:solidFill>
                  <a:schemeClr val="tx1"/>
                </a:solidFill>
                <a:latin typeface="Arial" charset="0"/>
                <a:ea typeface="ＭＳ Ｐゴシック" charset="0"/>
              </a:defRPr>
            </a:lvl3pPr>
            <a:lvl4pPr marL="1616682" indent="-230955">
              <a:defRPr sz="1400">
                <a:solidFill>
                  <a:schemeClr val="tx1"/>
                </a:solidFill>
                <a:latin typeface="Arial" charset="0"/>
                <a:ea typeface="ＭＳ Ｐゴシック" charset="0"/>
              </a:defRPr>
            </a:lvl4pPr>
            <a:lvl5pPr marL="2078591" indent="-230955">
              <a:defRPr sz="1400">
                <a:solidFill>
                  <a:schemeClr val="tx1"/>
                </a:solidFill>
                <a:latin typeface="Arial" charset="0"/>
                <a:ea typeface="ＭＳ Ｐゴシック" charset="0"/>
              </a:defRPr>
            </a:lvl5pPr>
            <a:lvl6pPr marL="2540500" indent="-230955" algn="ctr" eaLnBrk="0" fontAlgn="base" hangingPunct="0">
              <a:spcBef>
                <a:spcPct val="0"/>
              </a:spcBef>
              <a:spcAft>
                <a:spcPct val="0"/>
              </a:spcAft>
              <a:defRPr sz="1400">
                <a:solidFill>
                  <a:schemeClr val="tx1"/>
                </a:solidFill>
                <a:latin typeface="Arial" charset="0"/>
                <a:ea typeface="ＭＳ Ｐゴシック" charset="0"/>
              </a:defRPr>
            </a:lvl6pPr>
            <a:lvl7pPr marL="3002410" indent="-230955" algn="ctr" eaLnBrk="0" fontAlgn="base" hangingPunct="0">
              <a:spcBef>
                <a:spcPct val="0"/>
              </a:spcBef>
              <a:spcAft>
                <a:spcPct val="0"/>
              </a:spcAft>
              <a:defRPr sz="1400">
                <a:solidFill>
                  <a:schemeClr val="tx1"/>
                </a:solidFill>
                <a:latin typeface="Arial" charset="0"/>
                <a:ea typeface="ＭＳ Ｐゴシック" charset="0"/>
              </a:defRPr>
            </a:lvl7pPr>
            <a:lvl8pPr marL="3464319" indent="-230955" algn="ctr" eaLnBrk="0" fontAlgn="base" hangingPunct="0">
              <a:spcBef>
                <a:spcPct val="0"/>
              </a:spcBef>
              <a:spcAft>
                <a:spcPct val="0"/>
              </a:spcAft>
              <a:defRPr sz="1400">
                <a:solidFill>
                  <a:schemeClr val="tx1"/>
                </a:solidFill>
                <a:latin typeface="Arial" charset="0"/>
                <a:ea typeface="ＭＳ Ｐゴシック" charset="0"/>
              </a:defRPr>
            </a:lvl8pPr>
            <a:lvl9pPr marL="3926228" indent="-230955" algn="ctr" eaLnBrk="0" fontAlgn="base" hangingPunct="0">
              <a:spcBef>
                <a:spcPct val="0"/>
              </a:spcBef>
              <a:spcAft>
                <a:spcPct val="0"/>
              </a:spcAft>
              <a:defRPr sz="1400">
                <a:solidFill>
                  <a:schemeClr val="tx1"/>
                </a:solidFill>
                <a:latin typeface="Arial" charset="0"/>
                <a:ea typeface="ＭＳ Ｐゴシック" charset="0"/>
              </a:defRPr>
            </a:lvl9pPr>
          </a:lstStyle>
          <a:p>
            <a:fld id="{0495489D-5E01-9041-817C-D82B55B172DA}" type="slidenum">
              <a:rPr lang="en-US" sz="1200">
                <a:solidFill>
                  <a:srgbClr val="000000"/>
                </a:solidFill>
                <a:cs typeface="Times New Roman" charset="0"/>
              </a:rPr>
              <a:pPr/>
              <a:t>47</a:t>
            </a:fld>
            <a:endParaRPr lang="en-US" sz="1200">
              <a:solidFill>
                <a:srgbClr val="000000"/>
              </a:solidFill>
              <a:cs typeface="Times New Roman"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26254" y="4379595"/>
            <a:ext cx="5094393"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defRPr>
            </a:lvl1pPr>
            <a:lvl2pPr marL="750602" indent="-288693">
              <a:defRPr sz="1400">
                <a:solidFill>
                  <a:schemeClr val="tx1"/>
                </a:solidFill>
                <a:latin typeface="Arial" charset="0"/>
                <a:ea typeface="ＭＳ Ｐゴシック" charset="0"/>
              </a:defRPr>
            </a:lvl2pPr>
            <a:lvl3pPr marL="1154773" indent="-230955">
              <a:defRPr sz="1400">
                <a:solidFill>
                  <a:schemeClr val="tx1"/>
                </a:solidFill>
                <a:latin typeface="Arial" charset="0"/>
                <a:ea typeface="ＭＳ Ｐゴシック" charset="0"/>
              </a:defRPr>
            </a:lvl3pPr>
            <a:lvl4pPr marL="1616682" indent="-230955">
              <a:defRPr sz="1400">
                <a:solidFill>
                  <a:schemeClr val="tx1"/>
                </a:solidFill>
                <a:latin typeface="Arial" charset="0"/>
                <a:ea typeface="ＭＳ Ｐゴシック" charset="0"/>
              </a:defRPr>
            </a:lvl4pPr>
            <a:lvl5pPr marL="2078591" indent="-230955">
              <a:defRPr sz="1400">
                <a:solidFill>
                  <a:schemeClr val="tx1"/>
                </a:solidFill>
                <a:latin typeface="Arial" charset="0"/>
                <a:ea typeface="ＭＳ Ｐゴシック" charset="0"/>
              </a:defRPr>
            </a:lvl5pPr>
            <a:lvl6pPr marL="2540500" indent="-230955" algn="ctr" eaLnBrk="0" fontAlgn="base" hangingPunct="0">
              <a:spcBef>
                <a:spcPct val="0"/>
              </a:spcBef>
              <a:spcAft>
                <a:spcPct val="0"/>
              </a:spcAft>
              <a:defRPr sz="1400">
                <a:solidFill>
                  <a:schemeClr val="tx1"/>
                </a:solidFill>
                <a:latin typeface="Arial" charset="0"/>
                <a:ea typeface="ＭＳ Ｐゴシック" charset="0"/>
              </a:defRPr>
            </a:lvl6pPr>
            <a:lvl7pPr marL="3002410" indent="-230955" algn="ctr" eaLnBrk="0" fontAlgn="base" hangingPunct="0">
              <a:spcBef>
                <a:spcPct val="0"/>
              </a:spcBef>
              <a:spcAft>
                <a:spcPct val="0"/>
              </a:spcAft>
              <a:defRPr sz="1400">
                <a:solidFill>
                  <a:schemeClr val="tx1"/>
                </a:solidFill>
                <a:latin typeface="Arial" charset="0"/>
                <a:ea typeface="ＭＳ Ｐゴシック" charset="0"/>
              </a:defRPr>
            </a:lvl7pPr>
            <a:lvl8pPr marL="3464319" indent="-230955" algn="ctr" eaLnBrk="0" fontAlgn="base" hangingPunct="0">
              <a:spcBef>
                <a:spcPct val="0"/>
              </a:spcBef>
              <a:spcAft>
                <a:spcPct val="0"/>
              </a:spcAft>
              <a:defRPr sz="1400">
                <a:solidFill>
                  <a:schemeClr val="tx1"/>
                </a:solidFill>
                <a:latin typeface="Arial" charset="0"/>
                <a:ea typeface="ＭＳ Ｐゴシック" charset="0"/>
              </a:defRPr>
            </a:lvl8pPr>
            <a:lvl9pPr marL="3926228" indent="-230955" algn="ctr" eaLnBrk="0" fontAlgn="base" hangingPunct="0">
              <a:spcBef>
                <a:spcPct val="0"/>
              </a:spcBef>
              <a:spcAft>
                <a:spcPct val="0"/>
              </a:spcAft>
              <a:defRPr sz="1400">
                <a:solidFill>
                  <a:schemeClr val="tx1"/>
                </a:solidFill>
                <a:latin typeface="Arial" charset="0"/>
                <a:ea typeface="ＭＳ Ｐゴシック" charset="0"/>
              </a:defRPr>
            </a:lvl9pPr>
          </a:lstStyle>
          <a:p>
            <a:fld id="{0495489D-5E01-9041-817C-D82B55B172DA}" type="slidenum">
              <a:rPr lang="en-US" sz="1200">
                <a:solidFill>
                  <a:srgbClr val="000000"/>
                </a:solidFill>
                <a:cs typeface="Times New Roman" charset="0"/>
              </a:rPr>
              <a:pPr/>
              <a:t>48</a:t>
            </a:fld>
            <a:endParaRPr lang="en-US" sz="1200">
              <a:solidFill>
                <a:srgbClr val="000000"/>
              </a:solidFill>
              <a:cs typeface="Times New Roman"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26254" y="4379595"/>
            <a:ext cx="5094393"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defRPr>
            </a:lvl1pPr>
            <a:lvl2pPr marL="750602" indent="-288693">
              <a:defRPr sz="1400">
                <a:solidFill>
                  <a:schemeClr val="tx1"/>
                </a:solidFill>
                <a:latin typeface="Arial" charset="0"/>
                <a:ea typeface="ＭＳ Ｐゴシック" charset="0"/>
              </a:defRPr>
            </a:lvl2pPr>
            <a:lvl3pPr marL="1154773" indent="-230955">
              <a:defRPr sz="1400">
                <a:solidFill>
                  <a:schemeClr val="tx1"/>
                </a:solidFill>
                <a:latin typeface="Arial" charset="0"/>
                <a:ea typeface="ＭＳ Ｐゴシック" charset="0"/>
              </a:defRPr>
            </a:lvl3pPr>
            <a:lvl4pPr marL="1616682" indent="-230955">
              <a:defRPr sz="1400">
                <a:solidFill>
                  <a:schemeClr val="tx1"/>
                </a:solidFill>
                <a:latin typeface="Arial" charset="0"/>
                <a:ea typeface="ＭＳ Ｐゴシック" charset="0"/>
              </a:defRPr>
            </a:lvl4pPr>
            <a:lvl5pPr marL="2078591" indent="-230955">
              <a:defRPr sz="1400">
                <a:solidFill>
                  <a:schemeClr val="tx1"/>
                </a:solidFill>
                <a:latin typeface="Arial" charset="0"/>
                <a:ea typeface="ＭＳ Ｐゴシック" charset="0"/>
              </a:defRPr>
            </a:lvl5pPr>
            <a:lvl6pPr marL="2540500" indent="-230955" algn="ctr" eaLnBrk="0" fontAlgn="base" hangingPunct="0">
              <a:spcBef>
                <a:spcPct val="0"/>
              </a:spcBef>
              <a:spcAft>
                <a:spcPct val="0"/>
              </a:spcAft>
              <a:defRPr sz="1400">
                <a:solidFill>
                  <a:schemeClr val="tx1"/>
                </a:solidFill>
                <a:latin typeface="Arial" charset="0"/>
                <a:ea typeface="ＭＳ Ｐゴシック" charset="0"/>
              </a:defRPr>
            </a:lvl6pPr>
            <a:lvl7pPr marL="3002410" indent="-230955" algn="ctr" eaLnBrk="0" fontAlgn="base" hangingPunct="0">
              <a:spcBef>
                <a:spcPct val="0"/>
              </a:spcBef>
              <a:spcAft>
                <a:spcPct val="0"/>
              </a:spcAft>
              <a:defRPr sz="1400">
                <a:solidFill>
                  <a:schemeClr val="tx1"/>
                </a:solidFill>
                <a:latin typeface="Arial" charset="0"/>
                <a:ea typeface="ＭＳ Ｐゴシック" charset="0"/>
              </a:defRPr>
            </a:lvl7pPr>
            <a:lvl8pPr marL="3464319" indent="-230955" algn="ctr" eaLnBrk="0" fontAlgn="base" hangingPunct="0">
              <a:spcBef>
                <a:spcPct val="0"/>
              </a:spcBef>
              <a:spcAft>
                <a:spcPct val="0"/>
              </a:spcAft>
              <a:defRPr sz="1400">
                <a:solidFill>
                  <a:schemeClr val="tx1"/>
                </a:solidFill>
                <a:latin typeface="Arial" charset="0"/>
                <a:ea typeface="ＭＳ Ｐゴシック" charset="0"/>
              </a:defRPr>
            </a:lvl8pPr>
            <a:lvl9pPr marL="3926228" indent="-230955" algn="ctr" eaLnBrk="0" fontAlgn="base" hangingPunct="0">
              <a:spcBef>
                <a:spcPct val="0"/>
              </a:spcBef>
              <a:spcAft>
                <a:spcPct val="0"/>
              </a:spcAft>
              <a:defRPr sz="1400">
                <a:solidFill>
                  <a:schemeClr val="tx1"/>
                </a:solidFill>
                <a:latin typeface="Arial" charset="0"/>
                <a:ea typeface="ＭＳ Ｐゴシック" charset="0"/>
              </a:defRPr>
            </a:lvl9pPr>
          </a:lstStyle>
          <a:p>
            <a:fld id="{0495489D-5E01-9041-817C-D82B55B172DA}" type="slidenum">
              <a:rPr lang="en-US" sz="1200">
                <a:solidFill>
                  <a:srgbClr val="000000"/>
                </a:solidFill>
                <a:cs typeface="Times New Roman" charset="0"/>
              </a:rPr>
              <a:pPr/>
              <a:t>49</a:t>
            </a:fld>
            <a:endParaRPr lang="en-US" sz="1200">
              <a:solidFill>
                <a:srgbClr val="000000"/>
              </a:solidFill>
              <a:cs typeface="Times New Roman"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26254" y="4379595"/>
            <a:ext cx="5094393"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defRPr>
            </a:lvl1pPr>
            <a:lvl2pPr marL="750602" indent="-288693">
              <a:defRPr sz="1400">
                <a:solidFill>
                  <a:schemeClr val="tx1"/>
                </a:solidFill>
                <a:latin typeface="Arial" charset="0"/>
                <a:ea typeface="ＭＳ Ｐゴシック" charset="0"/>
              </a:defRPr>
            </a:lvl2pPr>
            <a:lvl3pPr marL="1154773" indent="-230955">
              <a:defRPr sz="1400">
                <a:solidFill>
                  <a:schemeClr val="tx1"/>
                </a:solidFill>
                <a:latin typeface="Arial" charset="0"/>
                <a:ea typeface="ＭＳ Ｐゴシック" charset="0"/>
              </a:defRPr>
            </a:lvl3pPr>
            <a:lvl4pPr marL="1616682" indent="-230955">
              <a:defRPr sz="1400">
                <a:solidFill>
                  <a:schemeClr val="tx1"/>
                </a:solidFill>
                <a:latin typeface="Arial" charset="0"/>
                <a:ea typeface="ＭＳ Ｐゴシック" charset="0"/>
              </a:defRPr>
            </a:lvl4pPr>
            <a:lvl5pPr marL="2078591" indent="-230955">
              <a:defRPr sz="1400">
                <a:solidFill>
                  <a:schemeClr val="tx1"/>
                </a:solidFill>
                <a:latin typeface="Arial" charset="0"/>
                <a:ea typeface="ＭＳ Ｐゴシック" charset="0"/>
              </a:defRPr>
            </a:lvl5pPr>
            <a:lvl6pPr marL="2540500" indent="-230955" algn="ctr" eaLnBrk="0" fontAlgn="base" hangingPunct="0">
              <a:spcBef>
                <a:spcPct val="0"/>
              </a:spcBef>
              <a:spcAft>
                <a:spcPct val="0"/>
              </a:spcAft>
              <a:defRPr sz="1400">
                <a:solidFill>
                  <a:schemeClr val="tx1"/>
                </a:solidFill>
                <a:latin typeface="Arial" charset="0"/>
                <a:ea typeface="ＭＳ Ｐゴシック" charset="0"/>
              </a:defRPr>
            </a:lvl6pPr>
            <a:lvl7pPr marL="3002410" indent="-230955" algn="ctr" eaLnBrk="0" fontAlgn="base" hangingPunct="0">
              <a:spcBef>
                <a:spcPct val="0"/>
              </a:spcBef>
              <a:spcAft>
                <a:spcPct val="0"/>
              </a:spcAft>
              <a:defRPr sz="1400">
                <a:solidFill>
                  <a:schemeClr val="tx1"/>
                </a:solidFill>
                <a:latin typeface="Arial" charset="0"/>
                <a:ea typeface="ＭＳ Ｐゴシック" charset="0"/>
              </a:defRPr>
            </a:lvl7pPr>
            <a:lvl8pPr marL="3464319" indent="-230955" algn="ctr" eaLnBrk="0" fontAlgn="base" hangingPunct="0">
              <a:spcBef>
                <a:spcPct val="0"/>
              </a:spcBef>
              <a:spcAft>
                <a:spcPct val="0"/>
              </a:spcAft>
              <a:defRPr sz="1400">
                <a:solidFill>
                  <a:schemeClr val="tx1"/>
                </a:solidFill>
                <a:latin typeface="Arial" charset="0"/>
                <a:ea typeface="ＭＳ Ｐゴシック" charset="0"/>
              </a:defRPr>
            </a:lvl8pPr>
            <a:lvl9pPr marL="3926228" indent="-230955" algn="ctr" eaLnBrk="0" fontAlgn="base" hangingPunct="0">
              <a:spcBef>
                <a:spcPct val="0"/>
              </a:spcBef>
              <a:spcAft>
                <a:spcPct val="0"/>
              </a:spcAft>
              <a:defRPr sz="1400">
                <a:solidFill>
                  <a:schemeClr val="tx1"/>
                </a:solidFill>
                <a:latin typeface="Arial" charset="0"/>
                <a:ea typeface="ＭＳ Ｐゴシック" charset="0"/>
              </a:defRPr>
            </a:lvl9pPr>
          </a:lstStyle>
          <a:p>
            <a:fld id="{0495489D-5E01-9041-817C-D82B55B172DA}" type="slidenum">
              <a:rPr lang="en-US" sz="1200">
                <a:solidFill>
                  <a:srgbClr val="000000"/>
                </a:solidFill>
                <a:cs typeface="Times New Roman" charset="0"/>
              </a:rPr>
              <a:pPr/>
              <a:t>50</a:t>
            </a:fld>
            <a:endParaRPr lang="en-US" sz="1200">
              <a:solidFill>
                <a:srgbClr val="000000"/>
              </a:solidFill>
              <a:cs typeface="Times New Roman"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26254" y="4379595"/>
            <a:ext cx="5094393"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latin typeface="Lucida Console" pitchFamily="49" charset="0"/>
              <a:ea typeface="+mn-ea"/>
            </a:endParaRPr>
          </a:p>
        </p:txBody>
      </p:sp>
      <p:sp>
        <p:nvSpPr>
          <p:cNvPr id="46489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46489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fld id="{56A764A0-201E-4F35-A0ED-FF3969B508E0}" type="slidenum">
              <a:rPr lang="en-US"/>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B85A2D-19FD-4780-A43C-64B3EFA6ED31}" type="slidenum">
              <a:rPr lang="en-US"/>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4A41854-A825-4C07-B57C-ED6F98092DC2}" type="slidenum">
              <a:rPr lang="en-US"/>
              <a:pPr/>
              <a:t>‹#›</a:t>
            </a:fld>
            <a:endParaRPr 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EF2A341-6703-433A-B245-68A0930E1F1D}" type="slidenum">
              <a:rPr lang="en-US"/>
              <a:pPr/>
              <a:t>‹#›</a:t>
            </a:fld>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200" b="1"/>
            </a:lvl1pPr>
          </a:lstStyle>
          <a:p>
            <a:fld id="{15EBCC30-00F7-47B1-A28D-9A398A9B3C2B}" type="datetimeFigureOut">
              <a:rPr lang="en-US"/>
              <a:pPr/>
              <a:t>10/19/16</a:t>
            </a:fld>
            <a:endParaRPr lang="en-US"/>
          </a:p>
        </p:txBody>
      </p:sp>
      <p:sp>
        <p:nvSpPr>
          <p:cNvPr id="3" name="Rectangle 5"/>
          <p:cNvSpPr>
            <a:spLocks noGrp="1" noChangeArrowheads="1"/>
          </p:cNvSpPr>
          <p:nvPr>
            <p:ph type="ftr" sz="quarter" idx="11"/>
          </p:nvPr>
        </p:nvSpPr>
        <p:spPr/>
        <p:txBody>
          <a:bodyPr/>
          <a:lstStyle>
            <a:lvl1pPr algn="l">
              <a:defRPr sz="1200" b="1">
                <a:ea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z="1200" b="1"/>
            </a:lvl1pPr>
          </a:lstStyle>
          <a:p>
            <a:fld id="{A17886ED-DCF5-415D-925C-A886C87C2C39}"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5F4B185-247A-4333-AF70-74515B87F27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z="1200" b="1"/>
            </a:lvl1pPr>
          </a:lstStyle>
          <a:p>
            <a:fld id="{ED7449AF-409A-4DED-9E47-AF4608F38565}" type="datetimeFigureOut">
              <a:rPr lang="en-US"/>
              <a:pPr/>
              <a:t>10/19/16</a:t>
            </a:fld>
            <a:endParaRPr lang="en-US"/>
          </a:p>
        </p:txBody>
      </p:sp>
      <p:sp>
        <p:nvSpPr>
          <p:cNvPr id="5" name="Rectangle 5"/>
          <p:cNvSpPr>
            <a:spLocks noGrp="1" noChangeArrowheads="1"/>
          </p:cNvSpPr>
          <p:nvPr>
            <p:ph type="ftr" sz="quarter" idx="11"/>
          </p:nvPr>
        </p:nvSpPr>
        <p:spPr/>
        <p:txBody>
          <a:bodyPr/>
          <a:lstStyle>
            <a:lvl1pPr algn="l">
              <a:defRPr sz="1200" b="1">
                <a:ea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z="1200" b="1"/>
            </a:lvl1pPr>
          </a:lstStyle>
          <a:p>
            <a:fld id="{36F924ED-1100-48B4-885A-D0147A884499}"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5F4B185-247A-4333-AF70-74515B87F2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4063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0BFC0FA-0B1F-4235-8992-C13715B73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454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E463379-66B4-4DE6-BC47-90E4B639C6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400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71EDDD51-AD8F-4F2B-ACB5-EB65BB6C03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36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B5172F-B7E4-4DE5-9428-E89CF322A34C}" type="slidenum">
              <a:rPr lang="en-US"/>
              <a:pPr/>
              <a:t>‹#›</a:t>
            </a:fld>
            <a:endParaRPr lang="en-US"/>
          </a:p>
        </p:txBody>
      </p:sp>
    </p:spTree>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4FFF78D-6F50-4FEB-8847-717C8FB20F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70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D6BEF343-F866-4FB5-A613-A0C7DB62EC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9071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BF23D54C-FD0A-43FC-9CBE-73DFED80E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8629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D0E9402-E1AB-4595-867D-856F2FB630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2501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E119440-F11F-4478-864A-F698601BB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4420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96DB6BF-40F2-42C6-A02B-8294F69956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081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5BC89F0-4990-4EA7-8257-CB833F27C4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6268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29DD4B2-0601-4C1B-8020-6283599B2F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7545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405ECB9-ED6F-4169-A9B5-7ECD6066C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0502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0BFC0FA-0B1F-4235-8992-C13715B73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310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14347A-84AC-4563-BAE9-578F97718A6B}" type="slidenum">
              <a:rPr lang="en-US"/>
              <a:pPr/>
              <a:t>‹#›</a:t>
            </a:fld>
            <a:endParaRPr 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E463379-66B4-4DE6-BC47-90E4B639C6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4927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71EDDD51-AD8F-4F2B-ACB5-EB65BB6C03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0695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4FFF78D-6F50-4FEB-8847-717C8FB20F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5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D6BEF343-F866-4FB5-A613-A0C7DB62EC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5593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BF23D54C-FD0A-43FC-9CBE-73DFED80E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156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D0E9402-E1AB-4595-867D-856F2FB630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23298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E119440-F11F-4478-864A-F698601BB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2261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96DB6BF-40F2-42C6-A02B-8294F69956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6593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5BC89F0-4990-4EA7-8257-CB833F27C4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244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29DD4B2-0601-4C1B-8020-6283599B2F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90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2185D99-CE10-4D80-A04E-362ADA53BF7E}" type="slidenum">
              <a:rPr lang="en-US"/>
              <a:pPr/>
              <a:t>‹#›</a:t>
            </a:fld>
            <a:endParaRPr 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405ECB9-ED6F-4169-A9B5-7ECD6066C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5801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0BFC0FA-0B1F-4235-8992-C13715B73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745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E463379-66B4-4DE6-BC47-90E4B639C6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9668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71EDDD51-AD8F-4F2B-ACB5-EB65BB6C03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6560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4FFF78D-6F50-4FEB-8847-717C8FB20F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3634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D6BEF343-F866-4FB5-A613-A0C7DB62EC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126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BF23D54C-FD0A-43FC-9CBE-73DFED80E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563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D0E9402-E1AB-4595-867D-856F2FB630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5875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E119440-F11F-4478-864A-F698601BB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884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96DB6BF-40F2-42C6-A02B-8294F69956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162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FDCE78A-79D8-4AD2-9ACD-02B7B0415279}" type="slidenum">
              <a:rPr lang="en-US"/>
              <a:pPr/>
              <a:t>‹#›</a:t>
            </a:fld>
            <a:endParaRPr 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5BC89F0-4990-4EA7-8257-CB833F27C4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4754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29DD4B2-0601-4C1B-8020-6283599B2F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77727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405ECB9-ED6F-4169-A9B5-7ECD6066C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90878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sz="1200" b="1"/>
            </a:lvl1pPr>
          </a:lstStyle>
          <a:p>
            <a:fld id="{D8ACB034-6883-4BA4-8041-C1B3FCEA26C9}" type="datetimeFigureOut">
              <a:rPr lang="en-US"/>
              <a:pPr/>
              <a:t>10/19/16</a:t>
            </a:fld>
            <a:endParaRPr lang="en-US"/>
          </a:p>
        </p:txBody>
      </p:sp>
      <p:sp>
        <p:nvSpPr>
          <p:cNvPr id="5" name="Rectangle 5"/>
          <p:cNvSpPr>
            <a:spLocks noGrp="1" noChangeArrowheads="1"/>
          </p:cNvSpPr>
          <p:nvPr>
            <p:ph type="ftr" sz="quarter" idx="11"/>
          </p:nvPr>
        </p:nvSpPr>
        <p:spPr/>
        <p:txBody>
          <a:bodyPr/>
          <a:lstStyle>
            <a:lvl1pPr algn="l">
              <a:defRPr sz="1200" b="1">
                <a:ea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z="1200" b="1"/>
            </a:lvl1pPr>
          </a:lstStyle>
          <a:p>
            <a:fld id="{C7B03DF4-2154-40F5-8403-1B4689CBF2EF}" type="slidenum">
              <a:rPr lang="en-US"/>
              <a:pPr/>
              <a:t>‹#›</a:t>
            </a:fld>
            <a:endParaRPr lang="en-US"/>
          </a:p>
        </p:txBody>
      </p:sp>
    </p:spTree>
    <p:extLst>
      <p:ext uri="{BB962C8B-B14F-4D97-AF65-F5344CB8AC3E}">
        <p14:creationId xmlns:p14="http://schemas.microsoft.com/office/powerpoint/2010/main" val="1758686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200" b="1"/>
            </a:lvl1pPr>
          </a:lstStyle>
          <a:p>
            <a:fld id="{15EBCC30-00F7-47B1-A28D-9A398A9B3C2B}" type="datetimeFigureOut">
              <a:rPr lang="en-US"/>
              <a:pPr/>
              <a:t>10/19/16</a:t>
            </a:fld>
            <a:endParaRPr lang="en-US"/>
          </a:p>
        </p:txBody>
      </p:sp>
      <p:sp>
        <p:nvSpPr>
          <p:cNvPr id="3" name="Rectangle 5"/>
          <p:cNvSpPr>
            <a:spLocks noGrp="1" noChangeArrowheads="1"/>
          </p:cNvSpPr>
          <p:nvPr>
            <p:ph type="ftr" sz="quarter" idx="11"/>
          </p:nvPr>
        </p:nvSpPr>
        <p:spPr/>
        <p:txBody>
          <a:bodyPr/>
          <a:lstStyle>
            <a:lvl1pPr algn="l">
              <a:defRPr sz="1200" b="1">
                <a:ea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z="1200" b="1"/>
            </a:lvl1pPr>
          </a:lstStyle>
          <a:p>
            <a:fld id="{A17886ED-DCF5-415D-925C-A886C87C2C39}" type="slidenum">
              <a:rPr lang="en-US"/>
              <a:pPr/>
              <a:t>‹#›</a:t>
            </a:fld>
            <a:endParaRPr lang="en-US"/>
          </a:p>
        </p:txBody>
      </p:sp>
    </p:spTree>
    <p:extLst>
      <p:ext uri="{BB962C8B-B14F-4D97-AF65-F5344CB8AC3E}">
        <p14:creationId xmlns:p14="http://schemas.microsoft.com/office/powerpoint/2010/main" val="12341375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latin typeface="Times New Roman"/>
              <a:cs typeface="Times New Roman"/>
            </a:endParaRPr>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atin typeface="Times New Roman"/>
              <a:cs typeface="Times New Roman"/>
            </a:endParaRPr>
          </a:p>
        </p:txBody>
      </p:sp>
      <p:sp>
        <p:nvSpPr>
          <p:cNvPr id="4" name="Rectangle 6"/>
          <p:cNvSpPr>
            <a:spLocks noGrp="1" noChangeArrowheads="1"/>
          </p:cNvSpPr>
          <p:nvPr>
            <p:ph type="sldNum" sz="quarter" idx="12"/>
          </p:nvPr>
        </p:nvSpPr>
        <p:spPr/>
        <p:txBody>
          <a:bodyPr/>
          <a:lstStyle>
            <a:lvl1pPr eaLnBrk="0" hangingPunct="0">
              <a:defRPr/>
            </a:lvl1pPr>
          </a:lstStyle>
          <a:p>
            <a:fld id="{4B7E2744-B7E0-4B4F-85F8-C82D18ABA2C0}" type="slidenum">
              <a:rPr lang="en-US"/>
              <a:pPr/>
              <a:t>‹#›</a:t>
            </a:fld>
            <a:endParaRPr lang="en-US"/>
          </a:p>
        </p:txBody>
      </p:sp>
    </p:spTree>
    <p:extLst>
      <p:ext uri="{BB962C8B-B14F-4D97-AF65-F5344CB8AC3E}">
        <p14:creationId xmlns:p14="http://schemas.microsoft.com/office/powerpoint/2010/main" val="5072869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242964-E6DC-0E4D-8C26-E92189735085}"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8CB7B8-A933-1742-BA5A-AB6EC2229C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100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42964-E6DC-0E4D-8C26-E92189735085}"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8CB7B8-A933-1742-BA5A-AB6EC2229C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2199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242964-E6DC-0E4D-8C26-E92189735085}"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8CB7B8-A933-1742-BA5A-AB6EC2229C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8934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242964-E6DC-0E4D-8C26-E92189735085}"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8CB7B8-A933-1742-BA5A-AB6EC2229C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4460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27B6024-03E8-4CD8-A449-73676604C9C6}" type="slidenum">
              <a:rPr lang="en-US"/>
              <a:pPr/>
              <a:t>‹#›</a:t>
            </a:fld>
            <a:endParaRPr lang="en-US"/>
          </a:p>
        </p:txBody>
      </p:sp>
    </p:spTree>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242964-E6DC-0E4D-8C26-E92189735085}"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F8CB7B8-A933-1742-BA5A-AB6EC2229C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57349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242964-E6DC-0E4D-8C26-E92189735085}"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F8CB7B8-A933-1742-BA5A-AB6EC2229C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76846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42964-E6DC-0E4D-8C26-E92189735085}"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F8CB7B8-A933-1742-BA5A-AB6EC2229C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483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42964-E6DC-0E4D-8C26-E92189735085}"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8CB7B8-A933-1742-BA5A-AB6EC2229C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1171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42964-E6DC-0E4D-8C26-E92189735085}"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8CB7B8-A933-1742-BA5A-AB6EC2229C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22182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42964-E6DC-0E4D-8C26-E92189735085}"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8CB7B8-A933-1742-BA5A-AB6EC2229C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1123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42964-E6DC-0E4D-8C26-E92189735085}"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8CB7B8-A933-1742-BA5A-AB6EC2229C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68307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5311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16561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1571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8C53131-2040-4359-A6AA-48A57BDE162C}" type="slidenum">
              <a:rPr lang="en-US"/>
              <a:pPr/>
              <a:t>‹#›</a:t>
            </a:fld>
            <a:endParaRPr lang="en-US"/>
          </a:p>
        </p:txBody>
      </p:sp>
    </p:spTree>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38826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824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7414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4934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79411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3366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1100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5955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53118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165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015025C-3251-42C1-A5D9-9B5601F5C61B}" type="slidenum">
              <a:rPr lang="en-US"/>
              <a:pPr/>
              <a:t>‹#›</a:t>
            </a:fld>
            <a:endParaRPr lang="en-US"/>
          </a:p>
        </p:txBody>
      </p:sp>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15715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38826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8246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74148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49349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79411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33662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11004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595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4C614F-DAE2-4ADF-8E5D-33B1226C5731}" type="slidenum">
              <a:rPr lang="en-US"/>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10.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11.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12.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theme" Target="../theme/theme5.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theme" Target="../theme/theme6.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theme" Target="../theme/theme7.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387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38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effectLst>
                  <a:outerShdw blurRad="38100" dist="38100" dir="2700000" algn="tl">
                    <a:srgbClr val="C0C0C0"/>
                  </a:outerShdw>
                </a:effectLst>
                <a:latin typeface="Arial" pitchFamily="34" charset="0"/>
                <a:ea typeface="+mn-ea"/>
              </a:defRPr>
            </a:lvl1pPr>
          </a:lstStyle>
          <a:p>
            <a:pPr>
              <a:defRPr/>
            </a:pPr>
            <a:endParaRPr lang="en-US"/>
          </a:p>
        </p:txBody>
      </p:sp>
      <p:sp>
        <p:nvSpPr>
          <p:cNvPr id="4638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0">
                <a:effectLst>
                  <a:outerShdw blurRad="38100" dist="38100" dir="2700000" algn="tl">
                    <a:srgbClr val="C0C0C0"/>
                  </a:outerShdw>
                </a:effectLst>
                <a:latin typeface="Arial" pitchFamily="34" charset="0"/>
                <a:ea typeface="+mn-ea"/>
              </a:defRPr>
            </a:lvl1pPr>
          </a:lstStyle>
          <a:p>
            <a:pPr>
              <a:defRPr/>
            </a:pPr>
            <a:endParaRPr lang="en-US"/>
          </a:p>
        </p:txBody>
      </p:sp>
      <p:sp>
        <p:nvSpPr>
          <p:cNvPr id="4638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effectLst>
                  <a:outerShdw blurRad="38100" dist="38100" dir="2700000" algn="tl">
                    <a:srgbClr val="C0C0C0"/>
                  </a:outerShdw>
                </a:effectLst>
                <a:latin typeface="Arial" charset="0"/>
              </a:defRPr>
            </a:lvl1pPr>
          </a:lstStyle>
          <a:p>
            <a:fld id="{100C7F1A-4A5B-4183-8626-D74A5588599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97"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ransition xmlns:p14="http://schemas.microsoft.com/office/powerpoint/2010/mai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ＭＳ Ｐゴシック"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ea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ea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ea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ea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ＭＳ Ｐゴシック" charset="-128"/>
          <a:cs typeface="+mn-cs"/>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C0C0C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C0C0C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C0C0C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9242964-E6DC-0E4D-8C26-E92189735085}" type="datetimeFigureOut">
              <a:rPr lang="en-US" b="0" smtClean="0">
                <a:solidFill>
                  <a:prstClr val="black">
                    <a:tint val="75000"/>
                  </a:prstClr>
                </a:solidFill>
                <a:latin typeface="Calibri"/>
                <a:ea typeface="+mn-ea"/>
              </a:rPr>
              <a:pPr defTabSz="457200" eaLnBrk="1" fontAlgn="auto" hangingPunct="1">
                <a:spcBef>
                  <a:spcPts val="0"/>
                </a:spcBef>
                <a:spcAft>
                  <a:spcPts val="0"/>
                </a:spcAft>
              </a:pPr>
              <a:t>10/19/16</a:t>
            </a:fld>
            <a:endParaRPr lang="en-US" b="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b="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1F8CB7B8-A933-1742-BA5A-AB6EC2229C8D}" type="slidenum">
              <a:rPr lang="en-US" b="0" smtClean="0">
                <a:solidFill>
                  <a:prstClr val="black">
                    <a:tint val="75000"/>
                  </a:prstClr>
                </a:solidFill>
                <a:latin typeface="Calibri"/>
                <a:ea typeface="+mn-ea"/>
              </a:rPr>
              <a:pPr defTabSz="457200" eaLnBrk="1" fontAlgn="auto" hangingPunct="1">
                <a:spcBef>
                  <a:spcPts val="0"/>
                </a:spcBef>
                <a:spcAft>
                  <a:spcPts val="0"/>
                </a:spcAft>
              </a:pPr>
              <a:t>‹#›</a:t>
            </a:fld>
            <a:endParaRPr lang="en-US" b="0">
              <a:solidFill>
                <a:prstClr val="black">
                  <a:tint val="75000"/>
                </a:prstClr>
              </a:solidFill>
              <a:latin typeface="Calibri"/>
              <a:ea typeface="+mn-ea"/>
            </a:endParaRPr>
          </a:p>
        </p:txBody>
      </p:sp>
    </p:spTree>
    <p:extLst>
      <p:ext uri="{BB962C8B-B14F-4D97-AF65-F5344CB8AC3E}">
        <p14:creationId xmlns:p14="http://schemas.microsoft.com/office/powerpoint/2010/main" val="412065079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677D77C4-179F-42BC-968E-2FA07CEAB6C7}" type="datetimeFigureOut">
              <a:rPr lang="en-US" b="0" smtClean="0">
                <a:solidFill>
                  <a:prstClr val="black">
                    <a:tint val="75000"/>
                  </a:prstClr>
                </a:solidFill>
                <a:latin typeface="Calibri"/>
                <a:ea typeface="+mn-ea"/>
              </a:rPr>
              <a:pPr eaLnBrk="1" fontAlgn="auto" hangingPunct="1">
                <a:spcBef>
                  <a:spcPts val="0"/>
                </a:spcBef>
                <a:spcAft>
                  <a:spcPts val="0"/>
                </a:spcAft>
              </a:pPr>
              <a:t>10/19/16</a:t>
            </a:fld>
            <a:endParaRPr lang="en-US" b="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C3D406B-A0B0-4894-AC9C-D9F33E0C92B8}" type="slidenum">
              <a:rPr lang="en-US" b="0" smtClean="0">
                <a:solidFill>
                  <a:prstClr val="black">
                    <a:tint val="75000"/>
                  </a:prstClr>
                </a:solidFill>
                <a:latin typeface="Calibri"/>
                <a:ea typeface="+mn-ea"/>
              </a:rPr>
              <a:pPr eaLnBrk="1" fontAlgn="auto" hangingPunct="1">
                <a:spcBef>
                  <a:spcPts val="0"/>
                </a:spcBef>
                <a:spcAft>
                  <a:spcPts val="0"/>
                </a:spcAft>
              </a:pPr>
              <a:t>‹#›</a:t>
            </a:fld>
            <a:endParaRPr lang="en-US" b="0">
              <a:solidFill>
                <a:prstClr val="black">
                  <a:tint val="75000"/>
                </a:prstClr>
              </a:solidFill>
              <a:latin typeface="Calibri"/>
              <a:ea typeface="+mn-ea"/>
            </a:endParaRPr>
          </a:p>
        </p:txBody>
      </p:sp>
    </p:spTree>
    <p:extLst>
      <p:ext uri="{BB962C8B-B14F-4D97-AF65-F5344CB8AC3E}">
        <p14:creationId xmlns:p14="http://schemas.microsoft.com/office/powerpoint/2010/main" val="78000457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677D77C4-179F-42BC-968E-2FA07CEAB6C7}" type="datetimeFigureOut">
              <a:rPr lang="en-US" b="0" smtClean="0">
                <a:solidFill>
                  <a:prstClr val="black">
                    <a:tint val="75000"/>
                  </a:prstClr>
                </a:solidFill>
                <a:latin typeface="Calibri"/>
                <a:ea typeface="+mn-ea"/>
              </a:rPr>
              <a:pPr eaLnBrk="1" fontAlgn="auto" hangingPunct="1">
                <a:spcBef>
                  <a:spcPts val="0"/>
                </a:spcBef>
                <a:spcAft>
                  <a:spcPts val="0"/>
                </a:spcAft>
              </a:pPr>
              <a:t>10/19/16</a:t>
            </a:fld>
            <a:endParaRPr lang="en-US" b="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C3D406B-A0B0-4894-AC9C-D9F33E0C92B8}" type="slidenum">
              <a:rPr lang="en-US" b="0" smtClean="0">
                <a:solidFill>
                  <a:prstClr val="black">
                    <a:tint val="75000"/>
                  </a:prstClr>
                </a:solidFill>
                <a:latin typeface="Calibri"/>
                <a:ea typeface="+mn-ea"/>
              </a:rPr>
              <a:pPr eaLnBrk="1" fontAlgn="auto" hangingPunct="1">
                <a:spcBef>
                  <a:spcPts val="0"/>
                </a:spcBef>
                <a:spcAft>
                  <a:spcPts val="0"/>
                </a:spcAft>
              </a:pPr>
              <a:t>‹#›</a:t>
            </a:fld>
            <a:endParaRPr lang="en-US" b="0">
              <a:solidFill>
                <a:prstClr val="black">
                  <a:tint val="75000"/>
                </a:prstClr>
              </a:solidFill>
              <a:latin typeface="Calibri"/>
              <a:ea typeface="+mn-ea"/>
            </a:endParaRPr>
          </a:p>
        </p:txBody>
      </p:sp>
    </p:spTree>
    <p:extLst>
      <p:ext uri="{BB962C8B-B14F-4D97-AF65-F5344CB8AC3E}">
        <p14:creationId xmlns:p14="http://schemas.microsoft.com/office/powerpoint/2010/main" val="7800045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defRPr>
            </a:lvl1pPr>
          </a:lstStyle>
          <a:p>
            <a:pPr algn="l"/>
            <a:fld id="{8C815BB2-3023-4F34-82A5-9A344944D31A}" type="datetimeFigureOut">
              <a:rPr lang="en-US" smtClean="0">
                <a:latin typeface="Arial" pitchFamily="34" charset="0"/>
              </a:rPr>
              <a:pPr algn="l"/>
              <a:t>10/19/16</a:t>
            </a:fld>
            <a:endParaRPr lang="en-US" smtClean="0">
              <a:latin typeface="Arial" pitchFamily="34" charset="0"/>
            </a:endParaRPr>
          </a:p>
        </p:txBody>
      </p:sp>
      <p:sp>
        <p:nvSpPr>
          <p:cNvPr id="205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n-ea"/>
                <a:cs typeface="+mn-cs"/>
              </a:defRPr>
            </a:lvl1pPr>
          </a:lstStyle>
          <a:p>
            <a:pPr>
              <a:defRPr/>
            </a:pPr>
            <a:endParaRPr lang="en-US"/>
          </a:p>
        </p:txBody>
      </p:sp>
      <p:sp>
        <p:nvSpPr>
          <p:cNvPr id="205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FF9972A8-4BE8-4F07-9F85-D2F04DBED3B6}" type="slidenum">
              <a:rPr lang="en-US" smtClean="0">
                <a:latin typeface="Arial" pitchFamily="34" charset="0"/>
              </a:rPr>
              <a:pPr/>
              <a:t>‹#›</a:t>
            </a:fld>
            <a:endParaRPr lang="en-US" smtClean="0">
              <a:latin typeface="Arial" pitchFamily="34" charset="0"/>
            </a:endParaRPr>
          </a:p>
        </p:txBody>
      </p:sp>
    </p:spTree>
  </p:cSld>
  <p:clrMap bg1="lt1" tx1="dk1" bg2="lt2" tx2="dk2" accent1="accent1" accent2="accent2" accent3="accent3" accent4="accent4" accent5="accent5" accent6="accent6" hlink="hlink" folHlink="folHlink"/>
  <p:sldLayoutIdLst>
    <p:sldLayoutId id="214748380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latin typeface="Arial" charset="0"/>
                <a:ea typeface="ＭＳ Ｐゴシック" charset="0"/>
                <a:cs typeface="+mn-cs"/>
              </a:defRPr>
            </a:lvl1pPr>
          </a:lstStyle>
          <a:p>
            <a:pPr algn="l">
              <a:defRPr/>
            </a:pPr>
            <a:endParaRPr lang="en-US">
              <a:solidFill>
                <a:srgbClr val="000000"/>
              </a:solidFill>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Arial" charset="0"/>
                <a:ea typeface="ＭＳ Ｐゴシック" charset="0"/>
                <a:cs typeface="+mn-cs"/>
              </a:defRPr>
            </a:lvl1pPr>
          </a:lstStyle>
          <a:p>
            <a:pPr>
              <a:defRPr/>
            </a:pPr>
            <a:endParaRPr lang="en-US">
              <a:solidFill>
                <a:srgbClr val="000000"/>
              </a:solidFill>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defRPr>
            </a:lvl1pPr>
          </a:lstStyle>
          <a:p>
            <a:fld id="{69D585C5-6A97-4591-A5BD-C99087EA2316}" type="slidenum">
              <a:rPr lang="en-US" smtClean="0">
                <a:solidFill>
                  <a:srgbClr val="000000"/>
                </a:solidFill>
                <a:latin typeface="Arial" pitchFamily="34" charset="0"/>
              </a:rPr>
              <a:pPr/>
              <a:t>‹#›</a:t>
            </a:fld>
            <a:endParaRPr lang="en-US" smtClean="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806"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defRPr>
            </a:lvl1pPr>
          </a:lstStyle>
          <a:p>
            <a:pPr algn="l"/>
            <a:fld id="{FFF9694F-839D-40E7-972F-B1EBDD51AB32}" type="datetimeFigureOut">
              <a:rPr lang="en-US" smtClean="0">
                <a:latin typeface="Arial" pitchFamily="34" charset="0"/>
              </a:rPr>
              <a:pPr algn="l"/>
              <a:t>10/19/16</a:t>
            </a:fld>
            <a:endParaRPr lang="en-US" smtClean="0">
              <a:latin typeface="Arial" pitchFamily="34" charset="0"/>
            </a:endParaRPr>
          </a:p>
        </p:txBody>
      </p:sp>
      <p:sp>
        <p:nvSpPr>
          <p:cNvPr id="205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n-ea"/>
                <a:cs typeface="+mn-cs"/>
              </a:defRPr>
            </a:lvl1pPr>
          </a:lstStyle>
          <a:p>
            <a:pPr>
              <a:defRPr/>
            </a:pPr>
            <a:endParaRPr lang="en-US"/>
          </a:p>
        </p:txBody>
      </p:sp>
      <p:sp>
        <p:nvSpPr>
          <p:cNvPr id="205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3124DBBF-DCB3-4684-ABDC-7A8A6EAF8C14}" type="slidenum">
              <a:rPr lang="en-US" smtClean="0">
                <a:latin typeface="Arial" pitchFamily="34" charset="0"/>
              </a:rPr>
              <a:pPr/>
              <a:t>‹#›</a:t>
            </a:fld>
            <a:endParaRPr lang="en-US" smtClean="0">
              <a:latin typeface="Arial" pitchFamily="34" charset="0"/>
            </a:endParaRPr>
          </a:p>
        </p:txBody>
      </p:sp>
    </p:spTree>
  </p:cSld>
  <p:clrMap bg1="lt1" tx1="dk1" bg2="lt2" tx2="dk2" accent1="accent1" accent2="accent2" accent3="accent3" accent4="accent4" accent5="accent5" accent6="accent6" hlink="hlink" folHlink="folHlink"/>
  <p:sldLayoutIdLst>
    <p:sldLayoutId id="2147483812" r:id="rId1"/>
    <p:sldLayoutId id="2147483855"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2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mn-lt"/>
                <a:ea typeface="+mn-ea"/>
              </a:defRPr>
            </a:lvl1pPr>
          </a:lstStyle>
          <a:p>
            <a:pPr>
              <a:defRPr/>
            </a:pPr>
            <a:endParaRPr lang="en-US">
              <a:solidFill>
                <a:srgbClr val="000000"/>
              </a:solidFill>
              <a:latin typeface="Arial"/>
            </a:endParaRPr>
          </a:p>
        </p:txBody>
      </p:sp>
      <p:sp>
        <p:nvSpPr>
          <p:cNvPr id="352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ea typeface="+mn-ea"/>
              </a:defRPr>
            </a:lvl1pPr>
          </a:lstStyle>
          <a:p>
            <a:pPr>
              <a:defRPr/>
            </a:pPr>
            <a:endParaRPr lang="en-US">
              <a:solidFill>
                <a:srgbClr val="000000"/>
              </a:solidFill>
              <a:latin typeface="Arial"/>
            </a:endParaRPr>
          </a:p>
        </p:txBody>
      </p:sp>
      <p:sp>
        <p:nvSpPr>
          <p:cNvPr id="352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defRPr>
            </a:lvl1pPr>
          </a:lstStyle>
          <a:p>
            <a:fld id="{705289BB-CA12-48C0-A35B-02D3085C09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046200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128"/>
        </a:defRPr>
      </a:lvl2pPr>
      <a:lvl3pPr algn="ctr" rtl="0" eaLnBrk="0" fontAlgn="base" hangingPunct="0">
        <a:spcBef>
          <a:spcPct val="0"/>
        </a:spcBef>
        <a:spcAft>
          <a:spcPct val="0"/>
        </a:spcAft>
        <a:defRPr sz="4400">
          <a:solidFill>
            <a:schemeClr val="tx2"/>
          </a:solidFill>
          <a:latin typeface="Arial" pitchFamily="34" charset="0"/>
          <a:ea typeface="ＭＳ Ｐゴシック" charset="-128"/>
        </a:defRPr>
      </a:lvl3pPr>
      <a:lvl4pPr algn="ctr" rtl="0" eaLnBrk="0" fontAlgn="base" hangingPunct="0">
        <a:spcBef>
          <a:spcPct val="0"/>
        </a:spcBef>
        <a:spcAft>
          <a:spcPct val="0"/>
        </a:spcAft>
        <a:defRPr sz="4400">
          <a:solidFill>
            <a:schemeClr val="tx2"/>
          </a:solidFill>
          <a:latin typeface="Arial" pitchFamily="34" charset="0"/>
          <a:ea typeface="ＭＳ Ｐゴシック" charset="-128"/>
        </a:defRPr>
      </a:lvl4pPr>
      <a:lvl5pPr algn="ctr" rtl="0" eaLnBrk="0" fontAlgn="base" hangingPunct="0">
        <a:spcBef>
          <a:spcPct val="0"/>
        </a:spcBef>
        <a:spcAft>
          <a:spcPct val="0"/>
        </a:spcAft>
        <a:defRPr sz="4400">
          <a:solidFill>
            <a:schemeClr val="tx2"/>
          </a:solidFill>
          <a:latin typeface="Arial" pitchFamily="34" charset="0"/>
          <a:ea typeface="ＭＳ Ｐゴシック" charset="-128"/>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2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mn-lt"/>
                <a:ea typeface="+mn-ea"/>
              </a:defRPr>
            </a:lvl1pPr>
          </a:lstStyle>
          <a:p>
            <a:pPr>
              <a:defRPr/>
            </a:pPr>
            <a:endParaRPr lang="en-US">
              <a:solidFill>
                <a:srgbClr val="000000"/>
              </a:solidFill>
              <a:latin typeface="Arial"/>
            </a:endParaRPr>
          </a:p>
        </p:txBody>
      </p:sp>
      <p:sp>
        <p:nvSpPr>
          <p:cNvPr id="352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ea typeface="+mn-ea"/>
              </a:defRPr>
            </a:lvl1pPr>
          </a:lstStyle>
          <a:p>
            <a:pPr>
              <a:defRPr/>
            </a:pPr>
            <a:endParaRPr lang="en-US">
              <a:solidFill>
                <a:srgbClr val="000000"/>
              </a:solidFill>
              <a:latin typeface="Arial"/>
            </a:endParaRPr>
          </a:p>
        </p:txBody>
      </p:sp>
      <p:sp>
        <p:nvSpPr>
          <p:cNvPr id="352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defRPr>
            </a:lvl1pPr>
          </a:lstStyle>
          <a:p>
            <a:fld id="{705289BB-CA12-48C0-A35B-02D3085C09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42870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128"/>
        </a:defRPr>
      </a:lvl2pPr>
      <a:lvl3pPr algn="ctr" rtl="0" eaLnBrk="0" fontAlgn="base" hangingPunct="0">
        <a:spcBef>
          <a:spcPct val="0"/>
        </a:spcBef>
        <a:spcAft>
          <a:spcPct val="0"/>
        </a:spcAft>
        <a:defRPr sz="4400">
          <a:solidFill>
            <a:schemeClr val="tx2"/>
          </a:solidFill>
          <a:latin typeface="Arial" pitchFamily="34" charset="0"/>
          <a:ea typeface="ＭＳ Ｐゴシック" charset="-128"/>
        </a:defRPr>
      </a:lvl3pPr>
      <a:lvl4pPr algn="ctr" rtl="0" eaLnBrk="0" fontAlgn="base" hangingPunct="0">
        <a:spcBef>
          <a:spcPct val="0"/>
        </a:spcBef>
        <a:spcAft>
          <a:spcPct val="0"/>
        </a:spcAft>
        <a:defRPr sz="4400">
          <a:solidFill>
            <a:schemeClr val="tx2"/>
          </a:solidFill>
          <a:latin typeface="Arial" pitchFamily="34" charset="0"/>
          <a:ea typeface="ＭＳ Ｐゴシック" charset="-128"/>
        </a:defRPr>
      </a:lvl4pPr>
      <a:lvl5pPr algn="ctr" rtl="0" eaLnBrk="0" fontAlgn="base" hangingPunct="0">
        <a:spcBef>
          <a:spcPct val="0"/>
        </a:spcBef>
        <a:spcAft>
          <a:spcPct val="0"/>
        </a:spcAft>
        <a:defRPr sz="4400">
          <a:solidFill>
            <a:schemeClr val="tx2"/>
          </a:solidFill>
          <a:latin typeface="Arial" pitchFamily="34" charset="0"/>
          <a:ea typeface="ＭＳ Ｐゴシック" charset="-128"/>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2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mn-lt"/>
                <a:ea typeface="+mn-ea"/>
              </a:defRPr>
            </a:lvl1pPr>
          </a:lstStyle>
          <a:p>
            <a:pPr>
              <a:defRPr/>
            </a:pPr>
            <a:endParaRPr lang="en-US">
              <a:solidFill>
                <a:srgbClr val="000000"/>
              </a:solidFill>
              <a:latin typeface="Arial"/>
            </a:endParaRPr>
          </a:p>
        </p:txBody>
      </p:sp>
      <p:sp>
        <p:nvSpPr>
          <p:cNvPr id="352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ea typeface="+mn-ea"/>
              </a:defRPr>
            </a:lvl1pPr>
          </a:lstStyle>
          <a:p>
            <a:pPr>
              <a:defRPr/>
            </a:pPr>
            <a:endParaRPr lang="en-US">
              <a:solidFill>
                <a:srgbClr val="000000"/>
              </a:solidFill>
              <a:latin typeface="Arial"/>
            </a:endParaRPr>
          </a:p>
        </p:txBody>
      </p:sp>
      <p:sp>
        <p:nvSpPr>
          <p:cNvPr id="352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defRPr>
            </a:lvl1pPr>
          </a:lstStyle>
          <a:p>
            <a:fld id="{705289BB-CA12-48C0-A35B-02D3085C09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990818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128"/>
        </a:defRPr>
      </a:lvl2pPr>
      <a:lvl3pPr algn="ctr" rtl="0" eaLnBrk="0" fontAlgn="base" hangingPunct="0">
        <a:spcBef>
          <a:spcPct val="0"/>
        </a:spcBef>
        <a:spcAft>
          <a:spcPct val="0"/>
        </a:spcAft>
        <a:defRPr sz="4400">
          <a:solidFill>
            <a:schemeClr val="tx2"/>
          </a:solidFill>
          <a:latin typeface="Arial" pitchFamily="34" charset="0"/>
          <a:ea typeface="ＭＳ Ｐゴシック" charset="-128"/>
        </a:defRPr>
      </a:lvl3pPr>
      <a:lvl4pPr algn="ctr" rtl="0" eaLnBrk="0" fontAlgn="base" hangingPunct="0">
        <a:spcBef>
          <a:spcPct val="0"/>
        </a:spcBef>
        <a:spcAft>
          <a:spcPct val="0"/>
        </a:spcAft>
        <a:defRPr sz="4400">
          <a:solidFill>
            <a:schemeClr val="tx2"/>
          </a:solidFill>
          <a:latin typeface="Arial" pitchFamily="34" charset="0"/>
          <a:ea typeface="ＭＳ Ｐゴシック" charset="-128"/>
        </a:defRPr>
      </a:lvl4pPr>
      <a:lvl5pPr algn="ctr" rtl="0" eaLnBrk="0" fontAlgn="base" hangingPunct="0">
        <a:spcBef>
          <a:spcPct val="0"/>
        </a:spcBef>
        <a:spcAft>
          <a:spcPct val="0"/>
        </a:spcAft>
        <a:defRPr sz="4400">
          <a:solidFill>
            <a:schemeClr val="tx2"/>
          </a:solidFill>
          <a:latin typeface="Arial" pitchFamily="34" charset="0"/>
          <a:ea typeface="ＭＳ Ｐゴシック" charset="-128"/>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defRPr>
            </a:lvl1pPr>
          </a:lstStyle>
          <a:p>
            <a:pPr algn="l"/>
            <a:fld id="{8C815BB2-3023-4F34-82A5-9A344944D31A}" type="datetimeFigureOut">
              <a:rPr lang="en-US" smtClean="0">
                <a:latin typeface="Arial" pitchFamily="34" charset="0"/>
              </a:rPr>
              <a:pPr algn="l"/>
              <a:t>10/19/16</a:t>
            </a:fld>
            <a:endParaRPr lang="en-US" smtClean="0">
              <a:latin typeface="Arial" pitchFamily="34" charset="0"/>
            </a:endParaRPr>
          </a:p>
        </p:txBody>
      </p:sp>
      <p:sp>
        <p:nvSpPr>
          <p:cNvPr id="205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n-ea"/>
                <a:cs typeface="+mn-cs"/>
              </a:defRPr>
            </a:lvl1pPr>
          </a:lstStyle>
          <a:p>
            <a:pPr>
              <a:defRPr/>
            </a:pPr>
            <a:endParaRPr lang="en-US"/>
          </a:p>
        </p:txBody>
      </p:sp>
      <p:sp>
        <p:nvSpPr>
          <p:cNvPr id="205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FF9972A8-4BE8-4F07-9F85-D2F04DBED3B6}" type="slidenum">
              <a:rPr lang="en-US" smtClean="0">
                <a:latin typeface="Arial" pitchFamily="34" charset="0"/>
              </a:rPr>
              <a:pPr/>
              <a:t>‹#›</a:t>
            </a:fld>
            <a:endParaRPr lang="en-US" smtClean="0">
              <a:latin typeface="Arial" pitchFamily="34" charset="0"/>
            </a:endParaRPr>
          </a:p>
        </p:txBody>
      </p:sp>
    </p:spTree>
    <p:extLst>
      <p:ext uri="{BB962C8B-B14F-4D97-AF65-F5344CB8AC3E}">
        <p14:creationId xmlns:p14="http://schemas.microsoft.com/office/powerpoint/2010/main" val="3203533789"/>
      </p:ext>
    </p:extLst>
  </p:cSld>
  <p:clrMap bg1="lt1" tx1="dk1" bg2="lt2" tx2="dk2" accent1="accent1" accent2="accent2" accent3="accent3" accent4="accent4" accent5="accent5" accent6="accent6" hlink="hlink" folHlink="folHlink"/>
  <p:sldLayoutIdLst>
    <p:sldLayoutId id="2147483853" r:id="rId1"/>
    <p:sldLayoutId id="214748385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mn-lt"/>
                <a:ea typeface="+mn-ea"/>
                <a:cs typeface="+mn-cs"/>
              </a:defRPr>
            </a:lvl1pPr>
          </a:lstStyle>
          <a:p>
            <a:pPr>
              <a:defRPr/>
            </a:pPr>
            <a:endParaRPr lang="en-US" b="0">
              <a:latin typeface="Times New Roman"/>
              <a:cs typeface="Times New Roman"/>
            </a:endParaRPr>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US" b="0">
              <a:latin typeface="Times New Roman"/>
              <a:cs typeface="Times New Roman"/>
            </a:endParaRPr>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000000"/>
                </a:solidFill>
                <a:latin typeface="Times New Roman" charset="0"/>
                <a:cs typeface="Times New Roman" charset="0"/>
              </a:defRPr>
            </a:lvl1pPr>
          </a:lstStyle>
          <a:p>
            <a:fld id="{47F5FA3C-E53D-7847-BA4D-23F7485E633D}" type="slidenum">
              <a:rPr lang="en-US" sz="1400" b="0">
                <a:ea typeface="ＭＳ Ｐゴシック" charset="0"/>
              </a:rPr>
              <a:pPr/>
              <a:t>‹#›</a:t>
            </a:fld>
            <a:endParaRPr lang="en-US" sz="1400" b="0">
              <a:ea typeface="ＭＳ Ｐゴシック" charset="0"/>
            </a:endParaRPr>
          </a:p>
        </p:txBody>
      </p:sp>
    </p:spTree>
  </p:cSld>
  <p:clrMap bg1="lt1" tx1="dk1" bg2="lt2" tx2="dk2" accent1="accent1" accent2="accent2" accent3="accent3" accent4="accent4" accent5="accent5" accent6="accent6" hlink="hlink" folHlink="folHlink"/>
  <p:sldLayoutIdLst>
    <p:sldLayoutId id="21474838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2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package" Target="../embeddings/Microsoft_Word_Document3.docx"/><Relationship Id="rId5" Type="http://schemas.openxmlformats.org/officeDocument/2006/relationships/image" Target="../media/image26.pn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 Id="rId3"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 Id="rId3"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png"/><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55.xml"/><Relationship Id="rId2" Type="http://schemas.openxmlformats.org/officeDocument/2006/relationships/notesSlide" Target="../notesSlides/notesSlide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55.xml"/><Relationship Id="rId2" Type="http://schemas.openxmlformats.org/officeDocument/2006/relationships/notesSlide" Target="../notesSlides/notesSlide1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55.xml"/><Relationship Id="rId2" Type="http://schemas.openxmlformats.org/officeDocument/2006/relationships/notesSlide" Target="../notesSlides/notesSlide13.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55.xml"/><Relationship Id="rId2" Type="http://schemas.openxmlformats.org/officeDocument/2006/relationships/notesSlide" Target="../notesSlides/notesSlide14.xml"/></Relationships>
</file>

<file path=ppt/slides/_rels/slide63.xml.rels><?xml version="1.0" encoding="UTF-8" standalone="yes"?>
<Relationships xmlns="http://schemas.openxmlformats.org/package/2006/relationships"><Relationship Id="rId3" Type="http://schemas.openxmlformats.org/officeDocument/2006/relationships/hyperlink" Target="https://www.myroms.org/wiki/index.php/Matlab_Scripts" TargetMode="External"/><Relationship Id="rId4" Type="http://schemas.openxmlformats.org/officeDocument/2006/relationships/image" Target="../media/image71.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7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66.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cad=rja&amp;uact=8&amp;ved=0ahUKEwjawJP6kr3OAhWBqB4KHZ-EA7oQFggcMAA&amp;url=https://www.myroms.org/projects/src/ticket/681&amp;usg=AFQjCNFxrVnzHQiUjntq9OFjZdO-zffatA&amp;sig2=9lK-HAbqh_oW8wIPInxxKw&amp;bvm=bv.129422649,d.dmo" TargetMode="External"/><Relationship Id="rId4" Type="http://schemas.openxmlformats.org/officeDocument/2006/relationships/hyperlink" Target="https://www.google.com/url?sa=t&amp;rct=j&amp;q=&amp;esrc=s&amp;source=web&amp;cd=1&amp;cad=rja&amp;uact=8&amp;ved=0ahUKEwiu3JqUk73OAhUDqR4KHWSzALgQFggcMAA&amp;url=https://www.myroms.org/projects/src/ticket/689&amp;usg=AFQjCNFnns3yVeMC5ZApmh6Xra1sZWaYRQ&amp;sig2=YMNnfTmr0LI3AsKD65vazQ&amp;bvm=bv.129422649,d.dmo" TargetMode="External"/><Relationship Id="rId5" Type="http://schemas.openxmlformats.org/officeDocument/2006/relationships/hyperlink" Target="https://www.google.com/url?sa=t&amp;rct=j&amp;q=&amp;esrc=s&amp;source=web&amp;cd=1&amp;cad=rja&amp;uact=8&amp;ved=0ahUKEwj07-Kik73OAhUGKx4KHWP1B8UQFggcMAA&amp;url=https://www.myroms.org/projects/src/ticket/694&amp;usg=AFQjCNEh4QhTThf6PWuVqsX4n1a9KsZF9g&amp;sig2=riVI2CVDcmnPFgguwISyoQ&amp;bvm=bv.129422649,d.dmo" TargetMode="External"/><Relationship Id="rId6" Type="http://schemas.openxmlformats.org/officeDocument/2006/relationships/hyperlink" Target="https://www.google.com/url?sa=t&amp;rct=j&amp;q=&amp;esrc=s&amp;source=web&amp;cd=1&amp;cad=rja&amp;uact=8&amp;ved=0ahUKEwjZqPSuk73OAhUK1x4KHa2sDYsQFggcMAA&amp;url=https://www.myroms.org/projects/src/ticket/697&amp;usg=AFQjCNEUcG6_BeCil5YNJyP61t_pviinVw&amp;sig2=vFX9R0edi5Y1A8jU2p_FWw&amp;bvm=bv.129422649,d.dmo" TargetMode="External"/><Relationship Id="rId7" Type="http://schemas.openxmlformats.org/officeDocument/2006/relationships/hyperlink" Target="https://www.google.com/url?sa=t&amp;rct=j&amp;q=&amp;esrc=s&amp;source=web&amp;cd=1&amp;cad=rja&amp;uact=8&amp;ved=0ahUKEwjNvK_Hk73OAhXGFR4KHYioAn0QFggcMAA&amp;url=https://www.myroms.org/projects/src/ticket/701&amp;usg=AFQjCNF5sppxl08DwFiF86UYkbGj1iLmSQ&amp;sig2=tFMias7TQ8RWUDeIQtCFew&amp;bvm=bv.129422649,d.dmo" TargetMode="External"/><Relationship Id="rId8" Type="http://schemas.openxmlformats.org/officeDocument/2006/relationships/hyperlink" Target="http://www.myroms.org/projects/src/ticket/702" TargetMode="External"/><Relationship Id="rId9" Type="http://schemas.openxmlformats.org/officeDocument/2006/relationships/hyperlink" Target="https://www.myroms.org/projects/src/ticket/704" TargetMode="External"/><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hyperlink" Target="https://www.google.com/url?sa=t&amp;rct=j&amp;q=&amp;esrc=s&amp;source=web&amp;cd=1&amp;cad=rja&amp;uact=8&amp;ved=0ahUKEwiB8_LDlL3OAhWH2R4KHfBJAuMQFggcMAA&amp;url=https://www.myroms.org/projects/src/ticket/681&amp;usg=AFQjCNFxrVnzHQiUjntq9OFjZdO-zffatA&amp;sig2=lo3MM8clugFV2rT2KdfFCA"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13.xml"/><Relationship Id="rId2"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 Id="rId3"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034751" y="5029200"/>
            <a:ext cx="7194849"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eaLnBrk="1" fontAlgn="auto" hangingPunct="1">
              <a:spcBef>
                <a:spcPts val="0"/>
              </a:spcBef>
              <a:spcAft>
                <a:spcPts val="0"/>
              </a:spcAft>
            </a:pPr>
            <a:r>
              <a:rPr lang="en-US" sz="2400" b="0" dirty="0">
                <a:solidFill>
                  <a:srgbClr val="FFFFFF"/>
                </a:solidFill>
                <a:effectLst>
                  <a:outerShdw blurRad="38100" dist="38100" dir="2700000" algn="tl">
                    <a:srgbClr val="000000"/>
                  </a:outerShdw>
                </a:effectLst>
                <a:latin typeface="Arial Black" pitchFamily="34" charset="0"/>
                <a:ea typeface="+mn-ea"/>
              </a:rPr>
              <a:t>Institute for Marine and Antarctic </a:t>
            </a:r>
            <a:r>
              <a:rPr lang="en-US" sz="2400" b="0" dirty="0" smtClean="0">
                <a:solidFill>
                  <a:srgbClr val="FFFFFF"/>
                </a:solidFill>
                <a:effectLst>
                  <a:outerShdw blurRad="38100" dist="38100" dir="2700000" algn="tl">
                    <a:srgbClr val="000000"/>
                  </a:outerShdw>
                </a:effectLst>
                <a:latin typeface="Arial Black" pitchFamily="34" charset="0"/>
                <a:ea typeface="+mn-ea"/>
              </a:rPr>
              <a:t>Studies</a:t>
            </a:r>
          </a:p>
          <a:p>
            <a:pPr defTabSz="457200" eaLnBrk="1" fontAlgn="auto" hangingPunct="1">
              <a:spcBef>
                <a:spcPts val="0"/>
              </a:spcBef>
              <a:spcAft>
                <a:spcPts val="0"/>
              </a:spcAft>
            </a:pPr>
            <a:r>
              <a:rPr lang="en-US" sz="2400" b="0" dirty="0" smtClean="0">
                <a:solidFill>
                  <a:srgbClr val="FFFFFF"/>
                </a:solidFill>
                <a:effectLst>
                  <a:outerShdw blurRad="38100" dist="38100" dir="2700000" algn="tl">
                    <a:srgbClr val="000000"/>
                  </a:outerShdw>
                </a:effectLst>
                <a:latin typeface="Arial Black" pitchFamily="34" charset="0"/>
                <a:ea typeface="+mn-ea"/>
              </a:rPr>
              <a:t>Hobart, </a:t>
            </a:r>
            <a:r>
              <a:rPr lang="en-US" sz="2400" b="0" dirty="0">
                <a:solidFill>
                  <a:srgbClr val="FFFFFF"/>
                </a:solidFill>
                <a:effectLst>
                  <a:outerShdw blurRad="38100" dist="38100" dir="2700000" algn="tl">
                    <a:srgbClr val="000000"/>
                  </a:outerShdw>
                </a:effectLst>
                <a:latin typeface="Arial Black" pitchFamily="34" charset="0"/>
                <a:ea typeface="+mn-ea"/>
              </a:rPr>
              <a:t>Tasmania, Australia</a:t>
            </a:r>
          </a:p>
          <a:p>
            <a:pPr defTabSz="457200" eaLnBrk="1" fontAlgn="auto" hangingPunct="1">
              <a:spcBef>
                <a:spcPts val="0"/>
              </a:spcBef>
              <a:spcAft>
                <a:spcPts val="0"/>
              </a:spcAft>
            </a:pPr>
            <a:r>
              <a:rPr lang="en-US" sz="2400" b="0" dirty="0" smtClean="0">
                <a:solidFill>
                  <a:srgbClr val="FFFFFF"/>
                </a:solidFill>
                <a:effectLst>
                  <a:outerShdw blurRad="38100" dist="38100" dir="2700000" algn="tl">
                    <a:srgbClr val="000000"/>
                  </a:outerShdw>
                </a:effectLst>
                <a:latin typeface="Arial Black" pitchFamily="34" charset="0"/>
                <a:ea typeface="+mn-ea"/>
              </a:rPr>
              <a:t>October 20, 2016</a:t>
            </a:r>
          </a:p>
        </p:txBody>
      </p:sp>
      <p:sp>
        <p:nvSpPr>
          <p:cNvPr id="5" name="Text Box 4"/>
          <p:cNvSpPr txBox="1">
            <a:spLocks noChangeArrowheads="1"/>
          </p:cNvSpPr>
          <p:nvPr/>
        </p:nvSpPr>
        <p:spPr bwMode="auto">
          <a:xfrm>
            <a:off x="609600" y="1752600"/>
            <a:ext cx="807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457200" eaLnBrk="1" fontAlgn="auto" hangingPunct="1">
              <a:spcBef>
                <a:spcPts val="0"/>
              </a:spcBef>
              <a:spcAft>
                <a:spcPts val="0"/>
              </a:spcAft>
            </a:pPr>
            <a:r>
              <a:rPr lang="en-US" sz="2800" b="0" dirty="0" smtClean="0">
                <a:solidFill>
                  <a:srgbClr val="FFFFFF"/>
                </a:solidFill>
                <a:effectLst>
                  <a:outerShdw blurRad="38100" dist="38100" dir="2700000" algn="tl">
                    <a:srgbClr val="000000"/>
                  </a:outerShdw>
                </a:effectLst>
                <a:latin typeface="Arial Black" pitchFamily="34" charset="0"/>
                <a:ea typeface="+mn-ea"/>
              </a:rPr>
              <a:t>ROMS Algorithms: Coupling and Nesting</a:t>
            </a:r>
          </a:p>
        </p:txBody>
      </p:sp>
      <p:sp>
        <p:nvSpPr>
          <p:cNvPr id="6" name="Text Box 8"/>
          <p:cNvSpPr txBox="1">
            <a:spLocks noChangeArrowheads="1"/>
          </p:cNvSpPr>
          <p:nvPr/>
        </p:nvSpPr>
        <p:spPr bwMode="auto">
          <a:xfrm>
            <a:off x="2744788" y="2362200"/>
            <a:ext cx="36703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eaLnBrk="1" fontAlgn="auto" hangingPunct="1">
              <a:spcBef>
                <a:spcPts val="0"/>
              </a:spcBef>
              <a:spcAft>
                <a:spcPts val="0"/>
              </a:spcAft>
            </a:pPr>
            <a:r>
              <a:rPr lang="en-US" sz="2200" b="0" dirty="0" smtClean="0">
                <a:solidFill>
                  <a:srgbClr val="FFFFFF"/>
                </a:solidFill>
                <a:effectLst>
                  <a:outerShdw blurRad="38100" dist="38100" dir="2700000" algn="tl">
                    <a:srgbClr val="000000"/>
                  </a:outerShdw>
                </a:effectLst>
                <a:latin typeface="Arial" pitchFamily="34" charset="0"/>
                <a:ea typeface="+mn-ea"/>
                <a:cs typeface="Times New Roman" pitchFamily="18" charset="0"/>
              </a:rPr>
              <a:t>Hernan G. Arango</a:t>
            </a:r>
          </a:p>
          <a:p>
            <a:pPr defTabSz="457200" eaLnBrk="1" fontAlgn="auto" hangingPunct="1">
              <a:spcBef>
                <a:spcPts val="0"/>
              </a:spcBef>
              <a:spcAft>
                <a:spcPts val="0"/>
              </a:spcAft>
            </a:pPr>
            <a:r>
              <a:rPr lang="en-US" sz="2200" b="0" dirty="0">
                <a:solidFill>
                  <a:srgbClr val="FFFFFF"/>
                </a:solidFill>
                <a:effectLst>
                  <a:outerShdw blurRad="38100" dist="38100" dir="2700000" algn="tl">
                    <a:srgbClr val="000000"/>
                  </a:outerShdw>
                </a:effectLst>
                <a:latin typeface="Arial" pitchFamily="34" charset="0"/>
                <a:ea typeface="+mn-ea"/>
                <a:cs typeface="Times New Roman" pitchFamily="18" charset="0"/>
              </a:rPr>
              <a:t>D</a:t>
            </a:r>
            <a:r>
              <a:rPr lang="en-US" sz="2200" b="0" dirty="0" smtClean="0">
                <a:solidFill>
                  <a:srgbClr val="FFFFFF"/>
                </a:solidFill>
                <a:effectLst>
                  <a:outerShdw blurRad="38100" dist="38100" dir="2700000" algn="tl">
                    <a:srgbClr val="000000"/>
                  </a:outerShdw>
                </a:effectLst>
                <a:latin typeface="Arial" pitchFamily="34" charset="0"/>
                <a:ea typeface="+mn-ea"/>
                <a:cs typeface="Times New Roman" pitchFamily="18" charset="0"/>
              </a:rPr>
              <a:t>MCS, Rutgers University</a:t>
            </a:r>
          </a:p>
        </p:txBody>
      </p:sp>
      <p:pic>
        <p:nvPicPr>
          <p:cNvPr id="7" name="Picture 6" descr="Hobart_noboa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9144000" cy="1429473"/>
          </a:xfrm>
          <a:prstGeom prst="rect">
            <a:avLst/>
          </a:prstGeom>
        </p:spPr>
      </p:pic>
    </p:spTree>
    <p:extLst>
      <p:ext uri="{BB962C8B-B14F-4D97-AF65-F5344CB8AC3E}">
        <p14:creationId xmlns:p14="http://schemas.microsoft.com/office/powerpoint/2010/main" val="9846343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468313" y="236538"/>
            <a:ext cx="3175" cy="1587"/>
          </a:xfrm>
          <a:prstGeom prst="rect">
            <a:avLst/>
          </a:prstGeom>
          <a:solidFill>
            <a:srgbClr val="1F1A17"/>
          </a:solidFill>
          <a:ln w="9525">
            <a:noFill/>
            <a:miter lim="800000"/>
            <a:headEnd/>
            <a:tailEnd/>
          </a:ln>
        </p:spPr>
        <p:txBody>
          <a:bodyPr/>
          <a:lstStyle/>
          <a:p>
            <a:endParaRPr lang="en-US" dirty="0"/>
          </a:p>
        </p:txBody>
      </p:sp>
      <p:sp>
        <p:nvSpPr>
          <p:cNvPr id="42000" name="Rectangle 16"/>
          <p:cNvSpPr>
            <a:spLocks noChangeArrowheads="1"/>
          </p:cNvSpPr>
          <p:nvPr/>
        </p:nvSpPr>
        <p:spPr bwMode="auto">
          <a:xfrm>
            <a:off x="1039813" y="460375"/>
            <a:ext cx="0" cy="1588"/>
          </a:xfrm>
          <a:prstGeom prst="rect">
            <a:avLst/>
          </a:prstGeom>
          <a:solidFill>
            <a:srgbClr val="1F1A17"/>
          </a:solidFill>
          <a:ln w="9525">
            <a:noFill/>
            <a:miter lim="800000"/>
            <a:headEnd/>
            <a:tailEnd/>
          </a:ln>
        </p:spPr>
        <p:txBody>
          <a:bodyPr/>
          <a:lstStyle/>
          <a:p>
            <a:endParaRPr lang="en-US" dirty="0"/>
          </a:p>
        </p:txBody>
      </p:sp>
      <p:sp>
        <p:nvSpPr>
          <p:cNvPr id="42001" name="Rectangle 17"/>
          <p:cNvSpPr>
            <a:spLocks noChangeArrowheads="1"/>
          </p:cNvSpPr>
          <p:nvPr/>
        </p:nvSpPr>
        <p:spPr bwMode="auto">
          <a:xfrm>
            <a:off x="1039813" y="430213"/>
            <a:ext cx="0" cy="4762"/>
          </a:xfrm>
          <a:prstGeom prst="rect">
            <a:avLst/>
          </a:prstGeom>
          <a:solidFill>
            <a:srgbClr val="1F1A17"/>
          </a:solidFill>
          <a:ln w="9525">
            <a:noFill/>
            <a:miter lim="800000"/>
            <a:headEnd/>
            <a:tailEnd/>
          </a:ln>
        </p:spPr>
        <p:txBody>
          <a:bodyPr/>
          <a:lstStyle/>
          <a:p>
            <a:endParaRPr lang="en-US" dirty="0"/>
          </a:p>
        </p:txBody>
      </p:sp>
      <p:sp>
        <p:nvSpPr>
          <p:cNvPr id="42002" name="Rectangle 18"/>
          <p:cNvSpPr>
            <a:spLocks noChangeArrowheads="1"/>
          </p:cNvSpPr>
          <p:nvPr/>
        </p:nvSpPr>
        <p:spPr bwMode="auto">
          <a:xfrm>
            <a:off x="1039813" y="403225"/>
            <a:ext cx="0" cy="3175"/>
          </a:xfrm>
          <a:prstGeom prst="rect">
            <a:avLst/>
          </a:prstGeom>
          <a:solidFill>
            <a:srgbClr val="1F1A17"/>
          </a:solidFill>
          <a:ln w="9525">
            <a:noFill/>
            <a:miter lim="800000"/>
            <a:headEnd/>
            <a:tailEnd/>
          </a:ln>
        </p:spPr>
        <p:txBody>
          <a:bodyPr/>
          <a:lstStyle/>
          <a:p>
            <a:endParaRPr lang="en-US" dirty="0"/>
          </a:p>
        </p:txBody>
      </p:sp>
      <p:sp>
        <p:nvSpPr>
          <p:cNvPr id="42003" name="Rectangle 19"/>
          <p:cNvSpPr>
            <a:spLocks noChangeArrowheads="1"/>
          </p:cNvSpPr>
          <p:nvPr/>
        </p:nvSpPr>
        <p:spPr bwMode="auto">
          <a:xfrm>
            <a:off x="1039813" y="374650"/>
            <a:ext cx="0" cy="4763"/>
          </a:xfrm>
          <a:prstGeom prst="rect">
            <a:avLst/>
          </a:prstGeom>
          <a:solidFill>
            <a:srgbClr val="1F1A17"/>
          </a:solidFill>
          <a:ln w="9525">
            <a:noFill/>
            <a:miter lim="800000"/>
            <a:headEnd/>
            <a:tailEnd/>
          </a:ln>
        </p:spPr>
        <p:txBody>
          <a:bodyPr/>
          <a:lstStyle/>
          <a:p>
            <a:endParaRPr lang="en-US" dirty="0"/>
          </a:p>
        </p:txBody>
      </p:sp>
      <p:sp>
        <p:nvSpPr>
          <p:cNvPr id="42004" name="Rectangle 20"/>
          <p:cNvSpPr>
            <a:spLocks noChangeArrowheads="1"/>
          </p:cNvSpPr>
          <p:nvPr/>
        </p:nvSpPr>
        <p:spPr bwMode="auto">
          <a:xfrm>
            <a:off x="1039813" y="347663"/>
            <a:ext cx="0" cy="3175"/>
          </a:xfrm>
          <a:prstGeom prst="rect">
            <a:avLst/>
          </a:prstGeom>
          <a:solidFill>
            <a:srgbClr val="1F1A17"/>
          </a:solidFill>
          <a:ln w="9525">
            <a:noFill/>
            <a:miter lim="800000"/>
            <a:headEnd/>
            <a:tailEnd/>
          </a:ln>
        </p:spPr>
        <p:txBody>
          <a:bodyPr/>
          <a:lstStyle/>
          <a:p>
            <a:endParaRPr lang="en-US" dirty="0"/>
          </a:p>
        </p:txBody>
      </p:sp>
      <p:sp>
        <p:nvSpPr>
          <p:cNvPr id="42005" name="Rectangle 21"/>
          <p:cNvSpPr>
            <a:spLocks noChangeArrowheads="1"/>
          </p:cNvSpPr>
          <p:nvPr/>
        </p:nvSpPr>
        <p:spPr bwMode="auto">
          <a:xfrm>
            <a:off x="1039813" y="317500"/>
            <a:ext cx="0" cy="4763"/>
          </a:xfrm>
          <a:prstGeom prst="rect">
            <a:avLst/>
          </a:prstGeom>
          <a:solidFill>
            <a:srgbClr val="1F1A17"/>
          </a:solidFill>
          <a:ln w="9525">
            <a:noFill/>
            <a:miter lim="800000"/>
            <a:headEnd/>
            <a:tailEnd/>
          </a:ln>
        </p:spPr>
        <p:txBody>
          <a:bodyPr/>
          <a:lstStyle/>
          <a:p>
            <a:endParaRPr lang="en-US" dirty="0"/>
          </a:p>
        </p:txBody>
      </p:sp>
      <p:sp>
        <p:nvSpPr>
          <p:cNvPr id="42006" name="Rectangle 22"/>
          <p:cNvSpPr>
            <a:spLocks noChangeArrowheads="1"/>
          </p:cNvSpPr>
          <p:nvPr/>
        </p:nvSpPr>
        <p:spPr bwMode="auto">
          <a:xfrm>
            <a:off x="1039813" y="290513"/>
            <a:ext cx="0" cy="3175"/>
          </a:xfrm>
          <a:prstGeom prst="rect">
            <a:avLst/>
          </a:prstGeom>
          <a:solidFill>
            <a:srgbClr val="1F1A17"/>
          </a:solidFill>
          <a:ln w="9525">
            <a:noFill/>
            <a:miter lim="800000"/>
            <a:headEnd/>
            <a:tailEnd/>
          </a:ln>
        </p:spPr>
        <p:txBody>
          <a:bodyPr/>
          <a:lstStyle/>
          <a:p>
            <a:endParaRPr lang="en-US" dirty="0"/>
          </a:p>
        </p:txBody>
      </p:sp>
      <p:sp>
        <p:nvSpPr>
          <p:cNvPr id="42007" name="Rectangle 23"/>
          <p:cNvSpPr>
            <a:spLocks noChangeArrowheads="1"/>
          </p:cNvSpPr>
          <p:nvPr/>
        </p:nvSpPr>
        <p:spPr bwMode="auto">
          <a:xfrm>
            <a:off x="1039813" y="263525"/>
            <a:ext cx="0" cy="3175"/>
          </a:xfrm>
          <a:prstGeom prst="rect">
            <a:avLst/>
          </a:prstGeom>
          <a:solidFill>
            <a:srgbClr val="1F1A17"/>
          </a:solidFill>
          <a:ln w="9525">
            <a:noFill/>
            <a:miter lim="800000"/>
            <a:headEnd/>
            <a:tailEnd/>
          </a:ln>
        </p:spPr>
        <p:txBody>
          <a:bodyPr/>
          <a:lstStyle/>
          <a:p>
            <a:endParaRPr lang="en-US" dirty="0"/>
          </a:p>
        </p:txBody>
      </p:sp>
      <p:sp>
        <p:nvSpPr>
          <p:cNvPr id="42008" name="Rectangle 24"/>
          <p:cNvSpPr>
            <a:spLocks noChangeArrowheads="1"/>
          </p:cNvSpPr>
          <p:nvPr/>
        </p:nvSpPr>
        <p:spPr bwMode="auto">
          <a:xfrm>
            <a:off x="1039813" y="236538"/>
            <a:ext cx="0" cy="1587"/>
          </a:xfrm>
          <a:prstGeom prst="rect">
            <a:avLst/>
          </a:prstGeom>
          <a:solidFill>
            <a:srgbClr val="1F1A17"/>
          </a:solidFill>
          <a:ln w="9525">
            <a:noFill/>
            <a:miter lim="800000"/>
            <a:headEnd/>
            <a:tailEnd/>
          </a:ln>
        </p:spPr>
        <p:txBody>
          <a:bodyPr/>
          <a:lstStyle/>
          <a:p>
            <a:endParaRPr lang="en-US" dirty="0"/>
          </a:p>
        </p:txBody>
      </p:sp>
      <p:sp>
        <p:nvSpPr>
          <p:cNvPr id="42021" name="Rectangle 37"/>
          <p:cNvSpPr>
            <a:spLocks noChangeArrowheads="1"/>
          </p:cNvSpPr>
          <p:nvPr/>
        </p:nvSpPr>
        <p:spPr bwMode="auto">
          <a:xfrm>
            <a:off x="4468813" y="460375"/>
            <a:ext cx="0" cy="1588"/>
          </a:xfrm>
          <a:prstGeom prst="rect">
            <a:avLst/>
          </a:prstGeom>
          <a:solidFill>
            <a:srgbClr val="1F1A17"/>
          </a:solidFill>
          <a:ln w="9525">
            <a:noFill/>
            <a:miter lim="800000"/>
            <a:headEnd/>
            <a:tailEnd/>
          </a:ln>
        </p:spPr>
        <p:txBody>
          <a:bodyPr/>
          <a:lstStyle/>
          <a:p>
            <a:endParaRPr lang="en-US" dirty="0"/>
          </a:p>
        </p:txBody>
      </p:sp>
      <p:sp>
        <p:nvSpPr>
          <p:cNvPr id="42022" name="Rectangle 38"/>
          <p:cNvSpPr>
            <a:spLocks noChangeArrowheads="1"/>
          </p:cNvSpPr>
          <p:nvPr/>
        </p:nvSpPr>
        <p:spPr bwMode="auto">
          <a:xfrm>
            <a:off x="4468813" y="430213"/>
            <a:ext cx="0" cy="4762"/>
          </a:xfrm>
          <a:prstGeom prst="rect">
            <a:avLst/>
          </a:prstGeom>
          <a:solidFill>
            <a:srgbClr val="1F1A17"/>
          </a:solidFill>
          <a:ln w="9525">
            <a:noFill/>
            <a:miter lim="800000"/>
            <a:headEnd/>
            <a:tailEnd/>
          </a:ln>
        </p:spPr>
        <p:txBody>
          <a:bodyPr/>
          <a:lstStyle/>
          <a:p>
            <a:endParaRPr lang="en-US" dirty="0"/>
          </a:p>
        </p:txBody>
      </p:sp>
      <p:sp>
        <p:nvSpPr>
          <p:cNvPr id="42023" name="Rectangle 39"/>
          <p:cNvSpPr>
            <a:spLocks noChangeArrowheads="1"/>
          </p:cNvSpPr>
          <p:nvPr/>
        </p:nvSpPr>
        <p:spPr bwMode="auto">
          <a:xfrm>
            <a:off x="4468813" y="403225"/>
            <a:ext cx="0" cy="3175"/>
          </a:xfrm>
          <a:prstGeom prst="rect">
            <a:avLst/>
          </a:prstGeom>
          <a:solidFill>
            <a:srgbClr val="1F1A17"/>
          </a:solidFill>
          <a:ln w="9525">
            <a:noFill/>
            <a:miter lim="800000"/>
            <a:headEnd/>
            <a:tailEnd/>
          </a:ln>
        </p:spPr>
        <p:txBody>
          <a:bodyPr/>
          <a:lstStyle/>
          <a:p>
            <a:endParaRPr lang="en-US" dirty="0"/>
          </a:p>
        </p:txBody>
      </p:sp>
      <p:sp>
        <p:nvSpPr>
          <p:cNvPr id="42024" name="Rectangle 40"/>
          <p:cNvSpPr>
            <a:spLocks noChangeArrowheads="1"/>
          </p:cNvSpPr>
          <p:nvPr/>
        </p:nvSpPr>
        <p:spPr bwMode="auto">
          <a:xfrm>
            <a:off x="4468813" y="374650"/>
            <a:ext cx="0" cy="4763"/>
          </a:xfrm>
          <a:prstGeom prst="rect">
            <a:avLst/>
          </a:prstGeom>
          <a:solidFill>
            <a:srgbClr val="1F1A17"/>
          </a:solidFill>
          <a:ln w="9525">
            <a:noFill/>
            <a:miter lim="800000"/>
            <a:headEnd/>
            <a:tailEnd/>
          </a:ln>
        </p:spPr>
        <p:txBody>
          <a:bodyPr/>
          <a:lstStyle/>
          <a:p>
            <a:endParaRPr lang="en-US" dirty="0"/>
          </a:p>
        </p:txBody>
      </p:sp>
      <p:sp>
        <p:nvSpPr>
          <p:cNvPr id="42025" name="Rectangle 41"/>
          <p:cNvSpPr>
            <a:spLocks noChangeArrowheads="1"/>
          </p:cNvSpPr>
          <p:nvPr/>
        </p:nvSpPr>
        <p:spPr bwMode="auto">
          <a:xfrm>
            <a:off x="4468813" y="347663"/>
            <a:ext cx="0" cy="3175"/>
          </a:xfrm>
          <a:prstGeom prst="rect">
            <a:avLst/>
          </a:prstGeom>
          <a:solidFill>
            <a:srgbClr val="1F1A17"/>
          </a:solidFill>
          <a:ln w="9525">
            <a:noFill/>
            <a:miter lim="800000"/>
            <a:headEnd/>
            <a:tailEnd/>
          </a:ln>
        </p:spPr>
        <p:txBody>
          <a:bodyPr/>
          <a:lstStyle/>
          <a:p>
            <a:endParaRPr lang="en-US" dirty="0"/>
          </a:p>
        </p:txBody>
      </p:sp>
      <p:sp>
        <p:nvSpPr>
          <p:cNvPr id="42026" name="Rectangle 42"/>
          <p:cNvSpPr>
            <a:spLocks noChangeArrowheads="1"/>
          </p:cNvSpPr>
          <p:nvPr/>
        </p:nvSpPr>
        <p:spPr bwMode="auto">
          <a:xfrm>
            <a:off x="4468813" y="317500"/>
            <a:ext cx="0" cy="4763"/>
          </a:xfrm>
          <a:prstGeom prst="rect">
            <a:avLst/>
          </a:prstGeom>
          <a:solidFill>
            <a:srgbClr val="1F1A17"/>
          </a:solidFill>
          <a:ln w="9525">
            <a:noFill/>
            <a:miter lim="800000"/>
            <a:headEnd/>
            <a:tailEnd/>
          </a:ln>
        </p:spPr>
        <p:txBody>
          <a:bodyPr/>
          <a:lstStyle/>
          <a:p>
            <a:endParaRPr lang="en-US" dirty="0"/>
          </a:p>
        </p:txBody>
      </p:sp>
      <p:sp>
        <p:nvSpPr>
          <p:cNvPr id="42027" name="Rectangle 43"/>
          <p:cNvSpPr>
            <a:spLocks noChangeArrowheads="1"/>
          </p:cNvSpPr>
          <p:nvPr/>
        </p:nvSpPr>
        <p:spPr bwMode="auto">
          <a:xfrm>
            <a:off x="4468813" y="290513"/>
            <a:ext cx="0" cy="3175"/>
          </a:xfrm>
          <a:prstGeom prst="rect">
            <a:avLst/>
          </a:prstGeom>
          <a:solidFill>
            <a:srgbClr val="1F1A17"/>
          </a:solidFill>
          <a:ln w="9525">
            <a:noFill/>
            <a:miter lim="800000"/>
            <a:headEnd/>
            <a:tailEnd/>
          </a:ln>
        </p:spPr>
        <p:txBody>
          <a:bodyPr/>
          <a:lstStyle/>
          <a:p>
            <a:endParaRPr lang="en-US" dirty="0"/>
          </a:p>
        </p:txBody>
      </p:sp>
      <p:sp>
        <p:nvSpPr>
          <p:cNvPr id="42028" name="Rectangle 44"/>
          <p:cNvSpPr>
            <a:spLocks noChangeArrowheads="1"/>
          </p:cNvSpPr>
          <p:nvPr/>
        </p:nvSpPr>
        <p:spPr bwMode="auto">
          <a:xfrm>
            <a:off x="4468813" y="263525"/>
            <a:ext cx="0" cy="3175"/>
          </a:xfrm>
          <a:prstGeom prst="rect">
            <a:avLst/>
          </a:prstGeom>
          <a:solidFill>
            <a:srgbClr val="1F1A17"/>
          </a:solidFill>
          <a:ln w="9525">
            <a:noFill/>
            <a:miter lim="800000"/>
            <a:headEnd/>
            <a:tailEnd/>
          </a:ln>
        </p:spPr>
        <p:txBody>
          <a:bodyPr/>
          <a:lstStyle/>
          <a:p>
            <a:endParaRPr lang="en-US" dirty="0"/>
          </a:p>
        </p:txBody>
      </p:sp>
      <p:sp>
        <p:nvSpPr>
          <p:cNvPr id="42029" name="Rectangle 45"/>
          <p:cNvSpPr>
            <a:spLocks noChangeArrowheads="1"/>
          </p:cNvSpPr>
          <p:nvPr/>
        </p:nvSpPr>
        <p:spPr bwMode="auto">
          <a:xfrm>
            <a:off x="4468813" y="236538"/>
            <a:ext cx="0" cy="1587"/>
          </a:xfrm>
          <a:prstGeom prst="rect">
            <a:avLst/>
          </a:prstGeom>
          <a:solidFill>
            <a:srgbClr val="1F1A17"/>
          </a:solidFill>
          <a:ln w="9525">
            <a:noFill/>
            <a:miter lim="800000"/>
            <a:headEnd/>
            <a:tailEnd/>
          </a:ln>
        </p:spPr>
        <p:txBody>
          <a:bodyPr/>
          <a:lstStyle/>
          <a:p>
            <a:endParaRPr lang="en-US" dirty="0"/>
          </a:p>
        </p:txBody>
      </p:sp>
      <p:sp>
        <p:nvSpPr>
          <p:cNvPr id="42102" name="Rectangle 118"/>
          <p:cNvSpPr>
            <a:spLocks noChangeArrowheads="1"/>
          </p:cNvSpPr>
          <p:nvPr/>
        </p:nvSpPr>
        <p:spPr bwMode="auto">
          <a:xfrm>
            <a:off x="3886200" y="3876675"/>
            <a:ext cx="4763" cy="3175"/>
          </a:xfrm>
          <a:prstGeom prst="rect">
            <a:avLst/>
          </a:prstGeom>
          <a:solidFill>
            <a:srgbClr val="1F1A17"/>
          </a:solidFill>
          <a:ln w="9525">
            <a:noFill/>
            <a:miter lim="800000"/>
            <a:headEnd/>
            <a:tailEnd/>
          </a:ln>
        </p:spPr>
        <p:txBody>
          <a:bodyPr/>
          <a:lstStyle/>
          <a:p>
            <a:endParaRPr lang="en-US" dirty="0"/>
          </a:p>
        </p:txBody>
      </p:sp>
      <p:sp>
        <p:nvSpPr>
          <p:cNvPr id="111" name="Text Box 4"/>
          <p:cNvSpPr txBox="1">
            <a:spLocks noChangeArrowheads="1"/>
          </p:cNvSpPr>
          <p:nvPr/>
        </p:nvSpPr>
        <p:spPr bwMode="auto">
          <a:xfrm>
            <a:off x="2879902" y="0"/>
            <a:ext cx="3379451"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Nesting Inspiration</a:t>
            </a:r>
            <a:endParaRPr lang="en-US" sz="2400" b="0" dirty="0">
              <a:solidFill>
                <a:srgbClr val="0033CC"/>
              </a:solidFill>
              <a:effectLst>
                <a:outerShdw blurRad="38100" dist="38100" dir="2700000" algn="tl">
                  <a:srgbClr val="000000">
                    <a:alpha val="43137"/>
                  </a:srgbClr>
                </a:outerShdw>
              </a:effectLst>
              <a:latin typeface="Arial Black" charset="0"/>
            </a:endParaRPr>
          </a:p>
        </p:txBody>
      </p:sp>
      <p:pic>
        <p:nvPicPr>
          <p:cNvPr id="24" name="Picture 23" descr="ew_periodic.png"/>
          <p:cNvPicPr>
            <a:picLocks noChangeAspect="1"/>
          </p:cNvPicPr>
          <p:nvPr/>
        </p:nvPicPr>
        <p:blipFill>
          <a:blip r:embed="rId2" cstate="print"/>
          <a:stretch>
            <a:fillRect/>
          </a:stretch>
        </p:blipFill>
        <p:spPr>
          <a:xfrm>
            <a:off x="221276" y="1557826"/>
            <a:ext cx="4350724" cy="3623774"/>
          </a:xfrm>
          <a:prstGeom prst="rect">
            <a:avLst/>
          </a:prstGeom>
        </p:spPr>
      </p:pic>
      <p:pic>
        <p:nvPicPr>
          <p:cNvPr id="25" name="Picture 24" descr="ns_periodic.png"/>
          <p:cNvPicPr>
            <a:picLocks noChangeAspect="1"/>
          </p:cNvPicPr>
          <p:nvPr/>
        </p:nvPicPr>
        <p:blipFill>
          <a:blip r:embed="rId3" cstate="print"/>
          <a:stretch>
            <a:fillRect/>
          </a:stretch>
        </p:blipFill>
        <p:spPr>
          <a:xfrm>
            <a:off x="4953000" y="1371600"/>
            <a:ext cx="3807570" cy="4221794"/>
          </a:xfrm>
          <a:prstGeom prst="rect">
            <a:avLst/>
          </a:prstGeom>
        </p:spPr>
      </p:pic>
      <p:sp>
        <p:nvSpPr>
          <p:cNvPr id="26" name="TextBox 25"/>
          <p:cNvSpPr txBox="1"/>
          <p:nvPr/>
        </p:nvSpPr>
        <p:spPr>
          <a:xfrm>
            <a:off x="1524000" y="5943600"/>
            <a:ext cx="1803635" cy="307777"/>
          </a:xfrm>
          <a:prstGeom prst="rect">
            <a:avLst/>
          </a:prstGeom>
          <a:noFill/>
        </p:spPr>
        <p:txBody>
          <a:bodyPr wrap="none" rtlCol="0">
            <a:spAutoFit/>
          </a:bodyPr>
          <a:lstStyle/>
          <a:p>
            <a:pPr algn="l"/>
            <a:r>
              <a:rPr lang="en-US" sz="1400" dirty="0" smtClean="0">
                <a:solidFill>
                  <a:srgbClr val="0033CC"/>
                </a:solidFill>
                <a:latin typeface="Arial" pitchFamily="34" charset="0"/>
                <a:cs typeface="Arial" pitchFamily="34" charset="0"/>
              </a:rPr>
              <a:t>East-West Periodic</a:t>
            </a:r>
            <a:endParaRPr lang="en-US" sz="1400" dirty="0">
              <a:solidFill>
                <a:srgbClr val="0033CC"/>
              </a:solidFill>
              <a:latin typeface="Arial" pitchFamily="34" charset="0"/>
              <a:cs typeface="Arial" pitchFamily="34" charset="0"/>
            </a:endParaRPr>
          </a:p>
        </p:txBody>
      </p:sp>
      <p:sp>
        <p:nvSpPr>
          <p:cNvPr id="27" name="TextBox 26"/>
          <p:cNvSpPr txBox="1"/>
          <p:nvPr/>
        </p:nvSpPr>
        <p:spPr>
          <a:xfrm>
            <a:off x="6044965" y="5943600"/>
            <a:ext cx="1984839" cy="307777"/>
          </a:xfrm>
          <a:prstGeom prst="rect">
            <a:avLst/>
          </a:prstGeom>
          <a:noFill/>
        </p:spPr>
        <p:txBody>
          <a:bodyPr wrap="none" rtlCol="0">
            <a:spAutoFit/>
          </a:bodyPr>
          <a:lstStyle/>
          <a:p>
            <a:pPr algn="l"/>
            <a:r>
              <a:rPr lang="en-US" sz="1400" dirty="0" smtClean="0">
                <a:solidFill>
                  <a:srgbClr val="0033CC"/>
                </a:solidFill>
                <a:latin typeface="Arial" pitchFamily="34" charset="0"/>
                <a:cs typeface="Arial" pitchFamily="34" charset="0"/>
              </a:rPr>
              <a:t>North-South Periodic</a:t>
            </a:r>
            <a:endParaRPr lang="en-US" sz="1400" dirty="0">
              <a:solidFill>
                <a:srgbClr val="0033CC"/>
              </a:solidFill>
              <a:latin typeface="Arial" pitchFamily="34" charset="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 Box 4"/>
          <p:cNvSpPr txBox="1">
            <a:spLocks noChangeArrowheads="1"/>
          </p:cNvSpPr>
          <p:nvPr/>
        </p:nvSpPr>
        <p:spPr bwMode="auto">
          <a:xfrm>
            <a:off x="2879902" y="0"/>
            <a:ext cx="3379451"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Nesting Inspiration</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
        <p:nvSpPr>
          <p:cNvPr id="26" name="TextBox 25"/>
          <p:cNvSpPr txBox="1"/>
          <p:nvPr/>
        </p:nvSpPr>
        <p:spPr>
          <a:xfrm>
            <a:off x="3798391" y="6321623"/>
            <a:ext cx="1547218" cy="307777"/>
          </a:xfrm>
          <a:prstGeom prst="rect">
            <a:avLst/>
          </a:prstGeom>
          <a:noFill/>
        </p:spPr>
        <p:txBody>
          <a:bodyPr wrap="none" rtlCol="0">
            <a:spAutoFit/>
          </a:bodyPr>
          <a:lstStyle/>
          <a:p>
            <a:pPr algn="l"/>
            <a:r>
              <a:rPr lang="en-US" sz="1400" dirty="0" smtClean="0">
                <a:solidFill>
                  <a:srgbClr val="0033CC"/>
                </a:solidFill>
                <a:latin typeface="Arial" pitchFamily="34" charset="0"/>
                <a:cs typeface="Arial" pitchFamily="34" charset="0"/>
              </a:rPr>
              <a:t>Double Periodic</a:t>
            </a:r>
            <a:endParaRPr lang="en-US" sz="1400" dirty="0">
              <a:solidFill>
                <a:srgbClr val="0033CC"/>
              </a:solidFill>
              <a:latin typeface="Arial" pitchFamily="34" charset="0"/>
              <a:cs typeface="Arial" pitchFamily="34" charset="0"/>
            </a:endParaRPr>
          </a:p>
        </p:txBody>
      </p:sp>
      <p:pic>
        <p:nvPicPr>
          <p:cNvPr id="28" name="Picture 27" descr="double_periodic.png"/>
          <p:cNvPicPr>
            <a:picLocks noChangeAspect="1"/>
          </p:cNvPicPr>
          <p:nvPr/>
        </p:nvPicPr>
        <p:blipFill>
          <a:blip r:embed="rId2" cstate="print"/>
          <a:stretch>
            <a:fillRect/>
          </a:stretch>
        </p:blipFill>
        <p:spPr>
          <a:xfrm>
            <a:off x="1547732" y="756862"/>
            <a:ext cx="5739396" cy="5428499"/>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 Box 4"/>
          <p:cNvSpPr txBox="1">
            <a:spLocks noChangeArrowheads="1"/>
          </p:cNvSpPr>
          <p:nvPr/>
        </p:nvSpPr>
        <p:spPr bwMode="auto">
          <a:xfrm>
            <a:off x="2879902" y="0"/>
            <a:ext cx="3379451"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Nesting Inspiration</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
        <p:nvSpPr>
          <p:cNvPr id="26" name="TextBox 25"/>
          <p:cNvSpPr txBox="1"/>
          <p:nvPr/>
        </p:nvSpPr>
        <p:spPr>
          <a:xfrm>
            <a:off x="3177231" y="6321623"/>
            <a:ext cx="2789546" cy="307777"/>
          </a:xfrm>
          <a:prstGeom prst="rect">
            <a:avLst/>
          </a:prstGeom>
          <a:noFill/>
        </p:spPr>
        <p:txBody>
          <a:bodyPr wrap="none" rtlCol="0">
            <a:spAutoFit/>
          </a:bodyPr>
          <a:lstStyle/>
          <a:p>
            <a:r>
              <a:rPr lang="en-US" sz="1400" dirty="0" smtClean="0">
                <a:solidFill>
                  <a:srgbClr val="0033CC"/>
                </a:solidFill>
                <a:latin typeface="Arial" pitchFamily="34" charset="0"/>
                <a:cs typeface="Arial" pitchFamily="34" charset="0"/>
              </a:rPr>
              <a:t>Double Periodic to Refinement</a:t>
            </a:r>
            <a:endParaRPr lang="en-US" sz="1400" dirty="0">
              <a:solidFill>
                <a:srgbClr val="0033CC"/>
              </a:solidFill>
              <a:latin typeface="Arial" pitchFamily="34" charset="0"/>
              <a:cs typeface="Arial" pitchFamily="34" charset="0"/>
            </a:endParaRPr>
          </a:p>
        </p:txBody>
      </p:sp>
      <p:pic>
        <p:nvPicPr>
          <p:cNvPr id="5" name="Picture 4" descr="refinment_from_periodic.png"/>
          <p:cNvPicPr>
            <a:picLocks noChangeAspect="1"/>
          </p:cNvPicPr>
          <p:nvPr/>
        </p:nvPicPr>
        <p:blipFill>
          <a:blip r:embed="rId2" cstate="print"/>
          <a:stretch>
            <a:fillRect/>
          </a:stretch>
        </p:blipFill>
        <p:spPr>
          <a:xfrm>
            <a:off x="1731735" y="896352"/>
            <a:ext cx="5361443" cy="514808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02" name="Rectangle 118"/>
          <p:cNvSpPr>
            <a:spLocks noChangeArrowheads="1"/>
          </p:cNvSpPr>
          <p:nvPr/>
        </p:nvSpPr>
        <p:spPr bwMode="auto">
          <a:xfrm>
            <a:off x="3886200" y="3876675"/>
            <a:ext cx="4763" cy="3175"/>
          </a:xfrm>
          <a:prstGeom prst="rect">
            <a:avLst/>
          </a:prstGeom>
          <a:solidFill>
            <a:srgbClr val="1F1A17"/>
          </a:solidFill>
          <a:ln w="9525">
            <a:noFill/>
            <a:miter lim="800000"/>
            <a:headEnd/>
            <a:tailEnd/>
          </a:ln>
        </p:spPr>
        <p:txBody>
          <a:bodyPr/>
          <a:lstStyle/>
          <a:p>
            <a:endParaRPr lang="en-US" dirty="0"/>
          </a:p>
        </p:txBody>
      </p:sp>
      <p:pic>
        <p:nvPicPr>
          <p:cNvPr id="114" name="Picture 113" descr="refinement_2.png"/>
          <p:cNvPicPr>
            <a:picLocks noChangeAspect="1"/>
          </p:cNvPicPr>
          <p:nvPr/>
        </p:nvPicPr>
        <p:blipFill>
          <a:blip r:embed="rId2" cstate="print"/>
          <a:stretch>
            <a:fillRect/>
          </a:stretch>
        </p:blipFill>
        <p:spPr>
          <a:xfrm>
            <a:off x="457200" y="685800"/>
            <a:ext cx="6993772" cy="6005304"/>
          </a:xfrm>
          <a:prstGeom prst="rect">
            <a:avLst/>
          </a:prstGeom>
        </p:spPr>
      </p:pic>
      <p:sp>
        <p:nvSpPr>
          <p:cNvPr id="4" name="Text Box 3"/>
          <p:cNvSpPr txBox="1">
            <a:spLocks noChangeArrowheads="1"/>
          </p:cNvSpPr>
          <p:nvPr/>
        </p:nvSpPr>
        <p:spPr bwMode="auto">
          <a:xfrm>
            <a:off x="3519221" y="0"/>
            <a:ext cx="2100806" cy="461665"/>
          </a:xfrm>
          <a:prstGeom prst="rect">
            <a:avLst/>
          </a:prstGeom>
          <a:noFill/>
          <a:ln w="9525">
            <a:noFill/>
            <a:miter lim="800000"/>
            <a:headEnd/>
            <a:tailEnd/>
          </a:ln>
        </p:spPr>
        <p:txBody>
          <a:bodyPr wrap="none">
            <a:spAutoFit/>
          </a:bodyPr>
          <a:lstStyle/>
          <a:p>
            <a:pPr eaLnBrk="1" hangingPunct="1"/>
            <a:r>
              <a:rPr lang="en-US" sz="2400" b="0" dirty="0">
                <a:solidFill>
                  <a:srgbClr val="DC0000"/>
                </a:solidFill>
                <a:effectLst>
                  <a:outerShdw blurRad="38100" dist="38100" dir="2700000" algn="tl">
                    <a:srgbClr val="000000">
                      <a:alpha val="43137"/>
                    </a:srgbClr>
                  </a:outerShdw>
                </a:effectLst>
                <a:latin typeface="Arial Black" charset="0"/>
              </a:rPr>
              <a:t>figure1.png</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
        <p:nvSpPr>
          <p:cNvPr id="5" name="TextBox 4"/>
          <p:cNvSpPr txBox="1"/>
          <p:nvPr/>
        </p:nvSpPr>
        <p:spPr>
          <a:xfrm>
            <a:off x="7543800" y="914400"/>
            <a:ext cx="1598515" cy="1292662"/>
          </a:xfrm>
          <a:prstGeom prst="rect">
            <a:avLst/>
          </a:prstGeom>
          <a:noFill/>
        </p:spPr>
        <p:txBody>
          <a:bodyPr wrap="none" rtlCol="0">
            <a:spAutoFit/>
          </a:bodyPr>
          <a:lstStyle/>
          <a:p>
            <a:pPr algn="l">
              <a:lnSpc>
                <a:spcPct val="150000"/>
              </a:lnSpc>
            </a:pPr>
            <a:r>
              <a:rPr lang="en-US" sz="1200" dirty="0" err="1" smtClean="0">
                <a:solidFill>
                  <a:srgbClr val="0033CC"/>
                </a:solidFill>
                <a:latin typeface="Arial" pitchFamily="34" charset="0"/>
                <a:cs typeface="Arial" pitchFamily="34" charset="0"/>
              </a:rPr>
              <a:t>Ngrids</a:t>
            </a:r>
            <a:r>
              <a:rPr lang="en-US" sz="1200" dirty="0" smtClean="0">
                <a:solidFill>
                  <a:srgbClr val="0033CC"/>
                </a:solidFill>
                <a:latin typeface="Arial" pitchFamily="34" charset="0"/>
                <a:cs typeface="Arial" pitchFamily="34" charset="0"/>
              </a:rPr>
              <a:t> = 2</a:t>
            </a:r>
          </a:p>
          <a:p>
            <a:pPr algn="l"/>
            <a:r>
              <a:rPr lang="en-US" sz="1200" dirty="0" err="1" smtClean="0">
                <a:solidFill>
                  <a:srgbClr val="0033CC"/>
                </a:solidFill>
                <a:latin typeface="Arial" pitchFamily="34" charset="0"/>
                <a:cs typeface="Arial" pitchFamily="34" charset="0"/>
              </a:rPr>
              <a:t>NestLayers</a:t>
            </a:r>
            <a:r>
              <a:rPr lang="en-US" sz="1200" dirty="0" smtClean="0">
                <a:solidFill>
                  <a:srgbClr val="0033CC"/>
                </a:solidFill>
                <a:latin typeface="Arial" pitchFamily="34" charset="0"/>
                <a:cs typeface="Arial" pitchFamily="34" charset="0"/>
              </a:rPr>
              <a:t> = 2</a:t>
            </a:r>
          </a:p>
          <a:p>
            <a:pPr algn="l"/>
            <a:r>
              <a:rPr lang="en-US" sz="1200" dirty="0" err="1" smtClean="0">
                <a:solidFill>
                  <a:srgbClr val="0033CC"/>
                </a:solidFill>
                <a:latin typeface="Arial" pitchFamily="34" charset="0"/>
                <a:cs typeface="Arial" pitchFamily="34" charset="0"/>
              </a:rPr>
              <a:t>GridsInLayer</a:t>
            </a:r>
            <a:r>
              <a:rPr lang="en-US" sz="1200" dirty="0" smtClean="0">
                <a:solidFill>
                  <a:srgbClr val="0033CC"/>
                </a:solidFill>
                <a:latin typeface="Arial" pitchFamily="34" charset="0"/>
                <a:cs typeface="Arial" pitchFamily="34" charset="0"/>
              </a:rPr>
              <a:t> = 1  1</a:t>
            </a:r>
          </a:p>
          <a:p>
            <a:pPr algn="l"/>
            <a:r>
              <a:rPr lang="en-US" sz="1200" dirty="0" err="1" smtClean="0">
                <a:solidFill>
                  <a:srgbClr val="0033CC"/>
                </a:solidFill>
                <a:latin typeface="Arial" pitchFamily="34" charset="0"/>
                <a:cs typeface="Arial" pitchFamily="34" charset="0"/>
              </a:rPr>
              <a:t>Ncontact</a:t>
            </a:r>
            <a:r>
              <a:rPr lang="en-US" sz="1200" dirty="0" smtClean="0">
                <a:solidFill>
                  <a:srgbClr val="0033CC"/>
                </a:solidFill>
                <a:latin typeface="Arial" pitchFamily="34" charset="0"/>
                <a:cs typeface="Arial" pitchFamily="34" charset="0"/>
              </a:rPr>
              <a:t> = 2</a:t>
            </a:r>
          </a:p>
          <a:p>
            <a:pPr algn="l"/>
            <a:r>
              <a:rPr lang="en-US" sz="1200" dirty="0" smtClean="0">
                <a:solidFill>
                  <a:srgbClr val="000000"/>
                </a:solidFill>
                <a:latin typeface="Arial" pitchFamily="34" charset="0"/>
                <a:cs typeface="Arial" pitchFamily="34" charset="0"/>
              </a:rPr>
              <a:t>Donor Grid = </a:t>
            </a:r>
            <a:r>
              <a:rPr lang="en-US" sz="1200" dirty="0" smtClean="0">
                <a:solidFill>
                  <a:srgbClr val="0033CC"/>
                </a:solidFill>
                <a:latin typeface="Arial" pitchFamily="34" charset="0"/>
                <a:cs typeface="Arial" pitchFamily="34" charset="0"/>
              </a:rPr>
              <a:t>blue</a:t>
            </a:r>
          </a:p>
          <a:p>
            <a:pPr algn="l"/>
            <a:r>
              <a:rPr lang="en-US" sz="1200" dirty="0" smtClean="0">
                <a:solidFill>
                  <a:srgbClr val="000000"/>
                </a:solidFill>
                <a:latin typeface="Arial" pitchFamily="34" charset="0"/>
                <a:cs typeface="Arial" pitchFamily="34" charset="0"/>
              </a:rPr>
              <a:t>Receiver Grid = </a:t>
            </a:r>
            <a:r>
              <a:rPr lang="en-US" sz="1200" dirty="0" smtClean="0">
                <a:solidFill>
                  <a:srgbClr val="FF0000"/>
                </a:solidFill>
                <a:latin typeface="Arial" pitchFamily="34" charset="0"/>
                <a:cs typeface="Arial" pitchFamily="34" charset="0"/>
              </a:rPr>
              <a:t>red</a:t>
            </a:r>
            <a:endParaRPr lang="en-US" sz="1200" dirty="0">
              <a:solidFill>
                <a:srgbClr val="FF0000"/>
              </a:solidFill>
              <a:latin typeface="Arial" pitchFamily="34" charset="0"/>
              <a:cs typeface="Arial" pitchFamily="34" charset="0"/>
            </a:endParaRPr>
          </a:p>
        </p:txBody>
      </p:sp>
      <p:sp>
        <p:nvSpPr>
          <p:cNvPr id="2" name="Rectangle 1"/>
          <p:cNvSpPr/>
          <p:nvPr/>
        </p:nvSpPr>
        <p:spPr>
          <a:xfrm>
            <a:off x="7484966" y="2438400"/>
            <a:ext cx="1670042" cy="261610"/>
          </a:xfrm>
          <a:prstGeom prst="rect">
            <a:avLst/>
          </a:prstGeom>
        </p:spPr>
        <p:txBody>
          <a:bodyPr wrap="none">
            <a:spAutoFit/>
          </a:bodyPr>
          <a:lstStyle/>
          <a:p>
            <a:r>
              <a:rPr lang="en-US" sz="1100" dirty="0" err="1">
                <a:solidFill>
                  <a:srgbClr val="0033CC"/>
                </a:solidFill>
                <a:latin typeface="Arial"/>
                <a:cs typeface="Arial"/>
              </a:rPr>
              <a:t>Ncontact</a:t>
            </a:r>
            <a:r>
              <a:rPr lang="en-US" sz="1100" dirty="0">
                <a:solidFill>
                  <a:srgbClr val="0033CC"/>
                </a:solidFill>
                <a:latin typeface="Arial"/>
                <a:cs typeface="Arial"/>
              </a:rPr>
              <a:t>=(Ngrids-1)*2 </a:t>
            </a:r>
            <a:endParaRPr lang="en-US" sz="1100" dirty="0">
              <a:solidFill>
                <a:srgbClr val="0033CC"/>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468313" y="236538"/>
            <a:ext cx="3175" cy="1587"/>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0" name="Rectangle 16"/>
          <p:cNvSpPr>
            <a:spLocks noChangeArrowheads="1"/>
          </p:cNvSpPr>
          <p:nvPr/>
        </p:nvSpPr>
        <p:spPr bwMode="auto">
          <a:xfrm>
            <a:off x="1039813" y="460375"/>
            <a:ext cx="0" cy="1588"/>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1" name="Rectangle 17"/>
          <p:cNvSpPr>
            <a:spLocks noChangeArrowheads="1"/>
          </p:cNvSpPr>
          <p:nvPr/>
        </p:nvSpPr>
        <p:spPr bwMode="auto">
          <a:xfrm>
            <a:off x="1039813" y="430213"/>
            <a:ext cx="0" cy="4762"/>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2" name="Rectangle 18"/>
          <p:cNvSpPr>
            <a:spLocks noChangeArrowheads="1"/>
          </p:cNvSpPr>
          <p:nvPr/>
        </p:nvSpPr>
        <p:spPr bwMode="auto">
          <a:xfrm>
            <a:off x="1039813" y="4032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3" name="Rectangle 19"/>
          <p:cNvSpPr>
            <a:spLocks noChangeArrowheads="1"/>
          </p:cNvSpPr>
          <p:nvPr/>
        </p:nvSpPr>
        <p:spPr bwMode="auto">
          <a:xfrm>
            <a:off x="1039813" y="37465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4" name="Rectangle 20"/>
          <p:cNvSpPr>
            <a:spLocks noChangeArrowheads="1"/>
          </p:cNvSpPr>
          <p:nvPr/>
        </p:nvSpPr>
        <p:spPr bwMode="auto">
          <a:xfrm>
            <a:off x="1039813" y="34766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5" name="Rectangle 21"/>
          <p:cNvSpPr>
            <a:spLocks noChangeArrowheads="1"/>
          </p:cNvSpPr>
          <p:nvPr/>
        </p:nvSpPr>
        <p:spPr bwMode="auto">
          <a:xfrm>
            <a:off x="1039813" y="31750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6" name="Rectangle 22"/>
          <p:cNvSpPr>
            <a:spLocks noChangeArrowheads="1"/>
          </p:cNvSpPr>
          <p:nvPr/>
        </p:nvSpPr>
        <p:spPr bwMode="auto">
          <a:xfrm>
            <a:off x="1039813" y="29051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7" name="Rectangle 23"/>
          <p:cNvSpPr>
            <a:spLocks noChangeArrowheads="1"/>
          </p:cNvSpPr>
          <p:nvPr/>
        </p:nvSpPr>
        <p:spPr bwMode="auto">
          <a:xfrm>
            <a:off x="1039813" y="2635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8" name="Rectangle 24"/>
          <p:cNvSpPr>
            <a:spLocks noChangeArrowheads="1"/>
          </p:cNvSpPr>
          <p:nvPr/>
        </p:nvSpPr>
        <p:spPr bwMode="auto">
          <a:xfrm>
            <a:off x="1039813" y="236538"/>
            <a:ext cx="0" cy="1587"/>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1" name="Rectangle 37"/>
          <p:cNvSpPr>
            <a:spLocks noChangeArrowheads="1"/>
          </p:cNvSpPr>
          <p:nvPr/>
        </p:nvSpPr>
        <p:spPr bwMode="auto">
          <a:xfrm>
            <a:off x="4468813" y="460375"/>
            <a:ext cx="0" cy="1588"/>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2" name="Rectangle 38"/>
          <p:cNvSpPr>
            <a:spLocks noChangeArrowheads="1"/>
          </p:cNvSpPr>
          <p:nvPr/>
        </p:nvSpPr>
        <p:spPr bwMode="auto">
          <a:xfrm>
            <a:off x="4468813" y="430213"/>
            <a:ext cx="0" cy="4762"/>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3" name="Rectangle 39"/>
          <p:cNvSpPr>
            <a:spLocks noChangeArrowheads="1"/>
          </p:cNvSpPr>
          <p:nvPr/>
        </p:nvSpPr>
        <p:spPr bwMode="auto">
          <a:xfrm>
            <a:off x="4468813" y="4032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4" name="Rectangle 40"/>
          <p:cNvSpPr>
            <a:spLocks noChangeArrowheads="1"/>
          </p:cNvSpPr>
          <p:nvPr/>
        </p:nvSpPr>
        <p:spPr bwMode="auto">
          <a:xfrm>
            <a:off x="4468813" y="37465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5" name="Rectangle 41"/>
          <p:cNvSpPr>
            <a:spLocks noChangeArrowheads="1"/>
          </p:cNvSpPr>
          <p:nvPr/>
        </p:nvSpPr>
        <p:spPr bwMode="auto">
          <a:xfrm>
            <a:off x="4468813" y="34766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6" name="Rectangle 42"/>
          <p:cNvSpPr>
            <a:spLocks noChangeArrowheads="1"/>
          </p:cNvSpPr>
          <p:nvPr/>
        </p:nvSpPr>
        <p:spPr bwMode="auto">
          <a:xfrm>
            <a:off x="4468813" y="31750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7" name="Rectangle 43"/>
          <p:cNvSpPr>
            <a:spLocks noChangeArrowheads="1"/>
          </p:cNvSpPr>
          <p:nvPr/>
        </p:nvSpPr>
        <p:spPr bwMode="auto">
          <a:xfrm>
            <a:off x="4468813" y="29051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8" name="Rectangle 44"/>
          <p:cNvSpPr>
            <a:spLocks noChangeArrowheads="1"/>
          </p:cNvSpPr>
          <p:nvPr/>
        </p:nvSpPr>
        <p:spPr bwMode="auto">
          <a:xfrm>
            <a:off x="4468813" y="2635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9" name="Rectangle 45"/>
          <p:cNvSpPr>
            <a:spLocks noChangeArrowheads="1"/>
          </p:cNvSpPr>
          <p:nvPr/>
        </p:nvSpPr>
        <p:spPr bwMode="auto">
          <a:xfrm>
            <a:off x="4468813" y="236538"/>
            <a:ext cx="0" cy="1587"/>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102" name="Rectangle 118"/>
          <p:cNvSpPr>
            <a:spLocks noChangeArrowheads="1"/>
          </p:cNvSpPr>
          <p:nvPr/>
        </p:nvSpPr>
        <p:spPr bwMode="auto">
          <a:xfrm>
            <a:off x="3886200" y="3876675"/>
            <a:ext cx="4763"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111" name="Text Box 4"/>
          <p:cNvSpPr txBox="1">
            <a:spLocks noChangeArrowheads="1"/>
          </p:cNvSpPr>
          <p:nvPr/>
        </p:nvSpPr>
        <p:spPr bwMode="auto">
          <a:xfrm>
            <a:off x="3047411" y="0"/>
            <a:ext cx="3044423"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Nesting Strategy</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
        <p:nvSpPr>
          <p:cNvPr id="113" name="TextBox 112"/>
          <p:cNvSpPr txBox="1"/>
          <p:nvPr/>
        </p:nvSpPr>
        <p:spPr>
          <a:xfrm>
            <a:off x="0" y="762000"/>
            <a:ext cx="9144000" cy="3970318"/>
          </a:xfrm>
          <a:prstGeom prst="rect">
            <a:avLst/>
          </a:prstGeom>
          <a:noFill/>
        </p:spPr>
        <p:txBody>
          <a:bodyPr wrap="square" rtlCol="0">
            <a:spAutoFit/>
          </a:bodyPr>
          <a:lstStyle/>
          <a:p>
            <a:pPr marL="285750" indent="-171450" algn="l"/>
            <a:endParaRPr lang="en-US" sz="1800" dirty="0" smtClean="0">
              <a:solidFill>
                <a:srgbClr val="0070C0"/>
              </a:solidFill>
              <a:latin typeface="Arial" pitchFamily="34" charset="0"/>
              <a:cs typeface="Arial" pitchFamily="34" charset="0"/>
            </a:endParaRPr>
          </a:p>
          <a:p>
            <a:pPr marL="400050" indent="-285750" algn="l">
              <a:buClr>
                <a:srgbClr val="C00000"/>
              </a:buClr>
              <a:buSzPct val="150000"/>
              <a:buFont typeface="Arial" pitchFamily="34" charset="0"/>
              <a:buChar char="•"/>
            </a:pPr>
            <a:r>
              <a:rPr lang="en-US" sz="1800" dirty="0" smtClean="0">
                <a:solidFill>
                  <a:srgbClr val="0033CC"/>
                </a:solidFill>
                <a:latin typeface="Arial" pitchFamily="34" charset="0"/>
                <a:cs typeface="Arial" pitchFamily="34" charset="0"/>
              </a:rPr>
              <a:t>The</a:t>
            </a:r>
            <a:r>
              <a:rPr lang="en-US" sz="1800" dirty="0" smtClean="0">
                <a:solidFill>
                  <a:srgbClr val="1E1E1E"/>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horizontal </a:t>
            </a:r>
            <a:r>
              <a:rPr lang="en-US" sz="1800" dirty="0" err="1" smtClean="0">
                <a:solidFill>
                  <a:srgbClr val="FF0000"/>
                </a:solidFill>
                <a:latin typeface="Arial" pitchFamily="34" charset="0"/>
                <a:cs typeface="Arial" pitchFamily="34" charset="0"/>
              </a:rPr>
              <a:t>i</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and</a:t>
            </a:r>
            <a:r>
              <a:rPr lang="en-US" sz="1800" dirty="0" smtClean="0">
                <a:solidFill>
                  <a:srgbClr val="0070C0"/>
                </a:solidFill>
                <a:latin typeface="Arial" pitchFamily="34" charset="0"/>
                <a:cs typeface="Arial" pitchFamily="34" charset="0"/>
              </a:rPr>
              <a:t> </a:t>
            </a:r>
            <a:r>
              <a:rPr lang="en-US" sz="1800" dirty="0" smtClean="0">
                <a:solidFill>
                  <a:srgbClr val="FF0000"/>
                </a:solidFill>
                <a:latin typeface="Arial" pitchFamily="34" charset="0"/>
                <a:cs typeface="Arial" pitchFamily="34" charset="0"/>
              </a:rPr>
              <a:t>j</a:t>
            </a:r>
            <a:r>
              <a:rPr lang="en-US" sz="1800" dirty="0" smtClean="0">
                <a:solidFill>
                  <a:srgbClr val="0033CC"/>
                </a:solidFill>
                <a:latin typeface="Arial" pitchFamily="34" charset="0"/>
                <a:cs typeface="Arial" pitchFamily="34" charset="0"/>
              </a:rPr>
              <a:t>-ranges in the numerical kernel DO-loops are expanded to allow operations on various nested grid classes (refinement, mosaics, and composite) and nesting layers (refinement and composite combinations). </a:t>
            </a:r>
          </a:p>
          <a:p>
            <a:pPr marL="400050" indent="-285750" algn="l">
              <a:buClr>
                <a:srgbClr val="C00000"/>
              </a:buClr>
              <a:buSzPct val="150000"/>
            </a:pPr>
            <a:endParaRPr lang="en-US" sz="1800" dirty="0" smtClean="0">
              <a:solidFill>
                <a:srgbClr val="0070C0"/>
              </a:solidFill>
              <a:latin typeface="Arial" pitchFamily="34" charset="0"/>
              <a:cs typeface="Arial" pitchFamily="34" charset="0"/>
            </a:endParaRPr>
          </a:p>
          <a:p>
            <a:pPr marL="857250" lvl="1" indent="-285750" algn="l">
              <a:buClr>
                <a:srgbClr val="C00000"/>
              </a:buClr>
              <a:buSzPct val="150000"/>
            </a:pP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This facilitates the computation of any horizontal operators (advection, diffusion, gradient, etc.) in the </a:t>
            </a:r>
            <a:r>
              <a:rPr lang="en-US" sz="1800" dirty="0" smtClean="0">
                <a:solidFill>
                  <a:srgbClr val="FF0000"/>
                </a:solidFill>
                <a:latin typeface="Arial" pitchFamily="34" charset="0"/>
                <a:cs typeface="Arial" pitchFamily="34" charset="0"/>
              </a:rPr>
              <a:t>nesting overlap regions </a:t>
            </a:r>
            <a:r>
              <a:rPr lang="en-US" sz="1800" dirty="0" smtClean="0">
                <a:solidFill>
                  <a:srgbClr val="0033CC"/>
                </a:solidFill>
                <a:latin typeface="Arial" pitchFamily="34" charset="0"/>
                <a:cs typeface="Arial" pitchFamily="34" charset="0"/>
              </a:rPr>
              <a:t>and avoids the need for cumbersome lateral boundary conditions on the model variables and their associated flux/gradient values.  The advantage of this approach is that it is generic to any discrete horizontal operator. The overlap region is an extended section of the grid that overlays an adjacent grid.</a:t>
            </a:r>
          </a:p>
          <a:p>
            <a:pPr marL="857250" lvl="1" indent="-285750" algn="l">
              <a:buClr>
                <a:srgbClr val="C00000"/>
              </a:buClr>
              <a:buSzPct val="150000"/>
            </a:pPr>
            <a:endParaRPr lang="en-US" sz="1800" dirty="0" smtClean="0">
              <a:solidFill>
                <a:srgbClr val="0070C0"/>
              </a:solidFill>
              <a:latin typeface="Arial" pitchFamily="34" charset="0"/>
              <a:cs typeface="Arial" pitchFamily="34" charset="0"/>
            </a:endParaRPr>
          </a:p>
          <a:p>
            <a:pPr marL="857250" lvl="1" indent="-285750" algn="l">
              <a:buClr>
                <a:srgbClr val="C00000"/>
              </a:buClr>
              <a:buSzPct val="150000"/>
            </a:pP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The strategy is to compute the full horizontal operator at the </a:t>
            </a:r>
            <a:r>
              <a:rPr lang="en-US" sz="1800" dirty="0" smtClean="0">
                <a:solidFill>
                  <a:srgbClr val="FF0000"/>
                </a:solidFill>
                <a:latin typeface="Arial" pitchFamily="34" charset="0"/>
                <a:cs typeface="Arial" pitchFamily="34" charset="0"/>
              </a:rPr>
              <a:t>contact points</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between nested grids instead of specifying boundary conditions.</a:t>
            </a:r>
            <a:endParaRPr lang="en-US" sz="18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120908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468313" y="236538"/>
            <a:ext cx="3175" cy="1587"/>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0" name="Rectangle 16"/>
          <p:cNvSpPr>
            <a:spLocks noChangeArrowheads="1"/>
          </p:cNvSpPr>
          <p:nvPr/>
        </p:nvSpPr>
        <p:spPr bwMode="auto">
          <a:xfrm>
            <a:off x="1039813" y="460375"/>
            <a:ext cx="0" cy="1588"/>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1" name="Rectangle 17"/>
          <p:cNvSpPr>
            <a:spLocks noChangeArrowheads="1"/>
          </p:cNvSpPr>
          <p:nvPr/>
        </p:nvSpPr>
        <p:spPr bwMode="auto">
          <a:xfrm>
            <a:off x="1039813" y="430213"/>
            <a:ext cx="0" cy="4762"/>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2" name="Rectangle 18"/>
          <p:cNvSpPr>
            <a:spLocks noChangeArrowheads="1"/>
          </p:cNvSpPr>
          <p:nvPr/>
        </p:nvSpPr>
        <p:spPr bwMode="auto">
          <a:xfrm>
            <a:off x="1039813" y="4032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3" name="Rectangle 19"/>
          <p:cNvSpPr>
            <a:spLocks noChangeArrowheads="1"/>
          </p:cNvSpPr>
          <p:nvPr/>
        </p:nvSpPr>
        <p:spPr bwMode="auto">
          <a:xfrm>
            <a:off x="1039813" y="37465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4" name="Rectangle 20"/>
          <p:cNvSpPr>
            <a:spLocks noChangeArrowheads="1"/>
          </p:cNvSpPr>
          <p:nvPr/>
        </p:nvSpPr>
        <p:spPr bwMode="auto">
          <a:xfrm>
            <a:off x="1039813" y="34766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5" name="Rectangle 21"/>
          <p:cNvSpPr>
            <a:spLocks noChangeArrowheads="1"/>
          </p:cNvSpPr>
          <p:nvPr/>
        </p:nvSpPr>
        <p:spPr bwMode="auto">
          <a:xfrm>
            <a:off x="1039813" y="31750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6" name="Rectangle 22"/>
          <p:cNvSpPr>
            <a:spLocks noChangeArrowheads="1"/>
          </p:cNvSpPr>
          <p:nvPr/>
        </p:nvSpPr>
        <p:spPr bwMode="auto">
          <a:xfrm>
            <a:off x="1039813" y="29051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7" name="Rectangle 23"/>
          <p:cNvSpPr>
            <a:spLocks noChangeArrowheads="1"/>
          </p:cNvSpPr>
          <p:nvPr/>
        </p:nvSpPr>
        <p:spPr bwMode="auto">
          <a:xfrm>
            <a:off x="1039813" y="2635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8" name="Rectangle 24"/>
          <p:cNvSpPr>
            <a:spLocks noChangeArrowheads="1"/>
          </p:cNvSpPr>
          <p:nvPr/>
        </p:nvSpPr>
        <p:spPr bwMode="auto">
          <a:xfrm>
            <a:off x="1039813" y="236538"/>
            <a:ext cx="0" cy="1587"/>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1" name="Rectangle 37"/>
          <p:cNvSpPr>
            <a:spLocks noChangeArrowheads="1"/>
          </p:cNvSpPr>
          <p:nvPr/>
        </p:nvSpPr>
        <p:spPr bwMode="auto">
          <a:xfrm>
            <a:off x="4468813" y="460375"/>
            <a:ext cx="0" cy="1588"/>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2" name="Rectangle 38"/>
          <p:cNvSpPr>
            <a:spLocks noChangeArrowheads="1"/>
          </p:cNvSpPr>
          <p:nvPr/>
        </p:nvSpPr>
        <p:spPr bwMode="auto">
          <a:xfrm>
            <a:off x="4468813" y="430213"/>
            <a:ext cx="0" cy="4762"/>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3" name="Rectangle 39"/>
          <p:cNvSpPr>
            <a:spLocks noChangeArrowheads="1"/>
          </p:cNvSpPr>
          <p:nvPr/>
        </p:nvSpPr>
        <p:spPr bwMode="auto">
          <a:xfrm>
            <a:off x="4468813" y="4032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4" name="Rectangle 40"/>
          <p:cNvSpPr>
            <a:spLocks noChangeArrowheads="1"/>
          </p:cNvSpPr>
          <p:nvPr/>
        </p:nvSpPr>
        <p:spPr bwMode="auto">
          <a:xfrm>
            <a:off x="4468813" y="37465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5" name="Rectangle 41"/>
          <p:cNvSpPr>
            <a:spLocks noChangeArrowheads="1"/>
          </p:cNvSpPr>
          <p:nvPr/>
        </p:nvSpPr>
        <p:spPr bwMode="auto">
          <a:xfrm>
            <a:off x="4468813" y="34766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6" name="Rectangle 42"/>
          <p:cNvSpPr>
            <a:spLocks noChangeArrowheads="1"/>
          </p:cNvSpPr>
          <p:nvPr/>
        </p:nvSpPr>
        <p:spPr bwMode="auto">
          <a:xfrm>
            <a:off x="4468813" y="31750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7" name="Rectangle 43"/>
          <p:cNvSpPr>
            <a:spLocks noChangeArrowheads="1"/>
          </p:cNvSpPr>
          <p:nvPr/>
        </p:nvSpPr>
        <p:spPr bwMode="auto">
          <a:xfrm>
            <a:off x="4468813" y="29051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8" name="Rectangle 44"/>
          <p:cNvSpPr>
            <a:spLocks noChangeArrowheads="1"/>
          </p:cNvSpPr>
          <p:nvPr/>
        </p:nvSpPr>
        <p:spPr bwMode="auto">
          <a:xfrm>
            <a:off x="4468813" y="2635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9" name="Rectangle 45"/>
          <p:cNvSpPr>
            <a:spLocks noChangeArrowheads="1"/>
          </p:cNvSpPr>
          <p:nvPr/>
        </p:nvSpPr>
        <p:spPr bwMode="auto">
          <a:xfrm>
            <a:off x="4468813" y="236538"/>
            <a:ext cx="0" cy="1587"/>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102" name="Rectangle 118"/>
          <p:cNvSpPr>
            <a:spLocks noChangeArrowheads="1"/>
          </p:cNvSpPr>
          <p:nvPr/>
        </p:nvSpPr>
        <p:spPr bwMode="auto">
          <a:xfrm>
            <a:off x="3886200" y="3876675"/>
            <a:ext cx="4763"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111" name="Text Box 4"/>
          <p:cNvSpPr txBox="1">
            <a:spLocks noChangeArrowheads="1"/>
          </p:cNvSpPr>
          <p:nvPr/>
        </p:nvSpPr>
        <p:spPr bwMode="auto">
          <a:xfrm>
            <a:off x="3047408" y="0"/>
            <a:ext cx="3044423"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Nesting Strategy</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
        <p:nvSpPr>
          <p:cNvPr id="113" name="TextBox 112"/>
          <p:cNvSpPr txBox="1"/>
          <p:nvPr/>
        </p:nvSpPr>
        <p:spPr>
          <a:xfrm>
            <a:off x="0" y="762000"/>
            <a:ext cx="9144000" cy="3970318"/>
          </a:xfrm>
          <a:prstGeom prst="rect">
            <a:avLst/>
          </a:prstGeom>
          <a:noFill/>
        </p:spPr>
        <p:txBody>
          <a:bodyPr wrap="square" rtlCol="0">
            <a:spAutoFit/>
          </a:bodyPr>
          <a:lstStyle/>
          <a:p>
            <a:pPr marL="400050" indent="-285750" algn="l">
              <a:buClr>
                <a:srgbClr val="C00000"/>
              </a:buClr>
              <a:buSzPct val="150000"/>
              <a:buFont typeface="Arial" pitchFamily="34" charset="0"/>
              <a:buChar char="•"/>
            </a:pPr>
            <a:r>
              <a:rPr lang="en-US" sz="1800" dirty="0" smtClean="0">
                <a:solidFill>
                  <a:srgbClr val="0033CC"/>
                </a:solidFill>
                <a:latin typeface="Arial" pitchFamily="34" charset="0"/>
                <a:cs typeface="Arial" pitchFamily="34" charset="0"/>
              </a:rPr>
              <a:t>Nowadays, the lateral boundary conditions are set with logical switches (</a:t>
            </a:r>
            <a:r>
              <a:rPr lang="en-US" sz="1800" dirty="0" smtClean="0">
                <a:solidFill>
                  <a:srgbClr val="FF0000"/>
                </a:solidFill>
                <a:latin typeface="Arial" pitchFamily="34" charset="0"/>
                <a:cs typeface="Arial" pitchFamily="34" charset="0"/>
              </a:rPr>
              <a:t>LBC structure</a:t>
            </a:r>
            <a:r>
              <a:rPr lang="en-US" sz="1800" dirty="0" smtClean="0">
                <a:solidFill>
                  <a:srgbClr val="0033CC"/>
                </a:solidFill>
                <a:latin typeface="Arial" pitchFamily="34" charset="0"/>
                <a:cs typeface="Arial" pitchFamily="34" charset="0"/>
              </a:rPr>
              <a:t>) that depend on the nested grid.</a:t>
            </a:r>
          </a:p>
          <a:p>
            <a:pPr marL="400050" indent="-285750" algn="l">
              <a:buClr>
                <a:srgbClr val="C00000"/>
              </a:buClr>
              <a:buSzPct val="150000"/>
            </a:pPr>
            <a:endParaRPr lang="en-US" sz="1800" dirty="0" smtClean="0">
              <a:solidFill>
                <a:srgbClr val="0070C0"/>
              </a:solidFill>
              <a:latin typeface="Arial" pitchFamily="34" charset="0"/>
              <a:cs typeface="Arial" pitchFamily="34" charset="0"/>
            </a:endParaRPr>
          </a:p>
          <a:p>
            <a:pPr marL="857250" lvl="1" indent="-285750" algn="l">
              <a:buClr>
                <a:srgbClr val="C00000"/>
              </a:buClr>
              <a:buSzPct val="150000"/>
            </a:pP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This facilitates, in a generic way, the processing or not of lateral boundary conditions in applications with nested grids.  In nesting applications, the values at the lateral boundary points are computed directly in the </a:t>
            </a:r>
            <a:r>
              <a:rPr lang="en-US" sz="1800" dirty="0" smtClean="0">
                <a:solidFill>
                  <a:srgbClr val="FF0000"/>
                </a:solidFill>
                <a:latin typeface="Arial" pitchFamily="34" charset="0"/>
                <a:cs typeface="Arial" pitchFamily="34" charset="0"/>
              </a:rPr>
              <a:t>overlap region</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by the numerical kernel.</a:t>
            </a:r>
          </a:p>
          <a:p>
            <a:pPr marL="857250" lvl="1" indent="-285750" algn="l">
              <a:buClr>
                <a:srgbClr val="C00000"/>
              </a:buClr>
              <a:buSzPct val="150000"/>
            </a:pPr>
            <a:endParaRPr lang="en-US" sz="1800" dirty="0" smtClean="0">
              <a:solidFill>
                <a:srgbClr val="0070C0"/>
              </a:solidFill>
              <a:latin typeface="Arial" pitchFamily="34" charset="0"/>
              <a:cs typeface="Arial" pitchFamily="34" charset="0"/>
            </a:endParaRPr>
          </a:p>
          <a:p>
            <a:pPr marL="857250" lvl="1" indent="-285750" algn="l">
              <a:buClr>
                <a:srgbClr val="C00000"/>
              </a:buClr>
              <a:buSzPct val="150000"/>
            </a:pPr>
            <a:r>
              <a:rPr lang="en-US" sz="1800" dirty="0" smtClean="0">
                <a:solidFill>
                  <a:srgbClr val="0070C0"/>
                </a:solidFill>
                <a:latin typeface="Arial" pitchFamily="34" charset="0"/>
                <a:cs typeface="Arial" pitchFamily="34" charset="0"/>
              </a:rPr>
              <a:t>    The </a:t>
            </a:r>
            <a:r>
              <a:rPr lang="en-US" sz="1800" dirty="0" smtClean="0">
                <a:solidFill>
                  <a:srgbClr val="FF0000"/>
                </a:solidFill>
                <a:latin typeface="Arial" pitchFamily="34" charset="0"/>
                <a:cs typeface="Arial" pitchFamily="34" charset="0"/>
              </a:rPr>
              <a:t>logical switches </a:t>
            </a:r>
            <a:r>
              <a:rPr lang="en-US" sz="1800" dirty="0" smtClean="0">
                <a:solidFill>
                  <a:srgbClr val="0033CC"/>
                </a:solidFill>
                <a:latin typeface="Arial" pitchFamily="34" charset="0"/>
                <a:cs typeface="Arial" pitchFamily="34" charset="0"/>
              </a:rPr>
              <a:t>allow different lateral boundary conditions types between active (temperature and salinity) and passive (biology, sediment, inert, etc.) tracers.</a:t>
            </a:r>
          </a:p>
          <a:p>
            <a:pPr marL="857250" lvl="1" indent="-285750" algn="l">
              <a:buClr>
                <a:srgbClr val="C00000"/>
              </a:buClr>
              <a:buSzPct val="150000"/>
            </a:pPr>
            <a:endParaRPr lang="en-US" sz="1800" dirty="0" smtClean="0">
              <a:solidFill>
                <a:srgbClr val="0070C0"/>
              </a:solidFill>
              <a:latin typeface="Arial" pitchFamily="34" charset="0"/>
              <a:cs typeface="Arial" pitchFamily="34" charset="0"/>
            </a:endParaRPr>
          </a:p>
          <a:p>
            <a:pPr marL="857250" lvl="1" indent="-285750" algn="l">
              <a:buClr>
                <a:srgbClr val="C00000"/>
              </a:buClr>
              <a:buSzPct val="150000"/>
            </a:pP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The lateral boundary condition switches for each state variable and boundary edge are now specified in ROMS input script file, </a:t>
            </a:r>
            <a:r>
              <a:rPr lang="en-US" sz="1800" dirty="0" err="1" smtClean="0">
                <a:solidFill>
                  <a:srgbClr val="FF0000"/>
                </a:solidFill>
                <a:latin typeface="Arial" pitchFamily="34" charset="0"/>
                <a:cs typeface="Arial" pitchFamily="34" charset="0"/>
              </a:rPr>
              <a:t>ocean.in</a:t>
            </a:r>
            <a:r>
              <a:rPr lang="en-US" sz="1800" dirty="0" smtClean="0">
                <a:solidFill>
                  <a:srgbClr val="0070C0"/>
                </a:solidFill>
                <a:latin typeface="Arial" pitchFamily="34" charset="0"/>
                <a:cs typeface="Arial" pitchFamily="34" charset="0"/>
              </a:rPr>
              <a:t>.</a:t>
            </a:r>
          </a:p>
        </p:txBody>
      </p:sp>
    </p:spTree>
    <p:extLst>
      <p:ext uri="{BB962C8B-B14F-4D97-AF65-F5344CB8AC3E}">
        <p14:creationId xmlns:p14="http://schemas.microsoft.com/office/powerpoint/2010/main" val="21773574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468313" y="236538"/>
            <a:ext cx="3175" cy="1587"/>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0" name="Rectangle 16"/>
          <p:cNvSpPr>
            <a:spLocks noChangeArrowheads="1"/>
          </p:cNvSpPr>
          <p:nvPr/>
        </p:nvSpPr>
        <p:spPr bwMode="auto">
          <a:xfrm>
            <a:off x="1039813" y="460375"/>
            <a:ext cx="0" cy="1588"/>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1" name="Rectangle 17"/>
          <p:cNvSpPr>
            <a:spLocks noChangeArrowheads="1"/>
          </p:cNvSpPr>
          <p:nvPr/>
        </p:nvSpPr>
        <p:spPr bwMode="auto">
          <a:xfrm>
            <a:off x="1039813" y="430213"/>
            <a:ext cx="0" cy="4762"/>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2" name="Rectangle 18"/>
          <p:cNvSpPr>
            <a:spLocks noChangeArrowheads="1"/>
          </p:cNvSpPr>
          <p:nvPr/>
        </p:nvSpPr>
        <p:spPr bwMode="auto">
          <a:xfrm>
            <a:off x="1039813" y="4032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3" name="Rectangle 19"/>
          <p:cNvSpPr>
            <a:spLocks noChangeArrowheads="1"/>
          </p:cNvSpPr>
          <p:nvPr/>
        </p:nvSpPr>
        <p:spPr bwMode="auto">
          <a:xfrm>
            <a:off x="1039813" y="37465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4" name="Rectangle 20"/>
          <p:cNvSpPr>
            <a:spLocks noChangeArrowheads="1"/>
          </p:cNvSpPr>
          <p:nvPr/>
        </p:nvSpPr>
        <p:spPr bwMode="auto">
          <a:xfrm>
            <a:off x="1039813" y="34766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5" name="Rectangle 21"/>
          <p:cNvSpPr>
            <a:spLocks noChangeArrowheads="1"/>
          </p:cNvSpPr>
          <p:nvPr/>
        </p:nvSpPr>
        <p:spPr bwMode="auto">
          <a:xfrm>
            <a:off x="1039813" y="31750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6" name="Rectangle 22"/>
          <p:cNvSpPr>
            <a:spLocks noChangeArrowheads="1"/>
          </p:cNvSpPr>
          <p:nvPr/>
        </p:nvSpPr>
        <p:spPr bwMode="auto">
          <a:xfrm>
            <a:off x="1039813" y="29051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7" name="Rectangle 23"/>
          <p:cNvSpPr>
            <a:spLocks noChangeArrowheads="1"/>
          </p:cNvSpPr>
          <p:nvPr/>
        </p:nvSpPr>
        <p:spPr bwMode="auto">
          <a:xfrm>
            <a:off x="1039813" y="2635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08" name="Rectangle 24"/>
          <p:cNvSpPr>
            <a:spLocks noChangeArrowheads="1"/>
          </p:cNvSpPr>
          <p:nvPr/>
        </p:nvSpPr>
        <p:spPr bwMode="auto">
          <a:xfrm>
            <a:off x="1039813" y="236538"/>
            <a:ext cx="0" cy="1587"/>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1" name="Rectangle 37"/>
          <p:cNvSpPr>
            <a:spLocks noChangeArrowheads="1"/>
          </p:cNvSpPr>
          <p:nvPr/>
        </p:nvSpPr>
        <p:spPr bwMode="auto">
          <a:xfrm>
            <a:off x="4468813" y="460375"/>
            <a:ext cx="0" cy="1588"/>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2" name="Rectangle 38"/>
          <p:cNvSpPr>
            <a:spLocks noChangeArrowheads="1"/>
          </p:cNvSpPr>
          <p:nvPr/>
        </p:nvSpPr>
        <p:spPr bwMode="auto">
          <a:xfrm>
            <a:off x="4468813" y="430213"/>
            <a:ext cx="0" cy="4762"/>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3" name="Rectangle 39"/>
          <p:cNvSpPr>
            <a:spLocks noChangeArrowheads="1"/>
          </p:cNvSpPr>
          <p:nvPr/>
        </p:nvSpPr>
        <p:spPr bwMode="auto">
          <a:xfrm>
            <a:off x="4468813" y="4032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4" name="Rectangle 40"/>
          <p:cNvSpPr>
            <a:spLocks noChangeArrowheads="1"/>
          </p:cNvSpPr>
          <p:nvPr/>
        </p:nvSpPr>
        <p:spPr bwMode="auto">
          <a:xfrm>
            <a:off x="4468813" y="37465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5" name="Rectangle 41"/>
          <p:cNvSpPr>
            <a:spLocks noChangeArrowheads="1"/>
          </p:cNvSpPr>
          <p:nvPr/>
        </p:nvSpPr>
        <p:spPr bwMode="auto">
          <a:xfrm>
            <a:off x="4468813" y="34766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6" name="Rectangle 42"/>
          <p:cNvSpPr>
            <a:spLocks noChangeArrowheads="1"/>
          </p:cNvSpPr>
          <p:nvPr/>
        </p:nvSpPr>
        <p:spPr bwMode="auto">
          <a:xfrm>
            <a:off x="4468813" y="317500"/>
            <a:ext cx="0" cy="4763"/>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7" name="Rectangle 43"/>
          <p:cNvSpPr>
            <a:spLocks noChangeArrowheads="1"/>
          </p:cNvSpPr>
          <p:nvPr/>
        </p:nvSpPr>
        <p:spPr bwMode="auto">
          <a:xfrm>
            <a:off x="4468813" y="290513"/>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8" name="Rectangle 44"/>
          <p:cNvSpPr>
            <a:spLocks noChangeArrowheads="1"/>
          </p:cNvSpPr>
          <p:nvPr/>
        </p:nvSpPr>
        <p:spPr bwMode="auto">
          <a:xfrm>
            <a:off x="4468813" y="263525"/>
            <a:ext cx="0"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029" name="Rectangle 45"/>
          <p:cNvSpPr>
            <a:spLocks noChangeArrowheads="1"/>
          </p:cNvSpPr>
          <p:nvPr/>
        </p:nvSpPr>
        <p:spPr bwMode="auto">
          <a:xfrm>
            <a:off x="4468813" y="236538"/>
            <a:ext cx="0" cy="1587"/>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42102" name="Rectangle 118"/>
          <p:cNvSpPr>
            <a:spLocks noChangeArrowheads="1"/>
          </p:cNvSpPr>
          <p:nvPr/>
        </p:nvSpPr>
        <p:spPr bwMode="auto">
          <a:xfrm>
            <a:off x="3886200" y="3876675"/>
            <a:ext cx="4763" cy="3175"/>
          </a:xfrm>
          <a:prstGeom prst="rect">
            <a:avLst/>
          </a:prstGeom>
          <a:solidFill>
            <a:srgbClr val="1F1A17"/>
          </a:solidFill>
          <a:ln w="9525">
            <a:noFill/>
            <a:miter lim="800000"/>
            <a:headEnd/>
            <a:tailEnd/>
          </a:ln>
        </p:spPr>
        <p:txBody>
          <a:bodyPr/>
          <a:lstStyle/>
          <a:p>
            <a:endParaRPr lang="en-US" dirty="0">
              <a:solidFill>
                <a:srgbClr val="FFFFFF"/>
              </a:solidFill>
            </a:endParaRPr>
          </a:p>
        </p:txBody>
      </p:sp>
      <p:sp>
        <p:nvSpPr>
          <p:cNvPr id="111" name="Text Box 4"/>
          <p:cNvSpPr txBox="1">
            <a:spLocks noChangeArrowheads="1"/>
          </p:cNvSpPr>
          <p:nvPr/>
        </p:nvSpPr>
        <p:spPr bwMode="auto">
          <a:xfrm>
            <a:off x="3047408" y="0"/>
            <a:ext cx="3044423"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Nesting Strategy</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
        <p:nvSpPr>
          <p:cNvPr id="113" name="TextBox 112"/>
          <p:cNvSpPr txBox="1"/>
          <p:nvPr/>
        </p:nvSpPr>
        <p:spPr>
          <a:xfrm>
            <a:off x="0" y="762000"/>
            <a:ext cx="9144000" cy="4524316"/>
          </a:xfrm>
          <a:prstGeom prst="rect">
            <a:avLst/>
          </a:prstGeom>
          <a:noFill/>
        </p:spPr>
        <p:txBody>
          <a:bodyPr wrap="square" rtlCol="0">
            <a:spAutoFit/>
          </a:bodyPr>
          <a:lstStyle/>
          <a:p>
            <a:pPr marL="400050" indent="-285750" algn="l">
              <a:buClr>
                <a:srgbClr val="C00000"/>
              </a:buClr>
              <a:buSzPct val="150000"/>
              <a:buFont typeface="Arial" pitchFamily="34" charset="0"/>
              <a:buChar char="•"/>
            </a:pPr>
            <a:r>
              <a:rPr lang="en-US" sz="1800" dirty="0">
                <a:solidFill>
                  <a:srgbClr val="0033CC"/>
                </a:solidFill>
                <a:latin typeface="Arial" pitchFamily="34" charset="0"/>
                <a:cs typeface="Arial" pitchFamily="34" charset="0"/>
              </a:rPr>
              <a:t>T</a:t>
            </a:r>
            <a:r>
              <a:rPr lang="en-US" sz="1800" dirty="0" smtClean="0">
                <a:solidFill>
                  <a:srgbClr val="0033CC"/>
                </a:solidFill>
                <a:latin typeface="Arial" pitchFamily="34" charset="0"/>
                <a:cs typeface="Arial" pitchFamily="34" charset="0"/>
              </a:rPr>
              <a:t>he nesting calls appear only in the main time-stepping routines, </a:t>
            </a:r>
            <a:r>
              <a:rPr lang="en-US" sz="1800" dirty="0" smtClean="0">
                <a:solidFill>
                  <a:srgbClr val="FF0000"/>
                </a:solidFill>
                <a:latin typeface="Arial" pitchFamily="34" charset="0"/>
                <a:cs typeface="Arial" pitchFamily="34" charset="0"/>
              </a:rPr>
              <a:t>main2d</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or</a:t>
            </a:r>
            <a:r>
              <a:rPr lang="en-US" sz="1800" dirty="0" smtClean="0">
                <a:solidFill>
                  <a:srgbClr val="0070C0"/>
                </a:solidFill>
                <a:latin typeface="Arial" pitchFamily="34" charset="0"/>
                <a:cs typeface="Arial" pitchFamily="34" charset="0"/>
              </a:rPr>
              <a:t> </a:t>
            </a:r>
            <a:r>
              <a:rPr lang="en-US" sz="1800" dirty="0" smtClean="0">
                <a:solidFill>
                  <a:srgbClr val="FF0000"/>
                </a:solidFill>
                <a:latin typeface="Arial" pitchFamily="34" charset="0"/>
                <a:cs typeface="Arial" pitchFamily="34" charset="0"/>
              </a:rPr>
              <a:t>main3d</a:t>
            </a:r>
            <a:r>
              <a:rPr lang="en-US" sz="1800" dirty="0" smtClean="0">
                <a:solidFill>
                  <a:srgbClr val="0033CC"/>
                </a:solidFill>
                <a:latin typeface="Arial" pitchFamily="34" charset="0"/>
                <a:cs typeface="Arial" pitchFamily="34" charset="0"/>
              </a:rPr>
              <a:t>.  The concept of </a:t>
            </a:r>
            <a:r>
              <a:rPr lang="en-US" sz="1800" dirty="0" smtClean="0">
                <a:solidFill>
                  <a:srgbClr val="FF0000"/>
                </a:solidFill>
                <a:latin typeface="Arial" pitchFamily="34" charset="0"/>
                <a:cs typeface="Arial" pitchFamily="34" charset="0"/>
              </a:rPr>
              <a:t>nesting layers </a:t>
            </a:r>
            <a:r>
              <a:rPr lang="en-US" sz="1800" dirty="0" smtClean="0">
                <a:solidFill>
                  <a:srgbClr val="0033CC"/>
                </a:solidFill>
                <a:latin typeface="Arial" pitchFamily="34" charset="0"/>
                <a:cs typeface="Arial" pitchFamily="34" charset="0"/>
              </a:rPr>
              <a:t>is introduced to allow applications with both composite grids and refinement grids.  Several routines in module </a:t>
            </a:r>
            <a:r>
              <a:rPr lang="en-US" sz="1800" dirty="0" err="1" smtClean="0">
                <a:solidFill>
                  <a:srgbClr val="FF0000"/>
                </a:solidFill>
                <a:latin typeface="Arial" pitchFamily="34" charset="0"/>
                <a:cs typeface="Arial" pitchFamily="34" charset="0"/>
              </a:rPr>
              <a:t>nesting_mod</a:t>
            </a:r>
            <a:r>
              <a:rPr lang="en-US" sz="1800" dirty="0" smtClean="0">
                <a:solidFill>
                  <a:srgbClr val="0033CC"/>
                </a:solidFill>
                <a:latin typeface="Arial" pitchFamily="34" charset="0"/>
                <a:cs typeface="Arial" pitchFamily="34" charset="0"/>
              </a:rPr>
              <a:t>  are used to process the information that it is required in the overlap region, </a:t>
            </a:r>
            <a:r>
              <a:rPr lang="en-US" sz="1800" dirty="0" smtClean="0">
                <a:solidFill>
                  <a:srgbClr val="FF0000"/>
                </a:solidFill>
                <a:latin typeface="Arial" pitchFamily="34" charset="0"/>
                <a:cs typeface="Arial" pitchFamily="34" charset="0"/>
              </a:rPr>
              <a:t>what</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information needs to be exchanged from/to another grid, and</a:t>
            </a:r>
            <a:r>
              <a:rPr lang="en-US" sz="1800" dirty="0" smtClean="0">
                <a:solidFill>
                  <a:srgbClr val="0070C0"/>
                </a:solidFill>
                <a:latin typeface="Arial" pitchFamily="34" charset="0"/>
                <a:cs typeface="Arial" pitchFamily="34" charset="0"/>
              </a:rPr>
              <a:t> </a:t>
            </a:r>
            <a:r>
              <a:rPr lang="en-US" sz="1800" dirty="0" smtClean="0">
                <a:solidFill>
                  <a:srgbClr val="FF0000"/>
                </a:solidFill>
                <a:latin typeface="Arial" pitchFamily="34" charset="0"/>
                <a:cs typeface="Arial" pitchFamily="34" charset="0"/>
              </a:rPr>
              <a:t>when</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to exchange it.</a:t>
            </a:r>
          </a:p>
          <a:p>
            <a:pPr marL="400050" indent="-285750" algn="l">
              <a:buClr>
                <a:srgbClr val="C00000"/>
              </a:buClr>
              <a:buSzPct val="150000"/>
            </a:pPr>
            <a:endParaRPr lang="en-US" sz="1800" dirty="0" smtClean="0">
              <a:solidFill>
                <a:srgbClr val="0070C0"/>
              </a:solidFill>
              <a:latin typeface="Arial" pitchFamily="34" charset="0"/>
              <a:cs typeface="Arial" pitchFamily="34" charset="0"/>
            </a:endParaRPr>
          </a:p>
          <a:p>
            <a:pPr marL="857250" lvl="1" indent="-285750" algn="l">
              <a:buClr>
                <a:srgbClr val="C00000"/>
              </a:buClr>
              <a:buSzPct val="150000"/>
            </a:pP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In mosaic and composed grids, the information is exchanged between each</a:t>
            </a:r>
            <a:r>
              <a:rPr lang="en-US" sz="1800" dirty="0" smtClean="0">
                <a:solidFill>
                  <a:srgbClr val="0070C0"/>
                </a:solidFill>
                <a:latin typeface="Arial" pitchFamily="34" charset="0"/>
                <a:cs typeface="Arial" pitchFamily="34" charset="0"/>
              </a:rPr>
              <a:t> </a:t>
            </a:r>
            <a:r>
              <a:rPr lang="en-US" sz="1800" dirty="0" smtClean="0">
                <a:solidFill>
                  <a:srgbClr val="FF0000"/>
                </a:solidFill>
                <a:latin typeface="Arial" pitchFamily="34" charset="0"/>
                <a:cs typeface="Arial" pitchFamily="34" charset="0"/>
              </a:rPr>
              <a:t>sub-time step </a:t>
            </a:r>
            <a:r>
              <a:rPr lang="en-US" sz="1800" dirty="0" smtClean="0">
                <a:solidFill>
                  <a:srgbClr val="0033CC"/>
                </a:solidFill>
                <a:latin typeface="Arial" pitchFamily="34" charset="0"/>
                <a:cs typeface="Arial" pitchFamily="34" charset="0"/>
              </a:rPr>
              <a:t>call in </a:t>
            </a:r>
            <a:r>
              <a:rPr lang="en-US" sz="1800" dirty="0" smtClean="0">
                <a:solidFill>
                  <a:srgbClr val="FF0000"/>
                </a:solidFill>
                <a:latin typeface="Arial" pitchFamily="34" charset="0"/>
                <a:cs typeface="Arial" pitchFamily="34" charset="0"/>
              </a:rPr>
              <a:t>main2d </a:t>
            </a:r>
            <a:r>
              <a:rPr lang="en-US" sz="1800" dirty="0" smtClean="0">
                <a:solidFill>
                  <a:srgbClr val="0033CC"/>
                </a:solidFill>
                <a:latin typeface="Arial" pitchFamily="34" charset="0"/>
                <a:cs typeface="Arial" pitchFamily="34" charset="0"/>
              </a:rPr>
              <a:t>or</a:t>
            </a:r>
            <a:r>
              <a:rPr lang="en-US" sz="1800" dirty="0" smtClean="0">
                <a:solidFill>
                  <a:srgbClr val="0070C0"/>
                </a:solidFill>
                <a:latin typeface="Arial" pitchFamily="34" charset="0"/>
                <a:cs typeface="Arial" pitchFamily="34" charset="0"/>
              </a:rPr>
              <a:t> </a:t>
            </a:r>
            <a:r>
              <a:rPr lang="en-US" sz="1800" dirty="0" smtClean="0">
                <a:solidFill>
                  <a:srgbClr val="FF0000"/>
                </a:solidFill>
                <a:latin typeface="Arial" pitchFamily="34" charset="0"/>
                <a:cs typeface="Arial" pitchFamily="34" charset="0"/>
              </a:rPr>
              <a:t>main3d</a:t>
            </a:r>
            <a:r>
              <a:rPr lang="en-US" sz="1800" dirty="0" smtClean="0">
                <a:solidFill>
                  <a:srgbClr val="0033CC"/>
                </a:solidFill>
                <a:latin typeface="Arial" pitchFamily="34" charset="0"/>
                <a:cs typeface="Arial" pitchFamily="34" charset="0"/>
              </a:rPr>
              <a:t>.  For example, the data donor grid and the mosaic/composite grids need to sub-time step the 2D momentum equations before any of them start solving and coupling the 3D momentum equations.</a:t>
            </a:r>
          </a:p>
          <a:p>
            <a:pPr marL="857250" lvl="1" indent="-285750" algn="l">
              <a:buClr>
                <a:srgbClr val="C00000"/>
              </a:buClr>
              <a:buSzPct val="150000"/>
            </a:pPr>
            <a:endParaRPr lang="en-US" sz="1800" dirty="0" smtClean="0">
              <a:solidFill>
                <a:srgbClr val="0070C0"/>
              </a:solidFill>
              <a:latin typeface="Arial" pitchFamily="34" charset="0"/>
              <a:cs typeface="Arial" pitchFamily="34" charset="0"/>
            </a:endParaRPr>
          </a:p>
          <a:p>
            <a:pPr marL="857250" lvl="1" indent="-285750" algn="l">
              <a:buClr>
                <a:srgbClr val="C00000"/>
              </a:buClr>
              <a:buSzPct val="150000"/>
            </a:pP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In refinement grids, the information at the contact points is processed at the</a:t>
            </a:r>
            <a:r>
              <a:rPr lang="en-US" sz="1800" dirty="0" smtClean="0">
                <a:solidFill>
                  <a:srgbClr val="0070C0"/>
                </a:solidFill>
                <a:latin typeface="Arial" pitchFamily="34" charset="0"/>
                <a:cs typeface="Arial" pitchFamily="34" charset="0"/>
              </a:rPr>
              <a:t> </a:t>
            </a:r>
            <a:r>
              <a:rPr lang="en-US" sz="1800" dirty="0" smtClean="0">
                <a:solidFill>
                  <a:srgbClr val="FF0000"/>
                </a:solidFill>
                <a:latin typeface="Arial" pitchFamily="34" charset="0"/>
                <a:cs typeface="Arial" pitchFamily="34" charset="0"/>
              </a:rPr>
              <a:t>end</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of the full time-step layer. The exchange between data donor and refinement grids is</a:t>
            </a:r>
            <a:r>
              <a:rPr lang="en-US" sz="1800" dirty="0" smtClean="0">
                <a:solidFill>
                  <a:srgbClr val="0070C0"/>
                </a:solidFill>
                <a:latin typeface="Arial" pitchFamily="34" charset="0"/>
                <a:cs typeface="Arial" pitchFamily="34" charset="0"/>
              </a:rPr>
              <a:t> </a:t>
            </a:r>
            <a:r>
              <a:rPr lang="en-US" sz="1800" dirty="0" smtClean="0">
                <a:solidFill>
                  <a:srgbClr val="FF0000"/>
                </a:solidFill>
                <a:latin typeface="Arial" pitchFamily="34" charset="0"/>
                <a:cs typeface="Arial" pitchFamily="34" charset="0"/>
              </a:rPr>
              <a:t>two-way</a:t>
            </a:r>
            <a:r>
              <a:rPr lang="en-US" sz="1800" dirty="0" smtClean="0">
                <a:solidFill>
                  <a:srgbClr val="0033CC"/>
                </a:solidFill>
                <a:latin typeface="Arial" pitchFamily="34" charset="0"/>
                <a:cs typeface="Arial" pitchFamily="34" charset="0"/>
              </a:rPr>
              <a:t>.</a:t>
            </a:r>
          </a:p>
        </p:txBody>
      </p:sp>
    </p:spTree>
    <p:extLst>
      <p:ext uri="{BB962C8B-B14F-4D97-AF65-F5344CB8AC3E}">
        <p14:creationId xmlns:p14="http://schemas.microsoft.com/office/powerpoint/2010/main" val="7867330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 Box 4"/>
          <p:cNvSpPr txBox="1">
            <a:spLocks noChangeArrowheads="1"/>
          </p:cNvSpPr>
          <p:nvPr/>
        </p:nvSpPr>
        <p:spPr bwMode="auto">
          <a:xfrm>
            <a:off x="2823320" y="0"/>
            <a:ext cx="3501280"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Tile </a:t>
            </a:r>
            <a:r>
              <a:rPr lang="en-US" sz="2400" b="0" dirty="0" smtClean="0">
                <a:solidFill>
                  <a:srgbClr val="1E1E1E"/>
                </a:solidFill>
                <a:effectLst>
                  <a:outerShdw blurRad="38100" dist="38100" dir="2700000" algn="tl">
                    <a:srgbClr val="000000">
                      <a:alpha val="43137"/>
                    </a:srgbClr>
                  </a:outerShdw>
                </a:effectLst>
                <a:latin typeface="Arial Black" charset="0"/>
              </a:rPr>
              <a:t>I</a:t>
            </a:r>
            <a:r>
              <a:rPr lang="en-US" sz="2400" b="0" dirty="0" smtClean="0">
                <a:solidFill>
                  <a:srgbClr val="DC0000"/>
                </a:solidFill>
                <a:effectLst>
                  <a:outerShdw blurRad="38100" dist="38100" dir="2700000" algn="tl">
                    <a:srgbClr val="000000">
                      <a:alpha val="43137"/>
                    </a:srgbClr>
                  </a:outerShdw>
                </a:effectLst>
                <a:latin typeface="Arial Black" charset="0"/>
              </a:rPr>
              <a:t>- and </a:t>
            </a:r>
            <a:r>
              <a:rPr lang="en-US" sz="2400" b="0" dirty="0" smtClean="0">
                <a:solidFill>
                  <a:srgbClr val="1E1E1E"/>
                </a:solidFill>
                <a:effectLst>
                  <a:outerShdw blurRad="38100" dist="38100" dir="2700000" algn="tl">
                    <a:srgbClr val="000000">
                      <a:alpha val="43137"/>
                    </a:srgbClr>
                  </a:outerShdw>
                </a:effectLst>
                <a:latin typeface="Arial Black" charset="0"/>
              </a:rPr>
              <a:t>J</a:t>
            </a:r>
            <a:r>
              <a:rPr lang="en-US" sz="2400" b="0" dirty="0" smtClean="0">
                <a:solidFill>
                  <a:srgbClr val="DC0000"/>
                </a:solidFill>
                <a:effectLst>
                  <a:outerShdw blurRad="38100" dist="38100" dir="2700000" algn="tl">
                    <a:srgbClr val="000000">
                      <a:alpha val="43137"/>
                    </a:srgbClr>
                  </a:outerShdw>
                </a:effectLst>
                <a:latin typeface="Arial Black" charset="0"/>
              </a:rPr>
              <a:t>-Ranges</a:t>
            </a:r>
            <a:endParaRPr lang="en-US" sz="2400" b="0" dirty="0">
              <a:solidFill>
                <a:srgbClr val="0033CC"/>
              </a:solidFill>
              <a:effectLst>
                <a:outerShdw blurRad="38100" dist="38100" dir="2700000" algn="tl">
                  <a:srgbClr val="000000">
                    <a:alpha val="43137"/>
                  </a:srgbClr>
                </a:outerShdw>
              </a:effectLst>
              <a:latin typeface="Arial Black" charset="0"/>
            </a:endParaRPr>
          </a:p>
        </p:txBody>
      </p:sp>
      <p:grpSp>
        <p:nvGrpSpPr>
          <p:cNvPr id="116" name="Group 115"/>
          <p:cNvGrpSpPr/>
          <p:nvPr/>
        </p:nvGrpSpPr>
        <p:grpSpPr>
          <a:xfrm>
            <a:off x="0" y="685800"/>
            <a:ext cx="9144000" cy="6033195"/>
            <a:chOff x="0" y="685800"/>
            <a:chExt cx="9144000" cy="6033195"/>
          </a:xfrm>
        </p:grpSpPr>
        <p:sp>
          <p:nvSpPr>
            <p:cNvPr id="111" name="TextBox 110"/>
            <p:cNvSpPr txBox="1"/>
            <p:nvPr/>
          </p:nvSpPr>
          <p:spPr>
            <a:xfrm>
              <a:off x="0" y="685800"/>
              <a:ext cx="3581400" cy="5909310"/>
            </a:xfrm>
            <a:prstGeom prst="rect">
              <a:avLst/>
            </a:prstGeom>
            <a:noFill/>
          </p:spPr>
          <p:txBody>
            <a:bodyPr wrap="square" rtlCol="0">
              <a:spAutoFit/>
            </a:bodyPr>
            <a:lstStyle/>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Istr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Istr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IstrB</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IstrB</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IstrM</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IstrM</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IstrP</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IstrP</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IstrR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a:t>
              </a:r>
              <a:r>
                <a:rPr lang="en-US" sz="1400" dirty="0" smtClean="0">
                  <a:solidFill>
                    <a:srgbClr val="0070C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IstrR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IstrT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IstrT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IstrU</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IstrU</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457200" algn="l" defTabSz="857250">
                <a:tabLst>
                  <a:tab pos="800100" algn="l"/>
                  <a:tab pos="2914650" algn="l"/>
                </a:tabLst>
              </a:pPr>
              <a:endParaRPr lang="en-US" sz="1400" dirty="0" smtClean="0">
                <a:solidFill>
                  <a:srgbClr val="0070C0"/>
                </a:solidFill>
                <a:latin typeface="Arial" pitchFamily="34" charset="0"/>
                <a:cs typeface="Arial" pitchFamily="34" charset="0"/>
              </a:endParaRP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Iend</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Iend</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IendB</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IendB</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IendP</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IendP</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IendR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IendR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IendT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IendT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endParaRPr lang="en-US" sz="1400" dirty="0" smtClean="0">
                <a:solidFill>
                  <a:srgbClr val="0070C0"/>
                </a:solidFill>
                <a:latin typeface="Arial" pitchFamily="34" charset="0"/>
                <a:cs typeface="Arial" pitchFamily="34" charset="0"/>
              </a:endParaRP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Jstr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Jstr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JstrB</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JstrB</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JstrM</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JstrM</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JstrP</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JstrP</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JstrR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JstrR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JstrT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JstrT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JstrV</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JstrV</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endParaRPr lang="en-US" sz="1400" dirty="0" smtClean="0">
                <a:solidFill>
                  <a:srgbClr val="0070C0"/>
                </a:solidFill>
                <a:latin typeface="Arial" pitchFamily="34" charset="0"/>
                <a:cs typeface="Arial" pitchFamily="34" charset="0"/>
              </a:endParaRP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Jend</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Jend</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JendB</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JendB</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JendP</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JendP</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JendR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JendR</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smtClean="0">
                  <a:solidFill>
                    <a:srgbClr val="FF0000"/>
                  </a:solidFill>
                  <a:latin typeface="Arial" pitchFamily="34" charset="0"/>
                  <a:cs typeface="Arial" pitchFamily="34" charset="0"/>
                </a:rPr>
                <a:t>JendT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JendT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p>
          </p:txBody>
        </p:sp>
        <p:sp>
          <p:nvSpPr>
            <p:cNvPr id="112" name="TextBox 111"/>
            <p:cNvSpPr txBox="1"/>
            <p:nvPr/>
          </p:nvSpPr>
          <p:spPr>
            <a:xfrm>
              <a:off x="3810000" y="685800"/>
              <a:ext cx="5334000" cy="4616648"/>
            </a:xfrm>
            <a:prstGeom prst="rect">
              <a:avLst/>
            </a:prstGeom>
            <a:noFill/>
          </p:spPr>
          <p:txBody>
            <a:bodyPr wrap="square" rtlCol="0">
              <a:spAutoFit/>
            </a:bodyPr>
            <a:lstStyle/>
            <a:p>
              <a:pPr algn="l">
                <a:tabLst>
                  <a:tab pos="742950" algn="l"/>
                  <a:tab pos="3028950" algn="l"/>
                  <a:tab pos="3771900" algn="l"/>
                </a:tabLst>
              </a:pPr>
              <a:r>
                <a:rPr lang="en-US" sz="1400" dirty="0" smtClean="0">
                  <a:solidFill>
                    <a:srgbClr val="FF0000"/>
                  </a:solidFill>
                  <a:latin typeface="Arial" pitchFamily="34" charset="0"/>
                  <a:cs typeface="Arial" pitchFamily="34" charset="0"/>
                </a:rPr>
                <a:t>Istrm3</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Istrm3</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Istr-3</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Istrm2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Istrm2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Istr-2</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Istrm1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Istrm1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Istr-1</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IstrUm2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IstrUm2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IstrU-2</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IstrUm1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IstrUm1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IstrU-1</a:t>
              </a:r>
            </a:p>
            <a:p>
              <a:pPr algn="l">
                <a:tabLst>
                  <a:tab pos="742950" algn="l"/>
                  <a:tab pos="3028950" algn="l"/>
                  <a:tab pos="3771900" algn="l"/>
                </a:tabLst>
              </a:pPr>
              <a:endParaRPr lang="en-US" sz="1400" dirty="0" smtClean="0">
                <a:solidFill>
                  <a:srgbClr val="0070C0"/>
                </a:solidFill>
                <a:latin typeface="Arial" pitchFamily="34" charset="0"/>
                <a:cs typeface="Arial" pitchFamily="34" charset="0"/>
              </a:endParaRPr>
            </a:p>
            <a:p>
              <a:pPr algn="l">
                <a:tabLst>
                  <a:tab pos="742950" algn="l"/>
                  <a:tab pos="3028950" algn="l"/>
                  <a:tab pos="3771900" algn="l"/>
                </a:tabLst>
              </a:pPr>
              <a:r>
                <a:rPr lang="en-US" sz="1400" dirty="0" smtClean="0">
                  <a:solidFill>
                    <a:srgbClr val="FF0000"/>
                  </a:solidFill>
                  <a:latin typeface="Arial" pitchFamily="34" charset="0"/>
                  <a:cs typeface="Arial" pitchFamily="34" charset="0"/>
                </a:rPr>
                <a:t>Iendp1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Iendp1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Iend+1</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Iendp2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Iendp2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Iend+2</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Iendp2i</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Iendp2i</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Iend+2  interior </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Iendp3</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Iendp3</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Iend+3</a:t>
              </a:r>
            </a:p>
            <a:p>
              <a:pPr algn="l">
                <a:tabLst>
                  <a:tab pos="742950" algn="l"/>
                  <a:tab pos="3028950" algn="l"/>
                  <a:tab pos="3771900" algn="l"/>
                </a:tabLst>
              </a:pPr>
              <a:endParaRPr lang="en-US" sz="1400" dirty="0" smtClean="0">
                <a:solidFill>
                  <a:srgbClr val="0070C0"/>
                </a:solidFill>
                <a:latin typeface="Arial" pitchFamily="34" charset="0"/>
                <a:cs typeface="Arial" pitchFamily="34" charset="0"/>
              </a:endParaRPr>
            </a:p>
            <a:p>
              <a:pPr algn="l">
                <a:tabLst>
                  <a:tab pos="742950" algn="l"/>
                  <a:tab pos="3028950" algn="l"/>
                  <a:tab pos="3771900" algn="l"/>
                </a:tabLst>
              </a:pPr>
              <a:r>
                <a:rPr lang="en-US" sz="1400" dirty="0" smtClean="0">
                  <a:solidFill>
                    <a:srgbClr val="FF0000"/>
                  </a:solidFill>
                  <a:latin typeface="Arial" pitchFamily="34" charset="0"/>
                  <a:cs typeface="Arial" pitchFamily="34" charset="0"/>
                </a:rPr>
                <a:t>Jstrm3</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Jstrm3</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Jstr-3</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Jstrm2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Jstrm2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Jstr-2</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Jstrm1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Jstrm1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Jstr-1</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JstrVm2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JstrVm2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JstrV-2</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JstrVm1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JstrVm1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JstrV-1</a:t>
              </a:r>
            </a:p>
            <a:p>
              <a:pPr algn="l">
                <a:tabLst>
                  <a:tab pos="742950" algn="l"/>
                  <a:tab pos="3028950" algn="l"/>
                  <a:tab pos="3771900" algn="l"/>
                </a:tabLst>
              </a:pPr>
              <a:r>
                <a:rPr lang="en-US" sz="1400" dirty="0" smtClean="0">
                  <a:solidFill>
                    <a:srgbClr val="0070C0"/>
                  </a:solidFill>
                  <a:latin typeface="Arial" pitchFamily="34" charset="0"/>
                  <a:cs typeface="Arial" pitchFamily="34" charset="0"/>
                </a:rPr>
                <a:t>      </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Jendp1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Jendp1</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Jend+1</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Jendp2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Jendp2</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Jend+2</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Jendp2i</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Jendp2i</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Jend+2  interior</a:t>
              </a:r>
            </a:p>
            <a:p>
              <a:pPr algn="l">
                <a:tabLst>
                  <a:tab pos="742950" algn="l"/>
                  <a:tab pos="3028950" algn="l"/>
                  <a:tab pos="3771900" algn="l"/>
                </a:tabLst>
              </a:pPr>
              <a:r>
                <a:rPr lang="en-US" sz="1400" dirty="0" smtClean="0">
                  <a:solidFill>
                    <a:srgbClr val="FF0000"/>
                  </a:solidFill>
                  <a:latin typeface="Arial" pitchFamily="34" charset="0"/>
                  <a:cs typeface="Arial" pitchFamily="34" charset="0"/>
                </a:rPr>
                <a:t>Jendp3</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BOUNDS(</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Jendp3</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(tile)</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Jend+3</a:t>
              </a:r>
            </a:p>
          </p:txBody>
        </p:sp>
        <p:sp>
          <p:nvSpPr>
            <p:cNvPr id="115" name="TextBox 114"/>
            <p:cNvSpPr txBox="1"/>
            <p:nvPr/>
          </p:nvSpPr>
          <p:spPr>
            <a:xfrm>
              <a:off x="3657600" y="5334000"/>
              <a:ext cx="5486400" cy="1384995"/>
            </a:xfrm>
            <a:prstGeom prst="rect">
              <a:avLst/>
            </a:prstGeom>
            <a:noFill/>
          </p:spPr>
          <p:txBody>
            <a:bodyPr wrap="square" rtlCol="0">
              <a:spAutoFit/>
            </a:bodyPr>
            <a:lstStyle/>
            <a:p>
              <a:pPr algn="l">
                <a:tabLst>
                  <a:tab pos="400050" algn="l"/>
                  <a:tab pos="571500" algn="l"/>
                  <a:tab pos="742950" algn="l"/>
                </a:tabLst>
              </a:pPr>
              <a:r>
                <a:rPr lang="en-US" sz="1400" u="sng" dirty="0" smtClean="0">
                  <a:solidFill>
                    <a:srgbClr val="0033CC"/>
                  </a:solidFill>
                  <a:latin typeface="Arial" pitchFamily="34" charset="0"/>
                  <a:cs typeface="Arial" pitchFamily="34" charset="0"/>
                </a:rPr>
                <a:t>Suffix:</a:t>
              </a:r>
            </a:p>
            <a:p>
              <a:pPr algn="l">
                <a:tabLst>
                  <a:tab pos="400050" algn="l"/>
                  <a:tab pos="571500" algn="l"/>
                  <a:tab pos="742950" algn="l"/>
                </a:tabLst>
              </a:pPr>
              <a:endParaRPr lang="en-US" sz="1400" u="sng" dirty="0" smtClean="0">
                <a:solidFill>
                  <a:srgbClr val="000000"/>
                </a:solidFill>
                <a:latin typeface="Arial" pitchFamily="34" charset="0"/>
                <a:cs typeface="Arial" pitchFamily="34" charset="0"/>
              </a:endParaRPr>
            </a:p>
            <a:p>
              <a:pPr algn="l">
                <a:tabLst>
                  <a:tab pos="171450" algn="l"/>
                  <a:tab pos="400050" algn="l"/>
                  <a:tab pos="2057400" algn="l"/>
                  <a:tab pos="2228850" algn="l"/>
                  <a:tab pos="2400300" algn="l"/>
                </a:tabLst>
              </a:pPr>
              <a:r>
                <a:rPr lang="en-US" sz="1400" dirty="0" smtClean="0">
                  <a:solidFill>
                    <a:srgbClr val="FF0000"/>
                  </a:solidFill>
                  <a:latin typeface="Arial" pitchFamily="34" charset="0"/>
                  <a:cs typeface="Arial" pitchFamily="34" charset="0"/>
                </a:rPr>
                <a:t>R	</a:t>
              </a:r>
              <a:r>
                <a:rPr lang="en-US" sz="1400" dirty="0" smtClean="0">
                  <a:solidFill>
                    <a:srgbClr val="000000"/>
                  </a:solidFill>
                  <a:latin typeface="Arial" pitchFamily="34" charset="0"/>
                  <a:cs typeface="Arial" pitchFamily="34" charset="0"/>
                </a:rPr>
                <a:t>:	tile RHO-points	</a:t>
              </a:r>
              <a:r>
                <a:rPr lang="en-US" sz="1400" dirty="0" smtClean="0">
                  <a:solidFill>
                    <a:srgbClr val="FF0000"/>
                  </a:solidFill>
                  <a:latin typeface="Arial" pitchFamily="34" charset="0"/>
                  <a:cs typeface="Arial" pitchFamily="34" charset="0"/>
                </a:rPr>
                <a:t>B	</a:t>
              </a:r>
              <a:r>
                <a:rPr lang="en-US" sz="1400" dirty="0" smtClean="0">
                  <a:solidFill>
                    <a:srgbClr val="000000"/>
                  </a:solidFill>
                  <a:latin typeface="Arial" pitchFamily="34" charset="0"/>
                  <a:cs typeface="Arial" pitchFamily="34" charset="0"/>
                </a:rPr>
                <a:t>:	Boundary tile  RHO- and V-points</a:t>
              </a:r>
            </a:p>
            <a:p>
              <a:pPr algn="l">
                <a:tabLst>
                  <a:tab pos="171450" algn="l"/>
                  <a:tab pos="400050" algn="l"/>
                  <a:tab pos="2057400" algn="l"/>
                  <a:tab pos="2228850" algn="l"/>
                  <a:tab pos="2400300" algn="l"/>
                </a:tabLst>
              </a:pPr>
              <a:r>
                <a:rPr lang="en-US" sz="1400" dirty="0" smtClean="0">
                  <a:solidFill>
                    <a:srgbClr val="FF0000"/>
                  </a:solidFill>
                  <a:latin typeface="Arial" pitchFamily="34" charset="0"/>
                  <a:cs typeface="Arial" pitchFamily="34" charset="0"/>
                </a:rPr>
                <a:t>U	</a:t>
              </a:r>
              <a:r>
                <a:rPr lang="en-US" sz="1400" dirty="0" smtClean="0">
                  <a:solidFill>
                    <a:srgbClr val="000000"/>
                  </a:solidFill>
                  <a:latin typeface="Arial" pitchFamily="34" charset="0"/>
                  <a:cs typeface="Arial" pitchFamily="34" charset="0"/>
                </a:rPr>
                <a:t>:	tile U-points	</a:t>
              </a:r>
              <a:r>
                <a:rPr lang="en-US" sz="1400" dirty="0" smtClean="0">
                  <a:solidFill>
                    <a:srgbClr val="FF0000"/>
                  </a:solidFill>
                  <a:latin typeface="Arial" pitchFamily="34" charset="0"/>
                  <a:cs typeface="Arial" pitchFamily="34" charset="0"/>
                </a:rPr>
                <a:t>M	</a:t>
              </a:r>
              <a:r>
                <a:rPr lang="en-US" sz="1400" dirty="0" smtClean="0">
                  <a:solidFill>
                    <a:srgbClr val="000000"/>
                  </a:solidFill>
                  <a:latin typeface="Arial" pitchFamily="34" charset="0"/>
                  <a:cs typeface="Arial" pitchFamily="34" charset="0"/>
                </a:rPr>
                <a:t>:	Boundary tile  PSI- and U-points</a:t>
              </a:r>
            </a:p>
            <a:p>
              <a:pPr algn="l">
                <a:tabLst>
                  <a:tab pos="171450" algn="l"/>
                  <a:tab pos="400050" algn="l"/>
                  <a:tab pos="2057400" algn="l"/>
                  <a:tab pos="2228850" algn="l"/>
                  <a:tab pos="2400300" algn="l"/>
                </a:tabLst>
              </a:pPr>
              <a:r>
                <a:rPr lang="en-US" sz="1400" dirty="0" smtClean="0">
                  <a:solidFill>
                    <a:srgbClr val="FF0000"/>
                  </a:solidFill>
                  <a:latin typeface="Arial" pitchFamily="34" charset="0"/>
                  <a:cs typeface="Arial" pitchFamily="34" charset="0"/>
                </a:rPr>
                <a:t>V	</a:t>
              </a:r>
              <a:r>
                <a:rPr lang="en-US" sz="1400" dirty="0" smtClean="0">
                  <a:solidFill>
                    <a:srgbClr val="000000"/>
                  </a:solidFill>
                  <a:latin typeface="Arial" pitchFamily="34" charset="0"/>
                  <a:cs typeface="Arial" pitchFamily="34" charset="0"/>
                </a:rPr>
                <a:t>:	tile V-points	</a:t>
              </a:r>
              <a:r>
                <a:rPr lang="en-US" sz="1400" dirty="0" smtClean="0">
                  <a:solidFill>
                    <a:srgbClr val="FF0000"/>
                  </a:solidFill>
                  <a:latin typeface="Arial" pitchFamily="34" charset="0"/>
                  <a:cs typeface="Arial" pitchFamily="34" charset="0"/>
                </a:rPr>
                <a:t>P	</a:t>
              </a:r>
              <a:r>
                <a:rPr lang="en-US" sz="1400" dirty="0" smtClean="0">
                  <a:solidFill>
                    <a:srgbClr val="000000"/>
                  </a:solidFill>
                  <a:latin typeface="Arial" pitchFamily="34" charset="0"/>
                  <a:cs typeface="Arial" pitchFamily="34" charset="0"/>
                </a:rPr>
                <a:t>:	Nesting  PSI-,  U-, and  V-points</a:t>
              </a:r>
            </a:p>
            <a:p>
              <a:pPr algn="l">
                <a:tabLst>
                  <a:tab pos="171450" algn="l"/>
                  <a:tab pos="400050" algn="l"/>
                  <a:tab pos="2057400" algn="l"/>
                  <a:tab pos="2228850" algn="l"/>
                  <a:tab pos="2400300" algn="l"/>
                </a:tabLst>
              </a:pPr>
              <a:r>
                <a:rPr lang="en-US" sz="1400" dirty="0" smtClean="0">
                  <a:solidFill>
                    <a:srgbClr val="000000"/>
                  </a:solidFill>
                  <a:latin typeface="Arial" pitchFamily="34" charset="0"/>
                  <a:cs typeface="Arial" pitchFamily="34" charset="0"/>
                </a:rPr>
                <a:t>			</a:t>
              </a:r>
              <a:r>
                <a:rPr lang="en-US" sz="1400" dirty="0" smtClean="0">
                  <a:solidFill>
                    <a:srgbClr val="FF0000"/>
                  </a:solidFill>
                  <a:latin typeface="Arial" pitchFamily="34" charset="0"/>
                  <a:cs typeface="Arial" pitchFamily="34" charset="0"/>
                </a:rPr>
                <a:t>T	</a:t>
              </a:r>
              <a:r>
                <a:rPr lang="en-US" sz="1400" dirty="0" smtClean="0">
                  <a:solidFill>
                    <a:srgbClr val="000000"/>
                  </a:solidFill>
                  <a:latin typeface="Arial" pitchFamily="34" charset="0"/>
                  <a:cs typeface="Arial" pitchFamily="34" charset="0"/>
                </a:rPr>
                <a:t>:	Nesting  RHO-points</a:t>
              </a:r>
              <a:endParaRPr lang="en-US" sz="1400" dirty="0">
                <a:solidFill>
                  <a:srgbClr val="000000"/>
                </a:solidFill>
                <a:latin typeface="Arial" pitchFamily="34" charset="0"/>
                <a:cs typeface="Arial" pitchFamily="34" charset="0"/>
              </a:endParaRPr>
            </a:p>
          </p:txBody>
        </p:sp>
      </p:grpSp>
      <p:sp>
        <p:nvSpPr>
          <p:cNvPr id="2" name="TextBox 1"/>
          <p:cNvSpPr txBox="1"/>
          <p:nvPr/>
        </p:nvSpPr>
        <p:spPr>
          <a:xfrm>
            <a:off x="7480520" y="180201"/>
            <a:ext cx="1193431" cy="276999"/>
          </a:xfrm>
          <a:prstGeom prst="rect">
            <a:avLst/>
          </a:prstGeom>
          <a:noFill/>
        </p:spPr>
        <p:txBody>
          <a:bodyPr wrap="none" rtlCol="0">
            <a:spAutoFit/>
          </a:bodyPr>
          <a:lstStyle/>
          <a:p>
            <a:r>
              <a:rPr lang="en-US" sz="1200" dirty="0" err="1">
                <a:solidFill>
                  <a:srgbClr val="000000"/>
                </a:solidFill>
                <a:latin typeface="Arial"/>
                <a:cs typeface="Arial"/>
              </a:rPr>
              <a:t>g</a:t>
            </a:r>
            <a:r>
              <a:rPr lang="en-US" sz="1200" dirty="0" err="1" smtClean="0">
                <a:solidFill>
                  <a:srgbClr val="000000"/>
                </a:solidFill>
                <a:latin typeface="Arial"/>
                <a:cs typeface="Arial"/>
              </a:rPr>
              <a:t>et_bounds.F</a:t>
            </a:r>
            <a:endParaRPr lang="en-US" sz="1200" dirty="0">
              <a:solidFill>
                <a:srgbClr val="000000"/>
              </a:solidFill>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05" name="Freeform 121"/>
          <p:cNvSpPr>
            <a:spLocks/>
          </p:cNvSpPr>
          <p:nvPr/>
        </p:nvSpPr>
        <p:spPr bwMode="auto">
          <a:xfrm>
            <a:off x="4948238" y="704850"/>
            <a:ext cx="14287" cy="20638"/>
          </a:xfrm>
          <a:custGeom>
            <a:avLst/>
            <a:gdLst>
              <a:gd name="T0" fmla="*/ 2147483647 w 6"/>
              <a:gd name="T1" fmla="*/ 0 h 8"/>
              <a:gd name="T2" fmla="*/ 0 w 6"/>
              <a:gd name="T3" fmla="*/ 2147483647 h 8"/>
              <a:gd name="T4" fmla="*/ 2147483647 w 6"/>
              <a:gd name="T5" fmla="*/ 2147483647 h 8"/>
              <a:gd name="T6" fmla="*/ 2147483647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4" y="0"/>
                </a:moveTo>
                <a:lnTo>
                  <a:pt x="0" y="6"/>
                </a:lnTo>
                <a:lnTo>
                  <a:pt x="6" y="8"/>
                </a:lnTo>
                <a:lnTo>
                  <a:pt x="4" y="0"/>
                </a:lnTo>
                <a:close/>
              </a:path>
            </a:pathLst>
          </a:custGeom>
          <a:solidFill>
            <a:srgbClr val="DA251D"/>
          </a:solidFill>
          <a:ln w="9525">
            <a:noFill/>
            <a:round/>
            <a:headEnd/>
            <a:tailEnd/>
          </a:ln>
        </p:spPr>
        <p:txBody>
          <a:bodyPr/>
          <a:lstStyle/>
          <a:p>
            <a:endParaRPr lang="en-US" dirty="0"/>
          </a:p>
        </p:txBody>
      </p:sp>
      <p:sp>
        <p:nvSpPr>
          <p:cNvPr id="111" name="TextBox 110"/>
          <p:cNvSpPr txBox="1"/>
          <p:nvPr/>
        </p:nvSpPr>
        <p:spPr>
          <a:xfrm>
            <a:off x="0" y="768489"/>
            <a:ext cx="9144000" cy="5632311"/>
          </a:xfrm>
          <a:prstGeom prst="rect">
            <a:avLst/>
          </a:prstGeom>
          <a:noFill/>
        </p:spPr>
        <p:txBody>
          <a:bodyPr wrap="square" rtlCol="0">
            <a:spAutoFit/>
          </a:bodyPr>
          <a:lstStyle/>
          <a:p>
            <a:pPr marL="228600" algn="l"/>
            <a:r>
              <a:rPr lang="en-US" sz="1800" dirty="0" smtClean="0">
                <a:solidFill>
                  <a:srgbClr val="0033CC"/>
                </a:solidFill>
                <a:latin typeface="Arial" pitchFamily="34" charset="0"/>
                <a:cs typeface="Arial" pitchFamily="34" charset="0"/>
              </a:rPr>
              <a:t>If not nesting grids, the additional boundary tile indices associated with nesting are set to:</a:t>
            </a:r>
          </a:p>
          <a:p>
            <a:pPr marL="228600" algn="l"/>
            <a:r>
              <a:rPr lang="en-US" sz="1800" dirty="0" smtClean="0">
                <a:solidFill>
                  <a:srgbClr val="0070C0"/>
                </a:solidFill>
                <a:latin typeface="Arial" pitchFamily="34" charset="0"/>
                <a:cs typeface="Arial" pitchFamily="34" charset="0"/>
              </a:rPr>
              <a:t>    </a:t>
            </a:r>
          </a:p>
          <a:p>
            <a:pPr marL="228600" algn="l">
              <a:tabLst>
                <a:tab pos="914400" algn="l"/>
                <a:tab pos="1657350" algn="l"/>
                <a:tab pos="1885950" algn="l"/>
                <a:tab pos="2000250" algn="l"/>
                <a:tab pos="3314700" algn="l"/>
                <a:tab pos="5372100" algn="l"/>
                <a:tab pos="5600700" algn="l"/>
              </a:tabLst>
            </a:pP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IstrT</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IstrR</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full range, starting	I-	direction (RHO-point)</a:t>
            </a:r>
          </a:p>
          <a:p>
            <a:pPr marL="228600" algn="l">
              <a:tabLst>
                <a:tab pos="914400" algn="l"/>
                <a:tab pos="1657350" algn="l"/>
                <a:tab pos="1885950" algn="l"/>
                <a:tab pos="2000250" algn="l"/>
                <a:tab pos="3314700" algn="l"/>
                <a:tab pos="5372100" algn="l"/>
                <a:tab pos="5600700" algn="l"/>
              </a:tabLst>
            </a:pPr>
            <a:r>
              <a:rPr lang="en-US" sz="1800" dirty="0" smtClean="0">
                <a:solidFill>
                  <a:srgbClr val="FF000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IendT</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IendR</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full range, ending	I-	direction (RHO-point) </a:t>
            </a:r>
          </a:p>
          <a:p>
            <a:pPr marL="228600" algn="l">
              <a:tabLst>
                <a:tab pos="914400" algn="l"/>
                <a:tab pos="1657350" algn="l"/>
                <a:tab pos="1885950" algn="l"/>
                <a:tab pos="2000250" algn="l"/>
                <a:tab pos="3314700" algn="l"/>
                <a:tab pos="5372100" algn="l"/>
                <a:tab pos="5600700" algn="l"/>
              </a:tabLst>
            </a:pPr>
            <a:r>
              <a:rPr lang="en-US" sz="1800" dirty="0" smtClean="0">
                <a:solidFill>
                  <a:srgbClr val="FF000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JstrT</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JstrR</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full range, starting	J-	direction (RHO-point)</a:t>
            </a:r>
          </a:p>
          <a:p>
            <a:pPr marL="228600" algn="l">
              <a:tabLst>
                <a:tab pos="914400" algn="l"/>
                <a:tab pos="1657350" algn="l"/>
                <a:tab pos="1885950" algn="l"/>
                <a:tab pos="2000250" algn="l"/>
                <a:tab pos="3314700" algn="l"/>
                <a:tab pos="5372100" algn="l"/>
                <a:tab pos="5600700" algn="l"/>
              </a:tabLst>
            </a:pPr>
            <a:r>
              <a:rPr lang="en-US" sz="1800" dirty="0" smtClean="0">
                <a:solidFill>
                  <a:srgbClr val="FF000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JendT</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JendR</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full range, ending	J-	direction (RHO-point)</a:t>
            </a:r>
          </a:p>
          <a:p>
            <a:pPr marL="228600" algn="l">
              <a:tabLst>
                <a:tab pos="914400" algn="l"/>
                <a:tab pos="1657350" algn="l"/>
                <a:tab pos="1885950" algn="l"/>
                <a:tab pos="2000250" algn="l"/>
                <a:tab pos="3314700" algn="l"/>
                <a:tab pos="5372100" algn="l"/>
                <a:tab pos="5600700" algn="l"/>
              </a:tabLst>
            </a:pPr>
            <a:endParaRPr lang="en-US" sz="1800" dirty="0" smtClean="0">
              <a:solidFill>
                <a:srgbClr val="0070C0"/>
              </a:solidFill>
              <a:latin typeface="Arial" pitchFamily="34" charset="0"/>
              <a:cs typeface="Arial" pitchFamily="34" charset="0"/>
            </a:endParaRPr>
          </a:p>
          <a:p>
            <a:pPr marL="228600" algn="l">
              <a:tabLst>
                <a:tab pos="914400" algn="l"/>
                <a:tab pos="1657350" algn="l"/>
                <a:tab pos="1885950" algn="l"/>
                <a:tab pos="2000250" algn="l"/>
                <a:tab pos="3314700" algn="l"/>
                <a:tab pos="5372100" algn="l"/>
                <a:tab pos="5600700" algn="l"/>
              </a:tabLst>
            </a:pPr>
            <a:r>
              <a:rPr lang="en-US" sz="1800" dirty="0" smtClean="0">
                <a:solidFill>
                  <a:srgbClr val="FF000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IstrP</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Istr</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full range, starting	I-	direction (PSI-, U-point)</a:t>
            </a:r>
          </a:p>
          <a:p>
            <a:pPr marL="228600" algn="l">
              <a:tabLst>
                <a:tab pos="914400" algn="l"/>
                <a:tab pos="1657350" algn="l"/>
                <a:tab pos="1885950" algn="l"/>
                <a:tab pos="2000250" algn="l"/>
                <a:tab pos="3314700" algn="l"/>
                <a:tab pos="5372100" algn="l"/>
                <a:tab pos="5600700" algn="l"/>
              </a:tabLst>
            </a:pPr>
            <a:r>
              <a:rPr lang="en-US" sz="1800" dirty="0" smtClean="0">
                <a:solidFill>
                  <a:srgbClr val="FF000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IendP</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Iend</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full range, ending	I-	direction (PSI-point)</a:t>
            </a:r>
            <a:endParaRPr lang="en-US" sz="1800" dirty="0" smtClean="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372100" algn="l"/>
                <a:tab pos="5600700" algn="l"/>
              </a:tabLst>
            </a:pPr>
            <a:r>
              <a:rPr lang="en-US" sz="1800" dirty="0" smtClean="0">
                <a:solidFill>
                  <a:srgbClr val="FF000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JstrP</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Jstr</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full range, starting	J-	direction (PSI-, V-point)</a:t>
            </a:r>
          </a:p>
          <a:p>
            <a:pPr marL="228600" algn="l">
              <a:tabLst>
                <a:tab pos="914400" algn="l"/>
                <a:tab pos="1657350" algn="l"/>
                <a:tab pos="1885950" algn="l"/>
                <a:tab pos="2000250" algn="l"/>
                <a:tab pos="3314700" algn="l"/>
                <a:tab pos="5372100" algn="l"/>
                <a:tab pos="5600700" algn="l"/>
              </a:tabLst>
            </a:pPr>
            <a:r>
              <a:rPr lang="en-US" sz="1800" dirty="0" smtClean="0">
                <a:solidFill>
                  <a:srgbClr val="FF000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JendP</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Jend</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full range, ending	J-	direction (PSI-point)</a:t>
            </a:r>
          </a:p>
          <a:p>
            <a:pPr marL="228600" algn="l">
              <a:tabLst>
                <a:tab pos="914400" algn="l"/>
                <a:tab pos="1657350" algn="l"/>
                <a:tab pos="1885950" algn="l"/>
                <a:tab pos="2000250" algn="l"/>
                <a:tab pos="3314700" algn="l"/>
              </a:tabLst>
            </a:pPr>
            <a:endParaRPr lang="en-US" sz="1800" dirty="0" smtClean="0">
              <a:solidFill>
                <a:srgbClr val="0070C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r>
              <a:rPr lang="en-US" sz="1800" dirty="0" smtClean="0">
                <a:solidFill>
                  <a:srgbClr val="FF000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IstrB</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Istr</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interior range, starting	I-	direction (RHO-, V-point)</a:t>
            </a:r>
            <a:endParaRPr lang="en-US" sz="1800" dirty="0" smtClean="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r>
              <a:rPr lang="en-US" sz="1800" dirty="0" smtClean="0">
                <a:solidFill>
                  <a:srgbClr val="FF000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IendB</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Iend</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interior range, ending	I-	direction (RHO-, V-point)</a:t>
            </a:r>
            <a:endParaRPr lang="en-US" sz="1800" dirty="0" smtClean="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r>
              <a:rPr lang="en-US" sz="1800" dirty="0" smtClean="0">
                <a:solidFill>
                  <a:srgbClr val="FF000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JstrB</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Jstr</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interior range, starting	J-	direction (RHO-, U-point)</a:t>
            </a:r>
            <a:endParaRPr lang="en-US" sz="1800" dirty="0" smtClean="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r>
              <a:rPr lang="en-US" sz="1800" dirty="0" smtClean="0">
                <a:solidFill>
                  <a:srgbClr val="FF000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JendB</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Jend</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interior range, ending	J-	direction (RHO-, U-point)</a:t>
            </a:r>
            <a:endParaRPr lang="en-US" sz="1800" dirty="0" smtClean="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endParaRPr lang="en-US" sz="1800" dirty="0" smtClean="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IstrM</a:t>
            </a:r>
            <a:r>
              <a:rPr lang="en-US" sz="1800" dirty="0" smtClean="0">
                <a:solidFill>
                  <a:srgbClr val="0070C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a:t>
            </a: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IstrU</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interior range, starting	I-	direction (PSI-, U-point)</a:t>
            </a:r>
          </a:p>
          <a:p>
            <a:pPr marL="228600" algn="l">
              <a:tabLst>
                <a:tab pos="914400" algn="l"/>
                <a:tab pos="1657350" algn="l"/>
                <a:tab pos="1885950" algn="l"/>
                <a:tab pos="2000250" algn="l"/>
                <a:tab pos="3314700" algn="l"/>
                <a:tab pos="5829300" algn="l"/>
                <a:tab pos="6057900" algn="l"/>
              </a:tabLst>
            </a:pPr>
            <a:r>
              <a:rPr lang="en-US" sz="1800" dirty="0" smtClean="0">
                <a:solidFill>
                  <a:srgbClr val="0070C0"/>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JstrM</a:t>
            </a:r>
            <a:r>
              <a:rPr lang="en-US" sz="1800" dirty="0" smtClean="0">
                <a:solidFill>
                  <a:srgbClr val="FF0000"/>
                </a:solidFill>
                <a:latin typeface="Arial" pitchFamily="34" charset="0"/>
                <a:cs typeface="Arial" pitchFamily="34" charset="0"/>
              </a:rPr>
              <a:t>	</a:t>
            </a:r>
            <a:r>
              <a:rPr lang="en-US" sz="1800" dirty="0" smtClean="0">
                <a:solidFill>
                  <a:srgbClr val="0033CC"/>
                </a:solidFill>
                <a:latin typeface="Arial" pitchFamily="34" charset="0"/>
                <a:cs typeface="Arial" pitchFamily="34" charset="0"/>
              </a:rPr>
              <a:t>=	</a:t>
            </a:r>
            <a:r>
              <a:rPr lang="en-US" sz="1800" dirty="0" err="1" smtClean="0">
                <a:solidFill>
                  <a:srgbClr val="FF0000"/>
                </a:solidFill>
                <a:latin typeface="Courier New" pitchFamily="49" charset="0"/>
                <a:cs typeface="Courier New" pitchFamily="49" charset="0"/>
              </a:rPr>
              <a:t>JstrV</a:t>
            </a:r>
            <a:r>
              <a:rPr lang="en-US" sz="1800" dirty="0" smtClean="0">
                <a:solidFill>
                  <a:srgbClr val="FF0000"/>
                </a:solidFill>
                <a:latin typeface="Arial" pitchFamily="34" charset="0"/>
                <a:cs typeface="Arial" pitchFamily="34" charset="0"/>
              </a:rPr>
              <a:t>	</a:t>
            </a:r>
            <a:r>
              <a:rPr lang="en-US" sz="1800" dirty="0" smtClean="0">
                <a:solidFill>
                  <a:srgbClr val="000000"/>
                </a:solidFill>
                <a:latin typeface="Arial" pitchFamily="34" charset="0"/>
                <a:cs typeface="Arial" pitchFamily="34" charset="0"/>
              </a:rPr>
              <a:t>interior range, starting	J-	direction (PSI-, V-point)</a:t>
            </a:r>
          </a:p>
        </p:txBody>
      </p:sp>
      <p:sp>
        <p:nvSpPr>
          <p:cNvPr id="112" name="Text Box 4"/>
          <p:cNvSpPr txBox="1">
            <a:spLocks noChangeArrowheads="1"/>
          </p:cNvSpPr>
          <p:nvPr/>
        </p:nvSpPr>
        <p:spPr bwMode="auto">
          <a:xfrm>
            <a:off x="2639315" y="0"/>
            <a:ext cx="3860609"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Boundary Tile Indices</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 Box 4"/>
          <p:cNvSpPr txBox="1">
            <a:spLocks noChangeArrowheads="1"/>
          </p:cNvSpPr>
          <p:nvPr/>
        </p:nvSpPr>
        <p:spPr bwMode="auto">
          <a:xfrm>
            <a:off x="1761897" y="0"/>
            <a:ext cx="5615448"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Boundary Tile Indices Locations</a:t>
            </a:r>
            <a:endParaRPr lang="en-US" sz="2400" b="0" dirty="0">
              <a:solidFill>
                <a:srgbClr val="0033CC"/>
              </a:solidFill>
              <a:effectLst>
                <a:outerShdw blurRad="38100" dist="38100" dir="2700000" algn="tl">
                  <a:srgbClr val="000000">
                    <a:alpha val="43137"/>
                  </a:srgbClr>
                </a:outerShdw>
              </a:effectLst>
              <a:latin typeface="Arial Black" charset="0"/>
            </a:endParaRPr>
          </a:p>
        </p:txBody>
      </p:sp>
      <p:pic>
        <p:nvPicPr>
          <p:cNvPr id="4" name="Picture 3" descr="corners.png"/>
          <p:cNvPicPr>
            <a:picLocks noChangeAspect="1"/>
          </p:cNvPicPr>
          <p:nvPr/>
        </p:nvPicPr>
        <p:blipFill>
          <a:blip r:embed="rId2" cstate="print"/>
          <a:stretch>
            <a:fillRect/>
          </a:stretch>
        </p:blipFill>
        <p:spPr>
          <a:xfrm>
            <a:off x="1387230" y="685800"/>
            <a:ext cx="6359355" cy="601067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9" name="Rectangle 3"/>
          <p:cNvSpPr>
            <a:spLocks noChangeArrowheads="1"/>
          </p:cNvSpPr>
          <p:nvPr/>
        </p:nvSpPr>
        <p:spPr bwMode="auto">
          <a:xfrm>
            <a:off x="155575" y="685800"/>
            <a:ext cx="883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120000"/>
              </a:lnSpc>
              <a:spcBef>
                <a:spcPct val="20000"/>
              </a:spcBef>
              <a:buClr>
                <a:srgbClr val="FF0000"/>
              </a:buClr>
              <a:buSzPct val="115000"/>
              <a:buFontTx/>
              <a:buChar char="•"/>
              <a:defRPr/>
            </a:pPr>
            <a:r>
              <a:rPr lang="en-US" sz="1800" b="0" dirty="0" smtClean="0">
                <a:solidFill>
                  <a:srgbClr val="000000"/>
                </a:solidFill>
                <a:latin typeface="Arial Black" charset="0"/>
                <a:ea typeface="ＭＳ Ｐゴシック" charset="0"/>
              </a:rPr>
              <a:t>Updating ROMS coupling interface to </a:t>
            </a:r>
            <a:r>
              <a:rPr lang="en-US" sz="1800" b="0" dirty="0" smtClean="0">
                <a:solidFill>
                  <a:srgbClr val="FF0000"/>
                </a:solidFill>
                <a:latin typeface="Arial Black" charset="0"/>
                <a:ea typeface="ＭＳ Ｐゴシック" charset="0"/>
              </a:rPr>
              <a:t>ESMF</a:t>
            </a:r>
            <a:r>
              <a:rPr lang="en-US" sz="1800" b="0" dirty="0" smtClean="0">
                <a:solidFill>
                  <a:srgbClr val="000000"/>
                </a:solidFill>
                <a:latin typeface="Arial Black" charset="0"/>
                <a:ea typeface="ＭＳ Ｐゴシック" charset="0"/>
              </a:rPr>
              <a:t> Library Version 7.0</a:t>
            </a:r>
          </a:p>
          <a:p>
            <a:pPr marL="342900" indent="-342900" algn="l" eaLnBrk="1" hangingPunct="1">
              <a:lnSpc>
                <a:spcPct val="120000"/>
              </a:lnSpc>
              <a:spcBef>
                <a:spcPct val="20000"/>
              </a:spcBef>
              <a:spcAft>
                <a:spcPts val="600"/>
              </a:spcAft>
              <a:buClr>
                <a:srgbClr val="FF0000"/>
              </a:buClr>
              <a:buSzPct val="115000"/>
              <a:buFontTx/>
              <a:buChar char="•"/>
              <a:defRPr/>
            </a:pPr>
            <a:r>
              <a:rPr lang="en-US" sz="1800" b="0" dirty="0" smtClean="0">
                <a:solidFill>
                  <a:srgbClr val="000000"/>
                </a:solidFill>
                <a:latin typeface="Arial Black" charset="0"/>
                <a:ea typeface="ＭＳ Ｐゴシック" charset="0"/>
              </a:rPr>
              <a:t>Using the National Unified Operational Prediction Capability (</a:t>
            </a:r>
            <a:r>
              <a:rPr lang="en-US" sz="1800" b="0" dirty="0" smtClean="0">
                <a:solidFill>
                  <a:srgbClr val="FF0000"/>
                </a:solidFill>
                <a:latin typeface="Arial Black" charset="0"/>
                <a:ea typeface="ＭＳ Ｐゴシック" charset="0"/>
              </a:rPr>
              <a:t>NUOPC</a:t>
            </a:r>
            <a:r>
              <a:rPr lang="en-US" sz="1800" b="0" dirty="0" smtClean="0">
                <a:solidFill>
                  <a:srgbClr val="000000"/>
                </a:solidFill>
                <a:latin typeface="Arial Black" charset="0"/>
                <a:ea typeface="ＭＳ Ｐゴシック" charset="0"/>
              </a:rPr>
              <a:t>) Layer.</a:t>
            </a:r>
            <a:r>
              <a:rPr lang="en-US" sz="1800" b="0" dirty="0">
                <a:solidFill>
                  <a:srgbClr val="000000"/>
                </a:solidFill>
                <a:latin typeface="Arial Black" charset="0"/>
                <a:ea typeface="ＭＳ Ｐゴシック" charset="0"/>
              </a:rPr>
              <a:t/>
            </a:r>
            <a:br>
              <a:rPr lang="en-US" sz="1800" b="0" dirty="0">
                <a:solidFill>
                  <a:srgbClr val="000000"/>
                </a:solidFill>
                <a:latin typeface="Arial Black" charset="0"/>
                <a:ea typeface="ＭＳ Ｐゴシック" charset="0"/>
              </a:rPr>
            </a:br>
            <a:r>
              <a:rPr lang="en-US" sz="800" b="0" dirty="0" smtClean="0">
                <a:solidFill>
                  <a:srgbClr val="000000"/>
                </a:solidFill>
                <a:latin typeface="Arial Black" charset="0"/>
                <a:ea typeface="ＭＳ Ｐゴシック" charset="0"/>
              </a:rPr>
              <a:t/>
            </a:r>
            <a:br>
              <a:rPr lang="en-US" sz="800" b="0" dirty="0" smtClean="0">
                <a:solidFill>
                  <a:srgbClr val="000000"/>
                </a:solidFill>
                <a:latin typeface="Arial Black" charset="0"/>
                <a:ea typeface="ＭＳ Ｐゴシック" charset="0"/>
              </a:rPr>
            </a:br>
            <a:r>
              <a:rPr lang="en-US" sz="1800" b="0" dirty="0" smtClean="0">
                <a:solidFill>
                  <a:srgbClr val="3366FF"/>
                </a:solidFill>
                <a:latin typeface="Arial Black" charset="0"/>
                <a:ea typeface="ＭＳ Ｐゴシック" charset="0"/>
              </a:rPr>
              <a:t>The </a:t>
            </a:r>
            <a:r>
              <a:rPr lang="en-US" sz="1800" b="0" dirty="0">
                <a:solidFill>
                  <a:srgbClr val="FF0000"/>
                </a:solidFill>
                <a:latin typeface="Arial Black" charset="0"/>
                <a:ea typeface="ＭＳ Ｐゴシック" charset="0"/>
              </a:rPr>
              <a:t>NUOPC</a:t>
            </a:r>
            <a:r>
              <a:rPr lang="en-US" sz="1800" b="0" dirty="0">
                <a:solidFill>
                  <a:srgbClr val="3366FF"/>
                </a:solidFill>
                <a:latin typeface="Arial Black" charset="0"/>
                <a:ea typeface="ＭＳ Ｐゴシック" charset="0"/>
              </a:rPr>
              <a:t> layer is a simplified infrastructure on top of the </a:t>
            </a:r>
            <a:r>
              <a:rPr lang="en-US" sz="1800" b="0" dirty="0">
                <a:solidFill>
                  <a:srgbClr val="FF0000"/>
                </a:solidFill>
                <a:latin typeface="Arial Black" charset="0"/>
                <a:ea typeface="ＭＳ Ｐゴシック" charset="0"/>
              </a:rPr>
              <a:t>ESMF</a:t>
            </a:r>
            <a:r>
              <a:rPr lang="en-US" sz="1800" b="0" dirty="0">
                <a:solidFill>
                  <a:srgbClr val="3366FF"/>
                </a:solidFill>
                <a:latin typeface="Arial Black" charset="0"/>
                <a:ea typeface="ＭＳ Ｐゴシック" charset="0"/>
              </a:rPr>
              <a:t> library that provides conventions and templates to facilitate the easy coupling between Earth System Models (ESMs)</a:t>
            </a:r>
            <a:r>
              <a:rPr lang="en-US" sz="1800" b="0" dirty="0" smtClean="0">
                <a:solidFill>
                  <a:srgbClr val="3366FF"/>
                </a:solidFill>
                <a:latin typeface="Arial Black" charset="0"/>
                <a:ea typeface="ＭＳ Ｐゴシック" charset="0"/>
              </a:rPr>
              <a:t>.</a:t>
            </a:r>
          </a:p>
          <a:p>
            <a:pPr marL="342900" indent="-342900" algn="l" eaLnBrk="1" hangingPunct="1">
              <a:lnSpc>
                <a:spcPct val="120000"/>
              </a:lnSpc>
              <a:spcBef>
                <a:spcPct val="20000"/>
              </a:spcBef>
              <a:buClr>
                <a:srgbClr val="FF0000"/>
              </a:buClr>
              <a:buSzPct val="115000"/>
              <a:buFontTx/>
              <a:buChar char="•"/>
              <a:defRPr/>
            </a:pPr>
            <a:r>
              <a:rPr lang="en-US" sz="1800" b="0" dirty="0" smtClean="0">
                <a:latin typeface="Arial Black" charset="0"/>
                <a:ea typeface="ＭＳ Ｐゴシック" charset="0"/>
              </a:rPr>
              <a:t>The </a:t>
            </a:r>
            <a:r>
              <a:rPr lang="en-US" sz="1800" b="0" dirty="0" smtClean="0">
                <a:solidFill>
                  <a:srgbClr val="FF0000"/>
                </a:solidFill>
                <a:latin typeface="Arial Black" charset="0"/>
                <a:ea typeface="ＭＳ Ｐゴシック" charset="0"/>
              </a:rPr>
              <a:t>NUOPC</a:t>
            </a:r>
            <a:r>
              <a:rPr lang="en-US" sz="1800" b="0" dirty="0" smtClean="0">
                <a:latin typeface="Arial Black" charset="0"/>
                <a:ea typeface="ＭＳ Ｐゴシック" charset="0"/>
              </a:rPr>
              <a:t> layer consist of four generic components:</a:t>
            </a:r>
          </a:p>
          <a:p>
            <a:pPr algn="l" eaLnBrk="1" hangingPunct="1">
              <a:lnSpc>
                <a:spcPct val="120000"/>
              </a:lnSpc>
              <a:spcBef>
                <a:spcPct val="20000"/>
              </a:spcBef>
              <a:buClr>
                <a:srgbClr val="FF0000"/>
              </a:buClr>
              <a:buSzPct val="115000"/>
              <a:defRPr/>
            </a:pPr>
            <a:endParaRPr lang="en-US" sz="1800" b="0" dirty="0" smtClean="0">
              <a:solidFill>
                <a:srgbClr val="0033CC"/>
              </a:solidFill>
              <a:latin typeface="Arial Black" charset="0"/>
              <a:ea typeface="ＭＳ Ｐゴシック" charset="0"/>
            </a:endParaRPr>
          </a:p>
        </p:txBody>
      </p:sp>
      <p:sp>
        <p:nvSpPr>
          <p:cNvPr id="4" name="Text Box 4"/>
          <p:cNvSpPr txBox="1">
            <a:spLocks noChangeArrowheads="1"/>
          </p:cNvSpPr>
          <p:nvPr/>
        </p:nvSpPr>
        <p:spPr bwMode="auto">
          <a:xfrm>
            <a:off x="2390496" y="0"/>
            <a:ext cx="4358285"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ESMF Coupling Revisited</a:t>
            </a:r>
          </a:p>
        </p:txBody>
      </p:sp>
      <p:pic>
        <p:nvPicPr>
          <p:cNvPr id="2" name="Picture 1" descr="lege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657599"/>
            <a:ext cx="1993519" cy="2947513"/>
          </a:xfrm>
          <a:prstGeom prst="rect">
            <a:avLst/>
          </a:prstGeom>
        </p:spPr>
      </p:pic>
      <p:sp>
        <p:nvSpPr>
          <p:cNvPr id="5" name="TextBox 4"/>
          <p:cNvSpPr txBox="1"/>
          <p:nvPr/>
        </p:nvSpPr>
        <p:spPr>
          <a:xfrm>
            <a:off x="2667000" y="3657600"/>
            <a:ext cx="6313624" cy="584776"/>
          </a:xfrm>
          <a:prstGeom prst="rect">
            <a:avLst/>
          </a:prstGeom>
          <a:noFill/>
        </p:spPr>
        <p:txBody>
          <a:bodyPr wrap="square" rtlCol="0">
            <a:spAutoFit/>
          </a:bodyPr>
          <a:lstStyle/>
          <a:p>
            <a:pPr algn="l"/>
            <a:r>
              <a:rPr lang="en-US" sz="1600" dirty="0" smtClean="0">
                <a:latin typeface="Arial Black"/>
                <a:cs typeface="Arial Black"/>
              </a:rPr>
              <a:t>Controls Models, Mediators, and Connectors.  Coordinates initialization and time-stepping.</a:t>
            </a:r>
            <a:endParaRPr lang="en-US" sz="1600" dirty="0">
              <a:latin typeface="Arial Black"/>
              <a:cs typeface="Arial Black"/>
            </a:endParaRPr>
          </a:p>
        </p:txBody>
      </p:sp>
      <p:sp>
        <p:nvSpPr>
          <p:cNvPr id="8" name="TextBox 7"/>
          <p:cNvSpPr txBox="1"/>
          <p:nvPr/>
        </p:nvSpPr>
        <p:spPr>
          <a:xfrm>
            <a:off x="2667000" y="4343400"/>
            <a:ext cx="6313624" cy="584776"/>
          </a:xfrm>
          <a:prstGeom prst="rect">
            <a:avLst/>
          </a:prstGeom>
          <a:noFill/>
        </p:spPr>
        <p:txBody>
          <a:bodyPr wrap="square" rtlCol="0">
            <a:spAutoFit/>
          </a:bodyPr>
          <a:lstStyle/>
          <a:p>
            <a:pPr algn="l"/>
            <a:r>
              <a:rPr lang="en-US" sz="1600" dirty="0" smtClean="0">
                <a:latin typeface="Arial Black"/>
                <a:cs typeface="Arial Black"/>
              </a:rPr>
              <a:t>Earth System Models: Atmosphere, Ocean, Sea Ice, Waves, etc.</a:t>
            </a:r>
            <a:endParaRPr lang="en-US" sz="1600" dirty="0">
              <a:latin typeface="Arial Black"/>
              <a:cs typeface="Arial Black"/>
            </a:endParaRPr>
          </a:p>
        </p:txBody>
      </p:sp>
      <p:sp>
        <p:nvSpPr>
          <p:cNvPr id="9" name="TextBox 8"/>
          <p:cNvSpPr txBox="1"/>
          <p:nvPr/>
        </p:nvSpPr>
        <p:spPr>
          <a:xfrm>
            <a:off x="2667000" y="5029200"/>
            <a:ext cx="6313624" cy="584776"/>
          </a:xfrm>
          <a:prstGeom prst="rect">
            <a:avLst/>
          </a:prstGeom>
          <a:noFill/>
        </p:spPr>
        <p:txBody>
          <a:bodyPr wrap="square" rtlCol="0">
            <a:spAutoFit/>
          </a:bodyPr>
          <a:lstStyle/>
          <a:p>
            <a:pPr algn="l"/>
            <a:r>
              <a:rPr lang="en-US" sz="1600" dirty="0" smtClean="0">
                <a:latin typeface="Arial Black"/>
                <a:cs typeface="Arial Black"/>
              </a:rPr>
              <a:t>Custom coupling code between models: Flux calculations, scaling, averaging, etc.</a:t>
            </a:r>
            <a:endParaRPr lang="en-US" sz="1600" dirty="0">
              <a:latin typeface="Arial Black"/>
              <a:cs typeface="Arial Black"/>
            </a:endParaRPr>
          </a:p>
        </p:txBody>
      </p:sp>
      <p:sp>
        <p:nvSpPr>
          <p:cNvPr id="10" name="TextBox 9"/>
          <p:cNvSpPr txBox="1"/>
          <p:nvPr/>
        </p:nvSpPr>
        <p:spPr>
          <a:xfrm>
            <a:off x="2667000" y="5791200"/>
            <a:ext cx="6313624" cy="830997"/>
          </a:xfrm>
          <a:prstGeom prst="rect">
            <a:avLst/>
          </a:prstGeom>
          <a:noFill/>
        </p:spPr>
        <p:txBody>
          <a:bodyPr wrap="square" rtlCol="0">
            <a:spAutoFit/>
          </a:bodyPr>
          <a:lstStyle/>
          <a:p>
            <a:pPr algn="l"/>
            <a:r>
              <a:rPr lang="en-US" sz="1600" dirty="0" smtClean="0">
                <a:latin typeface="Arial Black"/>
                <a:cs typeface="Arial Black"/>
              </a:rPr>
              <a:t>Connects pair of components: Model to/from Model, Model to/from Mediator.  Computes transformations and re-</a:t>
            </a:r>
            <a:r>
              <a:rPr lang="en-US" sz="1600" dirty="0" err="1" smtClean="0">
                <a:latin typeface="Arial Black"/>
                <a:cs typeface="Arial Black"/>
              </a:rPr>
              <a:t>griding</a:t>
            </a:r>
            <a:r>
              <a:rPr lang="en-US" sz="1600" dirty="0" smtClean="0">
                <a:latin typeface="Arial Black"/>
                <a:cs typeface="Arial Black"/>
              </a:rPr>
              <a:t>.</a:t>
            </a:r>
            <a:endParaRPr lang="en-US" sz="1600" dirty="0">
              <a:latin typeface="Arial Black"/>
              <a:cs typeface="Arial Black"/>
            </a:endParaRPr>
          </a:p>
        </p:txBody>
      </p:sp>
    </p:spTree>
    <p:extLst>
      <p:ext uri="{BB962C8B-B14F-4D97-AF65-F5344CB8AC3E}">
        <p14:creationId xmlns:p14="http://schemas.microsoft.com/office/powerpoint/2010/main" val="20256974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68313" y="598488"/>
            <a:ext cx="3175" cy="3175"/>
          </a:xfrm>
          <a:prstGeom prst="rect">
            <a:avLst/>
          </a:prstGeom>
          <a:solidFill>
            <a:srgbClr val="1F1A17"/>
          </a:solidFill>
          <a:ln w="9525">
            <a:noFill/>
            <a:miter lim="800000"/>
            <a:headEnd/>
            <a:tailEnd/>
          </a:ln>
        </p:spPr>
        <p:txBody>
          <a:bodyPr/>
          <a:lstStyle/>
          <a:p>
            <a:endParaRPr lang="en-US" dirty="0"/>
          </a:p>
        </p:txBody>
      </p:sp>
      <p:sp>
        <p:nvSpPr>
          <p:cNvPr id="41987" name="Rectangle 3"/>
          <p:cNvSpPr>
            <a:spLocks noChangeArrowheads="1"/>
          </p:cNvSpPr>
          <p:nvPr/>
        </p:nvSpPr>
        <p:spPr bwMode="auto">
          <a:xfrm>
            <a:off x="468313" y="236538"/>
            <a:ext cx="3175" cy="1587"/>
          </a:xfrm>
          <a:prstGeom prst="rect">
            <a:avLst/>
          </a:prstGeom>
          <a:solidFill>
            <a:srgbClr val="1F1A17"/>
          </a:solidFill>
          <a:ln w="9525">
            <a:noFill/>
            <a:miter lim="800000"/>
            <a:headEnd/>
            <a:tailEnd/>
          </a:ln>
        </p:spPr>
        <p:txBody>
          <a:bodyPr/>
          <a:lstStyle/>
          <a:p>
            <a:endParaRPr lang="en-US" dirty="0"/>
          </a:p>
        </p:txBody>
      </p:sp>
      <p:sp>
        <p:nvSpPr>
          <p:cNvPr id="41988" name="Rectangle 4"/>
          <p:cNvSpPr>
            <a:spLocks noChangeArrowheads="1"/>
          </p:cNvSpPr>
          <p:nvPr/>
        </p:nvSpPr>
        <p:spPr bwMode="auto">
          <a:xfrm>
            <a:off x="1039813" y="793750"/>
            <a:ext cx="0" cy="4763"/>
          </a:xfrm>
          <a:prstGeom prst="rect">
            <a:avLst/>
          </a:prstGeom>
          <a:solidFill>
            <a:srgbClr val="1F1A17"/>
          </a:solidFill>
          <a:ln w="9525">
            <a:noFill/>
            <a:miter lim="800000"/>
            <a:headEnd/>
            <a:tailEnd/>
          </a:ln>
        </p:spPr>
        <p:txBody>
          <a:bodyPr/>
          <a:lstStyle/>
          <a:p>
            <a:endParaRPr lang="en-US" dirty="0"/>
          </a:p>
        </p:txBody>
      </p:sp>
      <p:sp>
        <p:nvSpPr>
          <p:cNvPr id="41989" name="Rectangle 5"/>
          <p:cNvSpPr>
            <a:spLocks noChangeArrowheads="1"/>
          </p:cNvSpPr>
          <p:nvPr/>
        </p:nvSpPr>
        <p:spPr bwMode="auto">
          <a:xfrm>
            <a:off x="1039813" y="765175"/>
            <a:ext cx="0" cy="4763"/>
          </a:xfrm>
          <a:prstGeom prst="rect">
            <a:avLst/>
          </a:prstGeom>
          <a:solidFill>
            <a:srgbClr val="1F1A17"/>
          </a:solidFill>
          <a:ln w="9525">
            <a:noFill/>
            <a:miter lim="800000"/>
            <a:headEnd/>
            <a:tailEnd/>
          </a:ln>
        </p:spPr>
        <p:txBody>
          <a:bodyPr/>
          <a:lstStyle/>
          <a:p>
            <a:endParaRPr lang="en-US" dirty="0"/>
          </a:p>
        </p:txBody>
      </p:sp>
      <p:sp>
        <p:nvSpPr>
          <p:cNvPr id="41990" name="Rectangle 6"/>
          <p:cNvSpPr>
            <a:spLocks noChangeArrowheads="1"/>
          </p:cNvSpPr>
          <p:nvPr/>
        </p:nvSpPr>
        <p:spPr bwMode="auto">
          <a:xfrm>
            <a:off x="1039813" y="738188"/>
            <a:ext cx="0" cy="4762"/>
          </a:xfrm>
          <a:prstGeom prst="rect">
            <a:avLst/>
          </a:prstGeom>
          <a:solidFill>
            <a:srgbClr val="1F1A17"/>
          </a:solidFill>
          <a:ln w="9525">
            <a:noFill/>
            <a:miter lim="800000"/>
            <a:headEnd/>
            <a:tailEnd/>
          </a:ln>
        </p:spPr>
        <p:txBody>
          <a:bodyPr/>
          <a:lstStyle/>
          <a:p>
            <a:endParaRPr lang="en-US" dirty="0"/>
          </a:p>
        </p:txBody>
      </p:sp>
      <p:sp>
        <p:nvSpPr>
          <p:cNvPr id="41991" name="Rectangle 7"/>
          <p:cNvSpPr>
            <a:spLocks noChangeArrowheads="1"/>
          </p:cNvSpPr>
          <p:nvPr/>
        </p:nvSpPr>
        <p:spPr bwMode="auto">
          <a:xfrm>
            <a:off x="1039813" y="711200"/>
            <a:ext cx="0" cy="1588"/>
          </a:xfrm>
          <a:prstGeom prst="rect">
            <a:avLst/>
          </a:prstGeom>
          <a:solidFill>
            <a:srgbClr val="1F1A17"/>
          </a:solidFill>
          <a:ln w="9525">
            <a:noFill/>
            <a:miter lim="800000"/>
            <a:headEnd/>
            <a:tailEnd/>
          </a:ln>
        </p:spPr>
        <p:txBody>
          <a:bodyPr/>
          <a:lstStyle/>
          <a:p>
            <a:endParaRPr lang="en-US" dirty="0"/>
          </a:p>
        </p:txBody>
      </p:sp>
      <p:sp>
        <p:nvSpPr>
          <p:cNvPr id="41992" name="Rectangle 8"/>
          <p:cNvSpPr>
            <a:spLocks noChangeArrowheads="1"/>
          </p:cNvSpPr>
          <p:nvPr/>
        </p:nvSpPr>
        <p:spPr bwMode="auto">
          <a:xfrm>
            <a:off x="1039813" y="681038"/>
            <a:ext cx="0" cy="4762"/>
          </a:xfrm>
          <a:prstGeom prst="rect">
            <a:avLst/>
          </a:prstGeom>
          <a:solidFill>
            <a:srgbClr val="1F1A17"/>
          </a:solidFill>
          <a:ln w="9525">
            <a:noFill/>
            <a:miter lim="800000"/>
            <a:headEnd/>
            <a:tailEnd/>
          </a:ln>
        </p:spPr>
        <p:txBody>
          <a:bodyPr/>
          <a:lstStyle/>
          <a:p>
            <a:endParaRPr lang="en-US" dirty="0"/>
          </a:p>
        </p:txBody>
      </p:sp>
      <p:sp>
        <p:nvSpPr>
          <p:cNvPr id="41993" name="Rectangle 9"/>
          <p:cNvSpPr>
            <a:spLocks noChangeArrowheads="1"/>
          </p:cNvSpPr>
          <p:nvPr/>
        </p:nvSpPr>
        <p:spPr bwMode="auto">
          <a:xfrm>
            <a:off x="1039813" y="654050"/>
            <a:ext cx="0" cy="4763"/>
          </a:xfrm>
          <a:prstGeom prst="rect">
            <a:avLst/>
          </a:prstGeom>
          <a:solidFill>
            <a:srgbClr val="1F1A17"/>
          </a:solidFill>
          <a:ln w="9525">
            <a:noFill/>
            <a:miter lim="800000"/>
            <a:headEnd/>
            <a:tailEnd/>
          </a:ln>
        </p:spPr>
        <p:txBody>
          <a:bodyPr/>
          <a:lstStyle/>
          <a:p>
            <a:endParaRPr lang="en-US" dirty="0"/>
          </a:p>
        </p:txBody>
      </p:sp>
      <p:sp>
        <p:nvSpPr>
          <p:cNvPr id="41994" name="Rectangle 10"/>
          <p:cNvSpPr>
            <a:spLocks noChangeArrowheads="1"/>
          </p:cNvSpPr>
          <p:nvPr/>
        </p:nvSpPr>
        <p:spPr bwMode="auto">
          <a:xfrm>
            <a:off x="1039813" y="627063"/>
            <a:ext cx="0" cy="4762"/>
          </a:xfrm>
          <a:prstGeom prst="rect">
            <a:avLst/>
          </a:prstGeom>
          <a:solidFill>
            <a:srgbClr val="1F1A17"/>
          </a:solidFill>
          <a:ln w="9525">
            <a:noFill/>
            <a:miter lim="800000"/>
            <a:headEnd/>
            <a:tailEnd/>
          </a:ln>
        </p:spPr>
        <p:txBody>
          <a:bodyPr/>
          <a:lstStyle/>
          <a:p>
            <a:endParaRPr lang="en-US" dirty="0"/>
          </a:p>
        </p:txBody>
      </p:sp>
      <p:sp>
        <p:nvSpPr>
          <p:cNvPr id="41995" name="Rectangle 11"/>
          <p:cNvSpPr>
            <a:spLocks noChangeArrowheads="1"/>
          </p:cNvSpPr>
          <p:nvPr/>
        </p:nvSpPr>
        <p:spPr bwMode="auto">
          <a:xfrm>
            <a:off x="1039813" y="598488"/>
            <a:ext cx="0" cy="3175"/>
          </a:xfrm>
          <a:prstGeom prst="rect">
            <a:avLst/>
          </a:prstGeom>
          <a:solidFill>
            <a:srgbClr val="1F1A17"/>
          </a:solidFill>
          <a:ln w="9525">
            <a:noFill/>
            <a:miter lim="800000"/>
            <a:headEnd/>
            <a:tailEnd/>
          </a:ln>
        </p:spPr>
        <p:txBody>
          <a:bodyPr/>
          <a:lstStyle/>
          <a:p>
            <a:endParaRPr lang="en-US" dirty="0"/>
          </a:p>
        </p:txBody>
      </p:sp>
      <p:sp>
        <p:nvSpPr>
          <p:cNvPr id="41996" name="Rectangle 12"/>
          <p:cNvSpPr>
            <a:spLocks noChangeArrowheads="1"/>
          </p:cNvSpPr>
          <p:nvPr/>
        </p:nvSpPr>
        <p:spPr bwMode="auto">
          <a:xfrm>
            <a:off x="1039813" y="569913"/>
            <a:ext cx="0" cy="4762"/>
          </a:xfrm>
          <a:prstGeom prst="rect">
            <a:avLst/>
          </a:prstGeom>
          <a:solidFill>
            <a:srgbClr val="1F1A17"/>
          </a:solidFill>
          <a:ln w="9525">
            <a:noFill/>
            <a:miter lim="800000"/>
            <a:headEnd/>
            <a:tailEnd/>
          </a:ln>
        </p:spPr>
        <p:txBody>
          <a:bodyPr/>
          <a:lstStyle/>
          <a:p>
            <a:endParaRPr lang="en-US" dirty="0"/>
          </a:p>
        </p:txBody>
      </p:sp>
      <p:sp>
        <p:nvSpPr>
          <p:cNvPr id="41997" name="Rectangle 13"/>
          <p:cNvSpPr>
            <a:spLocks noChangeArrowheads="1"/>
          </p:cNvSpPr>
          <p:nvPr/>
        </p:nvSpPr>
        <p:spPr bwMode="auto">
          <a:xfrm>
            <a:off x="1039813" y="541338"/>
            <a:ext cx="0" cy="4762"/>
          </a:xfrm>
          <a:prstGeom prst="rect">
            <a:avLst/>
          </a:prstGeom>
          <a:solidFill>
            <a:srgbClr val="1F1A17"/>
          </a:solidFill>
          <a:ln w="9525">
            <a:noFill/>
            <a:miter lim="800000"/>
            <a:headEnd/>
            <a:tailEnd/>
          </a:ln>
        </p:spPr>
        <p:txBody>
          <a:bodyPr/>
          <a:lstStyle/>
          <a:p>
            <a:endParaRPr lang="en-US" dirty="0"/>
          </a:p>
        </p:txBody>
      </p:sp>
      <p:sp>
        <p:nvSpPr>
          <p:cNvPr id="41998" name="Rectangle 14"/>
          <p:cNvSpPr>
            <a:spLocks noChangeArrowheads="1"/>
          </p:cNvSpPr>
          <p:nvPr/>
        </p:nvSpPr>
        <p:spPr bwMode="auto">
          <a:xfrm>
            <a:off x="1039813" y="514350"/>
            <a:ext cx="0" cy="4763"/>
          </a:xfrm>
          <a:prstGeom prst="rect">
            <a:avLst/>
          </a:prstGeom>
          <a:solidFill>
            <a:srgbClr val="1F1A17"/>
          </a:solidFill>
          <a:ln w="9525">
            <a:noFill/>
            <a:miter lim="800000"/>
            <a:headEnd/>
            <a:tailEnd/>
          </a:ln>
        </p:spPr>
        <p:txBody>
          <a:bodyPr/>
          <a:lstStyle/>
          <a:p>
            <a:endParaRPr lang="en-US" dirty="0"/>
          </a:p>
        </p:txBody>
      </p:sp>
      <p:sp>
        <p:nvSpPr>
          <p:cNvPr id="41999" name="Rectangle 15"/>
          <p:cNvSpPr>
            <a:spLocks noChangeArrowheads="1"/>
          </p:cNvSpPr>
          <p:nvPr/>
        </p:nvSpPr>
        <p:spPr bwMode="auto">
          <a:xfrm>
            <a:off x="1039813" y="487363"/>
            <a:ext cx="0" cy="1587"/>
          </a:xfrm>
          <a:prstGeom prst="rect">
            <a:avLst/>
          </a:prstGeom>
          <a:solidFill>
            <a:srgbClr val="1F1A17"/>
          </a:solidFill>
          <a:ln w="9525">
            <a:noFill/>
            <a:miter lim="800000"/>
            <a:headEnd/>
            <a:tailEnd/>
          </a:ln>
        </p:spPr>
        <p:txBody>
          <a:bodyPr/>
          <a:lstStyle/>
          <a:p>
            <a:endParaRPr lang="en-US" dirty="0"/>
          </a:p>
        </p:txBody>
      </p:sp>
      <p:sp>
        <p:nvSpPr>
          <p:cNvPr id="42000" name="Rectangle 16"/>
          <p:cNvSpPr>
            <a:spLocks noChangeArrowheads="1"/>
          </p:cNvSpPr>
          <p:nvPr/>
        </p:nvSpPr>
        <p:spPr bwMode="auto">
          <a:xfrm>
            <a:off x="1039813" y="460375"/>
            <a:ext cx="0" cy="1588"/>
          </a:xfrm>
          <a:prstGeom prst="rect">
            <a:avLst/>
          </a:prstGeom>
          <a:solidFill>
            <a:srgbClr val="1F1A17"/>
          </a:solidFill>
          <a:ln w="9525">
            <a:noFill/>
            <a:miter lim="800000"/>
            <a:headEnd/>
            <a:tailEnd/>
          </a:ln>
        </p:spPr>
        <p:txBody>
          <a:bodyPr/>
          <a:lstStyle/>
          <a:p>
            <a:endParaRPr lang="en-US" dirty="0"/>
          </a:p>
        </p:txBody>
      </p:sp>
      <p:sp>
        <p:nvSpPr>
          <p:cNvPr id="42001" name="Rectangle 17"/>
          <p:cNvSpPr>
            <a:spLocks noChangeArrowheads="1"/>
          </p:cNvSpPr>
          <p:nvPr/>
        </p:nvSpPr>
        <p:spPr bwMode="auto">
          <a:xfrm>
            <a:off x="1039813" y="430213"/>
            <a:ext cx="0" cy="4762"/>
          </a:xfrm>
          <a:prstGeom prst="rect">
            <a:avLst/>
          </a:prstGeom>
          <a:solidFill>
            <a:srgbClr val="1F1A17"/>
          </a:solidFill>
          <a:ln w="9525">
            <a:noFill/>
            <a:miter lim="800000"/>
            <a:headEnd/>
            <a:tailEnd/>
          </a:ln>
        </p:spPr>
        <p:txBody>
          <a:bodyPr/>
          <a:lstStyle/>
          <a:p>
            <a:endParaRPr lang="en-US" dirty="0"/>
          </a:p>
        </p:txBody>
      </p:sp>
      <p:sp>
        <p:nvSpPr>
          <p:cNvPr id="42002" name="Rectangle 18"/>
          <p:cNvSpPr>
            <a:spLocks noChangeArrowheads="1"/>
          </p:cNvSpPr>
          <p:nvPr/>
        </p:nvSpPr>
        <p:spPr bwMode="auto">
          <a:xfrm>
            <a:off x="1039813" y="403225"/>
            <a:ext cx="0" cy="3175"/>
          </a:xfrm>
          <a:prstGeom prst="rect">
            <a:avLst/>
          </a:prstGeom>
          <a:solidFill>
            <a:srgbClr val="1F1A17"/>
          </a:solidFill>
          <a:ln w="9525">
            <a:noFill/>
            <a:miter lim="800000"/>
            <a:headEnd/>
            <a:tailEnd/>
          </a:ln>
        </p:spPr>
        <p:txBody>
          <a:bodyPr/>
          <a:lstStyle/>
          <a:p>
            <a:endParaRPr lang="en-US" dirty="0"/>
          </a:p>
        </p:txBody>
      </p:sp>
      <p:sp>
        <p:nvSpPr>
          <p:cNvPr id="42003" name="Rectangle 19"/>
          <p:cNvSpPr>
            <a:spLocks noChangeArrowheads="1"/>
          </p:cNvSpPr>
          <p:nvPr/>
        </p:nvSpPr>
        <p:spPr bwMode="auto">
          <a:xfrm>
            <a:off x="1039813" y="374650"/>
            <a:ext cx="0" cy="4763"/>
          </a:xfrm>
          <a:prstGeom prst="rect">
            <a:avLst/>
          </a:prstGeom>
          <a:solidFill>
            <a:srgbClr val="1F1A17"/>
          </a:solidFill>
          <a:ln w="9525">
            <a:noFill/>
            <a:miter lim="800000"/>
            <a:headEnd/>
            <a:tailEnd/>
          </a:ln>
        </p:spPr>
        <p:txBody>
          <a:bodyPr/>
          <a:lstStyle/>
          <a:p>
            <a:endParaRPr lang="en-US" dirty="0"/>
          </a:p>
        </p:txBody>
      </p:sp>
      <p:sp>
        <p:nvSpPr>
          <p:cNvPr id="42004" name="Rectangle 20"/>
          <p:cNvSpPr>
            <a:spLocks noChangeArrowheads="1"/>
          </p:cNvSpPr>
          <p:nvPr/>
        </p:nvSpPr>
        <p:spPr bwMode="auto">
          <a:xfrm>
            <a:off x="1039813" y="347663"/>
            <a:ext cx="0" cy="3175"/>
          </a:xfrm>
          <a:prstGeom prst="rect">
            <a:avLst/>
          </a:prstGeom>
          <a:solidFill>
            <a:srgbClr val="1F1A17"/>
          </a:solidFill>
          <a:ln w="9525">
            <a:noFill/>
            <a:miter lim="800000"/>
            <a:headEnd/>
            <a:tailEnd/>
          </a:ln>
        </p:spPr>
        <p:txBody>
          <a:bodyPr/>
          <a:lstStyle/>
          <a:p>
            <a:endParaRPr lang="en-US" dirty="0"/>
          </a:p>
        </p:txBody>
      </p:sp>
      <p:sp>
        <p:nvSpPr>
          <p:cNvPr id="42005" name="Rectangle 21"/>
          <p:cNvSpPr>
            <a:spLocks noChangeArrowheads="1"/>
          </p:cNvSpPr>
          <p:nvPr/>
        </p:nvSpPr>
        <p:spPr bwMode="auto">
          <a:xfrm>
            <a:off x="1039813" y="317500"/>
            <a:ext cx="0" cy="4763"/>
          </a:xfrm>
          <a:prstGeom prst="rect">
            <a:avLst/>
          </a:prstGeom>
          <a:solidFill>
            <a:srgbClr val="1F1A17"/>
          </a:solidFill>
          <a:ln w="9525">
            <a:noFill/>
            <a:miter lim="800000"/>
            <a:headEnd/>
            <a:tailEnd/>
          </a:ln>
        </p:spPr>
        <p:txBody>
          <a:bodyPr/>
          <a:lstStyle/>
          <a:p>
            <a:endParaRPr lang="en-US" dirty="0"/>
          </a:p>
        </p:txBody>
      </p:sp>
      <p:sp>
        <p:nvSpPr>
          <p:cNvPr id="42006" name="Rectangle 22"/>
          <p:cNvSpPr>
            <a:spLocks noChangeArrowheads="1"/>
          </p:cNvSpPr>
          <p:nvPr/>
        </p:nvSpPr>
        <p:spPr bwMode="auto">
          <a:xfrm>
            <a:off x="1039813" y="290513"/>
            <a:ext cx="0" cy="3175"/>
          </a:xfrm>
          <a:prstGeom prst="rect">
            <a:avLst/>
          </a:prstGeom>
          <a:solidFill>
            <a:srgbClr val="1F1A17"/>
          </a:solidFill>
          <a:ln w="9525">
            <a:noFill/>
            <a:miter lim="800000"/>
            <a:headEnd/>
            <a:tailEnd/>
          </a:ln>
        </p:spPr>
        <p:txBody>
          <a:bodyPr/>
          <a:lstStyle/>
          <a:p>
            <a:endParaRPr lang="en-US" dirty="0"/>
          </a:p>
        </p:txBody>
      </p:sp>
      <p:sp>
        <p:nvSpPr>
          <p:cNvPr id="42007" name="Rectangle 23"/>
          <p:cNvSpPr>
            <a:spLocks noChangeArrowheads="1"/>
          </p:cNvSpPr>
          <p:nvPr/>
        </p:nvSpPr>
        <p:spPr bwMode="auto">
          <a:xfrm>
            <a:off x="1039813" y="263525"/>
            <a:ext cx="0" cy="3175"/>
          </a:xfrm>
          <a:prstGeom prst="rect">
            <a:avLst/>
          </a:prstGeom>
          <a:solidFill>
            <a:srgbClr val="1F1A17"/>
          </a:solidFill>
          <a:ln w="9525">
            <a:noFill/>
            <a:miter lim="800000"/>
            <a:headEnd/>
            <a:tailEnd/>
          </a:ln>
        </p:spPr>
        <p:txBody>
          <a:bodyPr/>
          <a:lstStyle/>
          <a:p>
            <a:endParaRPr lang="en-US" dirty="0"/>
          </a:p>
        </p:txBody>
      </p:sp>
      <p:sp>
        <p:nvSpPr>
          <p:cNvPr id="42008" name="Rectangle 24"/>
          <p:cNvSpPr>
            <a:spLocks noChangeArrowheads="1"/>
          </p:cNvSpPr>
          <p:nvPr/>
        </p:nvSpPr>
        <p:spPr bwMode="auto">
          <a:xfrm>
            <a:off x="1039813" y="236538"/>
            <a:ext cx="0" cy="1587"/>
          </a:xfrm>
          <a:prstGeom prst="rect">
            <a:avLst/>
          </a:prstGeom>
          <a:solidFill>
            <a:srgbClr val="1F1A17"/>
          </a:solidFill>
          <a:ln w="9525">
            <a:noFill/>
            <a:miter lim="800000"/>
            <a:headEnd/>
            <a:tailEnd/>
          </a:ln>
        </p:spPr>
        <p:txBody>
          <a:bodyPr/>
          <a:lstStyle/>
          <a:p>
            <a:endParaRPr lang="en-US" dirty="0"/>
          </a:p>
        </p:txBody>
      </p:sp>
      <p:sp>
        <p:nvSpPr>
          <p:cNvPr id="42009" name="Rectangle 25"/>
          <p:cNvSpPr>
            <a:spLocks noChangeArrowheads="1"/>
          </p:cNvSpPr>
          <p:nvPr/>
        </p:nvSpPr>
        <p:spPr bwMode="auto">
          <a:xfrm>
            <a:off x="4468813" y="793750"/>
            <a:ext cx="0" cy="4763"/>
          </a:xfrm>
          <a:prstGeom prst="rect">
            <a:avLst/>
          </a:prstGeom>
          <a:solidFill>
            <a:srgbClr val="1F1A17"/>
          </a:solidFill>
          <a:ln w="9525">
            <a:noFill/>
            <a:miter lim="800000"/>
            <a:headEnd/>
            <a:tailEnd/>
          </a:ln>
        </p:spPr>
        <p:txBody>
          <a:bodyPr/>
          <a:lstStyle/>
          <a:p>
            <a:endParaRPr lang="en-US" dirty="0"/>
          </a:p>
        </p:txBody>
      </p:sp>
      <p:sp>
        <p:nvSpPr>
          <p:cNvPr id="42010" name="Rectangle 26"/>
          <p:cNvSpPr>
            <a:spLocks noChangeArrowheads="1"/>
          </p:cNvSpPr>
          <p:nvPr/>
        </p:nvSpPr>
        <p:spPr bwMode="auto">
          <a:xfrm>
            <a:off x="4468813" y="765175"/>
            <a:ext cx="0" cy="4763"/>
          </a:xfrm>
          <a:prstGeom prst="rect">
            <a:avLst/>
          </a:prstGeom>
          <a:solidFill>
            <a:srgbClr val="1F1A17"/>
          </a:solidFill>
          <a:ln w="9525">
            <a:noFill/>
            <a:miter lim="800000"/>
            <a:headEnd/>
            <a:tailEnd/>
          </a:ln>
        </p:spPr>
        <p:txBody>
          <a:bodyPr/>
          <a:lstStyle/>
          <a:p>
            <a:endParaRPr lang="en-US" dirty="0"/>
          </a:p>
        </p:txBody>
      </p:sp>
      <p:sp>
        <p:nvSpPr>
          <p:cNvPr id="42011" name="Rectangle 27"/>
          <p:cNvSpPr>
            <a:spLocks noChangeArrowheads="1"/>
          </p:cNvSpPr>
          <p:nvPr/>
        </p:nvSpPr>
        <p:spPr bwMode="auto">
          <a:xfrm>
            <a:off x="4468813" y="738188"/>
            <a:ext cx="0" cy="4762"/>
          </a:xfrm>
          <a:prstGeom prst="rect">
            <a:avLst/>
          </a:prstGeom>
          <a:solidFill>
            <a:srgbClr val="1F1A17"/>
          </a:solidFill>
          <a:ln w="9525">
            <a:noFill/>
            <a:miter lim="800000"/>
            <a:headEnd/>
            <a:tailEnd/>
          </a:ln>
        </p:spPr>
        <p:txBody>
          <a:bodyPr/>
          <a:lstStyle/>
          <a:p>
            <a:endParaRPr lang="en-US" dirty="0"/>
          </a:p>
        </p:txBody>
      </p:sp>
      <p:sp>
        <p:nvSpPr>
          <p:cNvPr id="42012" name="Rectangle 28"/>
          <p:cNvSpPr>
            <a:spLocks noChangeArrowheads="1"/>
          </p:cNvSpPr>
          <p:nvPr/>
        </p:nvSpPr>
        <p:spPr bwMode="auto">
          <a:xfrm>
            <a:off x="4468813" y="711200"/>
            <a:ext cx="0" cy="1588"/>
          </a:xfrm>
          <a:prstGeom prst="rect">
            <a:avLst/>
          </a:prstGeom>
          <a:solidFill>
            <a:srgbClr val="1F1A17"/>
          </a:solidFill>
          <a:ln w="9525">
            <a:noFill/>
            <a:miter lim="800000"/>
            <a:headEnd/>
            <a:tailEnd/>
          </a:ln>
        </p:spPr>
        <p:txBody>
          <a:bodyPr/>
          <a:lstStyle/>
          <a:p>
            <a:endParaRPr lang="en-US" dirty="0"/>
          </a:p>
        </p:txBody>
      </p:sp>
      <p:sp>
        <p:nvSpPr>
          <p:cNvPr id="42013" name="Rectangle 29"/>
          <p:cNvSpPr>
            <a:spLocks noChangeArrowheads="1"/>
          </p:cNvSpPr>
          <p:nvPr/>
        </p:nvSpPr>
        <p:spPr bwMode="auto">
          <a:xfrm>
            <a:off x="4468813" y="681038"/>
            <a:ext cx="0" cy="4762"/>
          </a:xfrm>
          <a:prstGeom prst="rect">
            <a:avLst/>
          </a:prstGeom>
          <a:solidFill>
            <a:srgbClr val="1F1A17"/>
          </a:solidFill>
          <a:ln w="9525">
            <a:noFill/>
            <a:miter lim="800000"/>
            <a:headEnd/>
            <a:tailEnd/>
          </a:ln>
        </p:spPr>
        <p:txBody>
          <a:bodyPr/>
          <a:lstStyle/>
          <a:p>
            <a:endParaRPr lang="en-US" dirty="0"/>
          </a:p>
        </p:txBody>
      </p:sp>
      <p:sp>
        <p:nvSpPr>
          <p:cNvPr id="42014" name="Rectangle 30"/>
          <p:cNvSpPr>
            <a:spLocks noChangeArrowheads="1"/>
          </p:cNvSpPr>
          <p:nvPr/>
        </p:nvSpPr>
        <p:spPr bwMode="auto">
          <a:xfrm>
            <a:off x="4468813" y="654050"/>
            <a:ext cx="0" cy="4763"/>
          </a:xfrm>
          <a:prstGeom prst="rect">
            <a:avLst/>
          </a:prstGeom>
          <a:solidFill>
            <a:srgbClr val="1F1A17"/>
          </a:solidFill>
          <a:ln w="9525">
            <a:noFill/>
            <a:miter lim="800000"/>
            <a:headEnd/>
            <a:tailEnd/>
          </a:ln>
        </p:spPr>
        <p:txBody>
          <a:bodyPr/>
          <a:lstStyle/>
          <a:p>
            <a:endParaRPr lang="en-US" dirty="0"/>
          </a:p>
        </p:txBody>
      </p:sp>
      <p:sp>
        <p:nvSpPr>
          <p:cNvPr id="42015" name="Rectangle 31"/>
          <p:cNvSpPr>
            <a:spLocks noChangeArrowheads="1"/>
          </p:cNvSpPr>
          <p:nvPr/>
        </p:nvSpPr>
        <p:spPr bwMode="auto">
          <a:xfrm>
            <a:off x="4468813" y="627063"/>
            <a:ext cx="0" cy="4762"/>
          </a:xfrm>
          <a:prstGeom prst="rect">
            <a:avLst/>
          </a:prstGeom>
          <a:solidFill>
            <a:srgbClr val="1F1A17"/>
          </a:solidFill>
          <a:ln w="9525">
            <a:noFill/>
            <a:miter lim="800000"/>
            <a:headEnd/>
            <a:tailEnd/>
          </a:ln>
        </p:spPr>
        <p:txBody>
          <a:bodyPr/>
          <a:lstStyle/>
          <a:p>
            <a:endParaRPr lang="en-US" dirty="0"/>
          </a:p>
        </p:txBody>
      </p:sp>
      <p:sp>
        <p:nvSpPr>
          <p:cNvPr id="42016" name="Rectangle 32"/>
          <p:cNvSpPr>
            <a:spLocks noChangeArrowheads="1"/>
          </p:cNvSpPr>
          <p:nvPr/>
        </p:nvSpPr>
        <p:spPr bwMode="auto">
          <a:xfrm>
            <a:off x="4468813" y="598488"/>
            <a:ext cx="0" cy="3175"/>
          </a:xfrm>
          <a:prstGeom prst="rect">
            <a:avLst/>
          </a:prstGeom>
          <a:solidFill>
            <a:srgbClr val="1F1A17"/>
          </a:solidFill>
          <a:ln w="9525">
            <a:noFill/>
            <a:miter lim="800000"/>
            <a:headEnd/>
            <a:tailEnd/>
          </a:ln>
        </p:spPr>
        <p:txBody>
          <a:bodyPr/>
          <a:lstStyle/>
          <a:p>
            <a:endParaRPr lang="en-US" dirty="0"/>
          </a:p>
        </p:txBody>
      </p:sp>
      <p:sp>
        <p:nvSpPr>
          <p:cNvPr id="42017" name="Rectangle 33"/>
          <p:cNvSpPr>
            <a:spLocks noChangeArrowheads="1"/>
          </p:cNvSpPr>
          <p:nvPr/>
        </p:nvSpPr>
        <p:spPr bwMode="auto">
          <a:xfrm>
            <a:off x="4468813" y="569913"/>
            <a:ext cx="0" cy="4762"/>
          </a:xfrm>
          <a:prstGeom prst="rect">
            <a:avLst/>
          </a:prstGeom>
          <a:solidFill>
            <a:srgbClr val="1F1A17"/>
          </a:solidFill>
          <a:ln w="9525">
            <a:noFill/>
            <a:miter lim="800000"/>
            <a:headEnd/>
            <a:tailEnd/>
          </a:ln>
        </p:spPr>
        <p:txBody>
          <a:bodyPr/>
          <a:lstStyle/>
          <a:p>
            <a:endParaRPr lang="en-US" dirty="0"/>
          </a:p>
        </p:txBody>
      </p:sp>
      <p:sp>
        <p:nvSpPr>
          <p:cNvPr id="42018" name="Rectangle 34"/>
          <p:cNvSpPr>
            <a:spLocks noChangeArrowheads="1"/>
          </p:cNvSpPr>
          <p:nvPr/>
        </p:nvSpPr>
        <p:spPr bwMode="auto">
          <a:xfrm>
            <a:off x="4468813" y="541338"/>
            <a:ext cx="0" cy="4762"/>
          </a:xfrm>
          <a:prstGeom prst="rect">
            <a:avLst/>
          </a:prstGeom>
          <a:solidFill>
            <a:srgbClr val="1F1A17"/>
          </a:solidFill>
          <a:ln w="9525">
            <a:noFill/>
            <a:miter lim="800000"/>
            <a:headEnd/>
            <a:tailEnd/>
          </a:ln>
        </p:spPr>
        <p:txBody>
          <a:bodyPr/>
          <a:lstStyle/>
          <a:p>
            <a:endParaRPr lang="en-US" dirty="0"/>
          </a:p>
        </p:txBody>
      </p:sp>
      <p:sp>
        <p:nvSpPr>
          <p:cNvPr id="42019" name="Rectangle 35"/>
          <p:cNvSpPr>
            <a:spLocks noChangeArrowheads="1"/>
          </p:cNvSpPr>
          <p:nvPr/>
        </p:nvSpPr>
        <p:spPr bwMode="auto">
          <a:xfrm>
            <a:off x="4468813" y="514350"/>
            <a:ext cx="0" cy="4763"/>
          </a:xfrm>
          <a:prstGeom prst="rect">
            <a:avLst/>
          </a:prstGeom>
          <a:solidFill>
            <a:srgbClr val="1F1A17"/>
          </a:solidFill>
          <a:ln w="9525">
            <a:noFill/>
            <a:miter lim="800000"/>
            <a:headEnd/>
            <a:tailEnd/>
          </a:ln>
        </p:spPr>
        <p:txBody>
          <a:bodyPr/>
          <a:lstStyle/>
          <a:p>
            <a:endParaRPr lang="en-US" dirty="0"/>
          </a:p>
        </p:txBody>
      </p:sp>
      <p:sp>
        <p:nvSpPr>
          <p:cNvPr id="42020" name="Rectangle 36"/>
          <p:cNvSpPr>
            <a:spLocks noChangeArrowheads="1"/>
          </p:cNvSpPr>
          <p:nvPr/>
        </p:nvSpPr>
        <p:spPr bwMode="auto">
          <a:xfrm>
            <a:off x="4468813" y="487363"/>
            <a:ext cx="0" cy="1587"/>
          </a:xfrm>
          <a:prstGeom prst="rect">
            <a:avLst/>
          </a:prstGeom>
          <a:solidFill>
            <a:srgbClr val="1F1A17"/>
          </a:solidFill>
          <a:ln w="9525">
            <a:noFill/>
            <a:miter lim="800000"/>
            <a:headEnd/>
            <a:tailEnd/>
          </a:ln>
        </p:spPr>
        <p:txBody>
          <a:bodyPr/>
          <a:lstStyle/>
          <a:p>
            <a:endParaRPr lang="en-US" dirty="0"/>
          </a:p>
        </p:txBody>
      </p:sp>
      <p:sp>
        <p:nvSpPr>
          <p:cNvPr id="42021" name="Rectangle 37"/>
          <p:cNvSpPr>
            <a:spLocks noChangeArrowheads="1"/>
          </p:cNvSpPr>
          <p:nvPr/>
        </p:nvSpPr>
        <p:spPr bwMode="auto">
          <a:xfrm>
            <a:off x="4468813" y="460375"/>
            <a:ext cx="0" cy="1588"/>
          </a:xfrm>
          <a:prstGeom prst="rect">
            <a:avLst/>
          </a:prstGeom>
          <a:solidFill>
            <a:srgbClr val="1F1A17"/>
          </a:solidFill>
          <a:ln w="9525">
            <a:noFill/>
            <a:miter lim="800000"/>
            <a:headEnd/>
            <a:tailEnd/>
          </a:ln>
        </p:spPr>
        <p:txBody>
          <a:bodyPr/>
          <a:lstStyle/>
          <a:p>
            <a:endParaRPr lang="en-US" dirty="0"/>
          </a:p>
        </p:txBody>
      </p:sp>
      <p:sp>
        <p:nvSpPr>
          <p:cNvPr id="42022" name="Rectangle 38"/>
          <p:cNvSpPr>
            <a:spLocks noChangeArrowheads="1"/>
          </p:cNvSpPr>
          <p:nvPr/>
        </p:nvSpPr>
        <p:spPr bwMode="auto">
          <a:xfrm>
            <a:off x="4468813" y="430213"/>
            <a:ext cx="0" cy="4762"/>
          </a:xfrm>
          <a:prstGeom prst="rect">
            <a:avLst/>
          </a:prstGeom>
          <a:solidFill>
            <a:srgbClr val="1F1A17"/>
          </a:solidFill>
          <a:ln w="9525">
            <a:noFill/>
            <a:miter lim="800000"/>
            <a:headEnd/>
            <a:tailEnd/>
          </a:ln>
        </p:spPr>
        <p:txBody>
          <a:bodyPr/>
          <a:lstStyle/>
          <a:p>
            <a:endParaRPr lang="en-US" dirty="0"/>
          </a:p>
        </p:txBody>
      </p:sp>
      <p:sp>
        <p:nvSpPr>
          <p:cNvPr id="42023" name="Rectangle 39"/>
          <p:cNvSpPr>
            <a:spLocks noChangeArrowheads="1"/>
          </p:cNvSpPr>
          <p:nvPr/>
        </p:nvSpPr>
        <p:spPr bwMode="auto">
          <a:xfrm>
            <a:off x="4468813" y="403225"/>
            <a:ext cx="0" cy="3175"/>
          </a:xfrm>
          <a:prstGeom prst="rect">
            <a:avLst/>
          </a:prstGeom>
          <a:solidFill>
            <a:srgbClr val="1F1A17"/>
          </a:solidFill>
          <a:ln w="9525">
            <a:noFill/>
            <a:miter lim="800000"/>
            <a:headEnd/>
            <a:tailEnd/>
          </a:ln>
        </p:spPr>
        <p:txBody>
          <a:bodyPr/>
          <a:lstStyle/>
          <a:p>
            <a:endParaRPr lang="en-US" dirty="0"/>
          </a:p>
        </p:txBody>
      </p:sp>
      <p:sp>
        <p:nvSpPr>
          <p:cNvPr id="42024" name="Rectangle 40"/>
          <p:cNvSpPr>
            <a:spLocks noChangeArrowheads="1"/>
          </p:cNvSpPr>
          <p:nvPr/>
        </p:nvSpPr>
        <p:spPr bwMode="auto">
          <a:xfrm>
            <a:off x="4468813" y="374650"/>
            <a:ext cx="0" cy="4763"/>
          </a:xfrm>
          <a:prstGeom prst="rect">
            <a:avLst/>
          </a:prstGeom>
          <a:solidFill>
            <a:srgbClr val="1F1A17"/>
          </a:solidFill>
          <a:ln w="9525">
            <a:noFill/>
            <a:miter lim="800000"/>
            <a:headEnd/>
            <a:tailEnd/>
          </a:ln>
        </p:spPr>
        <p:txBody>
          <a:bodyPr/>
          <a:lstStyle/>
          <a:p>
            <a:endParaRPr lang="en-US" dirty="0"/>
          </a:p>
        </p:txBody>
      </p:sp>
      <p:sp>
        <p:nvSpPr>
          <p:cNvPr id="42025" name="Rectangle 41"/>
          <p:cNvSpPr>
            <a:spLocks noChangeArrowheads="1"/>
          </p:cNvSpPr>
          <p:nvPr/>
        </p:nvSpPr>
        <p:spPr bwMode="auto">
          <a:xfrm>
            <a:off x="4468813" y="347663"/>
            <a:ext cx="0" cy="3175"/>
          </a:xfrm>
          <a:prstGeom prst="rect">
            <a:avLst/>
          </a:prstGeom>
          <a:solidFill>
            <a:srgbClr val="1F1A17"/>
          </a:solidFill>
          <a:ln w="9525">
            <a:noFill/>
            <a:miter lim="800000"/>
            <a:headEnd/>
            <a:tailEnd/>
          </a:ln>
        </p:spPr>
        <p:txBody>
          <a:bodyPr/>
          <a:lstStyle/>
          <a:p>
            <a:endParaRPr lang="en-US" dirty="0"/>
          </a:p>
        </p:txBody>
      </p:sp>
      <p:sp>
        <p:nvSpPr>
          <p:cNvPr id="42026" name="Rectangle 42"/>
          <p:cNvSpPr>
            <a:spLocks noChangeArrowheads="1"/>
          </p:cNvSpPr>
          <p:nvPr/>
        </p:nvSpPr>
        <p:spPr bwMode="auto">
          <a:xfrm>
            <a:off x="4468813" y="317500"/>
            <a:ext cx="0" cy="4763"/>
          </a:xfrm>
          <a:prstGeom prst="rect">
            <a:avLst/>
          </a:prstGeom>
          <a:solidFill>
            <a:srgbClr val="1F1A17"/>
          </a:solidFill>
          <a:ln w="9525">
            <a:noFill/>
            <a:miter lim="800000"/>
            <a:headEnd/>
            <a:tailEnd/>
          </a:ln>
        </p:spPr>
        <p:txBody>
          <a:bodyPr/>
          <a:lstStyle/>
          <a:p>
            <a:endParaRPr lang="en-US" dirty="0"/>
          </a:p>
        </p:txBody>
      </p:sp>
      <p:sp>
        <p:nvSpPr>
          <p:cNvPr id="42027" name="Rectangle 43"/>
          <p:cNvSpPr>
            <a:spLocks noChangeArrowheads="1"/>
          </p:cNvSpPr>
          <p:nvPr/>
        </p:nvSpPr>
        <p:spPr bwMode="auto">
          <a:xfrm>
            <a:off x="4468813" y="290513"/>
            <a:ext cx="0" cy="3175"/>
          </a:xfrm>
          <a:prstGeom prst="rect">
            <a:avLst/>
          </a:prstGeom>
          <a:solidFill>
            <a:srgbClr val="1F1A17"/>
          </a:solidFill>
          <a:ln w="9525">
            <a:noFill/>
            <a:miter lim="800000"/>
            <a:headEnd/>
            <a:tailEnd/>
          </a:ln>
        </p:spPr>
        <p:txBody>
          <a:bodyPr/>
          <a:lstStyle/>
          <a:p>
            <a:endParaRPr lang="en-US" dirty="0"/>
          </a:p>
        </p:txBody>
      </p:sp>
      <p:sp>
        <p:nvSpPr>
          <p:cNvPr id="42028" name="Rectangle 44"/>
          <p:cNvSpPr>
            <a:spLocks noChangeArrowheads="1"/>
          </p:cNvSpPr>
          <p:nvPr/>
        </p:nvSpPr>
        <p:spPr bwMode="auto">
          <a:xfrm>
            <a:off x="4468813" y="263525"/>
            <a:ext cx="0" cy="3175"/>
          </a:xfrm>
          <a:prstGeom prst="rect">
            <a:avLst/>
          </a:prstGeom>
          <a:solidFill>
            <a:srgbClr val="1F1A17"/>
          </a:solidFill>
          <a:ln w="9525">
            <a:noFill/>
            <a:miter lim="800000"/>
            <a:headEnd/>
            <a:tailEnd/>
          </a:ln>
        </p:spPr>
        <p:txBody>
          <a:bodyPr/>
          <a:lstStyle/>
          <a:p>
            <a:endParaRPr lang="en-US" dirty="0"/>
          </a:p>
        </p:txBody>
      </p:sp>
      <p:sp>
        <p:nvSpPr>
          <p:cNvPr id="42029" name="Rectangle 45"/>
          <p:cNvSpPr>
            <a:spLocks noChangeArrowheads="1"/>
          </p:cNvSpPr>
          <p:nvPr/>
        </p:nvSpPr>
        <p:spPr bwMode="auto">
          <a:xfrm>
            <a:off x="4468813" y="236538"/>
            <a:ext cx="0" cy="1587"/>
          </a:xfrm>
          <a:prstGeom prst="rect">
            <a:avLst/>
          </a:prstGeom>
          <a:solidFill>
            <a:srgbClr val="1F1A17"/>
          </a:solidFill>
          <a:ln w="9525">
            <a:noFill/>
            <a:miter lim="800000"/>
            <a:headEnd/>
            <a:tailEnd/>
          </a:ln>
        </p:spPr>
        <p:txBody>
          <a:bodyPr/>
          <a:lstStyle/>
          <a:p>
            <a:endParaRPr lang="en-US" dirty="0"/>
          </a:p>
        </p:txBody>
      </p:sp>
      <p:sp>
        <p:nvSpPr>
          <p:cNvPr id="42030" name="Rectangle 46"/>
          <p:cNvSpPr>
            <a:spLocks noChangeArrowheads="1"/>
          </p:cNvSpPr>
          <p:nvPr/>
        </p:nvSpPr>
        <p:spPr bwMode="auto">
          <a:xfrm>
            <a:off x="468313" y="798513"/>
            <a:ext cx="7937" cy="0"/>
          </a:xfrm>
          <a:prstGeom prst="rect">
            <a:avLst/>
          </a:prstGeom>
          <a:solidFill>
            <a:srgbClr val="1F1A17"/>
          </a:solidFill>
          <a:ln w="9525">
            <a:noFill/>
            <a:miter lim="800000"/>
            <a:headEnd/>
            <a:tailEnd/>
          </a:ln>
        </p:spPr>
        <p:txBody>
          <a:bodyPr/>
          <a:lstStyle/>
          <a:p>
            <a:endParaRPr lang="en-US" dirty="0"/>
          </a:p>
        </p:txBody>
      </p:sp>
      <p:sp>
        <p:nvSpPr>
          <p:cNvPr id="42031" name="Rectangle 47"/>
          <p:cNvSpPr>
            <a:spLocks noChangeArrowheads="1"/>
          </p:cNvSpPr>
          <p:nvPr/>
        </p:nvSpPr>
        <p:spPr bwMode="auto">
          <a:xfrm>
            <a:off x="520700" y="798513"/>
            <a:ext cx="4763" cy="0"/>
          </a:xfrm>
          <a:prstGeom prst="rect">
            <a:avLst/>
          </a:prstGeom>
          <a:solidFill>
            <a:srgbClr val="1F1A17"/>
          </a:solidFill>
          <a:ln w="9525">
            <a:noFill/>
            <a:miter lim="800000"/>
            <a:headEnd/>
            <a:tailEnd/>
          </a:ln>
        </p:spPr>
        <p:txBody>
          <a:bodyPr/>
          <a:lstStyle/>
          <a:p>
            <a:endParaRPr lang="en-US" dirty="0"/>
          </a:p>
        </p:txBody>
      </p:sp>
      <p:sp>
        <p:nvSpPr>
          <p:cNvPr id="42032" name="Rectangle 48"/>
          <p:cNvSpPr>
            <a:spLocks noChangeArrowheads="1"/>
          </p:cNvSpPr>
          <p:nvPr/>
        </p:nvSpPr>
        <p:spPr bwMode="auto">
          <a:xfrm>
            <a:off x="569913" y="798513"/>
            <a:ext cx="6350" cy="0"/>
          </a:xfrm>
          <a:prstGeom prst="rect">
            <a:avLst/>
          </a:prstGeom>
          <a:solidFill>
            <a:srgbClr val="1F1A17"/>
          </a:solidFill>
          <a:ln w="9525">
            <a:noFill/>
            <a:miter lim="800000"/>
            <a:headEnd/>
            <a:tailEnd/>
          </a:ln>
        </p:spPr>
        <p:txBody>
          <a:bodyPr/>
          <a:lstStyle/>
          <a:p>
            <a:endParaRPr lang="en-US" dirty="0"/>
          </a:p>
        </p:txBody>
      </p:sp>
      <p:sp>
        <p:nvSpPr>
          <p:cNvPr id="42033" name="Rectangle 49"/>
          <p:cNvSpPr>
            <a:spLocks noChangeArrowheads="1"/>
          </p:cNvSpPr>
          <p:nvPr/>
        </p:nvSpPr>
        <p:spPr bwMode="auto">
          <a:xfrm>
            <a:off x="617538" y="798513"/>
            <a:ext cx="9525" cy="0"/>
          </a:xfrm>
          <a:prstGeom prst="rect">
            <a:avLst/>
          </a:prstGeom>
          <a:solidFill>
            <a:srgbClr val="1F1A17"/>
          </a:solidFill>
          <a:ln w="9525">
            <a:noFill/>
            <a:miter lim="800000"/>
            <a:headEnd/>
            <a:tailEnd/>
          </a:ln>
        </p:spPr>
        <p:txBody>
          <a:bodyPr/>
          <a:lstStyle/>
          <a:p>
            <a:endParaRPr lang="en-US" dirty="0"/>
          </a:p>
        </p:txBody>
      </p:sp>
      <p:sp>
        <p:nvSpPr>
          <p:cNvPr id="42034" name="Rectangle 50"/>
          <p:cNvSpPr>
            <a:spLocks noChangeArrowheads="1"/>
          </p:cNvSpPr>
          <p:nvPr/>
        </p:nvSpPr>
        <p:spPr bwMode="auto">
          <a:xfrm>
            <a:off x="666750" y="798513"/>
            <a:ext cx="7938" cy="0"/>
          </a:xfrm>
          <a:prstGeom prst="rect">
            <a:avLst/>
          </a:prstGeom>
          <a:solidFill>
            <a:srgbClr val="1F1A17"/>
          </a:solidFill>
          <a:ln w="9525">
            <a:noFill/>
            <a:miter lim="800000"/>
            <a:headEnd/>
            <a:tailEnd/>
          </a:ln>
        </p:spPr>
        <p:txBody>
          <a:bodyPr/>
          <a:lstStyle/>
          <a:p>
            <a:endParaRPr lang="en-US" dirty="0"/>
          </a:p>
        </p:txBody>
      </p:sp>
      <p:sp>
        <p:nvSpPr>
          <p:cNvPr id="42035" name="Rectangle 51"/>
          <p:cNvSpPr>
            <a:spLocks noChangeArrowheads="1"/>
          </p:cNvSpPr>
          <p:nvPr/>
        </p:nvSpPr>
        <p:spPr bwMode="auto">
          <a:xfrm>
            <a:off x="715963" y="798513"/>
            <a:ext cx="7937" cy="0"/>
          </a:xfrm>
          <a:prstGeom prst="rect">
            <a:avLst/>
          </a:prstGeom>
          <a:solidFill>
            <a:srgbClr val="1F1A17"/>
          </a:solidFill>
          <a:ln w="9525">
            <a:noFill/>
            <a:miter lim="800000"/>
            <a:headEnd/>
            <a:tailEnd/>
          </a:ln>
        </p:spPr>
        <p:txBody>
          <a:bodyPr/>
          <a:lstStyle/>
          <a:p>
            <a:endParaRPr lang="en-US" dirty="0"/>
          </a:p>
        </p:txBody>
      </p:sp>
      <p:sp>
        <p:nvSpPr>
          <p:cNvPr id="42036" name="Rectangle 52"/>
          <p:cNvSpPr>
            <a:spLocks noChangeArrowheads="1"/>
          </p:cNvSpPr>
          <p:nvPr/>
        </p:nvSpPr>
        <p:spPr bwMode="auto">
          <a:xfrm>
            <a:off x="768350" y="798513"/>
            <a:ext cx="4763" cy="0"/>
          </a:xfrm>
          <a:prstGeom prst="rect">
            <a:avLst/>
          </a:prstGeom>
          <a:solidFill>
            <a:srgbClr val="1F1A17"/>
          </a:solidFill>
          <a:ln w="9525">
            <a:noFill/>
            <a:miter lim="800000"/>
            <a:headEnd/>
            <a:tailEnd/>
          </a:ln>
        </p:spPr>
        <p:txBody>
          <a:bodyPr/>
          <a:lstStyle/>
          <a:p>
            <a:endParaRPr lang="en-US" dirty="0"/>
          </a:p>
        </p:txBody>
      </p:sp>
      <p:sp>
        <p:nvSpPr>
          <p:cNvPr id="42037" name="Rectangle 53"/>
          <p:cNvSpPr>
            <a:spLocks noChangeArrowheads="1"/>
          </p:cNvSpPr>
          <p:nvPr/>
        </p:nvSpPr>
        <p:spPr bwMode="auto">
          <a:xfrm>
            <a:off x="817563" y="798513"/>
            <a:ext cx="7937" cy="0"/>
          </a:xfrm>
          <a:prstGeom prst="rect">
            <a:avLst/>
          </a:prstGeom>
          <a:solidFill>
            <a:srgbClr val="1F1A17"/>
          </a:solidFill>
          <a:ln w="9525">
            <a:noFill/>
            <a:miter lim="800000"/>
            <a:headEnd/>
            <a:tailEnd/>
          </a:ln>
        </p:spPr>
        <p:txBody>
          <a:bodyPr/>
          <a:lstStyle/>
          <a:p>
            <a:endParaRPr lang="en-US" dirty="0"/>
          </a:p>
        </p:txBody>
      </p:sp>
      <p:sp>
        <p:nvSpPr>
          <p:cNvPr id="42038" name="Rectangle 54"/>
          <p:cNvSpPr>
            <a:spLocks noChangeArrowheads="1"/>
          </p:cNvSpPr>
          <p:nvPr/>
        </p:nvSpPr>
        <p:spPr bwMode="auto">
          <a:xfrm>
            <a:off x="865188" y="798513"/>
            <a:ext cx="9525" cy="0"/>
          </a:xfrm>
          <a:prstGeom prst="rect">
            <a:avLst/>
          </a:prstGeom>
          <a:solidFill>
            <a:srgbClr val="1F1A17"/>
          </a:solidFill>
          <a:ln w="9525">
            <a:noFill/>
            <a:miter lim="800000"/>
            <a:headEnd/>
            <a:tailEnd/>
          </a:ln>
        </p:spPr>
        <p:txBody>
          <a:bodyPr/>
          <a:lstStyle/>
          <a:p>
            <a:endParaRPr lang="en-US" dirty="0"/>
          </a:p>
        </p:txBody>
      </p:sp>
      <p:sp>
        <p:nvSpPr>
          <p:cNvPr id="42039" name="Rectangle 55"/>
          <p:cNvSpPr>
            <a:spLocks noChangeArrowheads="1"/>
          </p:cNvSpPr>
          <p:nvPr/>
        </p:nvSpPr>
        <p:spPr bwMode="auto">
          <a:xfrm>
            <a:off x="914400" y="798513"/>
            <a:ext cx="7938" cy="0"/>
          </a:xfrm>
          <a:prstGeom prst="rect">
            <a:avLst/>
          </a:prstGeom>
          <a:solidFill>
            <a:srgbClr val="1F1A17"/>
          </a:solidFill>
          <a:ln w="9525">
            <a:noFill/>
            <a:miter lim="800000"/>
            <a:headEnd/>
            <a:tailEnd/>
          </a:ln>
        </p:spPr>
        <p:txBody>
          <a:bodyPr/>
          <a:lstStyle/>
          <a:p>
            <a:endParaRPr lang="en-US" dirty="0"/>
          </a:p>
        </p:txBody>
      </p:sp>
      <p:sp>
        <p:nvSpPr>
          <p:cNvPr id="42040" name="Rectangle 56"/>
          <p:cNvSpPr>
            <a:spLocks noChangeArrowheads="1"/>
          </p:cNvSpPr>
          <p:nvPr/>
        </p:nvSpPr>
        <p:spPr bwMode="auto">
          <a:xfrm>
            <a:off x="966788" y="798513"/>
            <a:ext cx="4762" cy="0"/>
          </a:xfrm>
          <a:prstGeom prst="rect">
            <a:avLst/>
          </a:prstGeom>
          <a:solidFill>
            <a:srgbClr val="1F1A17"/>
          </a:solidFill>
          <a:ln w="9525">
            <a:noFill/>
            <a:miter lim="800000"/>
            <a:headEnd/>
            <a:tailEnd/>
          </a:ln>
        </p:spPr>
        <p:txBody>
          <a:bodyPr/>
          <a:lstStyle/>
          <a:p>
            <a:endParaRPr lang="en-US" dirty="0"/>
          </a:p>
        </p:txBody>
      </p:sp>
      <p:sp>
        <p:nvSpPr>
          <p:cNvPr id="42041" name="Rectangle 57"/>
          <p:cNvSpPr>
            <a:spLocks noChangeArrowheads="1"/>
          </p:cNvSpPr>
          <p:nvPr/>
        </p:nvSpPr>
        <p:spPr bwMode="auto">
          <a:xfrm>
            <a:off x="1016000" y="798513"/>
            <a:ext cx="7938" cy="0"/>
          </a:xfrm>
          <a:prstGeom prst="rect">
            <a:avLst/>
          </a:prstGeom>
          <a:solidFill>
            <a:srgbClr val="1F1A17"/>
          </a:solidFill>
          <a:ln w="9525">
            <a:noFill/>
            <a:miter lim="800000"/>
            <a:headEnd/>
            <a:tailEnd/>
          </a:ln>
        </p:spPr>
        <p:txBody>
          <a:bodyPr/>
          <a:lstStyle/>
          <a:p>
            <a:endParaRPr lang="en-US" dirty="0"/>
          </a:p>
        </p:txBody>
      </p:sp>
      <p:sp>
        <p:nvSpPr>
          <p:cNvPr id="42042" name="Rectangle 58"/>
          <p:cNvSpPr>
            <a:spLocks noChangeArrowheads="1"/>
          </p:cNvSpPr>
          <p:nvPr/>
        </p:nvSpPr>
        <p:spPr bwMode="auto">
          <a:xfrm>
            <a:off x="1065213" y="798513"/>
            <a:ext cx="7937" cy="0"/>
          </a:xfrm>
          <a:prstGeom prst="rect">
            <a:avLst/>
          </a:prstGeom>
          <a:solidFill>
            <a:srgbClr val="1F1A17"/>
          </a:solidFill>
          <a:ln w="9525">
            <a:noFill/>
            <a:miter lim="800000"/>
            <a:headEnd/>
            <a:tailEnd/>
          </a:ln>
        </p:spPr>
        <p:txBody>
          <a:bodyPr/>
          <a:lstStyle/>
          <a:p>
            <a:endParaRPr lang="en-US" dirty="0"/>
          </a:p>
        </p:txBody>
      </p:sp>
      <p:sp>
        <p:nvSpPr>
          <p:cNvPr id="42043" name="Rectangle 59"/>
          <p:cNvSpPr>
            <a:spLocks noChangeArrowheads="1"/>
          </p:cNvSpPr>
          <p:nvPr/>
        </p:nvSpPr>
        <p:spPr bwMode="auto">
          <a:xfrm>
            <a:off x="1112838" y="798513"/>
            <a:ext cx="9525" cy="0"/>
          </a:xfrm>
          <a:prstGeom prst="rect">
            <a:avLst/>
          </a:prstGeom>
          <a:solidFill>
            <a:srgbClr val="1F1A17"/>
          </a:solidFill>
          <a:ln w="9525">
            <a:noFill/>
            <a:miter lim="800000"/>
            <a:headEnd/>
            <a:tailEnd/>
          </a:ln>
        </p:spPr>
        <p:txBody>
          <a:bodyPr/>
          <a:lstStyle/>
          <a:p>
            <a:endParaRPr lang="en-US" dirty="0"/>
          </a:p>
        </p:txBody>
      </p:sp>
      <p:sp>
        <p:nvSpPr>
          <p:cNvPr id="42044" name="Rectangle 60"/>
          <p:cNvSpPr>
            <a:spLocks noChangeArrowheads="1"/>
          </p:cNvSpPr>
          <p:nvPr/>
        </p:nvSpPr>
        <p:spPr bwMode="auto">
          <a:xfrm>
            <a:off x="1162050" y="798513"/>
            <a:ext cx="7938" cy="0"/>
          </a:xfrm>
          <a:prstGeom prst="rect">
            <a:avLst/>
          </a:prstGeom>
          <a:solidFill>
            <a:srgbClr val="1F1A17"/>
          </a:solidFill>
          <a:ln w="9525">
            <a:noFill/>
            <a:miter lim="800000"/>
            <a:headEnd/>
            <a:tailEnd/>
          </a:ln>
        </p:spPr>
        <p:txBody>
          <a:bodyPr/>
          <a:lstStyle/>
          <a:p>
            <a:endParaRPr lang="en-US" dirty="0"/>
          </a:p>
        </p:txBody>
      </p:sp>
      <p:sp>
        <p:nvSpPr>
          <p:cNvPr id="42045" name="Rectangle 61"/>
          <p:cNvSpPr>
            <a:spLocks noChangeArrowheads="1"/>
          </p:cNvSpPr>
          <p:nvPr/>
        </p:nvSpPr>
        <p:spPr bwMode="auto">
          <a:xfrm>
            <a:off x="1214438" y="798513"/>
            <a:ext cx="4762" cy="0"/>
          </a:xfrm>
          <a:prstGeom prst="rect">
            <a:avLst/>
          </a:prstGeom>
          <a:solidFill>
            <a:srgbClr val="1F1A17"/>
          </a:solidFill>
          <a:ln w="9525">
            <a:noFill/>
            <a:miter lim="800000"/>
            <a:headEnd/>
            <a:tailEnd/>
          </a:ln>
        </p:spPr>
        <p:txBody>
          <a:bodyPr/>
          <a:lstStyle/>
          <a:p>
            <a:endParaRPr lang="en-US" dirty="0"/>
          </a:p>
        </p:txBody>
      </p:sp>
      <p:sp>
        <p:nvSpPr>
          <p:cNvPr id="42046" name="Rectangle 62"/>
          <p:cNvSpPr>
            <a:spLocks noChangeArrowheads="1"/>
          </p:cNvSpPr>
          <p:nvPr/>
        </p:nvSpPr>
        <p:spPr bwMode="auto">
          <a:xfrm>
            <a:off x="1263650" y="798513"/>
            <a:ext cx="7938" cy="0"/>
          </a:xfrm>
          <a:prstGeom prst="rect">
            <a:avLst/>
          </a:prstGeom>
          <a:solidFill>
            <a:srgbClr val="1F1A17"/>
          </a:solidFill>
          <a:ln w="9525">
            <a:noFill/>
            <a:miter lim="800000"/>
            <a:headEnd/>
            <a:tailEnd/>
          </a:ln>
        </p:spPr>
        <p:txBody>
          <a:bodyPr/>
          <a:lstStyle/>
          <a:p>
            <a:endParaRPr lang="en-US" dirty="0"/>
          </a:p>
        </p:txBody>
      </p:sp>
      <p:sp>
        <p:nvSpPr>
          <p:cNvPr id="42047" name="Rectangle 63"/>
          <p:cNvSpPr>
            <a:spLocks noChangeArrowheads="1"/>
          </p:cNvSpPr>
          <p:nvPr/>
        </p:nvSpPr>
        <p:spPr bwMode="auto">
          <a:xfrm>
            <a:off x="1312863" y="798513"/>
            <a:ext cx="7937" cy="0"/>
          </a:xfrm>
          <a:prstGeom prst="rect">
            <a:avLst/>
          </a:prstGeom>
          <a:solidFill>
            <a:srgbClr val="1F1A17"/>
          </a:solidFill>
          <a:ln w="9525">
            <a:noFill/>
            <a:miter lim="800000"/>
            <a:headEnd/>
            <a:tailEnd/>
          </a:ln>
        </p:spPr>
        <p:txBody>
          <a:bodyPr/>
          <a:lstStyle/>
          <a:p>
            <a:endParaRPr lang="en-US" dirty="0"/>
          </a:p>
        </p:txBody>
      </p:sp>
      <p:sp>
        <p:nvSpPr>
          <p:cNvPr id="42048" name="Rectangle 64"/>
          <p:cNvSpPr>
            <a:spLocks noChangeArrowheads="1"/>
          </p:cNvSpPr>
          <p:nvPr/>
        </p:nvSpPr>
        <p:spPr bwMode="auto">
          <a:xfrm>
            <a:off x="1360488" y="798513"/>
            <a:ext cx="9525" cy="0"/>
          </a:xfrm>
          <a:prstGeom prst="rect">
            <a:avLst/>
          </a:prstGeom>
          <a:solidFill>
            <a:srgbClr val="1F1A17"/>
          </a:solidFill>
          <a:ln w="9525">
            <a:noFill/>
            <a:miter lim="800000"/>
            <a:headEnd/>
            <a:tailEnd/>
          </a:ln>
        </p:spPr>
        <p:txBody>
          <a:bodyPr/>
          <a:lstStyle/>
          <a:p>
            <a:endParaRPr lang="en-US" dirty="0"/>
          </a:p>
        </p:txBody>
      </p:sp>
      <p:sp>
        <p:nvSpPr>
          <p:cNvPr id="42049" name="Rectangle 65"/>
          <p:cNvSpPr>
            <a:spLocks noChangeArrowheads="1"/>
          </p:cNvSpPr>
          <p:nvPr/>
        </p:nvSpPr>
        <p:spPr bwMode="auto">
          <a:xfrm>
            <a:off x="1414463" y="798513"/>
            <a:ext cx="3175" cy="0"/>
          </a:xfrm>
          <a:prstGeom prst="rect">
            <a:avLst/>
          </a:prstGeom>
          <a:solidFill>
            <a:srgbClr val="1F1A17"/>
          </a:solidFill>
          <a:ln w="9525">
            <a:noFill/>
            <a:miter lim="800000"/>
            <a:headEnd/>
            <a:tailEnd/>
          </a:ln>
        </p:spPr>
        <p:txBody>
          <a:bodyPr/>
          <a:lstStyle/>
          <a:p>
            <a:endParaRPr lang="en-US" dirty="0"/>
          </a:p>
        </p:txBody>
      </p:sp>
      <p:sp>
        <p:nvSpPr>
          <p:cNvPr id="42050" name="Rectangle 66"/>
          <p:cNvSpPr>
            <a:spLocks noChangeArrowheads="1"/>
          </p:cNvSpPr>
          <p:nvPr/>
        </p:nvSpPr>
        <p:spPr bwMode="auto">
          <a:xfrm>
            <a:off x="1462088" y="798513"/>
            <a:ext cx="9525" cy="0"/>
          </a:xfrm>
          <a:prstGeom prst="rect">
            <a:avLst/>
          </a:prstGeom>
          <a:solidFill>
            <a:srgbClr val="1F1A17"/>
          </a:solidFill>
          <a:ln w="9525">
            <a:noFill/>
            <a:miter lim="800000"/>
            <a:headEnd/>
            <a:tailEnd/>
          </a:ln>
        </p:spPr>
        <p:txBody>
          <a:bodyPr/>
          <a:lstStyle/>
          <a:p>
            <a:endParaRPr lang="en-US" dirty="0"/>
          </a:p>
        </p:txBody>
      </p:sp>
      <p:sp>
        <p:nvSpPr>
          <p:cNvPr id="42051" name="Rectangle 67"/>
          <p:cNvSpPr>
            <a:spLocks noChangeArrowheads="1"/>
          </p:cNvSpPr>
          <p:nvPr/>
        </p:nvSpPr>
        <p:spPr bwMode="auto">
          <a:xfrm>
            <a:off x="506413" y="2247900"/>
            <a:ext cx="3175" cy="3175"/>
          </a:xfrm>
          <a:prstGeom prst="rect">
            <a:avLst/>
          </a:prstGeom>
          <a:solidFill>
            <a:srgbClr val="1F1A17"/>
          </a:solidFill>
          <a:ln w="9525">
            <a:noFill/>
            <a:miter lim="800000"/>
            <a:headEnd/>
            <a:tailEnd/>
          </a:ln>
        </p:spPr>
        <p:txBody>
          <a:bodyPr/>
          <a:lstStyle/>
          <a:p>
            <a:endParaRPr lang="en-US" dirty="0"/>
          </a:p>
        </p:txBody>
      </p:sp>
      <p:sp>
        <p:nvSpPr>
          <p:cNvPr id="42052" name="Rectangle 68"/>
          <p:cNvSpPr>
            <a:spLocks noChangeArrowheads="1"/>
          </p:cNvSpPr>
          <p:nvPr/>
        </p:nvSpPr>
        <p:spPr bwMode="auto">
          <a:xfrm>
            <a:off x="506413" y="1808163"/>
            <a:ext cx="3175" cy="4762"/>
          </a:xfrm>
          <a:prstGeom prst="rect">
            <a:avLst/>
          </a:prstGeom>
          <a:solidFill>
            <a:srgbClr val="1F1A17"/>
          </a:solidFill>
          <a:ln w="9525">
            <a:noFill/>
            <a:miter lim="800000"/>
            <a:headEnd/>
            <a:tailEnd/>
          </a:ln>
        </p:spPr>
        <p:txBody>
          <a:bodyPr/>
          <a:lstStyle/>
          <a:p>
            <a:endParaRPr lang="en-US" dirty="0"/>
          </a:p>
        </p:txBody>
      </p:sp>
      <p:sp>
        <p:nvSpPr>
          <p:cNvPr id="42062" name="Rectangle 78"/>
          <p:cNvSpPr>
            <a:spLocks noChangeArrowheads="1"/>
          </p:cNvSpPr>
          <p:nvPr/>
        </p:nvSpPr>
        <p:spPr bwMode="auto">
          <a:xfrm>
            <a:off x="3870325" y="2195513"/>
            <a:ext cx="0" cy="7937"/>
          </a:xfrm>
          <a:prstGeom prst="rect">
            <a:avLst/>
          </a:prstGeom>
          <a:solidFill>
            <a:srgbClr val="1F1A17"/>
          </a:solidFill>
          <a:ln w="9525">
            <a:noFill/>
            <a:miter lim="800000"/>
            <a:headEnd/>
            <a:tailEnd/>
          </a:ln>
        </p:spPr>
        <p:txBody>
          <a:bodyPr/>
          <a:lstStyle/>
          <a:p>
            <a:endParaRPr lang="en-US" dirty="0"/>
          </a:p>
        </p:txBody>
      </p:sp>
      <p:sp>
        <p:nvSpPr>
          <p:cNvPr id="42063" name="Rectangle 79"/>
          <p:cNvSpPr>
            <a:spLocks noChangeArrowheads="1"/>
          </p:cNvSpPr>
          <p:nvPr/>
        </p:nvSpPr>
        <p:spPr bwMode="auto">
          <a:xfrm>
            <a:off x="3870325" y="2147888"/>
            <a:ext cx="0" cy="7937"/>
          </a:xfrm>
          <a:prstGeom prst="rect">
            <a:avLst/>
          </a:prstGeom>
          <a:solidFill>
            <a:srgbClr val="1F1A17"/>
          </a:solidFill>
          <a:ln w="9525">
            <a:noFill/>
            <a:miter lim="800000"/>
            <a:headEnd/>
            <a:tailEnd/>
          </a:ln>
        </p:spPr>
        <p:txBody>
          <a:bodyPr/>
          <a:lstStyle/>
          <a:p>
            <a:endParaRPr lang="en-US" dirty="0"/>
          </a:p>
        </p:txBody>
      </p:sp>
      <p:sp>
        <p:nvSpPr>
          <p:cNvPr id="42064" name="Rectangle 80"/>
          <p:cNvSpPr>
            <a:spLocks noChangeArrowheads="1"/>
          </p:cNvSpPr>
          <p:nvPr/>
        </p:nvSpPr>
        <p:spPr bwMode="auto">
          <a:xfrm>
            <a:off x="3870325" y="2100263"/>
            <a:ext cx="0" cy="7937"/>
          </a:xfrm>
          <a:prstGeom prst="rect">
            <a:avLst/>
          </a:prstGeom>
          <a:solidFill>
            <a:srgbClr val="1F1A17"/>
          </a:solidFill>
          <a:ln w="9525">
            <a:noFill/>
            <a:miter lim="800000"/>
            <a:headEnd/>
            <a:tailEnd/>
          </a:ln>
        </p:spPr>
        <p:txBody>
          <a:bodyPr/>
          <a:lstStyle/>
          <a:p>
            <a:endParaRPr lang="en-US" dirty="0"/>
          </a:p>
        </p:txBody>
      </p:sp>
      <p:sp>
        <p:nvSpPr>
          <p:cNvPr id="42065" name="Rectangle 81"/>
          <p:cNvSpPr>
            <a:spLocks noChangeArrowheads="1"/>
          </p:cNvSpPr>
          <p:nvPr/>
        </p:nvSpPr>
        <p:spPr bwMode="auto">
          <a:xfrm>
            <a:off x="3870325" y="2052638"/>
            <a:ext cx="0" cy="3175"/>
          </a:xfrm>
          <a:prstGeom prst="rect">
            <a:avLst/>
          </a:prstGeom>
          <a:solidFill>
            <a:srgbClr val="1F1A17"/>
          </a:solidFill>
          <a:ln w="9525">
            <a:noFill/>
            <a:miter lim="800000"/>
            <a:headEnd/>
            <a:tailEnd/>
          </a:ln>
        </p:spPr>
        <p:txBody>
          <a:bodyPr/>
          <a:lstStyle/>
          <a:p>
            <a:endParaRPr lang="en-US" dirty="0"/>
          </a:p>
        </p:txBody>
      </p:sp>
      <p:sp>
        <p:nvSpPr>
          <p:cNvPr id="42066" name="Rectangle 82"/>
          <p:cNvSpPr>
            <a:spLocks noChangeArrowheads="1"/>
          </p:cNvSpPr>
          <p:nvPr/>
        </p:nvSpPr>
        <p:spPr bwMode="auto">
          <a:xfrm>
            <a:off x="3870325" y="2000250"/>
            <a:ext cx="0" cy="7938"/>
          </a:xfrm>
          <a:prstGeom prst="rect">
            <a:avLst/>
          </a:prstGeom>
          <a:solidFill>
            <a:srgbClr val="1F1A17"/>
          </a:solidFill>
          <a:ln w="9525">
            <a:noFill/>
            <a:miter lim="800000"/>
            <a:headEnd/>
            <a:tailEnd/>
          </a:ln>
        </p:spPr>
        <p:txBody>
          <a:bodyPr/>
          <a:lstStyle/>
          <a:p>
            <a:endParaRPr lang="en-US" dirty="0"/>
          </a:p>
        </p:txBody>
      </p:sp>
      <p:sp>
        <p:nvSpPr>
          <p:cNvPr id="42067" name="Rectangle 83"/>
          <p:cNvSpPr>
            <a:spLocks noChangeArrowheads="1"/>
          </p:cNvSpPr>
          <p:nvPr/>
        </p:nvSpPr>
        <p:spPr bwMode="auto">
          <a:xfrm>
            <a:off x="3870325" y="1952625"/>
            <a:ext cx="0" cy="7938"/>
          </a:xfrm>
          <a:prstGeom prst="rect">
            <a:avLst/>
          </a:prstGeom>
          <a:solidFill>
            <a:srgbClr val="1F1A17"/>
          </a:solidFill>
          <a:ln w="9525">
            <a:noFill/>
            <a:miter lim="800000"/>
            <a:headEnd/>
            <a:tailEnd/>
          </a:ln>
        </p:spPr>
        <p:txBody>
          <a:bodyPr/>
          <a:lstStyle/>
          <a:p>
            <a:endParaRPr lang="en-US" dirty="0"/>
          </a:p>
        </p:txBody>
      </p:sp>
      <p:sp>
        <p:nvSpPr>
          <p:cNvPr id="42068" name="Rectangle 84"/>
          <p:cNvSpPr>
            <a:spLocks noChangeArrowheads="1"/>
          </p:cNvSpPr>
          <p:nvPr/>
        </p:nvSpPr>
        <p:spPr bwMode="auto">
          <a:xfrm>
            <a:off x="3870325" y="1905000"/>
            <a:ext cx="0" cy="7938"/>
          </a:xfrm>
          <a:prstGeom prst="rect">
            <a:avLst/>
          </a:prstGeom>
          <a:solidFill>
            <a:srgbClr val="1F1A17"/>
          </a:solidFill>
          <a:ln w="9525">
            <a:noFill/>
            <a:miter lim="800000"/>
            <a:headEnd/>
            <a:tailEnd/>
          </a:ln>
        </p:spPr>
        <p:txBody>
          <a:bodyPr/>
          <a:lstStyle/>
          <a:p>
            <a:endParaRPr lang="en-US" dirty="0"/>
          </a:p>
        </p:txBody>
      </p:sp>
      <p:sp>
        <p:nvSpPr>
          <p:cNvPr id="42069" name="Rectangle 85"/>
          <p:cNvSpPr>
            <a:spLocks noChangeArrowheads="1"/>
          </p:cNvSpPr>
          <p:nvPr/>
        </p:nvSpPr>
        <p:spPr bwMode="auto">
          <a:xfrm>
            <a:off x="3870325" y="1857375"/>
            <a:ext cx="0" cy="7938"/>
          </a:xfrm>
          <a:prstGeom prst="rect">
            <a:avLst/>
          </a:prstGeom>
          <a:solidFill>
            <a:srgbClr val="1F1A17"/>
          </a:solidFill>
          <a:ln w="9525">
            <a:noFill/>
            <a:miter lim="800000"/>
            <a:headEnd/>
            <a:tailEnd/>
          </a:ln>
        </p:spPr>
        <p:txBody>
          <a:bodyPr/>
          <a:lstStyle/>
          <a:p>
            <a:endParaRPr lang="en-US" dirty="0"/>
          </a:p>
        </p:txBody>
      </p:sp>
      <p:sp>
        <p:nvSpPr>
          <p:cNvPr id="42070" name="Rectangle 86"/>
          <p:cNvSpPr>
            <a:spLocks noChangeArrowheads="1"/>
          </p:cNvSpPr>
          <p:nvPr/>
        </p:nvSpPr>
        <p:spPr bwMode="auto">
          <a:xfrm>
            <a:off x="3870325" y="1808163"/>
            <a:ext cx="0" cy="4762"/>
          </a:xfrm>
          <a:prstGeom prst="rect">
            <a:avLst/>
          </a:prstGeom>
          <a:solidFill>
            <a:srgbClr val="1F1A17"/>
          </a:solidFill>
          <a:ln w="9525">
            <a:noFill/>
            <a:miter lim="800000"/>
            <a:headEnd/>
            <a:tailEnd/>
          </a:ln>
        </p:spPr>
        <p:txBody>
          <a:bodyPr/>
          <a:lstStyle/>
          <a:p>
            <a:endParaRPr lang="en-US" dirty="0"/>
          </a:p>
        </p:txBody>
      </p:sp>
      <p:sp>
        <p:nvSpPr>
          <p:cNvPr id="42071" name="Rectangle 87"/>
          <p:cNvSpPr>
            <a:spLocks noChangeArrowheads="1"/>
          </p:cNvSpPr>
          <p:nvPr/>
        </p:nvSpPr>
        <p:spPr bwMode="auto">
          <a:xfrm>
            <a:off x="3870325" y="1757363"/>
            <a:ext cx="0" cy="7937"/>
          </a:xfrm>
          <a:prstGeom prst="rect">
            <a:avLst/>
          </a:prstGeom>
          <a:solidFill>
            <a:srgbClr val="1F1A17"/>
          </a:solidFill>
          <a:ln w="9525">
            <a:noFill/>
            <a:miter lim="800000"/>
            <a:headEnd/>
            <a:tailEnd/>
          </a:ln>
        </p:spPr>
        <p:txBody>
          <a:bodyPr/>
          <a:lstStyle/>
          <a:p>
            <a:endParaRPr lang="en-US" dirty="0"/>
          </a:p>
        </p:txBody>
      </p:sp>
      <p:sp>
        <p:nvSpPr>
          <p:cNvPr id="42072" name="Rectangle 88"/>
          <p:cNvSpPr>
            <a:spLocks noChangeArrowheads="1"/>
          </p:cNvSpPr>
          <p:nvPr/>
        </p:nvSpPr>
        <p:spPr bwMode="auto">
          <a:xfrm>
            <a:off x="3870325" y="1709738"/>
            <a:ext cx="0" cy="7937"/>
          </a:xfrm>
          <a:prstGeom prst="rect">
            <a:avLst/>
          </a:prstGeom>
          <a:solidFill>
            <a:srgbClr val="1F1A17"/>
          </a:solidFill>
          <a:ln w="9525">
            <a:noFill/>
            <a:miter lim="800000"/>
            <a:headEnd/>
            <a:tailEnd/>
          </a:ln>
        </p:spPr>
        <p:txBody>
          <a:bodyPr/>
          <a:lstStyle/>
          <a:p>
            <a:endParaRPr lang="en-US" dirty="0"/>
          </a:p>
        </p:txBody>
      </p:sp>
      <p:sp>
        <p:nvSpPr>
          <p:cNvPr id="42073" name="Rectangle 89"/>
          <p:cNvSpPr>
            <a:spLocks noChangeArrowheads="1"/>
          </p:cNvSpPr>
          <p:nvPr/>
        </p:nvSpPr>
        <p:spPr bwMode="auto">
          <a:xfrm>
            <a:off x="3870325" y="1662113"/>
            <a:ext cx="0" cy="7937"/>
          </a:xfrm>
          <a:prstGeom prst="rect">
            <a:avLst/>
          </a:prstGeom>
          <a:solidFill>
            <a:srgbClr val="1F1A17"/>
          </a:solidFill>
          <a:ln w="9525">
            <a:noFill/>
            <a:miter lim="800000"/>
            <a:headEnd/>
            <a:tailEnd/>
          </a:ln>
        </p:spPr>
        <p:txBody>
          <a:bodyPr/>
          <a:lstStyle/>
          <a:p>
            <a:endParaRPr lang="en-US" dirty="0"/>
          </a:p>
        </p:txBody>
      </p:sp>
      <p:sp>
        <p:nvSpPr>
          <p:cNvPr id="42074" name="Rectangle 90"/>
          <p:cNvSpPr>
            <a:spLocks noChangeArrowheads="1"/>
          </p:cNvSpPr>
          <p:nvPr/>
        </p:nvSpPr>
        <p:spPr bwMode="auto">
          <a:xfrm>
            <a:off x="4427538" y="2052638"/>
            <a:ext cx="4762" cy="3175"/>
          </a:xfrm>
          <a:prstGeom prst="rect">
            <a:avLst/>
          </a:prstGeom>
          <a:solidFill>
            <a:srgbClr val="1F1A17"/>
          </a:solidFill>
          <a:ln w="9525">
            <a:noFill/>
            <a:miter lim="800000"/>
            <a:headEnd/>
            <a:tailEnd/>
          </a:ln>
        </p:spPr>
        <p:txBody>
          <a:bodyPr/>
          <a:lstStyle/>
          <a:p>
            <a:endParaRPr lang="en-US" dirty="0"/>
          </a:p>
        </p:txBody>
      </p:sp>
      <p:sp>
        <p:nvSpPr>
          <p:cNvPr id="42075" name="Rectangle 91"/>
          <p:cNvSpPr>
            <a:spLocks noChangeArrowheads="1"/>
          </p:cNvSpPr>
          <p:nvPr/>
        </p:nvSpPr>
        <p:spPr bwMode="auto">
          <a:xfrm>
            <a:off x="506413" y="2641600"/>
            <a:ext cx="7937" cy="0"/>
          </a:xfrm>
          <a:prstGeom prst="rect">
            <a:avLst/>
          </a:prstGeom>
          <a:solidFill>
            <a:srgbClr val="1F1A17"/>
          </a:solidFill>
          <a:ln w="9525">
            <a:noFill/>
            <a:miter lim="800000"/>
            <a:headEnd/>
            <a:tailEnd/>
          </a:ln>
        </p:spPr>
        <p:txBody>
          <a:bodyPr/>
          <a:lstStyle/>
          <a:p>
            <a:endParaRPr lang="en-US" dirty="0"/>
          </a:p>
        </p:txBody>
      </p:sp>
      <p:sp>
        <p:nvSpPr>
          <p:cNvPr id="42076" name="Rectangle 92"/>
          <p:cNvSpPr>
            <a:spLocks noChangeArrowheads="1"/>
          </p:cNvSpPr>
          <p:nvPr/>
        </p:nvSpPr>
        <p:spPr bwMode="auto">
          <a:xfrm>
            <a:off x="558800" y="2641600"/>
            <a:ext cx="3175" cy="0"/>
          </a:xfrm>
          <a:prstGeom prst="rect">
            <a:avLst/>
          </a:prstGeom>
          <a:solidFill>
            <a:srgbClr val="1F1A17"/>
          </a:solidFill>
          <a:ln w="9525">
            <a:noFill/>
            <a:miter lim="800000"/>
            <a:headEnd/>
            <a:tailEnd/>
          </a:ln>
        </p:spPr>
        <p:txBody>
          <a:bodyPr/>
          <a:lstStyle/>
          <a:p>
            <a:endParaRPr lang="en-US" dirty="0"/>
          </a:p>
        </p:txBody>
      </p:sp>
      <p:sp>
        <p:nvSpPr>
          <p:cNvPr id="42077" name="Rectangle 93"/>
          <p:cNvSpPr>
            <a:spLocks noChangeArrowheads="1"/>
          </p:cNvSpPr>
          <p:nvPr/>
        </p:nvSpPr>
        <p:spPr bwMode="auto">
          <a:xfrm>
            <a:off x="606425" y="2641600"/>
            <a:ext cx="7938" cy="0"/>
          </a:xfrm>
          <a:prstGeom prst="rect">
            <a:avLst/>
          </a:prstGeom>
          <a:solidFill>
            <a:srgbClr val="1F1A17"/>
          </a:solidFill>
          <a:ln w="9525">
            <a:noFill/>
            <a:miter lim="800000"/>
            <a:headEnd/>
            <a:tailEnd/>
          </a:ln>
        </p:spPr>
        <p:txBody>
          <a:bodyPr/>
          <a:lstStyle/>
          <a:p>
            <a:endParaRPr lang="en-US" dirty="0"/>
          </a:p>
        </p:txBody>
      </p:sp>
      <p:sp>
        <p:nvSpPr>
          <p:cNvPr id="42078" name="Rectangle 94"/>
          <p:cNvSpPr>
            <a:spLocks noChangeArrowheads="1"/>
          </p:cNvSpPr>
          <p:nvPr/>
        </p:nvSpPr>
        <p:spPr bwMode="auto">
          <a:xfrm>
            <a:off x="654050" y="2641600"/>
            <a:ext cx="7938" cy="0"/>
          </a:xfrm>
          <a:prstGeom prst="rect">
            <a:avLst/>
          </a:prstGeom>
          <a:solidFill>
            <a:srgbClr val="1F1A17"/>
          </a:solidFill>
          <a:ln w="9525">
            <a:noFill/>
            <a:miter lim="800000"/>
            <a:headEnd/>
            <a:tailEnd/>
          </a:ln>
        </p:spPr>
        <p:txBody>
          <a:bodyPr/>
          <a:lstStyle/>
          <a:p>
            <a:endParaRPr lang="en-US" dirty="0"/>
          </a:p>
        </p:txBody>
      </p:sp>
      <p:sp>
        <p:nvSpPr>
          <p:cNvPr id="42079" name="Rectangle 95"/>
          <p:cNvSpPr>
            <a:spLocks noChangeArrowheads="1"/>
          </p:cNvSpPr>
          <p:nvPr/>
        </p:nvSpPr>
        <p:spPr bwMode="auto">
          <a:xfrm>
            <a:off x="701675" y="2641600"/>
            <a:ext cx="7938" cy="0"/>
          </a:xfrm>
          <a:prstGeom prst="rect">
            <a:avLst/>
          </a:prstGeom>
          <a:solidFill>
            <a:srgbClr val="1F1A17"/>
          </a:solidFill>
          <a:ln w="9525">
            <a:noFill/>
            <a:miter lim="800000"/>
            <a:headEnd/>
            <a:tailEnd/>
          </a:ln>
        </p:spPr>
        <p:txBody>
          <a:bodyPr/>
          <a:lstStyle/>
          <a:p>
            <a:endParaRPr lang="en-US" dirty="0"/>
          </a:p>
        </p:txBody>
      </p:sp>
      <p:sp>
        <p:nvSpPr>
          <p:cNvPr id="42080" name="Rectangle 96"/>
          <p:cNvSpPr>
            <a:spLocks noChangeArrowheads="1"/>
          </p:cNvSpPr>
          <p:nvPr/>
        </p:nvSpPr>
        <p:spPr bwMode="auto">
          <a:xfrm>
            <a:off x="749300" y="2641600"/>
            <a:ext cx="7938" cy="0"/>
          </a:xfrm>
          <a:prstGeom prst="rect">
            <a:avLst/>
          </a:prstGeom>
          <a:solidFill>
            <a:srgbClr val="1F1A17"/>
          </a:solidFill>
          <a:ln w="9525">
            <a:noFill/>
            <a:miter lim="800000"/>
            <a:headEnd/>
            <a:tailEnd/>
          </a:ln>
        </p:spPr>
        <p:txBody>
          <a:bodyPr/>
          <a:lstStyle/>
          <a:p>
            <a:endParaRPr lang="en-US" dirty="0"/>
          </a:p>
        </p:txBody>
      </p:sp>
      <p:sp>
        <p:nvSpPr>
          <p:cNvPr id="42081" name="Rectangle 97"/>
          <p:cNvSpPr>
            <a:spLocks noChangeArrowheads="1"/>
          </p:cNvSpPr>
          <p:nvPr/>
        </p:nvSpPr>
        <p:spPr bwMode="auto">
          <a:xfrm>
            <a:off x="801688" y="2641600"/>
            <a:ext cx="3175" cy="0"/>
          </a:xfrm>
          <a:prstGeom prst="rect">
            <a:avLst/>
          </a:prstGeom>
          <a:solidFill>
            <a:srgbClr val="1F1A17"/>
          </a:solidFill>
          <a:ln w="9525">
            <a:noFill/>
            <a:miter lim="800000"/>
            <a:headEnd/>
            <a:tailEnd/>
          </a:ln>
        </p:spPr>
        <p:txBody>
          <a:bodyPr/>
          <a:lstStyle/>
          <a:p>
            <a:endParaRPr lang="en-US" dirty="0"/>
          </a:p>
        </p:txBody>
      </p:sp>
      <p:sp>
        <p:nvSpPr>
          <p:cNvPr id="42082" name="Rectangle 98"/>
          <p:cNvSpPr>
            <a:spLocks noChangeArrowheads="1"/>
          </p:cNvSpPr>
          <p:nvPr/>
        </p:nvSpPr>
        <p:spPr bwMode="auto">
          <a:xfrm>
            <a:off x="849313" y="2641600"/>
            <a:ext cx="7937" cy="0"/>
          </a:xfrm>
          <a:prstGeom prst="rect">
            <a:avLst/>
          </a:prstGeom>
          <a:solidFill>
            <a:srgbClr val="1F1A17"/>
          </a:solidFill>
          <a:ln w="9525">
            <a:noFill/>
            <a:miter lim="800000"/>
            <a:headEnd/>
            <a:tailEnd/>
          </a:ln>
        </p:spPr>
        <p:txBody>
          <a:bodyPr/>
          <a:lstStyle/>
          <a:p>
            <a:endParaRPr lang="en-US" dirty="0"/>
          </a:p>
        </p:txBody>
      </p:sp>
      <p:sp>
        <p:nvSpPr>
          <p:cNvPr id="42083" name="Rectangle 99"/>
          <p:cNvSpPr>
            <a:spLocks noChangeArrowheads="1"/>
          </p:cNvSpPr>
          <p:nvPr/>
        </p:nvSpPr>
        <p:spPr bwMode="auto">
          <a:xfrm>
            <a:off x="896938" y="2641600"/>
            <a:ext cx="7937" cy="0"/>
          </a:xfrm>
          <a:prstGeom prst="rect">
            <a:avLst/>
          </a:prstGeom>
          <a:solidFill>
            <a:srgbClr val="1F1A17"/>
          </a:solidFill>
          <a:ln w="9525">
            <a:noFill/>
            <a:miter lim="800000"/>
            <a:headEnd/>
            <a:tailEnd/>
          </a:ln>
        </p:spPr>
        <p:txBody>
          <a:bodyPr/>
          <a:lstStyle/>
          <a:p>
            <a:endParaRPr lang="en-US" dirty="0"/>
          </a:p>
        </p:txBody>
      </p:sp>
      <p:sp>
        <p:nvSpPr>
          <p:cNvPr id="42084" name="Rectangle 100"/>
          <p:cNvSpPr>
            <a:spLocks noChangeArrowheads="1"/>
          </p:cNvSpPr>
          <p:nvPr/>
        </p:nvSpPr>
        <p:spPr bwMode="auto">
          <a:xfrm>
            <a:off x="944563" y="2641600"/>
            <a:ext cx="7937" cy="0"/>
          </a:xfrm>
          <a:prstGeom prst="rect">
            <a:avLst/>
          </a:prstGeom>
          <a:solidFill>
            <a:srgbClr val="1F1A17"/>
          </a:solidFill>
          <a:ln w="9525">
            <a:noFill/>
            <a:miter lim="800000"/>
            <a:headEnd/>
            <a:tailEnd/>
          </a:ln>
        </p:spPr>
        <p:txBody>
          <a:bodyPr/>
          <a:lstStyle/>
          <a:p>
            <a:endParaRPr lang="en-US" dirty="0"/>
          </a:p>
        </p:txBody>
      </p:sp>
      <p:sp>
        <p:nvSpPr>
          <p:cNvPr id="42085" name="Rectangle 101"/>
          <p:cNvSpPr>
            <a:spLocks noChangeArrowheads="1"/>
          </p:cNvSpPr>
          <p:nvPr/>
        </p:nvSpPr>
        <p:spPr bwMode="auto">
          <a:xfrm>
            <a:off x="996950" y="2641600"/>
            <a:ext cx="3175" cy="0"/>
          </a:xfrm>
          <a:prstGeom prst="rect">
            <a:avLst/>
          </a:prstGeom>
          <a:solidFill>
            <a:srgbClr val="1F1A17"/>
          </a:solidFill>
          <a:ln w="9525">
            <a:noFill/>
            <a:miter lim="800000"/>
            <a:headEnd/>
            <a:tailEnd/>
          </a:ln>
        </p:spPr>
        <p:txBody>
          <a:bodyPr/>
          <a:lstStyle/>
          <a:p>
            <a:endParaRPr lang="en-US" dirty="0"/>
          </a:p>
        </p:txBody>
      </p:sp>
      <p:sp>
        <p:nvSpPr>
          <p:cNvPr id="42086" name="Rectangle 102"/>
          <p:cNvSpPr>
            <a:spLocks noChangeArrowheads="1"/>
          </p:cNvSpPr>
          <p:nvPr/>
        </p:nvSpPr>
        <p:spPr bwMode="auto">
          <a:xfrm>
            <a:off x="1044575" y="2641600"/>
            <a:ext cx="7938" cy="0"/>
          </a:xfrm>
          <a:prstGeom prst="rect">
            <a:avLst/>
          </a:prstGeom>
          <a:solidFill>
            <a:srgbClr val="1F1A17"/>
          </a:solidFill>
          <a:ln w="9525">
            <a:noFill/>
            <a:miter lim="800000"/>
            <a:headEnd/>
            <a:tailEnd/>
          </a:ln>
        </p:spPr>
        <p:txBody>
          <a:bodyPr/>
          <a:lstStyle/>
          <a:p>
            <a:endParaRPr lang="en-US" dirty="0"/>
          </a:p>
        </p:txBody>
      </p:sp>
      <p:sp>
        <p:nvSpPr>
          <p:cNvPr id="42087" name="Rectangle 103"/>
          <p:cNvSpPr>
            <a:spLocks noChangeArrowheads="1"/>
          </p:cNvSpPr>
          <p:nvPr/>
        </p:nvSpPr>
        <p:spPr bwMode="auto">
          <a:xfrm>
            <a:off x="1092200" y="2641600"/>
            <a:ext cx="7938" cy="0"/>
          </a:xfrm>
          <a:prstGeom prst="rect">
            <a:avLst/>
          </a:prstGeom>
          <a:solidFill>
            <a:srgbClr val="1F1A17"/>
          </a:solidFill>
          <a:ln w="9525">
            <a:noFill/>
            <a:miter lim="800000"/>
            <a:headEnd/>
            <a:tailEnd/>
          </a:ln>
        </p:spPr>
        <p:txBody>
          <a:bodyPr/>
          <a:lstStyle/>
          <a:p>
            <a:endParaRPr lang="en-US" dirty="0"/>
          </a:p>
        </p:txBody>
      </p:sp>
      <p:sp>
        <p:nvSpPr>
          <p:cNvPr id="42088" name="Rectangle 104"/>
          <p:cNvSpPr>
            <a:spLocks noChangeArrowheads="1"/>
          </p:cNvSpPr>
          <p:nvPr/>
        </p:nvSpPr>
        <p:spPr bwMode="auto">
          <a:xfrm>
            <a:off x="1139825" y="2641600"/>
            <a:ext cx="7938" cy="0"/>
          </a:xfrm>
          <a:prstGeom prst="rect">
            <a:avLst/>
          </a:prstGeom>
          <a:solidFill>
            <a:srgbClr val="1F1A17"/>
          </a:solidFill>
          <a:ln w="9525">
            <a:noFill/>
            <a:miter lim="800000"/>
            <a:headEnd/>
            <a:tailEnd/>
          </a:ln>
        </p:spPr>
        <p:txBody>
          <a:bodyPr/>
          <a:lstStyle/>
          <a:p>
            <a:endParaRPr lang="en-US" dirty="0"/>
          </a:p>
        </p:txBody>
      </p:sp>
      <p:sp>
        <p:nvSpPr>
          <p:cNvPr id="42089" name="Rectangle 105"/>
          <p:cNvSpPr>
            <a:spLocks noChangeArrowheads="1"/>
          </p:cNvSpPr>
          <p:nvPr/>
        </p:nvSpPr>
        <p:spPr bwMode="auto">
          <a:xfrm>
            <a:off x="1187450" y="2641600"/>
            <a:ext cx="7938" cy="0"/>
          </a:xfrm>
          <a:prstGeom prst="rect">
            <a:avLst/>
          </a:prstGeom>
          <a:solidFill>
            <a:srgbClr val="1F1A17"/>
          </a:solidFill>
          <a:ln w="9525">
            <a:noFill/>
            <a:miter lim="800000"/>
            <a:headEnd/>
            <a:tailEnd/>
          </a:ln>
        </p:spPr>
        <p:txBody>
          <a:bodyPr/>
          <a:lstStyle/>
          <a:p>
            <a:endParaRPr lang="en-US" dirty="0"/>
          </a:p>
        </p:txBody>
      </p:sp>
      <p:sp>
        <p:nvSpPr>
          <p:cNvPr id="42090" name="Rectangle 106"/>
          <p:cNvSpPr>
            <a:spLocks noChangeArrowheads="1"/>
          </p:cNvSpPr>
          <p:nvPr/>
        </p:nvSpPr>
        <p:spPr bwMode="auto">
          <a:xfrm>
            <a:off x="1239838" y="2641600"/>
            <a:ext cx="3175" cy="0"/>
          </a:xfrm>
          <a:prstGeom prst="rect">
            <a:avLst/>
          </a:prstGeom>
          <a:solidFill>
            <a:srgbClr val="1F1A17"/>
          </a:solidFill>
          <a:ln w="9525">
            <a:noFill/>
            <a:miter lim="800000"/>
            <a:headEnd/>
            <a:tailEnd/>
          </a:ln>
        </p:spPr>
        <p:txBody>
          <a:bodyPr/>
          <a:lstStyle/>
          <a:p>
            <a:endParaRPr lang="en-US" dirty="0"/>
          </a:p>
        </p:txBody>
      </p:sp>
      <p:sp>
        <p:nvSpPr>
          <p:cNvPr id="42091" name="Rectangle 107"/>
          <p:cNvSpPr>
            <a:spLocks noChangeArrowheads="1"/>
          </p:cNvSpPr>
          <p:nvPr/>
        </p:nvSpPr>
        <p:spPr bwMode="auto">
          <a:xfrm>
            <a:off x="1287463" y="2641600"/>
            <a:ext cx="7937" cy="0"/>
          </a:xfrm>
          <a:prstGeom prst="rect">
            <a:avLst/>
          </a:prstGeom>
          <a:solidFill>
            <a:srgbClr val="1F1A17"/>
          </a:solidFill>
          <a:ln w="9525">
            <a:noFill/>
            <a:miter lim="800000"/>
            <a:headEnd/>
            <a:tailEnd/>
          </a:ln>
        </p:spPr>
        <p:txBody>
          <a:bodyPr/>
          <a:lstStyle/>
          <a:p>
            <a:endParaRPr lang="en-US" dirty="0"/>
          </a:p>
        </p:txBody>
      </p:sp>
      <p:sp>
        <p:nvSpPr>
          <p:cNvPr id="42092" name="Rectangle 108"/>
          <p:cNvSpPr>
            <a:spLocks noChangeArrowheads="1"/>
          </p:cNvSpPr>
          <p:nvPr/>
        </p:nvSpPr>
        <p:spPr bwMode="auto">
          <a:xfrm>
            <a:off x="1335088" y="2641600"/>
            <a:ext cx="7937" cy="0"/>
          </a:xfrm>
          <a:prstGeom prst="rect">
            <a:avLst/>
          </a:prstGeom>
          <a:solidFill>
            <a:srgbClr val="1F1A17"/>
          </a:solidFill>
          <a:ln w="9525">
            <a:noFill/>
            <a:miter lim="800000"/>
            <a:headEnd/>
            <a:tailEnd/>
          </a:ln>
        </p:spPr>
        <p:txBody>
          <a:bodyPr/>
          <a:lstStyle/>
          <a:p>
            <a:endParaRPr lang="en-US" dirty="0"/>
          </a:p>
        </p:txBody>
      </p:sp>
      <p:sp>
        <p:nvSpPr>
          <p:cNvPr id="42093" name="Rectangle 109"/>
          <p:cNvSpPr>
            <a:spLocks noChangeArrowheads="1"/>
          </p:cNvSpPr>
          <p:nvPr/>
        </p:nvSpPr>
        <p:spPr bwMode="auto">
          <a:xfrm>
            <a:off x="1382713" y="2641600"/>
            <a:ext cx="7937" cy="0"/>
          </a:xfrm>
          <a:prstGeom prst="rect">
            <a:avLst/>
          </a:prstGeom>
          <a:solidFill>
            <a:srgbClr val="1F1A17"/>
          </a:solidFill>
          <a:ln w="9525">
            <a:noFill/>
            <a:miter lim="800000"/>
            <a:headEnd/>
            <a:tailEnd/>
          </a:ln>
        </p:spPr>
        <p:txBody>
          <a:bodyPr/>
          <a:lstStyle/>
          <a:p>
            <a:endParaRPr lang="en-US" dirty="0"/>
          </a:p>
        </p:txBody>
      </p:sp>
      <p:sp>
        <p:nvSpPr>
          <p:cNvPr id="42094" name="Rectangle 110"/>
          <p:cNvSpPr>
            <a:spLocks noChangeArrowheads="1"/>
          </p:cNvSpPr>
          <p:nvPr/>
        </p:nvSpPr>
        <p:spPr bwMode="auto">
          <a:xfrm>
            <a:off x="1435100" y="2641600"/>
            <a:ext cx="3175" cy="0"/>
          </a:xfrm>
          <a:prstGeom prst="rect">
            <a:avLst/>
          </a:prstGeom>
          <a:solidFill>
            <a:srgbClr val="1F1A17"/>
          </a:solidFill>
          <a:ln w="9525">
            <a:noFill/>
            <a:miter lim="800000"/>
            <a:headEnd/>
            <a:tailEnd/>
          </a:ln>
        </p:spPr>
        <p:txBody>
          <a:bodyPr/>
          <a:lstStyle/>
          <a:p>
            <a:endParaRPr lang="en-US" dirty="0"/>
          </a:p>
        </p:txBody>
      </p:sp>
      <p:sp>
        <p:nvSpPr>
          <p:cNvPr id="42095" name="Rectangle 111"/>
          <p:cNvSpPr>
            <a:spLocks noChangeArrowheads="1"/>
          </p:cNvSpPr>
          <p:nvPr/>
        </p:nvSpPr>
        <p:spPr bwMode="auto">
          <a:xfrm>
            <a:off x="1482725" y="2641600"/>
            <a:ext cx="7938" cy="0"/>
          </a:xfrm>
          <a:prstGeom prst="rect">
            <a:avLst/>
          </a:prstGeom>
          <a:solidFill>
            <a:srgbClr val="1F1A17"/>
          </a:solidFill>
          <a:ln w="9525">
            <a:noFill/>
            <a:miter lim="800000"/>
            <a:headEnd/>
            <a:tailEnd/>
          </a:ln>
        </p:spPr>
        <p:txBody>
          <a:bodyPr/>
          <a:lstStyle/>
          <a:p>
            <a:endParaRPr lang="en-US" dirty="0"/>
          </a:p>
        </p:txBody>
      </p:sp>
      <p:sp>
        <p:nvSpPr>
          <p:cNvPr id="42096" name="Rectangle 112"/>
          <p:cNvSpPr>
            <a:spLocks noChangeArrowheads="1"/>
          </p:cNvSpPr>
          <p:nvPr/>
        </p:nvSpPr>
        <p:spPr bwMode="auto">
          <a:xfrm>
            <a:off x="1530350" y="2641600"/>
            <a:ext cx="7938" cy="0"/>
          </a:xfrm>
          <a:prstGeom prst="rect">
            <a:avLst/>
          </a:prstGeom>
          <a:solidFill>
            <a:srgbClr val="1F1A17"/>
          </a:solidFill>
          <a:ln w="9525">
            <a:noFill/>
            <a:miter lim="800000"/>
            <a:headEnd/>
            <a:tailEnd/>
          </a:ln>
        </p:spPr>
        <p:txBody>
          <a:bodyPr/>
          <a:lstStyle/>
          <a:p>
            <a:endParaRPr lang="en-US" dirty="0"/>
          </a:p>
        </p:txBody>
      </p:sp>
      <p:sp>
        <p:nvSpPr>
          <p:cNvPr id="42097" name="Rectangle 113"/>
          <p:cNvSpPr>
            <a:spLocks noChangeArrowheads="1"/>
          </p:cNvSpPr>
          <p:nvPr/>
        </p:nvSpPr>
        <p:spPr bwMode="auto">
          <a:xfrm>
            <a:off x="1577975" y="2641600"/>
            <a:ext cx="7938" cy="0"/>
          </a:xfrm>
          <a:prstGeom prst="rect">
            <a:avLst/>
          </a:prstGeom>
          <a:solidFill>
            <a:srgbClr val="1F1A17"/>
          </a:solidFill>
          <a:ln w="9525">
            <a:noFill/>
            <a:miter lim="800000"/>
            <a:headEnd/>
            <a:tailEnd/>
          </a:ln>
        </p:spPr>
        <p:txBody>
          <a:bodyPr/>
          <a:lstStyle/>
          <a:p>
            <a:endParaRPr lang="en-US" dirty="0"/>
          </a:p>
        </p:txBody>
      </p:sp>
      <p:sp>
        <p:nvSpPr>
          <p:cNvPr id="42098" name="Rectangle 114"/>
          <p:cNvSpPr>
            <a:spLocks noChangeArrowheads="1"/>
          </p:cNvSpPr>
          <p:nvPr/>
        </p:nvSpPr>
        <p:spPr bwMode="auto">
          <a:xfrm>
            <a:off x="1625600" y="2641600"/>
            <a:ext cx="7938" cy="0"/>
          </a:xfrm>
          <a:prstGeom prst="rect">
            <a:avLst/>
          </a:prstGeom>
          <a:solidFill>
            <a:srgbClr val="1F1A17"/>
          </a:solidFill>
          <a:ln w="9525">
            <a:noFill/>
            <a:miter lim="800000"/>
            <a:headEnd/>
            <a:tailEnd/>
          </a:ln>
        </p:spPr>
        <p:txBody>
          <a:bodyPr/>
          <a:lstStyle/>
          <a:p>
            <a:endParaRPr lang="en-US" dirty="0"/>
          </a:p>
        </p:txBody>
      </p:sp>
      <p:sp>
        <p:nvSpPr>
          <p:cNvPr id="42099" name="Rectangle 115"/>
          <p:cNvSpPr>
            <a:spLocks noChangeArrowheads="1"/>
          </p:cNvSpPr>
          <p:nvPr/>
        </p:nvSpPr>
        <p:spPr bwMode="auto">
          <a:xfrm>
            <a:off x="1677988" y="2641600"/>
            <a:ext cx="4762" cy="0"/>
          </a:xfrm>
          <a:prstGeom prst="rect">
            <a:avLst/>
          </a:prstGeom>
          <a:solidFill>
            <a:srgbClr val="1F1A17"/>
          </a:solidFill>
          <a:ln w="9525">
            <a:noFill/>
            <a:miter lim="800000"/>
            <a:headEnd/>
            <a:tailEnd/>
          </a:ln>
        </p:spPr>
        <p:txBody>
          <a:bodyPr/>
          <a:lstStyle/>
          <a:p>
            <a:endParaRPr lang="en-US" dirty="0"/>
          </a:p>
        </p:txBody>
      </p:sp>
      <p:sp>
        <p:nvSpPr>
          <p:cNvPr id="42101" name="Rectangle 117"/>
          <p:cNvSpPr>
            <a:spLocks noChangeArrowheads="1"/>
          </p:cNvSpPr>
          <p:nvPr/>
        </p:nvSpPr>
        <p:spPr bwMode="auto">
          <a:xfrm>
            <a:off x="3886200" y="2066925"/>
            <a:ext cx="4763" cy="3175"/>
          </a:xfrm>
          <a:prstGeom prst="rect">
            <a:avLst/>
          </a:prstGeom>
          <a:solidFill>
            <a:srgbClr val="1F1A17"/>
          </a:solidFill>
          <a:ln w="9525">
            <a:noFill/>
            <a:miter lim="800000"/>
            <a:headEnd/>
            <a:tailEnd/>
          </a:ln>
        </p:spPr>
        <p:txBody>
          <a:bodyPr/>
          <a:lstStyle/>
          <a:p>
            <a:endParaRPr lang="en-US" dirty="0"/>
          </a:p>
        </p:txBody>
      </p:sp>
      <p:sp>
        <p:nvSpPr>
          <p:cNvPr id="42102" name="Rectangle 118"/>
          <p:cNvSpPr>
            <a:spLocks noChangeArrowheads="1"/>
          </p:cNvSpPr>
          <p:nvPr/>
        </p:nvSpPr>
        <p:spPr bwMode="auto">
          <a:xfrm>
            <a:off x="3886200" y="3876675"/>
            <a:ext cx="4763" cy="3175"/>
          </a:xfrm>
          <a:prstGeom prst="rect">
            <a:avLst/>
          </a:prstGeom>
          <a:solidFill>
            <a:srgbClr val="1F1A17"/>
          </a:solidFill>
          <a:ln w="9525">
            <a:noFill/>
            <a:miter lim="800000"/>
            <a:headEnd/>
            <a:tailEnd/>
          </a:ln>
        </p:spPr>
        <p:txBody>
          <a:bodyPr/>
          <a:lstStyle/>
          <a:p>
            <a:endParaRPr lang="en-US" dirty="0"/>
          </a:p>
        </p:txBody>
      </p:sp>
      <p:sp>
        <p:nvSpPr>
          <p:cNvPr id="42105" name="Freeform 121"/>
          <p:cNvSpPr>
            <a:spLocks/>
          </p:cNvSpPr>
          <p:nvPr/>
        </p:nvSpPr>
        <p:spPr bwMode="auto">
          <a:xfrm>
            <a:off x="4948238" y="704850"/>
            <a:ext cx="14287" cy="20638"/>
          </a:xfrm>
          <a:custGeom>
            <a:avLst/>
            <a:gdLst>
              <a:gd name="T0" fmla="*/ 2147483647 w 6"/>
              <a:gd name="T1" fmla="*/ 0 h 8"/>
              <a:gd name="T2" fmla="*/ 0 w 6"/>
              <a:gd name="T3" fmla="*/ 2147483647 h 8"/>
              <a:gd name="T4" fmla="*/ 2147483647 w 6"/>
              <a:gd name="T5" fmla="*/ 2147483647 h 8"/>
              <a:gd name="T6" fmla="*/ 2147483647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4" y="0"/>
                </a:moveTo>
                <a:lnTo>
                  <a:pt x="0" y="6"/>
                </a:lnTo>
                <a:lnTo>
                  <a:pt x="6" y="8"/>
                </a:lnTo>
                <a:lnTo>
                  <a:pt x="4" y="0"/>
                </a:lnTo>
                <a:close/>
              </a:path>
            </a:pathLst>
          </a:custGeom>
          <a:solidFill>
            <a:srgbClr val="DA251D"/>
          </a:solidFill>
          <a:ln w="9525">
            <a:noFill/>
            <a:round/>
            <a:headEnd/>
            <a:tailEnd/>
          </a:ln>
        </p:spPr>
        <p:txBody>
          <a:bodyPr/>
          <a:lstStyle/>
          <a:p>
            <a:endParaRPr lang="en-US" dirty="0"/>
          </a:p>
        </p:txBody>
      </p:sp>
      <p:sp>
        <p:nvSpPr>
          <p:cNvPr id="42106" name="Rectangle 122"/>
          <p:cNvSpPr>
            <a:spLocks noChangeArrowheads="1"/>
          </p:cNvSpPr>
          <p:nvPr/>
        </p:nvSpPr>
        <p:spPr bwMode="auto">
          <a:xfrm>
            <a:off x="2479675" y="1512888"/>
            <a:ext cx="3175" cy="4762"/>
          </a:xfrm>
          <a:prstGeom prst="rect">
            <a:avLst/>
          </a:prstGeom>
          <a:solidFill>
            <a:srgbClr val="1F1A17"/>
          </a:solidFill>
          <a:ln w="9525">
            <a:noFill/>
            <a:miter lim="800000"/>
            <a:headEnd/>
            <a:tailEnd/>
          </a:ln>
        </p:spPr>
        <p:txBody>
          <a:bodyPr/>
          <a:lstStyle/>
          <a:p>
            <a:endParaRPr lang="en-US" dirty="0"/>
          </a:p>
        </p:txBody>
      </p:sp>
      <p:sp>
        <p:nvSpPr>
          <p:cNvPr id="111" name="Text Box 4"/>
          <p:cNvSpPr txBox="1">
            <a:spLocks noChangeArrowheads="1"/>
          </p:cNvSpPr>
          <p:nvPr/>
        </p:nvSpPr>
        <p:spPr bwMode="auto">
          <a:xfrm>
            <a:off x="1223512" y="0"/>
            <a:ext cx="6692218"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Lateral Boundary Conditions Structure</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
        <p:nvSpPr>
          <p:cNvPr id="112" name="TextBox 111"/>
          <p:cNvSpPr txBox="1"/>
          <p:nvPr/>
        </p:nvSpPr>
        <p:spPr>
          <a:xfrm>
            <a:off x="0" y="609600"/>
            <a:ext cx="9144000" cy="6247866"/>
          </a:xfrm>
          <a:prstGeom prst="rect">
            <a:avLst/>
          </a:prstGeom>
          <a:noFill/>
        </p:spPr>
        <p:txBody>
          <a:bodyPr wrap="square" rtlCol="0">
            <a:spAutoFit/>
          </a:bodyPr>
          <a:lstStyle/>
          <a:p>
            <a:pPr marL="228600" algn="l">
              <a:tabLst>
                <a:tab pos="685800" algn="l"/>
                <a:tab pos="4114800" algn="l"/>
              </a:tabLst>
            </a:pPr>
            <a:r>
              <a:rPr lang="en-US" sz="1600" dirty="0" smtClean="0">
                <a:solidFill>
                  <a:srgbClr val="000000"/>
                </a:solidFill>
                <a:latin typeface="Arial" pitchFamily="34" charset="0"/>
                <a:cs typeface="Arial" pitchFamily="34" charset="0"/>
              </a:rPr>
              <a:t>TYPE</a:t>
            </a: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T_LBC</a:t>
            </a:r>
          </a:p>
          <a:p>
            <a:pPr marL="228600" algn="l">
              <a:tabLst>
                <a:tab pos="685800" algn="l"/>
                <a:tab pos="4114800" algn="l"/>
              </a:tabLst>
            </a:pP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 acquire</a:t>
            </a:r>
            <a:r>
              <a:rPr lang="en-US" sz="1600" dirty="0" smtClean="0">
                <a:solidFill>
                  <a:srgbClr val="0070C0"/>
                </a:solidFill>
                <a:latin typeface="Arial" pitchFamily="34" charset="0"/>
                <a:cs typeface="Arial" pitchFamily="34" charset="0"/>
              </a:rPr>
              <a:t>	</a:t>
            </a:r>
            <a:r>
              <a:rPr lang="en-US" sz="1600" dirty="0" smtClean="0">
                <a:solidFill>
                  <a:srgbClr val="000000"/>
                </a:solidFill>
                <a:latin typeface="Arial" pitchFamily="34" charset="0"/>
                <a:cs typeface="Arial" pitchFamily="34" charset="0"/>
              </a:rPr>
              <a:t>process lateral boundary data</a:t>
            </a:r>
          </a:p>
          <a:p>
            <a:pPr marL="228600" algn="l">
              <a:tabLst>
                <a:tab pos="685800" algn="l"/>
                <a:tab pos="4114800" algn="l"/>
              </a:tabLst>
            </a:pPr>
            <a:endParaRPr lang="en-US" sz="1600" dirty="0" smtClean="0">
              <a:solidFill>
                <a:srgbClr val="0070C0"/>
              </a:solidFill>
              <a:latin typeface="Arial" pitchFamily="34" charset="0"/>
              <a:cs typeface="Arial" pitchFamily="34" charset="0"/>
            </a:endParaRPr>
          </a:p>
          <a:p>
            <a:pPr marL="228600" algn="l">
              <a:tabLst>
                <a:tab pos="685800" algn="l"/>
                <a:tab pos="4114800" algn="l"/>
              </a:tabLst>
            </a:pP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 </a:t>
            </a:r>
            <a:r>
              <a:rPr lang="en-US" sz="1600" dirty="0" err="1" smtClean="0">
                <a:solidFill>
                  <a:srgbClr val="FF0000"/>
                </a:solidFill>
                <a:latin typeface="Arial" pitchFamily="34" charset="0"/>
                <a:cs typeface="Arial" pitchFamily="34" charset="0"/>
              </a:rPr>
              <a:t>Chapman_explicit</a:t>
            </a:r>
            <a:endParaRPr lang="en-US" sz="1600" dirty="0" smtClean="0">
              <a:solidFill>
                <a:srgbClr val="FF0000"/>
              </a:solidFill>
              <a:latin typeface="Arial" pitchFamily="34" charset="0"/>
              <a:cs typeface="Arial" pitchFamily="34" charset="0"/>
            </a:endParaRPr>
          </a:p>
          <a:p>
            <a:pPr marL="228600" algn="l">
              <a:tabLst>
                <a:tab pos="685800" algn="l"/>
                <a:tab pos="4114800" algn="l"/>
              </a:tabLst>
            </a:pPr>
            <a:r>
              <a:rPr lang="en-US" sz="1600" dirty="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a:t>
            </a:r>
            <a:r>
              <a:rPr lang="en-US" sz="1600" dirty="0">
                <a:solidFill>
                  <a:srgbClr val="0033CC"/>
                </a:solidFill>
                <a:latin typeface="Arial" pitchFamily="34" charset="0"/>
                <a:cs typeface="Arial" pitchFamily="34" charset="0"/>
              </a:rPr>
              <a:t>:: </a:t>
            </a:r>
            <a:r>
              <a:rPr lang="en-US" sz="1600" dirty="0" err="1" smtClean="0">
                <a:solidFill>
                  <a:srgbClr val="FF0000"/>
                </a:solidFill>
                <a:latin typeface="Arial" pitchFamily="34" charset="0"/>
                <a:cs typeface="Arial" pitchFamily="34" charset="0"/>
              </a:rPr>
              <a:t>Chapman_implicit</a:t>
            </a:r>
            <a:endParaRPr lang="en-US" sz="1600" dirty="0" smtClean="0">
              <a:solidFill>
                <a:srgbClr val="FF0000"/>
              </a:solidFill>
              <a:latin typeface="Arial" pitchFamily="34" charset="0"/>
              <a:cs typeface="Arial" pitchFamily="34" charset="0"/>
            </a:endParaRPr>
          </a:p>
          <a:p>
            <a:pPr marL="228600" algn="l">
              <a:tabLst>
                <a:tab pos="685800" algn="l"/>
                <a:tab pos="4114800" algn="l"/>
              </a:tabLst>
            </a:pP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 </a:t>
            </a:r>
            <a:r>
              <a:rPr lang="en-US" sz="1600" dirty="0" smtClean="0">
                <a:solidFill>
                  <a:srgbClr val="FF0000"/>
                </a:solidFill>
                <a:latin typeface="Arial" pitchFamily="34" charset="0"/>
                <a:cs typeface="Arial" pitchFamily="34" charset="0"/>
              </a:rPr>
              <a:t>clamped</a:t>
            </a:r>
          </a:p>
          <a:p>
            <a:pPr marL="228600" algn="l">
              <a:tabLst>
                <a:tab pos="685800" algn="l"/>
                <a:tab pos="4114800" algn="l"/>
              </a:tabLst>
            </a:pP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 </a:t>
            </a:r>
            <a:r>
              <a:rPr lang="en-US" sz="1600" dirty="0" smtClean="0">
                <a:solidFill>
                  <a:srgbClr val="FF0000"/>
                </a:solidFill>
                <a:latin typeface="Arial" pitchFamily="34" charset="0"/>
                <a:cs typeface="Arial" pitchFamily="34" charset="0"/>
              </a:rPr>
              <a:t>closed</a:t>
            </a:r>
          </a:p>
          <a:p>
            <a:pPr marL="228600" algn="l">
              <a:tabLst>
                <a:tab pos="685800" algn="l"/>
                <a:tab pos="4114800" algn="l"/>
              </a:tabLst>
            </a:pP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 </a:t>
            </a:r>
            <a:r>
              <a:rPr lang="en-US" sz="1600" dirty="0" err="1" smtClean="0">
                <a:solidFill>
                  <a:srgbClr val="FF0000"/>
                </a:solidFill>
                <a:latin typeface="Arial" pitchFamily="34" charset="0"/>
                <a:cs typeface="Arial" pitchFamily="34" charset="0"/>
              </a:rPr>
              <a:t>Flather</a:t>
            </a:r>
            <a:endParaRPr lang="en-US" sz="1600" dirty="0" smtClean="0">
              <a:solidFill>
                <a:srgbClr val="FF0000"/>
              </a:solidFill>
              <a:latin typeface="Arial" pitchFamily="34" charset="0"/>
              <a:cs typeface="Arial" pitchFamily="34" charset="0"/>
            </a:endParaRPr>
          </a:p>
          <a:p>
            <a:pPr marL="228600" algn="l">
              <a:tabLst>
                <a:tab pos="685800" algn="l"/>
                <a:tab pos="4114800" algn="l"/>
              </a:tabLst>
            </a:pP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 </a:t>
            </a:r>
            <a:r>
              <a:rPr lang="en-US" sz="1600" dirty="0" smtClean="0">
                <a:solidFill>
                  <a:srgbClr val="FF0000"/>
                </a:solidFill>
                <a:latin typeface="Arial" pitchFamily="34" charset="0"/>
                <a:cs typeface="Arial" pitchFamily="34" charset="0"/>
              </a:rPr>
              <a:t>gradient</a:t>
            </a:r>
          </a:p>
          <a:p>
            <a:pPr marL="228600" algn="l">
              <a:tabLst>
                <a:tab pos="685800" algn="l"/>
                <a:tab pos="4114800" algn="l"/>
              </a:tabLst>
            </a:pP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 </a:t>
            </a:r>
            <a:r>
              <a:rPr lang="en-US" sz="1600" dirty="0" smtClean="0">
                <a:solidFill>
                  <a:srgbClr val="FF0000"/>
                </a:solidFill>
                <a:latin typeface="Arial" pitchFamily="34" charset="0"/>
                <a:cs typeface="Arial" pitchFamily="34" charset="0"/>
              </a:rPr>
              <a:t>nested</a:t>
            </a:r>
          </a:p>
          <a:p>
            <a:pPr marL="228600" algn="l">
              <a:tabLst>
                <a:tab pos="685800" algn="l"/>
                <a:tab pos="4114800" algn="l"/>
              </a:tabLst>
            </a:pP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 </a:t>
            </a:r>
            <a:r>
              <a:rPr lang="en-US" sz="1600" dirty="0" smtClean="0">
                <a:solidFill>
                  <a:srgbClr val="FF0000"/>
                </a:solidFill>
                <a:latin typeface="Arial" pitchFamily="34" charset="0"/>
                <a:cs typeface="Arial" pitchFamily="34" charset="0"/>
              </a:rPr>
              <a:t>nudging</a:t>
            </a:r>
          </a:p>
          <a:p>
            <a:pPr marL="228600" algn="l">
              <a:tabLst>
                <a:tab pos="685800" algn="l"/>
                <a:tab pos="4114800" algn="l"/>
              </a:tabLst>
            </a:pP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 </a:t>
            </a:r>
            <a:r>
              <a:rPr lang="en-US" sz="1600" dirty="0" smtClean="0">
                <a:solidFill>
                  <a:srgbClr val="FF0000"/>
                </a:solidFill>
                <a:latin typeface="Arial" pitchFamily="34" charset="0"/>
                <a:cs typeface="Arial" pitchFamily="34" charset="0"/>
              </a:rPr>
              <a:t>periodic</a:t>
            </a:r>
          </a:p>
          <a:p>
            <a:pPr marL="228600" algn="l">
              <a:tabLst>
                <a:tab pos="685800" algn="l"/>
                <a:tab pos="4114800" algn="l"/>
              </a:tabLst>
            </a:pP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 </a:t>
            </a:r>
            <a:r>
              <a:rPr lang="en-US" sz="1600" dirty="0" smtClean="0">
                <a:solidFill>
                  <a:srgbClr val="FF0000"/>
                </a:solidFill>
                <a:latin typeface="Arial" pitchFamily="34" charset="0"/>
                <a:cs typeface="Arial" pitchFamily="34" charset="0"/>
              </a:rPr>
              <a:t>radiation</a:t>
            </a:r>
          </a:p>
          <a:p>
            <a:pPr marL="228600" algn="l">
              <a:tabLst>
                <a:tab pos="685800" algn="l"/>
                <a:tab pos="4114800" algn="l"/>
              </a:tabLst>
            </a:pPr>
            <a:r>
              <a:rPr lang="en-US" sz="1600" dirty="0" smtClean="0">
                <a:solidFill>
                  <a:srgbClr val="0033CC"/>
                </a:solidFill>
                <a:latin typeface="Arial" pitchFamily="34" charset="0"/>
                <a:cs typeface="Arial" pitchFamily="34" charset="0"/>
              </a:rPr>
              <a:t>        logical :: </a:t>
            </a:r>
            <a:r>
              <a:rPr lang="en-US" sz="1600" dirty="0" smtClean="0">
                <a:solidFill>
                  <a:srgbClr val="FF0000"/>
                </a:solidFill>
                <a:latin typeface="Arial" pitchFamily="34" charset="0"/>
                <a:cs typeface="Arial" pitchFamily="34" charset="0"/>
              </a:rPr>
              <a:t>reduced</a:t>
            </a:r>
          </a:p>
          <a:p>
            <a:pPr marL="228600" algn="l">
              <a:tabLst>
                <a:tab pos="685800" algn="l"/>
                <a:tab pos="4114800" algn="l"/>
              </a:tabLst>
            </a:pPr>
            <a:r>
              <a:rPr lang="en-US" sz="1600" dirty="0">
                <a:solidFill>
                  <a:srgbClr val="FF0000"/>
                </a:solidFill>
                <a:latin typeface="Arial" pitchFamily="34" charset="0"/>
                <a:cs typeface="Arial" pitchFamily="34" charset="0"/>
              </a:rPr>
              <a:t> </a:t>
            </a:r>
            <a:r>
              <a:rPr lang="en-US" sz="1600" dirty="0" smtClean="0">
                <a:solidFill>
                  <a:srgbClr val="FF000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logical ::</a:t>
            </a:r>
            <a:r>
              <a:rPr lang="en-US" sz="1600" dirty="0" smtClean="0">
                <a:solidFill>
                  <a:srgbClr val="FF0000"/>
                </a:solidFill>
                <a:latin typeface="Arial" pitchFamily="34" charset="0"/>
                <a:cs typeface="Arial" pitchFamily="34" charset="0"/>
              </a:rPr>
              <a:t> </a:t>
            </a:r>
            <a:r>
              <a:rPr lang="en-US" sz="1600" dirty="0" err="1" smtClean="0">
                <a:solidFill>
                  <a:srgbClr val="FF0000"/>
                </a:solidFill>
                <a:latin typeface="Arial" pitchFamily="34" charset="0"/>
                <a:cs typeface="Arial" pitchFamily="34" charset="0"/>
              </a:rPr>
              <a:t>Shchepetkin</a:t>
            </a:r>
            <a:endParaRPr lang="en-US" sz="1600" dirty="0" smtClean="0">
              <a:solidFill>
                <a:srgbClr val="FF0000"/>
              </a:solidFill>
              <a:latin typeface="Arial" pitchFamily="34" charset="0"/>
              <a:cs typeface="Arial" pitchFamily="34" charset="0"/>
            </a:endParaRPr>
          </a:p>
          <a:p>
            <a:pPr marL="228600" algn="l">
              <a:tabLst>
                <a:tab pos="685800" algn="l"/>
                <a:tab pos="4114800" algn="l"/>
              </a:tabLst>
            </a:pPr>
            <a:r>
              <a:rPr lang="en-US" sz="1600" dirty="0" smtClean="0">
                <a:solidFill>
                  <a:srgbClr val="0070C0"/>
                </a:solidFill>
                <a:latin typeface="Arial" pitchFamily="34" charset="0"/>
                <a:cs typeface="Arial" pitchFamily="34" charset="0"/>
              </a:rPr>
              <a:t> </a:t>
            </a:r>
            <a:r>
              <a:rPr lang="en-US" sz="1600" dirty="0" smtClean="0">
                <a:solidFill>
                  <a:srgbClr val="000000"/>
                </a:solidFill>
                <a:latin typeface="Arial" pitchFamily="34" charset="0"/>
                <a:cs typeface="Arial" pitchFamily="34" charset="0"/>
              </a:rPr>
              <a:t>END TYPE </a:t>
            </a:r>
            <a:r>
              <a:rPr lang="en-US" sz="1600" dirty="0" smtClean="0">
                <a:solidFill>
                  <a:srgbClr val="0033CC"/>
                </a:solidFill>
                <a:latin typeface="Arial" pitchFamily="34" charset="0"/>
                <a:cs typeface="Arial" pitchFamily="34" charset="0"/>
              </a:rPr>
              <a:t>T_LBC</a:t>
            </a:r>
          </a:p>
          <a:p>
            <a:pPr marL="228600" algn="l"/>
            <a:endParaRPr lang="en-US" sz="1600" dirty="0" smtClean="0">
              <a:solidFill>
                <a:srgbClr val="0070C0"/>
              </a:solidFill>
              <a:latin typeface="Arial" pitchFamily="34" charset="0"/>
              <a:cs typeface="Arial" pitchFamily="34" charset="0"/>
            </a:endParaRPr>
          </a:p>
          <a:p>
            <a:pPr marL="228600" algn="l"/>
            <a:r>
              <a:rPr lang="en-US" sz="1600" dirty="0" smtClean="0">
                <a:solidFill>
                  <a:srgbClr val="0070C0"/>
                </a:solidFill>
                <a:latin typeface="Arial" pitchFamily="34" charset="0"/>
                <a:cs typeface="Arial" pitchFamily="34" charset="0"/>
              </a:rPr>
              <a:t> </a:t>
            </a:r>
            <a:r>
              <a:rPr lang="en-US" sz="1600" dirty="0" smtClean="0">
                <a:solidFill>
                  <a:srgbClr val="000000"/>
                </a:solidFill>
                <a:latin typeface="Arial" pitchFamily="34" charset="0"/>
                <a:cs typeface="Arial" pitchFamily="34" charset="0"/>
              </a:rPr>
              <a:t>TYPE</a:t>
            </a: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(T_LBC), </a:t>
            </a:r>
            <a:r>
              <a:rPr lang="en-US" sz="1600" dirty="0" err="1" smtClean="0">
                <a:solidFill>
                  <a:srgbClr val="000000"/>
                </a:solidFill>
                <a:latin typeface="Arial" pitchFamily="34" charset="0"/>
                <a:cs typeface="Arial" pitchFamily="34" charset="0"/>
              </a:rPr>
              <a:t>allocatable</a:t>
            </a:r>
            <a:r>
              <a:rPr lang="en-US" sz="1600" dirty="0" smtClean="0">
                <a:solidFill>
                  <a:srgbClr val="0070C0"/>
                </a:solidFill>
                <a:latin typeface="Arial" pitchFamily="34" charset="0"/>
                <a:cs typeface="Arial" pitchFamily="34" charset="0"/>
              </a:rPr>
              <a:t> </a:t>
            </a:r>
            <a:r>
              <a:rPr lang="en-US" sz="1600" dirty="0" smtClean="0">
                <a:solidFill>
                  <a:srgbClr val="0033CC"/>
                </a:solidFill>
                <a:latin typeface="Arial" pitchFamily="34" charset="0"/>
                <a:cs typeface="Arial" pitchFamily="34" charset="0"/>
              </a:rPr>
              <a:t>::</a:t>
            </a:r>
            <a:r>
              <a:rPr lang="en-US" sz="1600" dirty="0" smtClean="0">
                <a:solidFill>
                  <a:srgbClr val="0070C0"/>
                </a:solidFill>
                <a:latin typeface="Arial" pitchFamily="34" charset="0"/>
                <a:cs typeface="Arial" pitchFamily="34" charset="0"/>
              </a:rPr>
              <a:t> </a:t>
            </a:r>
            <a:r>
              <a:rPr lang="en-US" sz="1600" dirty="0" smtClean="0">
                <a:solidFill>
                  <a:srgbClr val="FF0000"/>
                </a:solidFill>
                <a:latin typeface="Arial" pitchFamily="34" charset="0"/>
                <a:cs typeface="Arial" pitchFamily="34" charset="0"/>
              </a:rPr>
              <a:t>LBC</a:t>
            </a:r>
            <a:r>
              <a:rPr lang="en-US" sz="1600" dirty="0" smtClean="0">
                <a:solidFill>
                  <a:srgbClr val="0033CC"/>
                </a:solidFill>
                <a:latin typeface="Arial" pitchFamily="34" charset="0"/>
                <a:cs typeface="Arial" pitchFamily="34" charset="0"/>
              </a:rPr>
              <a:t>(:,:,:)</a:t>
            </a:r>
          </a:p>
          <a:p>
            <a:pPr marL="228600" algn="l"/>
            <a:endParaRPr lang="en-US" sz="1600" dirty="0" smtClean="0">
              <a:solidFill>
                <a:srgbClr val="0070C0"/>
              </a:solidFill>
              <a:latin typeface="Arial" pitchFamily="34" charset="0"/>
              <a:cs typeface="Arial" pitchFamily="34" charset="0"/>
            </a:endParaRPr>
          </a:p>
          <a:p>
            <a:pPr marL="228600" algn="l"/>
            <a:r>
              <a:rPr lang="en-US" sz="1600" dirty="0" smtClean="0">
                <a:solidFill>
                  <a:srgbClr val="0033CC"/>
                </a:solidFill>
                <a:latin typeface="Arial" pitchFamily="34" charset="0"/>
                <a:cs typeface="Arial" pitchFamily="34" charset="0"/>
              </a:rPr>
              <a:t>For example, for free-surface gradient boundary conditions we have:</a:t>
            </a:r>
          </a:p>
          <a:p>
            <a:pPr marL="228600" algn="l"/>
            <a:endParaRPr lang="en-US" sz="1600" dirty="0" smtClean="0">
              <a:solidFill>
                <a:srgbClr val="0070C0"/>
              </a:solidFill>
              <a:latin typeface="Arial" pitchFamily="34" charset="0"/>
              <a:cs typeface="Arial" pitchFamily="34" charset="0"/>
            </a:endParaRPr>
          </a:p>
          <a:p>
            <a:pPr marL="228600" algn="l">
              <a:tabLst>
                <a:tab pos="685800" algn="l"/>
                <a:tab pos="1885950" algn="l"/>
              </a:tabLst>
            </a:pPr>
            <a:r>
              <a:rPr lang="en-US" sz="1600" dirty="0" smtClean="0">
                <a:solidFill>
                  <a:srgbClr val="0070C0"/>
                </a:solidFill>
                <a:latin typeface="Arial" pitchFamily="34" charset="0"/>
                <a:cs typeface="Arial" pitchFamily="34" charset="0"/>
              </a:rPr>
              <a:t>	</a:t>
            </a:r>
            <a:r>
              <a:rPr lang="en-US" sz="1600" dirty="0" smtClean="0">
                <a:solidFill>
                  <a:srgbClr val="FF0000"/>
                </a:solidFill>
                <a:latin typeface="Arial" pitchFamily="34" charset="0"/>
                <a:cs typeface="Arial" pitchFamily="34" charset="0"/>
              </a:rPr>
              <a:t>LBC</a:t>
            </a:r>
            <a:r>
              <a:rPr lang="en-US" sz="1600" dirty="0" smtClean="0">
                <a:solidFill>
                  <a:srgbClr val="0033CC"/>
                </a:solidFill>
                <a:latin typeface="Arial" pitchFamily="34" charset="0"/>
                <a:cs typeface="Arial" pitchFamily="34" charset="0"/>
              </a:rPr>
              <a:t>(</a:t>
            </a:r>
            <a:r>
              <a:rPr lang="en-US" sz="1600" dirty="0" err="1" smtClean="0">
                <a:solidFill>
                  <a:srgbClr val="000000"/>
                </a:solidFill>
                <a:latin typeface="Arial" pitchFamily="34" charset="0"/>
                <a:cs typeface="Arial" pitchFamily="34" charset="0"/>
              </a:rPr>
              <a:t>iwest</a:t>
            </a:r>
            <a:r>
              <a:rPr lang="en-US" sz="1600" dirty="0" smtClean="0">
                <a:solidFill>
                  <a:srgbClr val="0033CC"/>
                </a:solidFill>
                <a:latin typeface="Arial" pitchFamily="34" charset="0"/>
                <a:cs typeface="Arial" pitchFamily="34" charset="0"/>
              </a:rPr>
              <a:t>,</a:t>
            </a:r>
            <a:r>
              <a:rPr lang="en-US" sz="1600" dirty="0" smtClean="0">
                <a:solidFill>
                  <a:srgbClr val="0070C0"/>
                </a:solidFill>
                <a:latin typeface="Arial" pitchFamily="34" charset="0"/>
                <a:cs typeface="Arial" pitchFamily="34" charset="0"/>
              </a:rPr>
              <a:t>	</a:t>
            </a:r>
            <a:r>
              <a:rPr lang="en-US" sz="1600" dirty="0" err="1" smtClean="0">
                <a:solidFill>
                  <a:srgbClr val="000000"/>
                </a:solidFill>
                <a:latin typeface="Arial" pitchFamily="34" charset="0"/>
                <a:cs typeface="Arial" pitchFamily="34" charset="0"/>
              </a:rPr>
              <a:t>isFsur</a:t>
            </a:r>
            <a:r>
              <a:rPr lang="en-US" sz="1600" dirty="0" smtClean="0">
                <a:solidFill>
                  <a:srgbClr val="0033CC"/>
                </a:solidFill>
                <a:latin typeface="Arial" pitchFamily="34" charset="0"/>
                <a:cs typeface="Arial" pitchFamily="34" charset="0"/>
              </a:rPr>
              <a:t>, </a:t>
            </a:r>
            <a:r>
              <a:rPr lang="en-US" sz="1600" dirty="0" err="1" smtClean="0">
                <a:solidFill>
                  <a:srgbClr val="000000"/>
                </a:solidFill>
                <a:latin typeface="Arial" pitchFamily="34" charset="0"/>
                <a:cs typeface="Arial" pitchFamily="34" charset="0"/>
              </a:rPr>
              <a:t>ng</a:t>
            </a:r>
            <a:r>
              <a:rPr lang="en-US" sz="1600" dirty="0" smtClean="0">
                <a:solidFill>
                  <a:srgbClr val="0033CC"/>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 </a:t>
            </a:r>
            <a:r>
              <a:rPr lang="en-US" sz="1600" dirty="0" smtClean="0">
                <a:solidFill>
                  <a:srgbClr val="FF0000"/>
                </a:solidFill>
                <a:latin typeface="Arial" pitchFamily="34" charset="0"/>
                <a:cs typeface="Arial" pitchFamily="34" charset="0"/>
              </a:rPr>
              <a:t>gradient</a:t>
            </a:r>
          </a:p>
          <a:p>
            <a:pPr marL="228600" algn="l">
              <a:tabLst>
                <a:tab pos="685800" algn="l"/>
                <a:tab pos="1885950" algn="l"/>
              </a:tabLst>
            </a:pPr>
            <a:r>
              <a:rPr lang="en-US" sz="1600" dirty="0" smtClean="0">
                <a:solidFill>
                  <a:srgbClr val="0070C0"/>
                </a:solidFill>
                <a:latin typeface="Arial" pitchFamily="34" charset="0"/>
                <a:cs typeface="Arial" pitchFamily="34" charset="0"/>
              </a:rPr>
              <a:t>	</a:t>
            </a:r>
            <a:r>
              <a:rPr lang="en-US" sz="1600" dirty="0" smtClean="0">
                <a:solidFill>
                  <a:srgbClr val="FF0000"/>
                </a:solidFill>
                <a:latin typeface="Arial" pitchFamily="34" charset="0"/>
                <a:cs typeface="Arial" pitchFamily="34" charset="0"/>
              </a:rPr>
              <a:t>LBC</a:t>
            </a:r>
            <a:r>
              <a:rPr lang="en-US" sz="1600" dirty="0" smtClean="0">
                <a:solidFill>
                  <a:srgbClr val="0033CC"/>
                </a:solidFill>
                <a:latin typeface="Arial" pitchFamily="34" charset="0"/>
                <a:cs typeface="Arial" pitchFamily="34" charset="0"/>
              </a:rPr>
              <a:t>(</a:t>
            </a:r>
            <a:r>
              <a:rPr lang="en-US" sz="1600" dirty="0" err="1" smtClean="0">
                <a:solidFill>
                  <a:srgbClr val="000000"/>
                </a:solidFill>
                <a:latin typeface="Arial" pitchFamily="34" charset="0"/>
                <a:cs typeface="Arial" pitchFamily="34" charset="0"/>
              </a:rPr>
              <a:t>ieast</a:t>
            </a:r>
            <a:r>
              <a:rPr lang="en-US" sz="1600" dirty="0" smtClean="0">
                <a:solidFill>
                  <a:srgbClr val="0033CC"/>
                </a:solidFill>
                <a:latin typeface="Arial" pitchFamily="34" charset="0"/>
                <a:cs typeface="Arial" pitchFamily="34" charset="0"/>
              </a:rPr>
              <a:t>,</a:t>
            </a:r>
            <a:r>
              <a:rPr lang="en-US" sz="1600" dirty="0" smtClean="0">
                <a:solidFill>
                  <a:srgbClr val="0070C0"/>
                </a:solidFill>
                <a:latin typeface="Arial" pitchFamily="34" charset="0"/>
                <a:cs typeface="Arial" pitchFamily="34" charset="0"/>
              </a:rPr>
              <a:t>	</a:t>
            </a:r>
            <a:r>
              <a:rPr lang="en-US" sz="1600" dirty="0" err="1" smtClean="0">
                <a:solidFill>
                  <a:srgbClr val="000000"/>
                </a:solidFill>
                <a:latin typeface="Arial" pitchFamily="34" charset="0"/>
                <a:cs typeface="Arial" pitchFamily="34" charset="0"/>
              </a:rPr>
              <a:t>isFsur</a:t>
            </a:r>
            <a:r>
              <a:rPr lang="en-US" sz="1600" dirty="0" smtClean="0">
                <a:solidFill>
                  <a:srgbClr val="0033CC"/>
                </a:solidFill>
                <a:latin typeface="Arial" pitchFamily="34" charset="0"/>
                <a:cs typeface="Arial" pitchFamily="34" charset="0"/>
              </a:rPr>
              <a:t>,</a:t>
            </a:r>
            <a:r>
              <a:rPr lang="en-US" sz="1600" dirty="0" smtClean="0">
                <a:solidFill>
                  <a:srgbClr val="0070C0"/>
                </a:solidFill>
                <a:latin typeface="Arial" pitchFamily="34" charset="0"/>
                <a:cs typeface="Arial" pitchFamily="34" charset="0"/>
              </a:rPr>
              <a:t> </a:t>
            </a:r>
            <a:r>
              <a:rPr lang="en-US" sz="1600" dirty="0" err="1" smtClean="0">
                <a:solidFill>
                  <a:srgbClr val="000000"/>
                </a:solidFill>
                <a:latin typeface="Arial" pitchFamily="34" charset="0"/>
                <a:cs typeface="Arial" pitchFamily="34" charset="0"/>
              </a:rPr>
              <a:t>ng</a:t>
            </a:r>
            <a:r>
              <a:rPr lang="en-US" sz="1600" dirty="0" smtClean="0">
                <a:solidFill>
                  <a:srgbClr val="0033CC"/>
                </a:solidFill>
                <a:latin typeface="Arial" pitchFamily="34" charset="0"/>
                <a:cs typeface="Arial" pitchFamily="34" charset="0"/>
              </a:rPr>
              <a:t>) % </a:t>
            </a:r>
            <a:r>
              <a:rPr lang="en-US" sz="1600" dirty="0" smtClean="0">
                <a:solidFill>
                  <a:srgbClr val="FF0000"/>
                </a:solidFill>
                <a:latin typeface="Arial" pitchFamily="34" charset="0"/>
                <a:cs typeface="Arial" pitchFamily="34" charset="0"/>
              </a:rPr>
              <a:t>gradient</a:t>
            </a:r>
          </a:p>
          <a:p>
            <a:pPr marL="228600" algn="l">
              <a:tabLst>
                <a:tab pos="685800" algn="l"/>
                <a:tab pos="1885950" algn="l"/>
              </a:tabLst>
            </a:pPr>
            <a:r>
              <a:rPr lang="en-US" sz="1600" dirty="0" smtClean="0">
                <a:solidFill>
                  <a:srgbClr val="0070C0"/>
                </a:solidFill>
                <a:latin typeface="Arial" pitchFamily="34" charset="0"/>
                <a:cs typeface="Arial" pitchFamily="34" charset="0"/>
              </a:rPr>
              <a:t>	</a:t>
            </a:r>
            <a:r>
              <a:rPr lang="en-US" sz="1600" dirty="0" smtClean="0">
                <a:solidFill>
                  <a:srgbClr val="FF0000"/>
                </a:solidFill>
                <a:latin typeface="Arial" pitchFamily="34" charset="0"/>
                <a:cs typeface="Arial" pitchFamily="34" charset="0"/>
              </a:rPr>
              <a:t>LBC</a:t>
            </a:r>
            <a:r>
              <a:rPr lang="en-US" sz="1600" dirty="0" smtClean="0">
                <a:solidFill>
                  <a:srgbClr val="0033CC"/>
                </a:solidFill>
                <a:latin typeface="Arial" pitchFamily="34" charset="0"/>
                <a:cs typeface="Arial" pitchFamily="34" charset="0"/>
              </a:rPr>
              <a:t>(</a:t>
            </a:r>
            <a:r>
              <a:rPr lang="en-US" sz="1600" dirty="0" err="1" smtClean="0">
                <a:solidFill>
                  <a:srgbClr val="000000"/>
                </a:solidFill>
                <a:latin typeface="Arial" pitchFamily="34" charset="0"/>
                <a:cs typeface="Arial" pitchFamily="34" charset="0"/>
              </a:rPr>
              <a:t>isouth</a:t>
            </a:r>
            <a:r>
              <a:rPr lang="en-US" sz="1600" dirty="0" smtClean="0">
                <a:solidFill>
                  <a:srgbClr val="0033CC"/>
                </a:solidFill>
                <a:latin typeface="Arial" pitchFamily="34" charset="0"/>
                <a:cs typeface="Arial" pitchFamily="34" charset="0"/>
              </a:rPr>
              <a:t>,</a:t>
            </a:r>
            <a:r>
              <a:rPr lang="en-US" sz="1600" dirty="0" smtClean="0">
                <a:solidFill>
                  <a:srgbClr val="0070C0"/>
                </a:solidFill>
                <a:latin typeface="Arial" pitchFamily="34" charset="0"/>
                <a:cs typeface="Arial" pitchFamily="34" charset="0"/>
              </a:rPr>
              <a:t>	</a:t>
            </a:r>
            <a:r>
              <a:rPr lang="en-US" sz="1600" dirty="0" err="1" smtClean="0">
                <a:solidFill>
                  <a:srgbClr val="000000"/>
                </a:solidFill>
                <a:latin typeface="Arial" pitchFamily="34" charset="0"/>
                <a:cs typeface="Arial" pitchFamily="34" charset="0"/>
              </a:rPr>
              <a:t>isFsur</a:t>
            </a:r>
            <a:r>
              <a:rPr lang="en-US" sz="1600" dirty="0" smtClean="0">
                <a:solidFill>
                  <a:srgbClr val="0033CC"/>
                </a:solidFill>
                <a:latin typeface="Arial" pitchFamily="34" charset="0"/>
                <a:cs typeface="Arial" pitchFamily="34" charset="0"/>
              </a:rPr>
              <a:t>,</a:t>
            </a:r>
            <a:r>
              <a:rPr lang="en-US" sz="1600" dirty="0" smtClean="0">
                <a:solidFill>
                  <a:srgbClr val="0070C0"/>
                </a:solidFill>
                <a:latin typeface="Arial" pitchFamily="34" charset="0"/>
                <a:cs typeface="Arial" pitchFamily="34" charset="0"/>
              </a:rPr>
              <a:t> </a:t>
            </a:r>
            <a:r>
              <a:rPr lang="en-US" sz="1600" dirty="0" err="1" smtClean="0">
                <a:solidFill>
                  <a:srgbClr val="000000"/>
                </a:solidFill>
                <a:latin typeface="Arial" pitchFamily="34" charset="0"/>
                <a:cs typeface="Arial" pitchFamily="34" charset="0"/>
              </a:rPr>
              <a:t>ng</a:t>
            </a:r>
            <a:r>
              <a:rPr lang="en-US" sz="1600" dirty="0" smtClean="0">
                <a:solidFill>
                  <a:srgbClr val="0033CC"/>
                </a:solidFill>
                <a:latin typeface="Arial" pitchFamily="34" charset="0"/>
                <a:cs typeface="Arial" pitchFamily="34" charset="0"/>
              </a:rPr>
              <a:t>) % </a:t>
            </a:r>
            <a:r>
              <a:rPr lang="en-US" sz="1600" dirty="0" smtClean="0">
                <a:solidFill>
                  <a:srgbClr val="FF0000"/>
                </a:solidFill>
                <a:latin typeface="Arial" pitchFamily="34" charset="0"/>
                <a:cs typeface="Arial" pitchFamily="34" charset="0"/>
              </a:rPr>
              <a:t>gradient</a:t>
            </a:r>
          </a:p>
          <a:p>
            <a:pPr marL="228600" algn="l">
              <a:tabLst>
                <a:tab pos="685800" algn="l"/>
                <a:tab pos="1885950" algn="l"/>
              </a:tabLst>
            </a:pPr>
            <a:r>
              <a:rPr lang="en-US" sz="1600" dirty="0" smtClean="0">
                <a:solidFill>
                  <a:srgbClr val="0070C0"/>
                </a:solidFill>
                <a:latin typeface="Arial" pitchFamily="34" charset="0"/>
                <a:cs typeface="Arial" pitchFamily="34" charset="0"/>
              </a:rPr>
              <a:t>	</a:t>
            </a:r>
            <a:r>
              <a:rPr lang="en-US" sz="1600" dirty="0" smtClean="0">
                <a:solidFill>
                  <a:srgbClr val="FF0000"/>
                </a:solidFill>
                <a:latin typeface="Arial" pitchFamily="34" charset="0"/>
                <a:cs typeface="Arial" pitchFamily="34" charset="0"/>
              </a:rPr>
              <a:t>LBC</a:t>
            </a:r>
            <a:r>
              <a:rPr lang="en-US" sz="1600" dirty="0" smtClean="0">
                <a:solidFill>
                  <a:srgbClr val="0033CC"/>
                </a:solidFill>
                <a:latin typeface="Arial" pitchFamily="34" charset="0"/>
                <a:cs typeface="Arial" pitchFamily="34" charset="0"/>
              </a:rPr>
              <a:t>(</a:t>
            </a:r>
            <a:r>
              <a:rPr lang="en-US" sz="1600" dirty="0" err="1" smtClean="0">
                <a:solidFill>
                  <a:srgbClr val="000000"/>
                </a:solidFill>
                <a:latin typeface="Arial" pitchFamily="34" charset="0"/>
                <a:cs typeface="Arial" pitchFamily="34" charset="0"/>
              </a:rPr>
              <a:t>inorth</a:t>
            </a:r>
            <a:r>
              <a:rPr lang="en-US" sz="1600" dirty="0" smtClean="0">
                <a:solidFill>
                  <a:srgbClr val="0033CC"/>
                </a:solidFill>
                <a:latin typeface="Arial" pitchFamily="34" charset="0"/>
                <a:cs typeface="Arial" pitchFamily="34" charset="0"/>
              </a:rPr>
              <a:t>,</a:t>
            </a:r>
            <a:r>
              <a:rPr lang="en-US" sz="1600" dirty="0" smtClean="0">
                <a:solidFill>
                  <a:srgbClr val="0070C0"/>
                </a:solidFill>
                <a:latin typeface="Arial" pitchFamily="34" charset="0"/>
                <a:cs typeface="Arial" pitchFamily="34" charset="0"/>
              </a:rPr>
              <a:t>	</a:t>
            </a:r>
            <a:r>
              <a:rPr lang="en-US" sz="1600" dirty="0" err="1" smtClean="0">
                <a:solidFill>
                  <a:srgbClr val="000000"/>
                </a:solidFill>
                <a:latin typeface="Arial" pitchFamily="34" charset="0"/>
                <a:cs typeface="Arial" pitchFamily="34" charset="0"/>
              </a:rPr>
              <a:t>isFsur</a:t>
            </a:r>
            <a:r>
              <a:rPr lang="en-US" sz="1600" dirty="0" smtClean="0">
                <a:solidFill>
                  <a:srgbClr val="0033CC"/>
                </a:solidFill>
                <a:latin typeface="Arial" pitchFamily="34" charset="0"/>
                <a:cs typeface="Arial" pitchFamily="34" charset="0"/>
              </a:rPr>
              <a:t>,</a:t>
            </a:r>
            <a:r>
              <a:rPr lang="en-US" sz="1600" dirty="0" smtClean="0">
                <a:solidFill>
                  <a:srgbClr val="0070C0"/>
                </a:solidFill>
                <a:latin typeface="Arial" pitchFamily="34" charset="0"/>
                <a:cs typeface="Arial" pitchFamily="34" charset="0"/>
              </a:rPr>
              <a:t> </a:t>
            </a:r>
            <a:r>
              <a:rPr lang="en-US" sz="1600" dirty="0" err="1" smtClean="0">
                <a:solidFill>
                  <a:srgbClr val="000000"/>
                </a:solidFill>
                <a:latin typeface="Arial" pitchFamily="34" charset="0"/>
                <a:cs typeface="Arial" pitchFamily="34" charset="0"/>
              </a:rPr>
              <a:t>ng</a:t>
            </a:r>
            <a:r>
              <a:rPr lang="en-US" sz="1600" dirty="0" smtClean="0">
                <a:solidFill>
                  <a:srgbClr val="0033CC"/>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 </a:t>
            </a:r>
            <a:r>
              <a:rPr lang="en-US" sz="1600" dirty="0" smtClean="0">
                <a:solidFill>
                  <a:srgbClr val="FF0000"/>
                </a:solidFill>
                <a:latin typeface="Arial" pitchFamily="34" charset="0"/>
                <a:cs typeface="Arial" pitchFamily="34" charset="0"/>
              </a:rPr>
              <a:t>gradient</a:t>
            </a:r>
            <a:endParaRPr lang="en-US" sz="16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1025775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447800" y="4151925"/>
            <a:ext cx="3276600" cy="191475"/>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Lucida Console" pitchFamily="49" charset="0"/>
            </a:endParaRPr>
          </a:p>
        </p:txBody>
      </p:sp>
      <p:sp>
        <p:nvSpPr>
          <p:cNvPr id="6" name="Rectangle 5"/>
          <p:cNvSpPr/>
          <p:nvPr/>
        </p:nvSpPr>
        <p:spPr bwMode="auto">
          <a:xfrm>
            <a:off x="1447800" y="4609125"/>
            <a:ext cx="685800" cy="191475"/>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Lucida Console" pitchFamily="49" charset="0"/>
            </a:endParaRPr>
          </a:p>
        </p:txBody>
      </p:sp>
      <p:sp>
        <p:nvSpPr>
          <p:cNvPr id="112" name="TextBox 111"/>
          <p:cNvSpPr txBox="1"/>
          <p:nvPr/>
        </p:nvSpPr>
        <p:spPr>
          <a:xfrm>
            <a:off x="3175" y="914400"/>
            <a:ext cx="9144000" cy="5478422"/>
          </a:xfrm>
          <a:prstGeom prst="rect">
            <a:avLst/>
          </a:prstGeom>
          <a:noFill/>
        </p:spPr>
        <p:txBody>
          <a:bodyPr wrap="square" rtlCol="0">
            <a:spAutoFit/>
          </a:bodyPr>
          <a:lstStyle/>
          <a:p>
            <a:pPr marL="228600" algn="l">
              <a:tabLst>
                <a:tab pos="685800" algn="l"/>
                <a:tab pos="1143000" algn="l"/>
                <a:tab pos="1485900" algn="l"/>
                <a:tab pos="1828800" algn="l"/>
                <a:tab pos="2057400" algn="l"/>
              </a:tabLst>
            </a:pP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For Example, in </a:t>
            </a:r>
            <a:r>
              <a:rPr lang="en-US" sz="1400" dirty="0" err="1" smtClean="0">
                <a:solidFill>
                  <a:srgbClr val="000000"/>
                </a:solidFill>
                <a:latin typeface="Arial" pitchFamily="34" charset="0"/>
                <a:cs typeface="Arial" pitchFamily="34" charset="0"/>
              </a:rPr>
              <a:t>zetabc.F</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the western boundary conditions are:</a:t>
            </a:r>
          </a:p>
          <a:p>
            <a:pPr marL="228600" algn="l">
              <a:tabLst>
                <a:tab pos="685800" algn="l"/>
                <a:tab pos="1143000" algn="l"/>
                <a:tab pos="1485900" algn="l"/>
                <a:tab pos="1828800" algn="l"/>
                <a:tab pos="2057400" algn="l"/>
              </a:tabLst>
            </a:pPr>
            <a:endParaRPr lang="en-US" sz="1400" dirty="0" smtClean="0">
              <a:solidFill>
                <a:srgbClr val="0070C0"/>
              </a:solidFill>
              <a:latin typeface="Arial" pitchFamily="34" charset="0"/>
              <a:cs typeface="Arial" pitchFamily="34" charset="0"/>
            </a:endParaRP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IF (</a:t>
            </a:r>
            <a:r>
              <a:rPr lang="en-US" sz="1400" dirty="0" smtClean="0">
                <a:solidFill>
                  <a:srgbClr val="0070C0"/>
                </a:solidFill>
                <a:latin typeface="Arial" pitchFamily="34" charset="0"/>
                <a:cs typeface="Arial" pitchFamily="34" charset="0"/>
              </a:rPr>
              <a:t> </a:t>
            </a:r>
            <a:r>
              <a:rPr lang="en-US" sz="1400" dirty="0" smtClean="0">
                <a:solidFill>
                  <a:srgbClr val="FF0000"/>
                </a:solidFill>
                <a:latin typeface="Arial" pitchFamily="34" charset="0"/>
                <a:cs typeface="Arial" pitchFamily="34" charset="0"/>
              </a:rPr>
              <a:t>DOMAIN</a:t>
            </a:r>
            <a:r>
              <a:rPr lang="en-US" sz="1400" dirty="0" smtClean="0">
                <a:solidFill>
                  <a:srgbClr val="00000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a:t>
            </a:r>
            <a:r>
              <a:rPr lang="en-US" sz="1400" dirty="0" err="1" smtClean="0">
                <a:solidFill>
                  <a:srgbClr val="000000"/>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a:t>
            </a:r>
            <a:r>
              <a:rPr lang="en-US" sz="1400" dirty="0" smtClean="0">
                <a:solidFill>
                  <a:srgbClr val="0070C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Western_Edge</a:t>
            </a:r>
            <a:r>
              <a:rPr lang="en-US" sz="1400" dirty="0" smtClean="0">
                <a:solidFill>
                  <a:srgbClr val="0033CC"/>
                </a:solidFill>
                <a:latin typeface="Arial" pitchFamily="34" charset="0"/>
                <a:cs typeface="Arial" pitchFamily="34" charset="0"/>
              </a:rPr>
              <a:t>(</a:t>
            </a:r>
            <a:r>
              <a:rPr lang="en-US" sz="1400" dirty="0" smtClean="0">
                <a:solidFill>
                  <a:srgbClr val="000000"/>
                </a:solidFill>
                <a:latin typeface="Arial" pitchFamily="34" charset="0"/>
                <a:cs typeface="Arial" pitchFamily="34" charset="0"/>
              </a:rPr>
              <a:t>tile</a:t>
            </a:r>
            <a:r>
              <a:rPr lang="en-US" sz="1400" dirty="0" smtClean="0">
                <a:solidFill>
                  <a:srgbClr val="0033CC"/>
                </a:solidFill>
                <a:latin typeface="Arial" pitchFamily="34" charset="0"/>
                <a:cs typeface="Arial" pitchFamily="34" charset="0"/>
              </a:rPr>
              <a:t>) ) THEN</a:t>
            </a:r>
          </a:p>
          <a:p>
            <a:pPr marL="228600" algn="l">
              <a:tabLst>
                <a:tab pos="685800" algn="l"/>
                <a:tab pos="914400" algn="l"/>
                <a:tab pos="1143000" algn="l"/>
                <a:tab pos="1371600" algn="l"/>
                <a:tab pos="1600200" algn="l"/>
              </a:tabLst>
            </a:pPr>
            <a:endParaRPr lang="en-US" sz="1400" dirty="0" smtClean="0">
              <a:solidFill>
                <a:srgbClr val="0070C0"/>
              </a:solidFill>
              <a:latin typeface="Arial" pitchFamily="34" charset="0"/>
              <a:cs typeface="Arial" pitchFamily="34" charset="0"/>
            </a:endParaRP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IF (</a:t>
            </a:r>
            <a:r>
              <a:rPr lang="en-US" sz="1400" dirty="0" smtClean="0">
                <a:solidFill>
                  <a:srgbClr val="0070C0"/>
                </a:solidFill>
                <a:latin typeface="Arial" pitchFamily="34" charset="0"/>
                <a:cs typeface="Arial" pitchFamily="34" charset="0"/>
              </a:rPr>
              <a:t> </a:t>
            </a:r>
            <a:r>
              <a:rPr lang="en-US" sz="1400" dirty="0" smtClean="0">
                <a:solidFill>
                  <a:srgbClr val="FF0000"/>
                </a:solidFill>
                <a:latin typeface="Arial" pitchFamily="34" charset="0"/>
                <a:cs typeface="Arial" pitchFamily="34" charset="0"/>
              </a:rPr>
              <a:t>LBC </a:t>
            </a:r>
            <a:r>
              <a:rPr lang="en-US" sz="1400" dirty="0" smtClean="0">
                <a:solidFill>
                  <a:srgbClr val="0033CC"/>
                </a:solidFill>
                <a:latin typeface="Arial" pitchFamily="34" charset="0"/>
                <a:cs typeface="Arial" pitchFamily="34" charset="0"/>
              </a:rPr>
              <a:t>(</a:t>
            </a:r>
            <a:r>
              <a:rPr lang="en-US" sz="1400" dirty="0" err="1" smtClean="0">
                <a:solidFill>
                  <a:srgbClr val="000000"/>
                </a:solidFill>
                <a:latin typeface="Arial" pitchFamily="34" charset="0"/>
                <a:cs typeface="Arial" pitchFamily="34" charset="0"/>
              </a:rPr>
              <a:t>iwest</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isFsur</a:t>
            </a:r>
            <a:r>
              <a:rPr lang="en-US" sz="1400" dirty="0" smtClean="0">
                <a:solidFill>
                  <a:srgbClr val="0033CC"/>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radiation</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THEN</a:t>
            </a: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a:t>
            </a: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ELSE  IF ( </a:t>
            </a:r>
            <a:r>
              <a:rPr lang="en-US" sz="1400" dirty="0" smtClean="0">
                <a:solidFill>
                  <a:srgbClr val="FF0000"/>
                </a:solidFill>
                <a:latin typeface="Arial" pitchFamily="34" charset="0"/>
                <a:cs typeface="Arial" pitchFamily="34" charset="0"/>
              </a:rPr>
              <a:t>LBC </a:t>
            </a:r>
            <a:r>
              <a:rPr lang="en-US" sz="1400" dirty="0" smtClean="0">
                <a:solidFill>
                  <a:srgbClr val="0033CC"/>
                </a:solidFill>
                <a:latin typeface="Arial" pitchFamily="34" charset="0"/>
                <a:cs typeface="Arial" pitchFamily="34" charset="0"/>
              </a:rPr>
              <a:t>(</a:t>
            </a:r>
            <a:r>
              <a:rPr lang="en-US" sz="1400" dirty="0" err="1" smtClean="0">
                <a:solidFill>
                  <a:srgbClr val="000000"/>
                </a:solidFill>
                <a:latin typeface="Arial" pitchFamily="34" charset="0"/>
                <a:cs typeface="Arial" pitchFamily="34" charset="0"/>
              </a:rPr>
              <a:t>iwest</a:t>
            </a:r>
            <a:r>
              <a:rPr lang="en-US" sz="1400" dirty="0" smtClean="0">
                <a:solidFill>
                  <a:srgbClr val="0033CC"/>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isFsur</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err="1" smtClean="0">
                <a:solidFill>
                  <a:srgbClr val="0033CC"/>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Chapman_explicit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THEN</a:t>
            </a: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a:t>
            </a:r>
          </a:p>
          <a:p>
            <a:pPr marL="228600" algn="l">
              <a:tabLst>
                <a:tab pos="685800" algn="l"/>
                <a:tab pos="914400" algn="l"/>
                <a:tab pos="1143000" algn="l"/>
                <a:tab pos="1371600" algn="l"/>
                <a:tab pos="1600200" algn="l"/>
              </a:tabLst>
            </a:pP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ELSE  IF ( </a:t>
            </a:r>
            <a:r>
              <a:rPr lang="en-US" sz="1400" dirty="0">
                <a:solidFill>
                  <a:srgbClr val="FF0000"/>
                </a:solidFill>
                <a:latin typeface="Arial" pitchFamily="34" charset="0"/>
                <a:cs typeface="Arial" pitchFamily="34" charset="0"/>
              </a:rPr>
              <a:t>LBC </a:t>
            </a:r>
            <a:r>
              <a:rPr lang="en-US" sz="1400" dirty="0">
                <a:solidFill>
                  <a:srgbClr val="0033CC"/>
                </a:solidFill>
                <a:latin typeface="Arial" pitchFamily="34" charset="0"/>
                <a:cs typeface="Arial" pitchFamily="34" charset="0"/>
              </a:rPr>
              <a:t>(</a:t>
            </a:r>
            <a:r>
              <a:rPr lang="en-US" sz="1400" dirty="0" err="1">
                <a:solidFill>
                  <a:srgbClr val="000000"/>
                </a:solidFill>
                <a:latin typeface="Arial" pitchFamily="34" charset="0"/>
                <a:cs typeface="Arial" pitchFamily="34" charset="0"/>
              </a:rPr>
              <a:t>iwest</a:t>
            </a:r>
            <a:r>
              <a:rPr lang="en-US" sz="1400" dirty="0">
                <a:solidFill>
                  <a:srgbClr val="0033CC"/>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isFsur</a:t>
            </a:r>
            <a:r>
              <a:rPr lang="en-US" sz="1400" dirty="0">
                <a:solidFill>
                  <a:srgbClr val="0033CC"/>
                </a:solidFill>
                <a:latin typeface="Arial" pitchFamily="34" charset="0"/>
                <a:cs typeface="Arial" pitchFamily="34" charset="0"/>
              </a:rPr>
              <a:t>,</a:t>
            </a:r>
            <a:r>
              <a:rPr lang="en-US" sz="1400" dirty="0">
                <a:solidFill>
                  <a:srgbClr val="0070C0"/>
                </a:solidFill>
                <a:latin typeface="Arial" pitchFamily="34" charset="0"/>
                <a:cs typeface="Arial" pitchFamily="34" charset="0"/>
              </a:rPr>
              <a:t> </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smtClean="0">
                <a:solidFill>
                  <a:srgbClr val="FF0000"/>
                </a:solidFill>
                <a:latin typeface="Arial" pitchFamily="34" charset="0"/>
                <a:cs typeface="Arial" pitchFamily="34" charset="0"/>
              </a:rPr>
              <a:t>Chapman_implicit</a:t>
            </a:r>
            <a:r>
              <a:rPr lang="en-US" sz="1400" dirty="0" smtClean="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THEN</a:t>
            </a:r>
          </a:p>
          <a:p>
            <a:pPr marL="228600" algn="l">
              <a:tabLst>
                <a:tab pos="685800" algn="l"/>
                <a:tab pos="914400" algn="l"/>
                <a:tab pos="1143000" algn="l"/>
                <a:tab pos="1371600" algn="l"/>
                <a:tab pos="1600200" algn="l"/>
              </a:tabLst>
            </a:pPr>
            <a:r>
              <a:rPr lang="en-US" sz="1400" b="0" dirty="0" smtClean="0">
                <a:solidFill>
                  <a:srgbClr val="00000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 …</a:t>
            </a: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ELSE  IF ( </a:t>
            </a:r>
            <a:r>
              <a:rPr lang="en-US" sz="1400" dirty="0" smtClean="0">
                <a:solidFill>
                  <a:srgbClr val="FF0000"/>
                </a:solidFill>
                <a:latin typeface="Arial" pitchFamily="34" charset="0"/>
                <a:cs typeface="Arial" pitchFamily="34" charset="0"/>
              </a:rPr>
              <a:t>LBC </a:t>
            </a:r>
            <a:r>
              <a:rPr lang="en-US" sz="1400" dirty="0" smtClean="0">
                <a:solidFill>
                  <a:srgbClr val="0033CC"/>
                </a:solidFill>
                <a:latin typeface="Arial" pitchFamily="34" charset="0"/>
                <a:cs typeface="Arial" pitchFamily="34" charset="0"/>
              </a:rPr>
              <a:t>(</a:t>
            </a:r>
            <a:r>
              <a:rPr lang="en-US" sz="1400" dirty="0" err="1" smtClean="0">
                <a:solidFill>
                  <a:srgbClr val="000000"/>
                </a:solidFill>
                <a:latin typeface="Arial" pitchFamily="34" charset="0"/>
                <a:cs typeface="Arial" pitchFamily="34" charset="0"/>
              </a:rPr>
              <a:t>iwest</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isFsur</a:t>
            </a:r>
            <a:r>
              <a:rPr lang="en-US" sz="1400" dirty="0" smtClean="0">
                <a:solidFill>
                  <a:srgbClr val="0033CC"/>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clamped</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THEN</a:t>
            </a: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a:t>
            </a: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ELSE  IF ( </a:t>
            </a:r>
            <a:r>
              <a:rPr lang="en-US" sz="1400" dirty="0" smtClean="0">
                <a:solidFill>
                  <a:srgbClr val="FF0000"/>
                </a:solidFill>
                <a:latin typeface="Arial" pitchFamily="34" charset="0"/>
                <a:cs typeface="Arial" pitchFamily="34" charset="0"/>
              </a:rPr>
              <a:t>LBC</a:t>
            </a:r>
            <a:r>
              <a:rPr lang="en-US" sz="1400" dirty="0" smtClean="0">
                <a:solidFill>
                  <a:srgbClr val="0033CC"/>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iwest</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isFsur</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gradient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THEN</a:t>
            </a: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ELSE  IF ( </a:t>
            </a:r>
            <a:r>
              <a:rPr lang="en-US" sz="1400" dirty="0" smtClean="0">
                <a:solidFill>
                  <a:srgbClr val="FF0000"/>
                </a:solidFill>
                <a:latin typeface="Arial" pitchFamily="34" charset="0"/>
                <a:cs typeface="Arial" pitchFamily="34" charset="0"/>
              </a:rPr>
              <a:t>LBC </a:t>
            </a:r>
            <a:r>
              <a:rPr lang="en-US" sz="1400" dirty="0" smtClean="0">
                <a:solidFill>
                  <a:srgbClr val="0033CC"/>
                </a:solidFill>
                <a:latin typeface="Arial" pitchFamily="34" charset="0"/>
                <a:cs typeface="Arial" pitchFamily="34" charset="0"/>
              </a:rPr>
              <a:t>(</a:t>
            </a:r>
            <a:r>
              <a:rPr lang="en-US" sz="1400" dirty="0" err="1" smtClean="0">
                <a:solidFill>
                  <a:srgbClr val="000000"/>
                </a:solidFill>
                <a:latin typeface="Arial" pitchFamily="34" charset="0"/>
                <a:cs typeface="Arial" pitchFamily="34" charset="0"/>
              </a:rPr>
              <a:t>iwest</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isFsur</a:t>
            </a:r>
            <a:r>
              <a:rPr lang="en-US" sz="1400" dirty="0" smtClean="0">
                <a:solidFill>
                  <a:srgbClr val="0033CC"/>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closed</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THEN</a:t>
            </a:r>
          </a:p>
          <a:p>
            <a:pPr marL="228600" algn="l">
              <a:tabLst>
                <a:tab pos="685800" algn="l"/>
                <a:tab pos="914400" algn="l"/>
                <a:tab pos="1143000" algn="l"/>
                <a:tab pos="1371600" algn="l"/>
                <a:tab pos="1600200" algn="l"/>
              </a:tabLst>
            </a:pPr>
            <a:endParaRPr lang="en-US" sz="1400" dirty="0" smtClean="0">
              <a:solidFill>
                <a:srgbClr val="0070C0"/>
              </a:solidFill>
              <a:latin typeface="Arial" pitchFamily="34" charset="0"/>
              <a:cs typeface="Arial" pitchFamily="34" charset="0"/>
            </a:endParaRP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DO</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Jstr</a:t>
            </a:r>
            <a:r>
              <a:rPr lang="en-US" sz="1400" dirty="0" smtClean="0">
                <a:solidFill>
                  <a:srgbClr val="0033CC"/>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Jend</a:t>
            </a:r>
            <a:endParaRPr lang="en-US" sz="1400" dirty="0" smtClean="0">
              <a:solidFill>
                <a:srgbClr val="000000"/>
              </a:solidFill>
              <a:latin typeface="Arial" pitchFamily="34" charset="0"/>
              <a:cs typeface="Arial" pitchFamily="34" charset="0"/>
            </a:endParaRP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IF ( </a:t>
            </a:r>
            <a:r>
              <a:rPr lang="en-US" sz="1400" dirty="0" err="1" smtClean="0">
                <a:solidFill>
                  <a:srgbClr val="FF0000"/>
                </a:solidFill>
                <a:latin typeface="Arial" pitchFamily="34" charset="0"/>
                <a:cs typeface="Arial" pitchFamily="34" charset="0"/>
              </a:rPr>
              <a:t>LBC_apply</a:t>
            </a:r>
            <a:r>
              <a:rPr lang="en-US" sz="1400" dirty="0" smtClean="0">
                <a:solidFill>
                  <a:srgbClr val="FF000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a:t>
            </a:r>
            <a:r>
              <a:rPr lang="en-US" sz="1400" dirty="0" err="1" smtClean="0">
                <a:solidFill>
                  <a:srgbClr val="000000"/>
                </a:solidFill>
                <a:latin typeface="Arial" pitchFamily="34" charset="0"/>
                <a:cs typeface="Arial" pitchFamily="34" charset="0"/>
              </a:rPr>
              <a:t>ng</a:t>
            </a:r>
            <a:r>
              <a:rPr lang="en-US" sz="1400" dirty="0" smtClean="0">
                <a:solidFill>
                  <a:srgbClr val="0033CC"/>
                </a:solidFill>
                <a:latin typeface="Arial" pitchFamily="34" charset="0"/>
                <a:cs typeface="Arial" pitchFamily="34" charset="0"/>
              </a:rPr>
              <a:t>) % </a:t>
            </a:r>
            <a:r>
              <a:rPr lang="en-US" sz="1400" dirty="0" smtClean="0">
                <a:solidFill>
                  <a:srgbClr val="FF0000"/>
                </a:solidFill>
                <a:latin typeface="Arial" pitchFamily="34" charset="0"/>
                <a:cs typeface="Arial" pitchFamily="34" charset="0"/>
              </a:rPr>
              <a:t>west </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 </a:t>
            </a:r>
            <a:r>
              <a:rPr lang="en-US" sz="1400" dirty="0" smtClean="0">
                <a:solidFill>
                  <a:srgbClr val="0033CC"/>
                </a:solidFill>
                <a:latin typeface="Arial" pitchFamily="34" charset="0"/>
                <a:cs typeface="Arial" pitchFamily="34" charset="0"/>
              </a:rPr>
              <a:t>) ) THEN                                    </a:t>
            </a:r>
            <a:r>
              <a:rPr lang="en-US" sz="1400" dirty="0" smtClean="0">
                <a:solidFill>
                  <a:srgbClr val="7030A0"/>
                </a:solidFill>
                <a:latin typeface="Arial" pitchFamily="34" charset="0"/>
                <a:cs typeface="Arial" pitchFamily="34" charset="0"/>
              </a:rPr>
              <a:t>!  Allows both specified and</a:t>
            </a: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zeta </a:t>
            </a:r>
            <a:r>
              <a:rPr lang="en-US" sz="1400" dirty="0" smtClean="0">
                <a:solidFill>
                  <a:srgbClr val="0033CC"/>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Istr-1</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kout</a:t>
            </a:r>
            <a:r>
              <a:rPr lang="en-US" sz="1400" dirty="0" smtClean="0">
                <a:solidFill>
                  <a:srgbClr val="00000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zeta </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Istr</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j</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kout</a:t>
            </a:r>
            <a:r>
              <a:rPr lang="en-US" sz="1400" dirty="0" smtClean="0">
                <a:solidFill>
                  <a:srgbClr val="00000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a:t>
            </a:r>
            <a:r>
              <a:rPr lang="en-US" sz="1400" dirty="0" smtClean="0">
                <a:solidFill>
                  <a:srgbClr val="7030A0"/>
                </a:solidFill>
                <a:latin typeface="Arial" pitchFamily="34" charset="0"/>
                <a:cs typeface="Arial" pitchFamily="34" charset="0"/>
              </a:rPr>
              <a:t>!  nested conditions</a:t>
            </a:r>
          </a:p>
          <a:p>
            <a:pPr marL="228600" algn="l">
              <a:tabLst>
                <a:tab pos="685800" algn="l"/>
                <a:tab pos="914400" algn="l"/>
                <a:tab pos="1143000" algn="l"/>
                <a:tab pos="1371600" algn="l"/>
                <a:tab pos="1600200" algn="l"/>
              </a:tabLst>
            </a:pP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END  IF</a:t>
            </a:r>
          </a:p>
          <a:p>
            <a:pPr marL="228600" algn="l">
              <a:tabLst>
                <a:tab pos="685800" algn="l"/>
                <a:tab pos="914400" algn="l"/>
                <a:tab pos="1143000" algn="l"/>
                <a:tab pos="1371600" algn="l"/>
                <a:tab pos="1600200" algn="l"/>
              </a:tabLst>
            </a:pPr>
            <a:r>
              <a:rPr lang="en-US" sz="1400" dirty="0" smtClean="0">
                <a:solidFill>
                  <a:srgbClr val="0033CC"/>
                </a:solidFill>
                <a:latin typeface="Arial" pitchFamily="34" charset="0"/>
                <a:cs typeface="Arial" pitchFamily="34" charset="0"/>
              </a:rPr>
              <a:t>			END  DO</a:t>
            </a:r>
          </a:p>
          <a:p>
            <a:pPr marL="228600" algn="l">
              <a:tabLst>
                <a:tab pos="685800" algn="l"/>
                <a:tab pos="914400" algn="l"/>
                <a:tab pos="1143000" algn="l"/>
                <a:tab pos="1371600" algn="l"/>
                <a:tab pos="1600200" algn="l"/>
              </a:tabLst>
            </a:pPr>
            <a:endParaRPr lang="en-US" sz="1400" dirty="0" smtClean="0">
              <a:solidFill>
                <a:srgbClr val="0033CC"/>
              </a:solidFill>
              <a:latin typeface="Arial" pitchFamily="34" charset="0"/>
              <a:cs typeface="Arial" pitchFamily="34" charset="0"/>
            </a:endParaRPr>
          </a:p>
          <a:p>
            <a:pPr marL="228600" algn="l">
              <a:tabLst>
                <a:tab pos="685800" algn="l"/>
                <a:tab pos="914400" algn="l"/>
                <a:tab pos="1143000" algn="l"/>
                <a:tab pos="1371600" algn="l"/>
                <a:tab pos="1600200" algn="l"/>
              </a:tabLst>
            </a:pPr>
            <a:r>
              <a:rPr lang="en-US" sz="1400" dirty="0" smtClean="0">
                <a:solidFill>
                  <a:srgbClr val="0033CC"/>
                </a:solidFill>
                <a:latin typeface="Arial" pitchFamily="34" charset="0"/>
                <a:cs typeface="Arial" pitchFamily="34" charset="0"/>
              </a:rPr>
              <a:t>		END  IF</a:t>
            </a:r>
          </a:p>
          <a:p>
            <a:pPr marL="228600" algn="l">
              <a:tabLst>
                <a:tab pos="685800" algn="l"/>
                <a:tab pos="914400" algn="l"/>
                <a:tab pos="1143000" algn="l"/>
                <a:tab pos="1371600" algn="l"/>
                <a:tab pos="1600200" algn="l"/>
              </a:tabLst>
            </a:pPr>
            <a:endParaRPr lang="en-US" sz="1400" dirty="0" smtClean="0">
              <a:solidFill>
                <a:srgbClr val="0033CC"/>
              </a:solidFill>
              <a:latin typeface="Arial" pitchFamily="34" charset="0"/>
              <a:cs typeface="Arial" pitchFamily="34" charset="0"/>
            </a:endParaRPr>
          </a:p>
          <a:p>
            <a:pPr marL="228600" algn="l">
              <a:tabLst>
                <a:tab pos="685800" algn="l"/>
                <a:tab pos="914400" algn="l"/>
                <a:tab pos="1143000" algn="l"/>
                <a:tab pos="1371600" algn="l"/>
                <a:tab pos="1600200" algn="l"/>
              </a:tabLst>
            </a:pPr>
            <a:r>
              <a:rPr lang="en-US" sz="1400" dirty="0" smtClean="0">
                <a:solidFill>
                  <a:srgbClr val="0033CC"/>
                </a:solidFill>
                <a:latin typeface="Arial" pitchFamily="34" charset="0"/>
                <a:cs typeface="Arial" pitchFamily="34" charset="0"/>
              </a:rPr>
              <a:t>	END  IF</a:t>
            </a:r>
          </a:p>
        </p:txBody>
      </p:sp>
      <p:sp>
        <p:nvSpPr>
          <p:cNvPr id="111" name="Text Box 4"/>
          <p:cNvSpPr txBox="1">
            <a:spLocks noChangeArrowheads="1"/>
          </p:cNvSpPr>
          <p:nvPr/>
        </p:nvSpPr>
        <p:spPr bwMode="auto">
          <a:xfrm>
            <a:off x="1600891" y="0"/>
            <a:ext cx="5942909"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Lateral Boundary Conditions Code</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Tree>
    <p:extLst>
      <p:ext uri="{BB962C8B-B14F-4D97-AF65-F5344CB8AC3E}">
        <p14:creationId xmlns:p14="http://schemas.microsoft.com/office/powerpoint/2010/main" val="14025647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0" y="0"/>
            <a:ext cx="9144000" cy="461665"/>
          </a:xfrm>
          <a:prstGeom prst="rect">
            <a:avLst/>
          </a:prstGeom>
          <a:noFill/>
          <a:ln w="9525">
            <a:noFill/>
            <a:miter lim="800000"/>
            <a:headEnd/>
            <a:tailEnd/>
          </a:ln>
        </p:spPr>
        <p:txBody>
          <a:bodyPr wrap="squar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Viscosity and Diffusion Sponges</a:t>
            </a:r>
            <a:endParaRPr lang="en-US" sz="2400" b="0" dirty="0">
              <a:solidFill>
                <a:srgbClr val="DC0000"/>
              </a:solidFill>
              <a:effectLst>
                <a:outerShdw blurRad="38100" dist="38100" dir="2700000" algn="tl">
                  <a:srgbClr val="000000">
                    <a:alpha val="43137"/>
                  </a:srgbClr>
                </a:outerShdw>
              </a:effectLst>
              <a:latin typeface="Arial Black" charset="0"/>
            </a:endParaRPr>
          </a:p>
        </p:txBody>
      </p:sp>
      <p:sp>
        <p:nvSpPr>
          <p:cNvPr id="2" name="TextBox 1"/>
          <p:cNvSpPr txBox="1"/>
          <p:nvPr/>
        </p:nvSpPr>
        <p:spPr>
          <a:xfrm>
            <a:off x="457200" y="1066800"/>
            <a:ext cx="3552638" cy="523220"/>
          </a:xfrm>
          <a:prstGeom prst="rect">
            <a:avLst/>
          </a:prstGeom>
          <a:noFill/>
        </p:spPr>
        <p:txBody>
          <a:bodyPr wrap="none" rtlCol="0">
            <a:spAutoFit/>
          </a:bodyPr>
          <a:lstStyle/>
          <a:p>
            <a:pPr algn="l"/>
            <a:r>
              <a:rPr lang="en-US" sz="1400" dirty="0">
                <a:solidFill>
                  <a:srgbClr val="FF0000"/>
                </a:solidFill>
                <a:latin typeface="+mn-lt"/>
                <a:cs typeface="Courier"/>
              </a:rPr>
              <a:t>visc2_r(</a:t>
            </a:r>
            <a:r>
              <a:rPr lang="en-US" sz="1400" dirty="0" err="1">
                <a:solidFill>
                  <a:srgbClr val="FF0000"/>
                </a:solidFill>
                <a:latin typeface="+mn-lt"/>
                <a:cs typeface="Courier"/>
              </a:rPr>
              <a:t>i,j</a:t>
            </a:r>
            <a:r>
              <a:rPr lang="en-US" sz="1400" dirty="0">
                <a:solidFill>
                  <a:srgbClr val="FF0000"/>
                </a:solidFill>
                <a:latin typeface="+mn-lt"/>
                <a:cs typeface="Courier"/>
              </a:rPr>
              <a:t>) </a:t>
            </a:r>
            <a:r>
              <a:rPr lang="en-US" sz="1400" dirty="0">
                <a:latin typeface="+mn-lt"/>
                <a:cs typeface="Courier"/>
              </a:rPr>
              <a:t>= </a:t>
            </a:r>
            <a:r>
              <a:rPr lang="en-US" sz="1400" dirty="0" err="1">
                <a:solidFill>
                  <a:srgbClr val="FF0000"/>
                </a:solidFill>
                <a:latin typeface="+mn-lt"/>
                <a:cs typeface="Courier"/>
              </a:rPr>
              <a:t>visc_factor</a:t>
            </a:r>
            <a:r>
              <a:rPr lang="en-US" sz="1400" dirty="0">
                <a:solidFill>
                  <a:srgbClr val="FF0000"/>
                </a:solidFill>
                <a:latin typeface="+mn-lt"/>
                <a:cs typeface="Courier"/>
              </a:rPr>
              <a:t>(</a:t>
            </a:r>
            <a:r>
              <a:rPr lang="en-US" sz="1400" dirty="0" err="1">
                <a:solidFill>
                  <a:srgbClr val="FF0000"/>
                </a:solidFill>
                <a:latin typeface="+mn-lt"/>
                <a:cs typeface="Courier"/>
              </a:rPr>
              <a:t>i,j</a:t>
            </a:r>
            <a:r>
              <a:rPr lang="en-US" sz="1400" dirty="0">
                <a:solidFill>
                  <a:srgbClr val="FF0000"/>
                </a:solidFill>
                <a:latin typeface="+mn-lt"/>
                <a:cs typeface="Courier"/>
              </a:rPr>
              <a:t>)</a:t>
            </a:r>
            <a:r>
              <a:rPr lang="en-US" sz="1400" dirty="0">
                <a:latin typeface="+mn-lt"/>
                <a:cs typeface="Courier"/>
              </a:rPr>
              <a:t> * </a:t>
            </a:r>
            <a:r>
              <a:rPr lang="en-US" sz="1400" dirty="0">
                <a:solidFill>
                  <a:srgbClr val="FF0000"/>
                </a:solidFill>
                <a:latin typeface="+mn-lt"/>
                <a:cs typeface="Courier"/>
              </a:rPr>
              <a:t>visc2_r(</a:t>
            </a:r>
            <a:r>
              <a:rPr lang="en-US" sz="1400" dirty="0" err="1">
                <a:solidFill>
                  <a:srgbClr val="FF0000"/>
                </a:solidFill>
                <a:latin typeface="+mn-lt"/>
                <a:cs typeface="Courier"/>
              </a:rPr>
              <a:t>i,j</a:t>
            </a:r>
            <a:r>
              <a:rPr lang="en-US" sz="1400" dirty="0" smtClean="0">
                <a:solidFill>
                  <a:srgbClr val="FF0000"/>
                </a:solidFill>
                <a:latin typeface="+mn-lt"/>
                <a:cs typeface="Courier"/>
              </a:rPr>
              <a:t>)</a:t>
            </a:r>
          </a:p>
          <a:p>
            <a:pPr algn="l"/>
            <a:r>
              <a:rPr lang="en-US" sz="1400" dirty="0" smtClean="0">
                <a:solidFill>
                  <a:srgbClr val="FF0000"/>
                </a:solidFill>
                <a:latin typeface="+mn-lt"/>
                <a:cs typeface="Courier"/>
              </a:rPr>
              <a:t>visc4_r</a:t>
            </a:r>
            <a:r>
              <a:rPr lang="en-US" sz="1400" dirty="0">
                <a:solidFill>
                  <a:srgbClr val="FF0000"/>
                </a:solidFill>
                <a:latin typeface="+mn-lt"/>
                <a:cs typeface="Courier"/>
              </a:rPr>
              <a:t>(</a:t>
            </a:r>
            <a:r>
              <a:rPr lang="en-US" sz="1400" dirty="0" err="1">
                <a:solidFill>
                  <a:srgbClr val="FF0000"/>
                </a:solidFill>
                <a:latin typeface="+mn-lt"/>
                <a:cs typeface="Courier"/>
              </a:rPr>
              <a:t>i,j</a:t>
            </a:r>
            <a:r>
              <a:rPr lang="en-US" sz="1400" dirty="0">
                <a:solidFill>
                  <a:srgbClr val="FF0000"/>
                </a:solidFill>
                <a:latin typeface="+mn-lt"/>
                <a:cs typeface="Courier"/>
              </a:rPr>
              <a:t>)</a:t>
            </a:r>
            <a:r>
              <a:rPr lang="en-US" sz="1400" dirty="0">
                <a:latin typeface="+mn-lt"/>
                <a:cs typeface="Courier"/>
              </a:rPr>
              <a:t> = </a:t>
            </a:r>
            <a:r>
              <a:rPr lang="en-US" sz="1400" dirty="0" err="1" smtClean="0">
                <a:solidFill>
                  <a:srgbClr val="FF0000"/>
                </a:solidFill>
                <a:latin typeface="+mn-lt"/>
                <a:cs typeface="Courier"/>
              </a:rPr>
              <a:t>visc_factor</a:t>
            </a:r>
            <a:r>
              <a:rPr lang="en-US" sz="1400" dirty="0">
                <a:solidFill>
                  <a:srgbClr val="FF0000"/>
                </a:solidFill>
                <a:latin typeface="+mn-lt"/>
                <a:cs typeface="Courier"/>
              </a:rPr>
              <a:t>(</a:t>
            </a:r>
            <a:r>
              <a:rPr lang="en-US" sz="1400" dirty="0" err="1">
                <a:solidFill>
                  <a:srgbClr val="FF0000"/>
                </a:solidFill>
                <a:latin typeface="+mn-lt"/>
                <a:cs typeface="Courier"/>
              </a:rPr>
              <a:t>i,j</a:t>
            </a:r>
            <a:r>
              <a:rPr lang="en-US" sz="1400" dirty="0">
                <a:solidFill>
                  <a:srgbClr val="FF0000"/>
                </a:solidFill>
                <a:latin typeface="+mn-lt"/>
                <a:cs typeface="Courier"/>
              </a:rPr>
              <a:t>)</a:t>
            </a:r>
            <a:r>
              <a:rPr lang="en-US" sz="1400" dirty="0">
                <a:latin typeface="+mn-lt"/>
                <a:cs typeface="Courier"/>
              </a:rPr>
              <a:t> * </a:t>
            </a:r>
            <a:r>
              <a:rPr lang="en-US" sz="1400" dirty="0">
                <a:solidFill>
                  <a:srgbClr val="FF0000"/>
                </a:solidFill>
                <a:latin typeface="+mn-lt"/>
                <a:cs typeface="Courier"/>
              </a:rPr>
              <a:t>visc4_r(</a:t>
            </a:r>
            <a:r>
              <a:rPr lang="en-US" sz="1400" dirty="0" err="1">
                <a:solidFill>
                  <a:srgbClr val="FF0000"/>
                </a:solidFill>
                <a:latin typeface="+mn-lt"/>
                <a:cs typeface="Courier"/>
              </a:rPr>
              <a:t>i,j</a:t>
            </a:r>
            <a:r>
              <a:rPr lang="en-US" sz="1400" dirty="0">
                <a:solidFill>
                  <a:srgbClr val="FF0000"/>
                </a:solidFill>
                <a:latin typeface="+mn-lt"/>
                <a:cs typeface="Courier"/>
              </a:rPr>
              <a:t>)</a:t>
            </a:r>
          </a:p>
        </p:txBody>
      </p:sp>
      <p:sp>
        <p:nvSpPr>
          <p:cNvPr id="6" name="TextBox 5"/>
          <p:cNvSpPr txBox="1"/>
          <p:nvPr/>
        </p:nvSpPr>
        <p:spPr>
          <a:xfrm>
            <a:off x="457200" y="3657600"/>
            <a:ext cx="6335889" cy="954107"/>
          </a:xfrm>
          <a:prstGeom prst="rect">
            <a:avLst/>
          </a:prstGeom>
          <a:noFill/>
        </p:spPr>
        <p:txBody>
          <a:bodyPr wrap="none" rtlCol="0">
            <a:spAutoFit/>
          </a:bodyPr>
          <a:lstStyle/>
          <a:p>
            <a:pPr algn="l"/>
            <a:r>
              <a:rPr lang="en-US" sz="1400" dirty="0">
                <a:solidFill>
                  <a:srgbClr val="0033CC"/>
                </a:solidFill>
                <a:latin typeface="+mn-lt"/>
                <a:cs typeface="Courier"/>
              </a:rPr>
              <a:t>double</a:t>
            </a:r>
            <a:r>
              <a:rPr lang="en-US" sz="1400" dirty="0">
                <a:latin typeface="+mn-lt"/>
                <a:cs typeface="Courier"/>
              </a:rPr>
              <a:t> </a:t>
            </a:r>
            <a:r>
              <a:rPr lang="en-US" sz="1400" dirty="0" err="1" smtClean="0">
                <a:solidFill>
                  <a:srgbClr val="FF0000"/>
                </a:solidFill>
                <a:latin typeface="+mn-lt"/>
                <a:cs typeface="Courier"/>
              </a:rPr>
              <a:t>visc_factor</a:t>
            </a:r>
            <a:r>
              <a:rPr lang="en-US" sz="1400" dirty="0" smtClean="0">
                <a:solidFill>
                  <a:srgbClr val="FF0000"/>
                </a:solidFill>
                <a:latin typeface="+mn-lt"/>
                <a:cs typeface="Courier"/>
              </a:rPr>
              <a:t> </a:t>
            </a:r>
            <a:r>
              <a:rPr lang="en-US" sz="1400" dirty="0" smtClean="0">
                <a:solidFill>
                  <a:srgbClr val="0033CC"/>
                </a:solidFill>
                <a:latin typeface="+mn-lt"/>
                <a:cs typeface="Courier"/>
              </a:rPr>
              <a:t>(</a:t>
            </a:r>
            <a:r>
              <a:rPr lang="en-US" sz="1400" dirty="0" err="1">
                <a:solidFill>
                  <a:srgbClr val="0033CC"/>
                </a:solidFill>
                <a:latin typeface="+mn-lt"/>
                <a:cs typeface="Courier"/>
              </a:rPr>
              <a:t>eta_rho</a:t>
            </a:r>
            <a:r>
              <a:rPr lang="en-US" sz="1400" dirty="0">
                <a:solidFill>
                  <a:srgbClr val="0033CC"/>
                </a:solidFill>
                <a:latin typeface="+mn-lt"/>
                <a:cs typeface="Courier"/>
              </a:rPr>
              <a:t>, </a:t>
            </a:r>
            <a:r>
              <a:rPr lang="en-US" sz="1400" dirty="0" err="1">
                <a:solidFill>
                  <a:srgbClr val="0033CC"/>
                </a:solidFill>
                <a:latin typeface="+mn-lt"/>
                <a:cs typeface="Courier"/>
              </a:rPr>
              <a:t>xi_rho</a:t>
            </a:r>
            <a:r>
              <a:rPr lang="en-US" sz="1400" dirty="0">
                <a:solidFill>
                  <a:srgbClr val="0033CC"/>
                </a:solidFill>
                <a:latin typeface="+mn-lt"/>
                <a:cs typeface="Courier"/>
              </a:rPr>
              <a:t>) </a:t>
            </a:r>
            <a:r>
              <a:rPr lang="en-US" sz="1400" dirty="0" smtClean="0">
                <a:solidFill>
                  <a:srgbClr val="0033CC"/>
                </a:solidFill>
                <a:latin typeface="+mn-lt"/>
                <a:cs typeface="Courier"/>
              </a:rPr>
              <a:t>;</a:t>
            </a:r>
          </a:p>
          <a:p>
            <a:pPr algn="l"/>
            <a:r>
              <a:rPr lang="en-US" sz="1400" dirty="0">
                <a:solidFill>
                  <a:srgbClr val="0033CC"/>
                </a:solidFill>
                <a:latin typeface="+mn-lt"/>
                <a:cs typeface="Courier"/>
              </a:rPr>
              <a:t> </a:t>
            </a:r>
            <a:r>
              <a:rPr lang="en-US" sz="1400" dirty="0" smtClean="0">
                <a:solidFill>
                  <a:srgbClr val="0033CC"/>
                </a:solidFill>
                <a:latin typeface="+mn-lt"/>
                <a:cs typeface="Courier"/>
              </a:rPr>
              <a:t>             </a:t>
            </a:r>
            <a:r>
              <a:rPr lang="en-US" sz="1400" dirty="0" err="1" smtClean="0">
                <a:solidFill>
                  <a:srgbClr val="0033CC"/>
                </a:solidFill>
                <a:latin typeface="+mn-lt"/>
                <a:cs typeface="Courier"/>
              </a:rPr>
              <a:t>visc_factor:long_name</a:t>
            </a:r>
            <a:r>
              <a:rPr lang="en-US" sz="1400" dirty="0" smtClean="0">
                <a:solidFill>
                  <a:srgbClr val="0033CC"/>
                </a:solidFill>
                <a:latin typeface="+mn-lt"/>
                <a:cs typeface="Courier"/>
              </a:rPr>
              <a:t> = </a:t>
            </a:r>
            <a:r>
              <a:rPr lang="en-US" sz="1400" dirty="0">
                <a:solidFill>
                  <a:srgbClr val="0033CC"/>
                </a:solidFill>
                <a:latin typeface="+mn-lt"/>
                <a:cs typeface="Courier"/>
              </a:rPr>
              <a:t>"horizontal viscosity sponge factor" </a:t>
            </a:r>
            <a:r>
              <a:rPr lang="en-US" sz="1400" dirty="0" smtClean="0">
                <a:solidFill>
                  <a:srgbClr val="0033CC"/>
                </a:solidFill>
                <a:latin typeface="+mn-lt"/>
                <a:cs typeface="Courier"/>
              </a:rPr>
              <a:t>;</a:t>
            </a:r>
          </a:p>
          <a:p>
            <a:pPr algn="l"/>
            <a:r>
              <a:rPr lang="en-US" sz="1400" dirty="0" smtClean="0">
                <a:solidFill>
                  <a:srgbClr val="0033CC"/>
                </a:solidFill>
                <a:latin typeface="+mn-lt"/>
                <a:cs typeface="Courier"/>
              </a:rPr>
              <a:t>              </a:t>
            </a:r>
            <a:r>
              <a:rPr lang="en-US" sz="1400" dirty="0" err="1" smtClean="0">
                <a:solidFill>
                  <a:srgbClr val="0033CC"/>
                </a:solidFill>
                <a:latin typeface="+mn-lt"/>
                <a:cs typeface="Courier"/>
              </a:rPr>
              <a:t>visc_factor:valid_min</a:t>
            </a:r>
            <a:r>
              <a:rPr lang="en-US" sz="1400" dirty="0" smtClean="0">
                <a:solidFill>
                  <a:srgbClr val="0033CC"/>
                </a:solidFill>
                <a:latin typeface="+mn-lt"/>
                <a:cs typeface="Courier"/>
              </a:rPr>
              <a:t> </a:t>
            </a:r>
            <a:r>
              <a:rPr lang="en-US" sz="1400" dirty="0">
                <a:solidFill>
                  <a:srgbClr val="0033CC"/>
                </a:solidFill>
                <a:latin typeface="+mn-lt"/>
                <a:cs typeface="Courier"/>
              </a:rPr>
              <a:t>= 0. </a:t>
            </a:r>
            <a:r>
              <a:rPr lang="en-US" sz="1400" dirty="0" smtClean="0">
                <a:solidFill>
                  <a:srgbClr val="0033CC"/>
                </a:solidFill>
                <a:latin typeface="+mn-lt"/>
                <a:cs typeface="Courier"/>
              </a:rPr>
              <a:t>;</a:t>
            </a:r>
          </a:p>
          <a:p>
            <a:pPr algn="l"/>
            <a:r>
              <a:rPr lang="en-US" sz="1400" dirty="0" smtClean="0">
                <a:solidFill>
                  <a:srgbClr val="0033CC"/>
                </a:solidFill>
                <a:latin typeface="+mn-lt"/>
                <a:cs typeface="Courier"/>
              </a:rPr>
              <a:t>              </a:t>
            </a:r>
            <a:r>
              <a:rPr lang="en-US" sz="1400" dirty="0" err="1" smtClean="0">
                <a:solidFill>
                  <a:srgbClr val="0033CC"/>
                </a:solidFill>
                <a:latin typeface="+mn-lt"/>
                <a:cs typeface="Courier"/>
              </a:rPr>
              <a:t>visc_factor:coordinates</a:t>
            </a:r>
            <a:r>
              <a:rPr lang="en-US" sz="1400" dirty="0" smtClean="0">
                <a:solidFill>
                  <a:srgbClr val="0033CC"/>
                </a:solidFill>
                <a:latin typeface="+mn-lt"/>
                <a:cs typeface="Courier"/>
              </a:rPr>
              <a:t> </a:t>
            </a:r>
            <a:r>
              <a:rPr lang="en-US" sz="1400" dirty="0">
                <a:solidFill>
                  <a:srgbClr val="0033CC"/>
                </a:solidFill>
                <a:latin typeface="+mn-lt"/>
                <a:cs typeface="Courier"/>
              </a:rPr>
              <a:t>= "</a:t>
            </a:r>
            <a:r>
              <a:rPr lang="en-US" sz="1400" dirty="0" err="1">
                <a:solidFill>
                  <a:srgbClr val="0033CC"/>
                </a:solidFill>
                <a:latin typeface="+mn-lt"/>
                <a:cs typeface="Courier"/>
              </a:rPr>
              <a:t>lon_rho</a:t>
            </a:r>
            <a:r>
              <a:rPr lang="en-US" sz="1400" dirty="0">
                <a:solidFill>
                  <a:srgbClr val="0033CC"/>
                </a:solidFill>
                <a:latin typeface="+mn-lt"/>
                <a:cs typeface="Courier"/>
              </a:rPr>
              <a:t> </a:t>
            </a:r>
            <a:r>
              <a:rPr lang="en-US" sz="1400" dirty="0" err="1">
                <a:solidFill>
                  <a:srgbClr val="0033CC"/>
                </a:solidFill>
                <a:latin typeface="+mn-lt"/>
                <a:cs typeface="Courier"/>
              </a:rPr>
              <a:t>lat_rho</a:t>
            </a:r>
            <a:r>
              <a:rPr lang="en-US" sz="1400" dirty="0">
                <a:solidFill>
                  <a:srgbClr val="0033CC"/>
                </a:solidFill>
                <a:latin typeface="+mn-lt"/>
                <a:cs typeface="Courier"/>
              </a:rPr>
              <a:t>" ;</a:t>
            </a:r>
          </a:p>
        </p:txBody>
      </p:sp>
      <p:sp>
        <p:nvSpPr>
          <p:cNvPr id="7" name="TextBox 6"/>
          <p:cNvSpPr txBox="1"/>
          <p:nvPr/>
        </p:nvSpPr>
        <p:spPr>
          <a:xfrm>
            <a:off x="457200" y="2133600"/>
            <a:ext cx="3660815" cy="523220"/>
          </a:xfrm>
          <a:prstGeom prst="rect">
            <a:avLst/>
          </a:prstGeom>
          <a:noFill/>
        </p:spPr>
        <p:txBody>
          <a:bodyPr wrap="none" rtlCol="0">
            <a:spAutoFit/>
          </a:bodyPr>
          <a:lstStyle/>
          <a:p>
            <a:pPr algn="l"/>
            <a:r>
              <a:rPr lang="en-US" sz="1400" dirty="0">
                <a:solidFill>
                  <a:srgbClr val="FF0000"/>
                </a:solidFill>
                <a:latin typeface="+mn-lt"/>
                <a:cs typeface="Courier"/>
              </a:rPr>
              <a:t>diff2(</a:t>
            </a:r>
            <a:r>
              <a:rPr lang="en-US" sz="1400" dirty="0" err="1">
                <a:solidFill>
                  <a:srgbClr val="FF0000"/>
                </a:solidFill>
                <a:latin typeface="+mn-lt"/>
                <a:cs typeface="Courier"/>
              </a:rPr>
              <a:t>i,j,itrc</a:t>
            </a:r>
            <a:r>
              <a:rPr lang="en-US" sz="1400" dirty="0">
                <a:solidFill>
                  <a:srgbClr val="FF0000"/>
                </a:solidFill>
                <a:latin typeface="+mn-lt"/>
                <a:cs typeface="Courier"/>
              </a:rPr>
              <a:t>) </a:t>
            </a:r>
            <a:r>
              <a:rPr lang="en-US" sz="1400" dirty="0">
                <a:latin typeface="+mn-lt"/>
                <a:cs typeface="Courier"/>
              </a:rPr>
              <a:t>= </a:t>
            </a:r>
            <a:r>
              <a:rPr lang="en-US" sz="1400" dirty="0" err="1">
                <a:solidFill>
                  <a:srgbClr val="FF0000"/>
                </a:solidFill>
                <a:latin typeface="+mn-lt"/>
                <a:cs typeface="Courier"/>
              </a:rPr>
              <a:t>diff_factor</a:t>
            </a:r>
            <a:r>
              <a:rPr lang="en-US" sz="1400" dirty="0">
                <a:solidFill>
                  <a:srgbClr val="FF0000"/>
                </a:solidFill>
                <a:latin typeface="+mn-lt"/>
                <a:cs typeface="Courier"/>
              </a:rPr>
              <a:t>(</a:t>
            </a:r>
            <a:r>
              <a:rPr lang="en-US" sz="1400" dirty="0" err="1">
                <a:solidFill>
                  <a:srgbClr val="FF0000"/>
                </a:solidFill>
                <a:latin typeface="+mn-lt"/>
                <a:cs typeface="Courier"/>
              </a:rPr>
              <a:t>i,j</a:t>
            </a:r>
            <a:r>
              <a:rPr lang="en-US" sz="1400" dirty="0">
                <a:solidFill>
                  <a:srgbClr val="FF0000"/>
                </a:solidFill>
                <a:latin typeface="+mn-lt"/>
                <a:cs typeface="Courier"/>
              </a:rPr>
              <a:t>)</a:t>
            </a:r>
            <a:r>
              <a:rPr lang="en-US" sz="1400" dirty="0">
                <a:latin typeface="+mn-lt"/>
                <a:cs typeface="Courier"/>
              </a:rPr>
              <a:t> * </a:t>
            </a:r>
            <a:r>
              <a:rPr lang="en-US" sz="1400" dirty="0">
                <a:solidFill>
                  <a:srgbClr val="FF0000"/>
                </a:solidFill>
                <a:latin typeface="+mn-lt"/>
                <a:cs typeface="Courier"/>
              </a:rPr>
              <a:t>diff2(</a:t>
            </a:r>
            <a:r>
              <a:rPr lang="en-US" sz="1400" dirty="0" err="1">
                <a:solidFill>
                  <a:srgbClr val="FF0000"/>
                </a:solidFill>
                <a:latin typeface="+mn-lt"/>
                <a:cs typeface="Courier"/>
              </a:rPr>
              <a:t>i,j,itrc</a:t>
            </a:r>
            <a:r>
              <a:rPr lang="en-US" sz="1400" dirty="0" smtClean="0">
                <a:solidFill>
                  <a:srgbClr val="FF0000"/>
                </a:solidFill>
                <a:latin typeface="+mn-lt"/>
                <a:cs typeface="Courier"/>
              </a:rPr>
              <a:t>)</a:t>
            </a:r>
          </a:p>
          <a:p>
            <a:pPr algn="l"/>
            <a:r>
              <a:rPr lang="en-US" sz="1400" dirty="0" smtClean="0">
                <a:solidFill>
                  <a:srgbClr val="FF0000"/>
                </a:solidFill>
                <a:latin typeface="+mn-lt"/>
                <a:cs typeface="Courier"/>
              </a:rPr>
              <a:t>diff4</a:t>
            </a:r>
            <a:r>
              <a:rPr lang="en-US" sz="1400" dirty="0">
                <a:solidFill>
                  <a:srgbClr val="FF0000"/>
                </a:solidFill>
                <a:latin typeface="+mn-lt"/>
                <a:cs typeface="Courier"/>
              </a:rPr>
              <a:t>(</a:t>
            </a:r>
            <a:r>
              <a:rPr lang="en-US" sz="1400" dirty="0" err="1">
                <a:solidFill>
                  <a:srgbClr val="FF0000"/>
                </a:solidFill>
                <a:latin typeface="+mn-lt"/>
                <a:cs typeface="Courier"/>
              </a:rPr>
              <a:t>i,j,itrc</a:t>
            </a:r>
            <a:r>
              <a:rPr lang="en-US" sz="1400" dirty="0">
                <a:solidFill>
                  <a:srgbClr val="FF0000"/>
                </a:solidFill>
                <a:latin typeface="+mn-lt"/>
                <a:cs typeface="Courier"/>
              </a:rPr>
              <a:t>)</a:t>
            </a:r>
            <a:r>
              <a:rPr lang="en-US" sz="1400" dirty="0">
                <a:latin typeface="+mn-lt"/>
                <a:cs typeface="Courier"/>
              </a:rPr>
              <a:t> = </a:t>
            </a:r>
            <a:r>
              <a:rPr lang="en-US" sz="1400" dirty="0" err="1">
                <a:solidFill>
                  <a:srgbClr val="FF0000"/>
                </a:solidFill>
                <a:latin typeface="+mn-lt"/>
                <a:cs typeface="Courier"/>
              </a:rPr>
              <a:t>diff_factor</a:t>
            </a:r>
            <a:r>
              <a:rPr lang="en-US" sz="1400" dirty="0">
                <a:solidFill>
                  <a:srgbClr val="FF0000"/>
                </a:solidFill>
                <a:latin typeface="+mn-lt"/>
                <a:cs typeface="Courier"/>
              </a:rPr>
              <a:t>(</a:t>
            </a:r>
            <a:r>
              <a:rPr lang="en-US" sz="1400" dirty="0" err="1">
                <a:solidFill>
                  <a:srgbClr val="FF0000"/>
                </a:solidFill>
                <a:latin typeface="+mn-lt"/>
                <a:cs typeface="Courier"/>
              </a:rPr>
              <a:t>i,j</a:t>
            </a:r>
            <a:r>
              <a:rPr lang="en-US" sz="1400" dirty="0">
                <a:solidFill>
                  <a:srgbClr val="FF0000"/>
                </a:solidFill>
                <a:latin typeface="+mn-lt"/>
                <a:cs typeface="Courier"/>
              </a:rPr>
              <a:t>)</a:t>
            </a:r>
            <a:r>
              <a:rPr lang="en-US" sz="1400" dirty="0">
                <a:latin typeface="+mn-lt"/>
                <a:cs typeface="Courier"/>
              </a:rPr>
              <a:t> * </a:t>
            </a:r>
            <a:r>
              <a:rPr lang="en-US" sz="1400" dirty="0">
                <a:solidFill>
                  <a:srgbClr val="FF0000"/>
                </a:solidFill>
                <a:latin typeface="+mn-lt"/>
                <a:cs typeface="Courier"/>
              </a:rPr>
              <a:t>diff4(</a:t>
            </a:r>
            <a:r>
              <a:rPr lang="en-US" sz="1400" dirty="0" err="1">
                <a:solidFill>
                  <a:srgbClr val="FF0000"/>
                </a:solidFill>
                <a:latin typeface="+mn-lt"/>
                <a:cs typeface="Courier"/>
              </a:rPr>
              <a:t>i,j,itrc</a:t>
            </a:r>
            <a:r>
              <a:rPr lang="en-US" sz="1400" dirty="0">
                <a:solidFill>
                  <a:srgbClr val="FF0000"/>
                </a:solidFill>
                <a:latin typeface="+mn-lt"/>
                <a:cs typeface="Courier"/>
              </a:rPr>
              <a:t>)</a:t>
            </a:r>
          </a:p>
        </p:txBody>
      </p:sp>
      <p:sp>
        <p:nvSpPr>
          <p:cNvPr id="8" name="TextBox 7"/>
          <p:cNvSpPr txBox="1"/>
          <p:nvPr/>
        </p:nvSpPr>
        <p:spPr>
          <a:xfrm>
            <a:off x="457200" y="4876800"/>
            <a:ext cx="6245244" cy="954107"/>
          </a:xfrm>
          <a:prstGeom prst="rect">
            <a:avLst/>
          </a:prstGeom>
          <a:noFill/>
        </p:spPr>
        <p:txBody>
          <a:bodyPr wrap="none" rtlCol="0">
            <a:spAutoFit/>
          </a:bodyPr>
          <a:lstStyle/>
          <a:p>
            <a:pPr algn="l"/>
            <a:r>
              <a:rPr lang="en-US" sz="1400" dirty="0">
                <a:solidFill>
                  <a:srgbClr val="0033CC"/>
                </a:solidFill>
                <a:latin typeface="+mn-lt"/>
                <a:cs typeface="Courier"/>
              </a:rPr>
              <a:t>double</a:t>
            </a:r>
            <a:r>
              <a:rPr lang="en-US" sz="1400" dirty="0">
                <a:latin typeface="+mn-lt"/>
                <a:cs typeface="Courier"/>
              </a:rPr>
              <a:t> </a:t>
            </a:r>
            <a:r>
              <a:rPr lang="en-US" sz="1400" dirty="0" err="1" smtClean="0">
                <a:solidFill>
                  <a:srgbClr val="FF0000"/>
                </a:solidFill>
                <a:latin typeface="+mn-lt"/>
                <a:cs typeface="Courier"/>
              </a:rPr>
              <a:t>diff_factor</a:t>
            </a:r>
            <a:r>
              <a:rPr lang="en-US" sz="1400" dirty="0" smtClean="0">
                <a:solidFill>
                  <a:srgbClr val="FF0000"/>
                </a:solidFill>
                <a:latin typeface="+mn-lt"/>
                <a:cs typeface="Courier"/>
              </a:rPr>
              <a:t> </a:t>
            </a:r>
            <a:r>
              <a:rPr lang="en-US" sz="1400" dirty="0" smtClean="0">
                <a:solidFill>
                  <a:srgbClr val="0033CC"/>
                </a:solidFill>
                <a:latin typeface="+mn-lt"/>
                <a:cs typeface="Courier"/>
              </a:rPr>
              <a:t>(</a:t>
            </a:r>
            <a:r>
              <a:rPr lang="en-US" sz="1400" dirty="0" err="1" smtClean="0">
                <a:solidFill>
                  <a:srgbClr val="0033CC"/>
                </a:solidFill>
                <a:latin typeface="+mn-lt"/>
                <a:cs typeface="Courier"/>
              </a:rPr>
              <a:t>eta_rho</a:t>
            </a:r>
            <a:r>
              <a:rPr lang="en-US" sz="1400" dirty="0">
                <a:solidFill>
                  <a:srgbClr val="0033CC"/>
                </a:solidFill>
                <a:latin typeface="+mn-lt"/>
                <a:cs typeface="Courier"/>
              </a:rPr>
              <a:t>, </a:t>
            </a:r>
            <a:r>
              <a:rPr lang="en-US" sz="1400" dirty="0" err="1">
                <a:solidFill>
                  <a:srgbClr val="0033CC"/>
                </a:solidFill>
                <a:latin typeface="+mn-lt"/>
                <a:cs typeface="Courier"/>
              </a:rPr>
              <a:t>xi_rho</a:t>
            </a:r>
            <a:r>
              <a:rPr lang="en-US" sz="1400" dirty="0">
                <a:solidFill>
                  <a:srgbClr val="0033CC"/>
                </a:solidFill>
                <a:latin typeface="+mn-lt"/>
                <a:cs typeface="Courier"/>
              </a:rPr>
              <a:t>) </a:t>
            </a:r>
            <a:r>
              <a:rPr lang="en-US" sz="1400" dirty="0" smtClean="0">
                <a:solidFill>
                  <a:srgbClr val="0033CC"/>
                </a:solidFill>
                <a:latin typeface="+mn-lt"/>
                <a:cs typeface="Courier"/>
              </a:rPr>
              <a:t>;</a:t>
            </a:r>
          </a:p>
          <a:p>
            <a:pPr algn="l"/>
            <a:r>
              <a:rPr lang="en-US" sz="1400" dirty="0">
                <a:solidFill>
                  <a:srgbClr val="0033CC"/>
                </a:solidFill>
                <a:latin typeface="+mn-lt"/>
                <a:cs typeface="Courier"/>
              </a:rPr>
              <a:t> </a:t>
            </a:r>
            <a:r>
              <a:rPr lang="en-US" sz="1400" dirty="0" smtClean="0">
                <a:solidFill>
                  <a:srgbClr val="0033CC"/>
                </a:solidFill>
                <a:latin typeface="+mn-lt"/>
                <a:cs typeface="Courier"/>
              </a:rPr>
              <a:t>             </a:t>
            </a:r>
            <a:r>
              <a:rPr lang="en-US" sz="1400" dirty="0" err="1" smtClean="0">
                <a:solidFill>
                  <a:srgbClr val="0033CC"/>
                </a:solidFill>
                <a:latin typeface="+mn-lt"/>
                <a:cs typeface="Courier"/>
              </a:rPr>
              <a:t>diff_factor:long_name</a:t>
            </a:r>
            <a:r>
              <a:rPr lang="en-US" sz="1400" dirty="0" smtClean="0">
                <a:solidFill>
                  <a:srgbClr val="0033CC"/>
                </a:solidFill>
                <a:latin typeface="+mn-lt"/>
                <a:cs typeface="Courier"/>
              </a:rPr>
              <a:t> = </a:t>
            </a:r>
            <a:r>
              <a:rPr lang="en-US" sz="1400" dirty="0">
                <a:solidFill>
                  <a:srgbClr val="0033CC"/>
                </a:solidFill>
                <a:latin typeface="+mn-lt"/>
                <a:cs typeface="Courier"/>
              </a:rPr>
              <a:t>"horizontal diffusivity sponge factor" </a:t>
            </a:r>
            <a:r>
              <a:rPr lang="en-US" sz="1400" dirty="0" smtClean="0">
                <a:solidFill>
                  <a:srgbClr val="0033CC"/>
                </a:solidFill>
                <a:latin typeface="+mn-lt"/>
                <a:cs typeface="Courier"/>
              </a:rPr>
              <a:t>;</a:t>
            </a:r>
          </a:p>
          <a:p>
            <a:pPr algn="l"/>
            <a:r>
              <a:rPr lang="en-US" sz="1400" dirty="0" smtClean="0">
                <a:solidFill>
                  <a:srgbClr val="0033CC"/>
                </a:solidFill>
                <a:latin typeface="+mn-lt"/>
                <a:cs typeface="Courier"/>
              </a:rPr>
              <a:t>              </a:t>
            </a:r>
            <a:r>
              <a:rPr lang="en-US" sz="1400" dirty="0" err="1" smtClean="0">
                <a:solidFill>
                  <a:srgbClr val="0033CC"/>
                </a:solidFill>
                <a:latin typeface="+mn-lt"/>
                <a:cs typeface="Courier"/>
              </a:rPr>
              <a:t>diff_factor:valid_min</a:t>
            </a:r>
            <a:r>
              <a:rPr lang="en-US" sz="1400" dirty="0" smtClean="0">
                <a:solidFill>
                  <a:srgbClr val="0033CC"/>
                </a:solidFill>
                <a:latin typeface="+mn-lt"/>
                <a:cs typeface="Courier"/>
              </a:rPr>
              <a:t> = </a:t>
            </a:r>
            <a:r>
              <a:rPr lang="en-US" sz="1400" dirty="0">
                <a:solidFill>
                  <a:srgbClr val="0033CC"/>
                </a:solidFill>
                <a:latin typeface="+mn-lt"/>
                <a:cs typeface="Courier"/>
              </a:rPr>
              <a:t>0. </a:t>
            </a:r>
            <a:r>
              <a:rPr lang="en-US" sz="1400" dirty="0" smtClean="0">
                <a:solidFill>
                  <a:srgbClr val="0033CC"/>
                </a:solidFill>
                <a:latin typeface="+mn-lt"/>
                <a:cs typeface="Courier"/>
              </a:rPr>
              <a:t>;</a:t>
            </a:r>
          </a:p>
          <a:p>
            <a:pPr algn="l"/>
            <a:r>
              <a:rPr lang="en-US" sz="1400" dirty="0" smtClean="0">
                <a:solidFill>
                  <a:srgbClr val="0033CC"/>
                </a:solidFill>
                <a:latin typeface="+mn-lt"/>
                <a:cs typeface="Courier"/>
              </a:rPr>
              <a:t>              </a:t>
            </a:r>
            <a:r>
              <a:rPr lang="en-US" sz="1400" dirty="0" err="1" smtClean="0">
                <a:solidFill>
                  <a:srgbClr val="0033CC"/>
                </a:solidFill>
                <a:latin typeface="+mn-lt"/>
                <a:cs typeface="Courier"/>
              </a:rPr>
              <a:t>diff_factor:coordinates</a:t>
            </a:r>
            <a:r>
              <a:rPr lang="en-US" sz="1400" dirty="0" smtClean="0">
                <a:solidFill>
                  <a:srgbClr val="0033CC"/>
                </a:solidFill>
                <a:latin typeface="+mn-lt"/>
                <a:cs typeface="Courier"/>
              </a:rPr>
              <a:t> </a:t>
            </a:r>
            <a:r>
              <a:rPr lang="en-US" sz="1400" dirty="0">
                <a:solidFill>
                  <a:srgbClr val="0033CC"/>
                </a:solidFill>
                <a:latin typeface="+mn-lt"/>
                <a:cs typeface="Courier"/>
              </a:rPr>
              <a:t>= "</a:t>
            </a:r>
            <a:r>
              <a:rPr lang="en-US" sz="1400" dirty="0" err="1">
                <a:solidFill>
                  <a:srgbClr val="0033CC"/>
                </a:solidFill>
                <a:latin typeface="+mn-lt"/>
                <a:cs typeface="Courier"/>
              </a:rPr>
              <a:t>lon_rho</a:t>
            </a:r>
            <a:r>
              <a:rPr lang="en-US" sz="1400" dirty="0">
                <a:solidFill>
                  <a:srgbClr val="0033CC"/>
                </a:solidFill>
                <a:latin typeface="+mn-lt"/>
                <a:cs typeface="Courier"/>
              </a:rPr>
              <a:t> </a:t>
            </a:r>
            <a:r>
              <a:rPr lang="en-US" sz="1400" dirty="0" err="1">
                <a:solidFill>
                  <a:srgbClr val="0033CC"/>
                </a:solidFill>
                <a:latin typeface="+mn-lt"/>
                <a:cs typeface="Courier"/>
              </a:rPr>
              <a:t>lat_rho</a:t>
            </a:r>
            <a:r>
              <a:rPr lang="en-US" sz="1400" dirty="0">
                <a:solidFill>
                  <a:srgbClr val="0033CC"/>
                </a:solidFill>
                <a:latin typeface="+mn-lt"/>
                <a:cs typeface="Courier"/>
              </a:rPr>
              <a:t>" </a:t>
            </a:r>
            <a:r>
              <a:rPr lang="en-US" sz="1400" dirty="0" smtClean="0">
                <a:solidFill>
                  <a:srgbClr val="0033CC"/>
                </a:solidFill>
                <a:latin typeface="+mn-lt"/>
                <a:cs typeface="Courier"/>
              </a:rPr>
              <a:t>; </a:t>
            </a:r>
            <a:endParaRPr lang="en-US" sz="1400" dirty="0">
              <a:solidFill>
                <a:srgbClr val="0033CC"/>
              </a:solidFill>
              <a:latin typeface="+mn-lt"/>
              <a:cs typeface="Courier"/>
            </a:endParaRPr>
          </a:p>
        </p:txBody>
      </p:sp>
      <p:sp>
        <p:nvSpPr>
          <p:cNvPr id="4" name="Rectangle 3"/>
          <p:cNvSpPr/>
          <p:nvPr/>
        </p:nvSpPr>
        <p:spPr>
          <a:xfrm>
            <a:off x="0" y="682823"/>
            <a:ext cx="9144000" cy="307777"/>
          </a:xfrm>
          <a:prstGeom prst="rect">
            <a:avLst/>
          </a:prstGeom>
        </p:spPr>
        <p:txBody>
          <a:bodyPr wrap="square">
            <a:spAutoFit/>
          </a:bodyPr>
          <a:lstStyle/>
          <a:p>
            <a:pPr lvl="0" algn="l"/>
            <a:r>
              <a:rPr lang="en-US" sz="1400" dirty="0" smtClean="0">
                <a:solidFill>
                  <a:srgbClr val="000000"/>
                </a:solidFill>
                <a:latin typeface="Arial"/>
                <a:cs typeface="Courier"/>
              </a:rPr>
              <a:t>The horizontal viscosity is now computed as:</a:t>
            </a:r>
            <a:endParaRPr lang="en-US" sz="1400" dirty="0">
              <a:solidFill>
                <a:srgbClr val="000000"/>
              </a:solidFill>
              <a:latin typeface="Arial"/>
              <a:cs typeface="Courier"/>
            </a:endParaRPr>
          </a:p>
        </p:txBody>
      </p:sp>
      <p:sp>
        <p:nvSpPr>
          <p:cNvPr id="9" name="Rectangle 8"/>
          <p:cNvSpPr/>
          <p:nvPr/>
        </p:nvSpPr>
        <p:spPr>
          <a:xfrm>
            <a:off x="0" y="2968823"/>
            <a:ext cx="9144000" cy="523220"/>
          </a:xfrm>
          <a:prstGeom prst="rect">
            <a:avLst/>
          </a:prstGeom>
        </p:spPr>
        <p:txBody>
          <a:bodyPr wrap="square">
            <a:spAutoFit/>
          </a:bodyPr>
          <a:lstStyle/>
          <a:p>
            <a:pPr algn="l"/>
            <a:r>
              <a:rPr lang="en-US" sz="1400" dirty="0" smtClean="0">
                <a:solidFill>
                  <a:srgbClr val="000000"/>
                </a:solidFill>
                <a:latin typeface="Arial"/>
                <a:cs typeface="Courier"/>
              </a:rPr>
              <a:t>The horizontal mixing coefficients (</a:t>
            </a:r>
            <a:r>
              <a:rPr lang="en-US" sz="1400" dirty="0" err="1" smtClean="0">
                <a:solidFill>
                  <a:srgbClr val="FF0000"/>
                </a:solidFill>
                <a:latin typeface="Arial"/>
                <a:cs typeface="Courier"/>
              </a:rPr>
              <a:t>visc_factor</a:t>
            </a:r>
            <a:r>
              <a:rPr lang="en-US" sz="1400" dirty="0" smtClean="0">
                <a:solidFill>
                  <a:srgbClr val="FF0000"/>
                </a:solidFill>
                <a:latin typeface="Arial"/>
                <a:cs typeface="Courier"/>
              </a:rPr>
              <a:t> </a:t>
            </a:r>
            <a:r>
              <a:rPr lang="en-US" sz="1400" dirty="0" smtClean="0">
                <a:solidFill>
                  <a:srgbClr val="000000"/>
                </a:solidFill>
                <a:latin typeface="Arial"/>
                <a:cs typeface="Courier"/>
              </a:rPr>
              <a:t>and </a:t>
            </a:r>
            <a:r>
              <a:rPr lang="en-US" sz="1400" dirty="0" err="1">
                <a:solidFill>
                  <a:srgbClr val="FF0000"/>
                </a:solidFill>
                <a:latin typeface="Arial"/>
                <a:cs typeface="Courier"/>
              </a:rPr>
              <a:t>diff_factor</a:t>
            </a:r>
            <a:r>
              <a:rPr lang="en-US" sz="1400" dirty="0" smtClean="0">
                <a:solidFill>
                  <a:srgbClr val="000000"/>
                </a:solidFill>
                <a:latin typeface="Arial"/>
                <a:cs typeface="Courier"/>
              </a:rPr>
              <a:t>) can be set with analytical functions using </a:t>
            </a:r>
            <a:r>
              <a:rPr lang="en-US" sz="1400" dirty="0" smtClean="0">
                <a:solidFill>
                  <a:srgbClr val="9933FF"/>
                </a:solidFill>
                <a:latin typeface="Arial"/>
                <a:cs typeface="Courier"/>
              </a:rPr>
              <a:t>ANA_SPONGE</a:t>
            </a:r>
            <a:r>
              <a:rPr lang="en-US" sz="1400" dirty="0" smtClean="0">
                <a:solidFill>
                  <a:srgbClr val="000000"/>
                </a:solidFill>
                <a:latin typeface="Arial"/>
                <a:cs typeface="Courier"/>
              </a:rPr>
              <a:t> or can be read from input GRID </a:t>
            </a:r>
            <a:r>
              <a:rPr lang="en-US" sz="1400" dirty="0" err="1" smtClean="0">
                <a:solidFill>
                  <a:srgbClr val="000000"/>
                </a:solidFill>
                <a:latin typeface="Arial"/>
                <a:cs typeface="Courier"/>
              </a:rPr>
              <a:t>NetCDF</a:t>
            </a:r>
            <a:r>
              <a:rPr lang="en-US" sz="1400" dirty="0" smtClean="0">
                <a:solidFill>
                  <a:srgbClr val="000000"/>
                </a:solidFill>
                <a:latin typeface="Arial"/>
                <a:cs typeface="Courier"/>
              </a:rPr>
              <a:t> file variables:</a:t>
            </a:r>
            <a:endParaRPr lang="en-US" sz="1400" dirty="0">
              <a:solidFill>
                <a:srgbClr val="000000"/>
              </a:solidFill>
              <a:latin typeface="Arial"/>
              <a:cs typeface="Courier"/>
            </a:endParaRPr>
          </a:p>
        </p:txBody>
      </p:sp>
      <p:sp>
        <p:nvSpPr>
          <p:cNvPr id="10" name="Rectangle 9"/>
          <p:cNvSpPr/>
          <p:nvPr/>
        </p:nvSpPr>
        <p:spPr>
          <a:xfrm>
            <a:off x="0" y="1676400"/>
            <a:ext cx="9144000" cy="307777"/>
          </a:xfrm>
          <a:prstGeom prst="rect">
            <a:avLst/>
          </a:prstGeom>
        </p:spPr>
        <p:txBody>
          <a:bodyPr wrap="square">
            <a:spAutoFit/>
          </a:bodyPr>
          <a:lstStyle/>
          <a:p>
            <a:pPr lvl="0" algn="l"/>
            <a:r>
              <a:rPr lang="en-US" sz="1400" dirty="0" smtClean="0">
                <a:solidFill>
                  <a:srgbClr val="000000"/>
                </a:solidFill>
                <a:latin typeface="Arial"/>
                <a:cs typeface="Courier"/>
              </a:rPr>
              <a:t>And the horizontal diffusion is now computed as:</a:t>
            </a:r>
            <a:endParaRPr lang="en-US" sz="1400" dirty="0">
              <a:solidFill>
                <a:srgbClr val="000000"/>
              </a:solidFill>
              <a:latin typeface="Arial"/>
              <a:cs typeface="Courier"/>
            </a:endParaRPr>
          </a:p>
        </p:txBody>
      </p:sp>
      <p:sp>
        <p:nvSpPr>
          <p:cNvPr id="11" name="Rectangle 10"/>
          <p:cNvSpPr/>
          <p:nvPr/>
        </p:nvSpPr>
        <p:spPr>
          <a:xfrm>
            <a:off x="0" y="5953780"/>
            <a:ext cx="9144000" cy="523220"/>
          </a:xfrm>
          <a:prstGeom prst="rect">
            <a:avLst/>
          </a:prstGeom>
        </p:spPr>
        <p:txBody>
          <a:bodyPr wrap="square">
            <a:spAutoFit/>
          </a:bodyPr>
          <a:lstStyle/>
          <a:p>
            <a:pPr algn="l"/>
            <a:r>
              <a:rPr lang="en-US" sz="1400" dirty="0" smtClean="0">
                <a:solidFill>
                  <a:srgbClr val="000000"/>
                </a:solidFill>
                <a:latin typeface="Arial"/>
                <a:cs typeface="Courier"/>
              </a:rPr>
              <a:t>The </a:t>
            </a:r>
            <a:r>
              <a:rPr lang="en-US" sz="1400" dirty="0" err="1" smtClean="0">
                <a:solidFill>
                  <a:srgbClr val="000000"/>
                </a:solidFill>
                <a:latin typeface="Arial"/>
                <a:cs typeface="Courier"/>
              </a:rPr>
              <a:t>Matlab</a:t>
            </a:r>
            <a:r>
              <a:rPr lang="en-US" sz="1400" dirty="0" smtClean="0">
                <a:solidFill>
                  <a:srgbClr val="000000"/>
                </a:solidFill>
                <a:latin typeface="Arial"/>
                <a:cs typeface="Courier"/>
              </a:rPr>
              <a:t> script </a:t>
            </a:r>
            <a:r>
              <a:rPr lang="en-US" sz="1400" dirty="0" err="1" smtClean="0">
                <a:solidFill>
                  <a:srgbClr val="0033CC"/>
                </a:solidFill>
                <a:latin typeface="Arial"/>
                <a:cs typeface="Courier"/>
              </a:rPr>
              <a:t>add_sponge.m</a:t>
            </a:r>
            <a:r>
              <a:rPr lang="en-US" sz="1400" dirty="0" smtClean="0">
                <a:solidFill>
                  <a:srgbClr val="000000"/>
                </a:solidFill>
                <a:latin typeface="Arial"/>
                <a:cs typeface="Courier"/>
              </a:rPr>
              <a:t> can be used to append sponge variables to the application GRID </a:t>
            </a:r>
            <a:r>
              <a:rPr lang="en-US" sz="1400" dirty="0" err="1" smtClean="0">
                <a:solidFill>
                  <a:srgbClr val="000000"/>
                </a:solidFill>
                <a:latin typeface="Arial"/>
                <a:cs typeface="Courier"/>
              </a:rPr>
              <a:t>NetCDF</a:t>
            </a:r>
            <a:r>
              <a:rPr lang="en-US" sz="1400" dirty="0" smtClean="0">
                <a:solidFill>
                  <a:srgbClr val="000000"/>
                </a:solidFill>
                <a:latin typeface="Arial"/>
                <a:cs typeface="Courier"/>
              </a:rPr>
              <a:t> file</a:t>
            </a:r>
            <a:endParaRPr lang="en-US" sz="1400" dirty="0">
              <a:solidFill>
                <a:srgbClr val="000000"/>
              </a:solidFill>
              <a:latin typeface="Arial"/>
              <a:cs typeface="Courier"/>
            </a:endParaRPr>
          </a:p>
        </p:txBody>
      </p:sp>
      <p:pic>
        <p:nvPicPr>
          <p:cNvPr id="12" name="Picture 11" descr="visc_factor_cropp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457200"/>
            <a:ext cx="3263917" cy="2514600"/>
          </a:xfrm>
          <a:prstGeom prst="rect">
            <a:avLst/>
          </a:prstGeom>
        </p:spPr>
      </p:pic>
    </p:spTree>
    <p:extLst>
      <p:ext uri="{BB962C8B-B14F-4D97-AF65-F5344CB8AC3E}">
        <p14:creationId xmlns:p14="http://schemas.microsoft.com/office/powerpoint/2010/main" val="2791342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4"/>
          <p:cNvSpPr txBox="1">
            <a:spLocks noChangeArrowheads="1"/>
          </p:cNvSpPr>
          <p:nvPr/>
        </p:nvSpPr>
        <p:spPr bwMode="auto">
          <a:xfrm>
            <a:off x="1104747" y="0"/>
            <a:ext cx="6929751" cy="461665"/>
          </a:xfrm>
          <a:prstGeom prst="rect">
            <a:avLst/>
          </a:prstGeom>
          <a:noFill/>
          <a:ln w="9525">
            <a:noFill/>
            <a:miter lim="800000"/>
            <a:headEnd/>
            <a:tailEnd/>
          </a:ln>
        </p:spPr>
        <p:txBody>
          <a:bodyPr wrap="none">
            <a:spAutoFit/>
          </a:bodyPr>
          <a:lstStyle/>
          <a:p>
            <a:pPr eaLnBrk="1" hangingPunct="1"/>
            <a:r>
              <a:rPr lang="en-US" sz="2400" b="0" dirty="0">
                <a:solidFill>
                  <a:srgbClr val="DC0000"/>
                </a:solidFill>
                <a:effectLst>
                  <a:outerShdw blurRad="38100" dist="38100" dir="2700000" algn="tl">
                    <a:srgbClr val="000000">
                      <a:alpha val="43137"/>
                    </a:srgbClr>
                  </a:outerShdw>
                </a:effectLst>
                <a:latin typeface="Arial Black" charset="0"/>
              </a:rPr>
              <a:t>Standard Input File: </a:t>
            </a:r>
            <a:r>
              <a:rPr lang="en-US" sz="2400" b="0" dirty="0" smtClean="0">
                <a:solidFill>
                  <a:srgbClr val="DC0000"/>
                </a:solidFill>
                <a:effectLst>
                  <a:outerShdw blurRad="38100" dist="38100" dir="2700000" algn="tl">
                    <a:srgbClr val="000000">
                      <a:alpha val="43137"/>
                    </a:srgbClr>
                  </a:outerShdw>
                </a:effectLst>
                <a:latin typeface="Arial Black" charset="0"/>
              </a:rPr>
              <a:t>Rivers and Sponges</a:t>
            </a:r>
            <a:endParaRPr lang="en-US" sz="2400" b="0" dirty="0">
              <a:solidFill>
                <a:srgbClr val="DC0000"/>
              </a:solidFill>
              <a:effectLst>
                <a:outerShdw blurRad="38100" dist="38100" dir="2700000" algn="tl">
                  <a:srgbClr val="000000">
                    <a:alpha val="43137"/>
                  </a:srgbClr>
                </a:outerShdw>
              </a:effectLst>
              <a:latin typeface="Arial Black" charset="0"/>
            </a:endParaRPr>
          </a:p>
        </p:txBody>
      </p:sp>
      <p:sp>
        <p:nvSpPr>
          <p:cNvPr id="2" name="TextBox 1"/>
          <p:cNvSpPr txBox="1"/>
          <p:nvPr/>
        </p:nvSpPr>
        <p:spPr>
          <a:xfrm>
            <a:off x="76200" y="3733800"/>
            <a:ext cx="9067800" cy="1169551"/>
          </a:xfrm>
          <a:prstGeom prst="rect">
            <a:avLst/>
          </a:prstGeom>
          <a:noFill/>
        </p:spPr>
        <p:txBody>
          <a:bodyPr wrap="square" rtlCol="0">
            <a:spAutoFit/>
          </a:bodyPr>
          <a:lstStyle/>
          <a:p>
            <a:pPr algn="l"/>
            <a:r>
              <a:rPr lang="en-US" sz="1400" dirty="0" smtClean="0">
                <a:solidFill>
                  <a:srgbClr val="000000"/>
                </a:solidFill>
                <a:latin typeface="Arial"/>
                <a:cs typeface="Courier"/>
              </a:rPr>
              <a:t>Logical </a:t>
            </a:r>
            <a:r>
              <a:rPr lang="en-US" sz="1400" dirty="0">
                <a:solidFill>
                  <a:srgbClr val="000000"/>
                </a:solidFill>
                <a:latin typeface="Arial"/>
                <a:cs typeface="Courier"/>
              </a:rPr>
              <a:t>switches (TRUE/FALSE) to increase/decrease </a:t>
            </a:r>
            <a:r>
              <a:rPr lang="en-US" sz="1400" dirty="0" smtClean="0">
                <a:solidFill>
                  <a:srgbClr val="000000"/>
                </a:solidFill>
                <a:latin typeface="Arial"/>
                <a:cs typeface="Courier"/>
              </a:rPr>
              <a:t>horizontal viscosity </a:t>
            </a:r>
            <a:r>
              <a:rPr lang="en-US" sz="1400" dirty="0">
                <a:solidFill>
                  <a:srgbClr val="000000"/>
                </a:solidFill>
                <a:latin typeface="Arial"/>
                <a:cs typeface="Courier"/>
              </a:rPr>
              <a:t>and/or diffusivity in specific areas of </a:t>
            </a:r>
            <a:r>
              <a:rPr lang="en-US" sz="1400" dirty="0" smtClean="0">
                <a:solidFill>
                  <a:srgbClr val="000000"/>
                </a:solidFill>
                <a:latin typeface="Arial"/>
                <a:cs typeface="Courier"/>
              </a:rPr>
              <a:t>the  application </a:t>
            </a:r>
            <a:r>
              <a:rPr lang="en-US" sz="1400" dirty="0">
                <a:solidFill>
                  <a:srgbClr val="000000"/>
                </a:solidFill>
                <a:latin typeface="Arial"/>
                <a:cs typeface="Courier"/>
              </a:rPr>
              <a:t>domain (</a:t>
            </a:r>
            <a:r>
              <a:rPr lang="en-US" sz="1400" dirty="0" smtClean="0">
                <a:solidFill>
                  <a:srgbClr val="000000"/>
                </a:solidFill>
                <a:latin typeface="Arial"/>
                <a:cs typeface="Courier"/>
              </a:rPr>
              <a:t>like sponge </a:t>
            </a:r>
            <a:r>
              <a:rPr lang="en-US" sz="1400" dirty="0">
                <a:solidFill>
                  <a:srgbClr val="000000"/>
                </a:solidFill>
                <a:latin typeface="Arial"/>
                <a:cs typeface="Courier"/>
              </a:rPr>
              <a:t>areas) for the </a:t>
            </a:r>
            <a:r>
              <a:rPr lang="en-US" sz="1400" dirty="0" smtClean="0">
                <a:solidFill>
                  <a:srgbClr val="000000"/>
                </a:solidFill>
                <a:latin typeface="Arial"/>
                <a:cs typeface="Courier"/>
              </a:rPr>
              <a:t>desired </a:t>
            </a:r>
            <a:r>
              <a:rPr lang="en-US" sz="1400" dirty="0">
                <a:solidFill>
                  <a:srgbClr val="000000"/>
                </a:solidFill>
                <a:latin typeface="Arial"/>
                <a:cs typeface="Courier"/>
              </a:rPr>
              <a:t>application grid.</a:t>
            </a:r>
          </a:p>
          <a:p>
            <a:pPr algn="l"/>
            <a:endParaRPr lang="en-US" sz="1400" dirty="0">
              <a:solidFill>
                <a:srgbClr val="000000"/>
              </a:solidFill>
              <a:latin typeface="Arial"/>
              <a:cs typeface="Courier"/>
            </a:endParaRP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err="1" smtClean="0">
                <a:solidFill>
                  <a:srgbClr val="0033CC"/>
                </a:solidFill>
                <a:latin typeface="Arial"/>
                <a:cs typeface="Courier"/>
              </a:rPr>
              <a:t>LuvSponge</a:t>
            </a:r>
            <a:r>
              <a:rPr lang="en-US" sz="1400" dirty="0" smtClean="0">
                <a:solidFill>
                  <a:srgbClr val="000000"/>
                </a:solidFill>
                <a:latin typeface="Arial"/>
                <a:cs typeface="Courier"/>
              </a:rPr>
              <a:t> </a:t>
            </a:r>
            <a:r>
              <a:rPr lang="en-US" sz="1400" dirty="0">
                <a:solidFill>
                  <a:srgbClr val="000000"/>
                </a:solidFill>
                <a:latin typeface="Arial"/>
                <a:cs typeface="Courier"/>
              </a:rPr>
              <a:t>== </a:t>
            </a:r>
            <a:r>
              <a:rPr lang="en-US" sz="1400" dirty="0" smtClean="0">
                <a:solidFill>
                  <a:srgbClr val="000000"/>
                </a:solidFill>
                <a:latin typeface="Arial"/>
                <a:cs typeface="Courier"/>
              </a:rPr>
              <a:t>3*</a:t>
            </a:r>
            <a:r>
              <a:rPr lang="en-US" sz="1400" dirty="0" smtClean="0">
                <a:solidFill>
                  <a:srgbClr val="FF0000"/>
                </a:solidFill>
                <a:latin typeface="Arial"/>
                <a:cs typeface="Courier"/>
              </a:rPr>
              <a:t>F</a:t>
            </a:r>
            <a:r>
              <a:rPr lang="en-US" sz="1400" dirty="0" smtClean="0">
                <a:solidFill>
                  <a:srgbClr val="000000"/>
                </a:solidFill>
                <a:latin typeface="Arial"/>
                <a:cs typeface="Courier"/>
              </a:rPr>
              <a:t>                           ! </a:t>
            </a:r>
            <a:r>
              <a:rPr lang="en-US" sz="1400" dirty="0">
                <a:solidFill>
                  <a:srgbClr val="000000"/>
                </a:solidFill>
                <a:latin typeface="Arial"/>
                <a:cs typeface="Courier"/>
              </a:rPr>
              <a:t>horizontal momentum</a:t>
            </a:r>
          </a:p>
          <a:p>
            <a:pPr algn="l"/>
            <a:r>
              <a:rPr lang="en-US" sz="1400" dirty="0" err="1">
                <a:solidFill>
                  <a:srgbClr val="0033CC"/>
                </a:solidFill>
                <a:latin typeface="Arial"/>
                <a:cs typeface="Courier"/>
              </a:rPr>
              <a:t>LtracerSponge</a:t>
            </a:r>
            <a:r>
              <a:rPr lang="en-US" sz="1400" dirty="0">
                <a:solidFill>
                  <a:srgbClr val="000000"/>
                </a:solidFill>
                <a:latin typeface="Arial"/>
                <a:cs typeface="Courier"/>
              </a:rPr>
              <a:t> == </a:t>
            </a:r>
            <a:r>
              <a:rPr lang="en-US" sz="1400" dirty="0" smtClean="0">
                <a:solidFill>
                  <a:srgbClr val="000000"/>
                </a:solidFill>
                <a:latin typeface="Arial"/>
                <a:cs typeface="Courier"/>
              </a:rPr>
              <a:t>2*</a:t>
            </a:r>
            <a:r>
              <a:rPr lang="en-US" sz="1400" dirty="0" smtClean="0">
                <a:solidFill>
                  <a:srgbClr val="FF0000"/>
                </a:solidFill>
                <a:latin typeface="Arial"/>
                <a:cs typeface="Courier"/>
              </a:rPr>
              <a:t>F  </a:t>
            </a:r>
            <a:r>
              <a:rPr lang="en-US" sz="1400" dirty="0" smtClean="0">
                <a:solidFill>
                  <a:srgbClr val="000000"/>
                </a:solidFill>
                <a:latin typeface="Arial"/>
                <a:cs typeface="Courier"/>
              </a:rPr>
              <a:t>2*</a:t>
            </a:r>
            <a:r>
              <a:rPr lang="en-US" sz="1400" dirty="0" smtClean="0">
                <a:solidFill>
                  <a:srgbClr val="FF0000"/>
                </a:solidFill>
                <a:latin typeface="Arial"/>
                <a:cs typeface="Courier"/>
              </a:rPr>
              <a:t>F  </a:t>
            </a:r>
            <a:r>
              <a:rPr lang="en-US" sz="1400" dirty="0" smtClean="0">
                <a:solidFill>
                  <a:srgbClr val="000000"/>
                </a:solidFill>
                <a:latin typeface="Arial"/>
                <a:cs typeface="Courier"/>
              </a:rPr>
              <a:t>2*</a:t>
            </a:r>
            <a:r>
              <a:rPr lang="en-US" sz="1400" dirty="0" smtClean="0">
                <a:solidFill>
                  <a:srgbClr val="FF0000"/>
                </a:solidFill>
                <a:latin typeface="Arial"/>
                <a:cs typeface="Courier"/>
              </a:rPr>
              <a:t>F</a:t>
            </a:r>
            <a:r>
              <a:rPr lang="en-US" sz="1400" dirty="0" smtClean="0">
                <a:solidFill>
                  <a:srgbClr val="000000"/>
                </a:solidFill>
                <a:latin typeface="Arial"/>
                <a:cs typeface="Courier"/>
              </a:rPr>
              <a:t>            ! </a:t>
            </a:r>
            <a:r>
              <a:rPr lang="en-US" sz="1400" dirty="0">
                <a:solidFill>
                  <a:srgbClr val="000000"/>
                </a:solidFill>
                <a:latin typeface="Arial"/>
                <a:cs typeface="Courier"/>
              </a:rPr>
              <a:t>temperature, salinity, inert</a:t>
            </a:r>
          </a:p>
        </p:txBody>
      </p:sp>
      <p:sp>
        <p:nvSpPr>
          <p:cNvPr id="5" name="TextBox 4"/>
          <p:cNvSpPr txBox="1"/>
          <p:nvPr/>
        </p:nvSpPr>
        <p:spPr>
          <a:xfrm>
            <a:off x="82068" y="838200"/>
            <a:ext cx="9067800" cy="2462213"/>
          </a:xfrm>
          <a:prstGeom prst="rect">
            <a:avLst/>
          </a:prstGeom>
          <a:noFill/>
        </p:spPr>
        <p:txBody>
          <a:bodyPr wrap="square" rtlCol="0">
            <a:spAutoFit/>
          </a:bodyPr>
          <a:lstStyle/>
          <a:p>
            <a:pPr algn="l"/>
            <a:r>
              <a:rPr lang="en-US" sz="1400" dirty="0" smtClean="0">
                <a:solidFill>
                  <a:srgbClr val="000000"/>
                </a:solidFill>
                <a:latin typeface="Arial"/>
                <a:cs typeface="Courier"/>
              </a:rPr>
              <a:t>Logical </a:t>
            </a:r>
            <a:r>
              <a:rPr lang="en-US" sz="1400" dirty="0">
                <a:solidFill>
                  <a:srgbClr val="000000"/>
                </a:solidFill>
                <a:latin typeface="Arial"/>
                <a:cs typeface="Courier"/>
              </a:rPr>
              <a:t>switches (TRUE/FALSE) to activate horizontal momentum </a:t>
            </a:r>
            <a:r>
              <a:rPr lang="en-US" sz="1400" dirty="0" smtClean="0">
                <a:solidFill>
                  <a:srgbClr val="000000"/>
                </a:solidFill>
                <a:latin typeface="Arial"/>
                <a:cs typeface="Courier"/>
              </a:rPr>
              <a:t>transport point </a:t>
            </a:r>
            <a:r>
              <a:rPr lang="en-US" sz="1400" dirty="0">
                <a:solidFill>
                  <a:srgbClr val="000000"/>
                </a:solidFill>
                <a:latin typeface="Arial"/>
                <a:cs typeface="Courier"/>
              </a:rPr>
              <a:t>Sources/Sinks (like river runoff transport) and mass </a:t>
            </a:r>
            <a:r>
              <a:rPr lang="en-US" sz="1400" dirty="0" smtClean="0">
                <a:solidFill>
                  <a:srgbClr val="000000"/>
                </a:solidFill>
                <a:latin typeface="Arial"/>
                <a:cs typeface="Courier"/>
              </a:rPr>
              <a:t>point Sources</a:t>
            </a:r>
            <a:r>
              <a:rPr lang="en-US" sz="1400" dirty="0">
                <a:solidFill>
                  <a:srgbClr val="000000"/>
                </a:solidFill>
                <a:latin typeface="Arial"/>
                <a:cs typeface="Courier"/>
              </a:rPr>
              <a:t>/Sinks (like volume vertical influx), [1:Ngrids].</a:t>
            </a:r>
          </a:p>
          <a:p>
            <a:pPr algn="l"/>
            <a:endParaRPr lang="en-US" sz="1400" dirty="0">
              <a:solidFill>
                <a:srgbClr val="000000"/>
              </a:solidFill>
              <a:latin typeface="Arial"/>
              <a:cs typeface="Courier"/>
            </a:endParaRP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err="1" smtClean="0">
                <a:solidFill>
                  <a:srgbClr val="0033CC"/>
                </a:solidFill>
                <a:latin typeface="Arial"/>
                <a:cs typeface="Courier"/>
              </a:rPr>
              <a:t>LuvSrc</a:t>
            </a:r>
            <a:r>
              <a:rPr lang="en-US" sz="1400" dirty="0" smtClean="0">
                <a:solidFill>
                  <a:srgbClr val="000000"/>
                </a:solidFill>
                <a:latin typeface="Arial"/>
                <a:cs typeface="Courier"/>
              </a:rPr>
              <a:t> </a:t>
            </a:r>
            <a:r>
              <a:rPr lang="en-US" sz="1400" dirty="0">
                <a:solidFill>
                  <a:srgbClr val="000000"/>
                </a:solidFill>
                <a:latin typeface="Arial"/>
                <a:cs typeface="Courier"/>
              </a:rPr>
              <a:t>== 3*</a:t>
            </a:r>
            <a:r>
              <a:rPr lang="en-US" sz="1400" dirty="0">
                <a:solidFill>
                  <a:srgbClr val="FF0000"/>
                </a:solidFill>
                <a:latin typeface="Arial"/>
                <a:cs typeface="Courier"/>
              </a:rPr>
              <a:t>F</a:t>
            </a:r>
            <a:r>
              <a:rPr lang="en-US" sz="1400" dirty="0">
                <a:solidFill>
                  <a:srgbClr val="000000"/>
                </a:solidFill>
                <a:latin typeface="Arial"/>
                <a:cs typeface="Courier"/>
              </a:rPr>
              <a:t>                  </a:t>
            </a:r>
            <a:r>
              <a:rPr lang="en-US" sz="1400" dirty="0" smtClean="0">
                <a:solidFill>
                  <a:srgbClr val="000000"/>
                </a:solidFill>
                <a:latin typeface="Arial"/>
                <a:cs typeface="Courier"/>
              </a:rPr>
              <a:t>        ! horizontal </a:t>
            </a:r>
            <a:r>
              <a:rPr lang="en-US" sz="1400" dirty="0">
                <a:solidFill>
                  <a:srgbClr val="000000"/>
                </a:solidFill>
                <a:latin typeface="Arial"/>
                <a:cs typeface="Courier"/>
              </a:rPr>
              <a:t>momentum transport</a:t>
            </a: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err="1" smtClean="0">
                <a:solidFill>
                  <a:srgbClr val="0033CC"/>
                </a:solidFill>
                <a:latin typeface="Arial"/>
                <a:cs typeface="Courier"/>
              </a:rPr>
              <a:t>LwSrc</a:t>
            </a:r>
            <a:r>
              <a:rPr lang="en-US" sz="1400" dirty="0" smtClean="0">
                <a:solidFill>
                  <a:srgbClr val="000000"/>
                </a:solidFill>
                <a:latin typeface="Arial"/>
                <a:cs typeface="Courier"/>
              </a:rPr>
              <a:t> </a:t>
            </a:r>
            <a:r>
              <a:rPr lang="en-US" sz="1400" dirty="0">
                <a:solidFill>
                  <a:srgbClr val="000000"/>
                </a:solidFill>
                <a:latin typeface="Arial"/>
                <a:cs typeface="Courier"/>
              </a:rPr>
              <a:t>== 3*</a:t>
            </a:r>
            <a:r>
              <a:rPr lang="en-US" sz="1400" dirty="0">
                <a:solidFill>
                  <a:srgbClr val="FF0000"/>
                </a:solidFill>
                <a:latin typeface="Arial"/>
                <a:cs typeface="Courier"/>
              </a:rPr>
              <a:t>F</a:t>
            </a:r>
            <a:r>
              <a:rPr lang="en-US" sz="1400" dirty="0">
                <a:solidFill>
                  <a:srgbClr val="000000"/>
                </a:solidFill>
                <a:latin typeface="Arial"/>
                <a:cs typeface="Courier"/>
              </a:rPr>
              <a:t>                     </a:t>
            </a:r>
            <a:r>
              <a:rPr lang="en-US" sz="1400" dirty="0" smtClean="0">
                <a:solidFill>
                  <a:srgbClr val="000000"/>
                </a:solidFill>
                <a:latin typeface="Arial"/>
                <a:cs typeface="Courier"/>
              </a:rPr>
              <a:t>      ! volume </a:t>
            </a:r>
            <a:r>
              <a:rPr lang="en-US" sz="1400" dirty="0">
                <a:solidFill>
                  <a:srgbClr val="000000"/>
                </a:solidFill>
                <a:latin typeface="Arial"/>
                <a:cs typeface="Courier"/>
              </a:rPr>
              <a:t>vertical influx</a:t>
            </a:r>
          </a:p>
          <a:p>
            <a:pPr algn="l"/>
            <a:endParaRPr lang="en-US" sz="1400" dirty="0">
              <a:solidFill>
                <a:srgbClr val="000000"/>
              </a:solidFill>
              <a:latin typeface="Arial"/>
              <a:cs typeface="Courier"/>
            </a:endParaRPr>
          </a:p>
          <a:p>
            <a:pPr algn="l"/>
            <a:r>
              <a:rPr lang="en-US" sz="1400" dirty="0" smtClean="0">
                <a:solidFill>
                  <a:srgbClr val="000000"/>
                </a:solidFill>
                <a:latin typeface="Arial"/>
                <a:cs typeface="Courier"/>
              </a:rPr>
              <a:t>Logical </a:t>
            </a:r>
            <a:r>
              <a:rPr lang="en-US" sz="1400" dirty="0">
                <a:solidFill>
                  <a:srgbClr val="000000"/>
                </a:solidFill>
                <a:latin typeface="Arial"/>
                <a:cs typeface="Courier"/>
              </a:rPr>
              <a:t>switches (TRUE/FALSE) to activate tracers point Sources/</a:t>
            </a:r>
            <a:r>
              <a:rPr lang="en-US" sz="1400" dirty="0" smtClean="0">
                <a:solidFill>
                  <a:srgbClr val="000000"/>
                </a:solidFill>
                <a:latin typeface="Arial"/>
                <a:cs typeface="Courier"/>
              </a:rPr>
              <a:t>Sinks </a:t>
            </a:r>
            <a:r>
              <a:rPr lang="en-US" sz="1400" dirty="0">
                <a:solidFill>
                  <a:srgbClr val="000000"/>
                </a:solidFill>
                <a:latin typeface="Arial"/>
                <a:cs typeface="Courier"/>
              </a:rPr>
              <a:t>(like river runoff) and to specify which tracer variables to consider</a:t>
            </a:r>
            <a:r>
              <a:rPr lang="en-US" sz="1400" dirty="0" smtClean="0">
                <a:solidFill>
                  <a:srgbClr val="000000"/>
                </a:solidFill>
                <a:latin typeface="Arial"/>
                <a:cs typeface="Courier"/>
              </a:rPr>
              <a:t>: </a:t>
            </a:r>
            <a:r>
              <a:rPr lang="en-US" sz="1400" dirty="0">
                <a:solidFill>
                  <a:srgbClr val="000000"/>
                </a:solidFill>
                <a:latin typeface="Arial"/>
                <a:cs typeface="Courier"/>
              </a:rPr>
              <a:t>[1:NAT+NPT,Ngrids].  See glossary below for details.</a:t>
            </a:r>
          </a:p>
          <a:p>
            <a:pPr algn="l"/>
            <a:endParaRPr lang="en-US" sz="1400" dirty="0">
              <a:solidFill>
                <a:srgbClr val="000000"/>
              </a:solidFill>
              <a:latin typeface="Arial"/>
              <a:cs typeface="Courier"/>
            </a:endParaRPr>
          </a:p>
          <a:p>
            <a:pPr algn="l"/>
            <a:r>
              <a:rPr lang="en-US" sz="1400" dirty="0">
                <a:solidFill>
                  <a:srgbClr val="000000"/>
                </a:solidFill>
                <a:latin typeface="Arial"/>
                <a:cs typeface="Courier"/>
              </a:rPr>
              <a:t>  </a:t>
            </a:r>
            <a:r>
              <a:rPr lang="en-US" sz="1400" dirty="0" err="1">
                <a:solidFill>
                  <a:srgbClr val="0033CC"/>
                </a:solidFill>
                <a:latin typeface="Arial"/>
                <a:cs typeface="Courier"/>
              </a:rPr>
              <a:t>LtracerSrc</a:t>
            </a:r>
            <a:r>
              <a:rPr lang="en-US" sz="1400" dirty="0">
                <a:solidFill>
                  <a:srgbClr val="000000"/>
                </a:solidFill>
                <a:latin typeface="Arial"/>
                <a:cs typeface="Courier"/>
              </a:rPr>
              <a:t> == 2*</a:t>
            </a:r>
            <a:r>
              <a:rPr lang="en-US" sz="1400" dirty="0">
                <a:solidFill>
                  <a:srgbClr val="FF0000"/>
                </a:solidFill>
                <a:latin typeface="Arial"/>
                <a:cs typeface="Courier"/>
              </a:rPr>
              <a:t>F </a:t>
            </a:r>
            <a:r>
              <a:rPr lang="en-US" sz="1400" dirty="0">
                <a:solidFill>
                  <a:srgbClr val="000000"/>
                </a:solidFill>
                <a:latin typeface="Arial"/>
                <a:cs typeface="Courier"/>
              </a:rPr>
              <a:t>2*</a:t>
            </a:r>
            <a:r>
              <a:rPr lang="en-US" sz="1400" dirty="0">
                <a:solidFill>
                  <a:srgbClr val="FF0000"/>
                </a:solidFill>
                <a:latin typeface="Arial"/>
                <a:cs typeface="Courier"/>
              </a:rPr>
              <a:t>F </a:t>
            </a:r>
            <a:r>
              <a:rPr lang="en-US" sz="1400" dirty="0">
                <a:solidFill>
                  <a:srgbClr val="000000"/>
                </a:solidFill>
                <a:latin typeface="Arial"/>
                <a:cs typeface="Courier"/>
              </a:rPr>
              <a:t>2</a:t>
            </a:r>
            <a:r>
              <a:rPr lang="en-US" sz="1400" dirty="0">
                <a:solidFill>
                  <a:srgbClr val="FF0000"/>
                </a:solidFill>
                <a:latin typeface="Arial"/>
                <a:cs typeface="Courier"/>
              </a:rPr>
              <a:t>*F</a:t>
            </a:r>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a:solidFill>
                  <a:srgbClr val="000000"/>
                </a:solidFill>
                <a:latin typeface="Arial"/>
                <a:cs typeface="Courier"/>
              </a:rPr>
              <a:t>! temperature, salinity, inert</a:t>
            </a:r>
          </a:p>
          <a:p>
            <a:pPr algn="l"/>
            <a:endParaRPr lang="en-US" sz="1400" dirty="0">
              <a:solidFill>
                <a:srgbClr val="000000"/>
              </a:solidFill>
              <a:latin typeface="Arial"/>
              <a:cs typeface="Courier"/>
            </a:endParaRPr>
          </a:p>
        </p:txBody>
      </p:sp>
    </p:spTree>
    <p:extLst>
      <p:ext uri="{BB962C8B-B14F-4D97-AF65-F5344CB8AC3E}">
        <p14:creationId xmlns:p14="http://schemas.microsoft.com/office/powerpoint/2010/main" val="33305277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4"/>
          <p:cNvSpPr txBox="1">
            <a:spLocks noChangeArrowheads="1"/>
          </p:cNvSpPr>
          <p:nvPr/>
        </p:nvSpPr>
        <p:spPr bwMode="auto">
          <a:xfrm>
            <a:off x="659990" y="0"/>
            <a:ext cx="7819268" cy="461665"/>
          </a:xfrm>
          <a:prstGeom prst="rect">
            <a:avLst/>
          </a:prstGeom>
          <a:noFill/>
          <a:ln w="9525">
            <a:noFill/>
            <a:miter lim="800000"/>
            <a:headEnd/>
            <a:tailEnd/>
          </a:ln>
        </p:spPr>
        <p:txBody>
          <a:bodyPr wrap="none">
            <a:spAutoFit/>
          </a:bodyPr>
          <a:lstStyle/>
          <a:p>
            <a:pPr eaLnBrk="1" hangingPunct="1"/>
            <a:r>
              <a:rPr lang="en-US" sz="2400" b="0" dirty="0">
                <a:solidFill>
                  <a:srgbClr val="DC0000"/>
                </a:solidFill>
                <a:effectLst>
                  <a:outerShdw blurRad="38100" dist="38100" dir="2700000" algn="tl">
                    <a:srgbClr val="000000">
                      <a:alpha val="43137"/>
                    </a:srgbClr>
                  </a:outerShdw>
                </a:effectLst>
                <a:latin typeface="Arial Black" charset="0"/>
              </a:rPr>
              <a:t>Standard Input File: </a:t>
            </a:r>
            <a:r>
              <a:rPr lang="en-US" sz="2400" b="0" dirty="0" smtClean="0">
                <a:solidFill>
                  <a:srgbClr val="DC0000"/>
                </a:solidFill>
                <a:effectLst>
                  <a:outerShdw blurRad="38100" dist="38100" dir="2700000" algn="tl">
                    <a:srgbClr val="000000">
                      <a:alpha val="43137"/>
                    </a:srgbClr>
                  </a:outerShdw>
                </a:effectLst>
                <a:latin typeface="Arial Black" charset="0"/>
              </a:rPr>
              <a:t>Climatology and Nudging</a:t>
            </a:r>
            <a:endParaRPr lang="en-US" sz="2400" b="0" dirty="0">
              <a:solidFill>
                <a:srgbClr val="DC0000"/>
              </a:solidFill>
              <a:effectLst>
                <a:outerShdw blurRad="38100" dist="38100" dir="2700000" algn="tl">
                  <a:srgbClr val="000000">
                    <a:alpha val="43137"/>
                  </a:srgbClr>
                </a:outerShdw>
              </a:effectLst>
              <a:latin typeface="Arial Black" charset="0"/>
            </a:endParaRPr>
          </a:p>
        </p:txBody>
      </p:sp>
      <p:sp>
        <p:nvSpPr>
          <p:cNvPr id="4" name="TextBox 3"/>
          <p:cNvSpPr txBox="1"/>
          <p:nvPr/>
        </p:nvSpPr>
        <p:spPr>
          <a:xfrm>
            <a:off x="76200" y="754082"/>
            <a:ext cx="9067800" cy="3970318"/>
          </a:xfrm>
          <a:prstGeom prst="rect">
            <a:avLst/>
          </a:prstGeom>
          <a:noFill/>
        </p:spPr>
        <p:txBody>
          <a:bodyPr wrap="square" rtlCol="0">
            <a:spAutoFit/>
          </a:bodyPr>
          <a:lstStyle/>
          <a:p>
            <a:pPr algn="l"/>
            <a:r>
              <a:rPr lang="en-US" sz="1400" dirty="0" smtClean="0">
                <a:solidFill>
                  <a:srgbClr val="000000"/>
                </a:solidFill>
                <a:latin typeface="Arial"/>
                <a:cs typeface="Courier"/>
              </a:rPr>
              <a:t>Logical </a:t>
            </a:r>
            <a:r>
              <a:rPr lang="en-US" sz="1400" dirty="0">
                <a:solidFill>
                  <a:srgbClr val="000000"/>
                </a:solidFill>
                <a:latin typeface="Arial"/>
                <a:cs typeface="Courier"/>
              </a:rPr>
              <a:t>switches (TRUE/FALSE) to read and process climatology fields</a:t>
            </a:r>
            <a:r>
              <a:rPr lang="en-US" sz="1400" dirty="0" smtClean="0">
                <a:solidFill>
                  <a:srgbClr val="000000"/>
                </a:solidFill>
                <a:latin typeface="Arial"/>
                <a:cs typeface="Courier"/>
              </a:rPr>
              <a:t>. </a:t>
            </a:r>
            <a:r>
              <a:rPr lang="en-US" sz="1400" dirty="0">
                <a:solidFill>
                  <a:srgbClr val="000000"/>
                </a:solidFill>
                <a:latin typeface="Arial"/>
                <a:cs typeface="Courier"/>
              </a:rPr>
              <a:t>See glossary below for details.</a:t>
            </a:r>
          </a:p>
          <a:p>
            <a:pPr algn="l"/>
            <a:endParaRPr lang="en-US" sz="1400" dirty="0">
              <a:solidFill>
                <a:srgbClr val="000000"/>
              </a:solidFill>
              <a:latin typeface="Arial"/>
              <a:cs typeface="Courier"/>
            </a:endParaRP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err="1">
                <a:solidFill>
                  <a:srgbClr val="0033CC"/>
                </a:solidFill>
                <a:latin typeface="Arial"/>
                <a:cs typeface="Courier"/>
              </a:rPr>
              <a:t>LsshCLM</a:t>
            </a:r>
            <a:r>
              <a:rPr lang="en-US" sz="1400" dirty="0">
                <a:solidFill>
                  <a:srgbClr val="000000"/>
                </a:solidFill>
                <a:latin typeface="Arial"/>
                <a:cs typeface="Courier"/>
              </a:rPr>
              <a:t> == </a:t>
            </a:r>
            <a:r>
              <a:rPr lang="en-US" sz="1400" dirty="0" smtClean="0">
                <a:solidFill>
                  <a:srgbClr val="000000"/>
                </a:solidFill>
                <a:latin typeface="Arial"/>
                <a:cs typeface="Courier"/>
              </a:rPr>
              <a:t>3*</a:t>
            </a:r>
            <a:r>
              <a:rPr lang="en-US" sz="1400" dirty="0" smtClean="0">
                <a:solidFill>
                  <a:srgbClr val="FF0000"/>
                </a:solidFill>
                <a:latin typeface="Arial"/>
                <a:cs typeface="Courier"/>
              </a:rPr>
              <a:t>F</a:t>
            </a:r>
            <a:r>
              <a:rPr lang="en-US" sz="1400" dirty="0" smtClean="0">
                <a:solidFill>
                  <a:srgbClr val="000000"/>
                </a:solidFill>
                <a:latin typeface="Arial"/>
                <a:cs typeface="Courier"/>
              </a:rPr>
              <a:t>                          </a:t>
            </a:r>
            <a:r>
              <a:rPr lang="en-US" sz="1400" dirty="0">
                <a:solidFill>
                  <a:srgbClr val="000000"/>
                </a:solidFill>
                <a:latin typeface="Arial"/>
                <a:cs typeface="Courier"/>
              </a:rPr>
              <a:t>! sea-surface height</a:t>
            </a: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a:solidFill>
                  <a:srgbClr val="0033CC"/>
                </a:solidFill>
                <a:latin typeface="Arial"/>
                <a:cs typeface="Courier"/>
              </a:rPr>
              <a:t>Lm2CLM</a:t>
            </a:r>
            <a:r>
              <a:rPr lang="en-US" sz="1400" dirty="0">
                <a:solidFill>
                  <a:srgbClr val="000000"/>
                </a:solidFill>
                <a:latin typeface="Arial"/>
                <a:cs typeface="Courier"/>
              </a:rPr>
              <a:t> == </a:t>
            </a:r>
            <a:r>
              <a:rPr lang="en-US" sz="1400" dirty="0" smtClean="0">
                <a:solidFill>
                  <a:srgbClr val="000000"/>
                </a:solidFill>
                <a:latin typeface="Arial"/>
                <a:cs typeface="Courier"/>
              </a:rPr>
              <a:t>3*</a:t>
            </a:r>
            <a:r>
              <a:rPr lang="en-US" sz="1400" dirty="0" smtClean="0">
                <a:solidFill>
                  <a:srgbClr val="FF0000"/>
                </a:solidFill>
                <a:latin typeface="Arial"/>
                <a:cs typeface="Courier"/>
              </a:rPr>
              <a:t>F</a:t>
            </a:r>
            <a:r>
              <a:rPr lang="en-US" sz="1400" dirty="0" smtClean="0">
                <a:solidFill>
                  <a:srgbClr val="000000"/>
                </a:solidFill>
                <a:latin typeface="Arial"/>
                <a:cs typeface="Courier"/>
              </a:rPr>
              <a:t>                          </a:t>
            </a:r>
            <a:r>
              <a:rPr lang="en-US" sz="1400" dirty="0">
                <a:solidFill>
                  <a:srgbClr val="000000"/>
                </a:solidFill>
                <a:latin typeface="Arial"/>
                <a:cs typeface="Courier"/>
              </a:rPr>
              <a:t>! 2D momentum</a:t>
            </a: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a:solidFill>
                  <a:srgbClr val="0033CC"/>
                </a:solidFill>
                <a:latin typeface="Arial"/>
                <a:cs typeface="Courier"/>
              </a:rPr>
              <a:t>Lm3CLM</a:t>
            </a:r>
            <a:r>
              <a:rPr lang="en-US" sz="1400" dirty="0">
                <a:solidFill>
                  <a:srgbClr val="000000"/>
                </a:solidFill>
                <a:latin typeface="Arial"/>
                <a:cs typeface="Courier"/>
              </a:rPr>
              <a:t> == </a:t>
            </a:r>
            <a:r>
              <a:rPr lang="en-US" sz="1400" dirty="0" smtClean="0">
                <a:solidFill>
                  <a:srgbClr val="000000"/>
                </a:solidFill>
                <a:latin typeface="Arial"/>
                <a:cs typeface="Courier"/>
              </a:rPr>
              <a:t>3*</a:t>
            </a:r>
            <a:r>
              <a:rPr lang="en-US" sz="1400" dirty="0" smtClean="0">
                <a:solidFill>
                  <a:srgbClr val="FF0000"/>
                </a:solidFill>
                <a:latin typeface="Arial"/>
                <a:cs typeface="Courier"/>
              </a:rPr>
              <a:t>F</a:t>
            </a:r>
            <a:r>
              <a:rPr lang="en-US" sz="1400" dirty="0" smtClean="0">
                <a:solidFill>
                  <a:srgbClr val="000000"/>
                </a:solidFill>
                <a:latin typeface="Arial"/>
                <a:cs typeface="Courier"/>
              </a:rPr>
              <a:t>                          </a:t>
            </a:r>
            <a:r>
              <a:rPr lang="en-US" sz="1400" dirty="0">
                <a:solidFill>
                  <a:srgbClr val="000000"/>
                </a:solidFill>
                <a:latin typeface="Arial"/>
                <a:cs typeface="Courier"/>
              </a:rPr>
              <a:t>! 3D momentum</a:t>
            </a:r>
          </a:p>
          <a:p>
            <a:pPr algn="l"/>
            <a:endParaRPr lang="en-US" sz="1400" dirty="0">
              <a:solidFill>
                <a:srgbClr val="000000"/>
              </a:solidFill>
              <a:latin typeface="Arial"/>
              <a:cs typeface="Courier"/>
            </a:endParaRP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err="1" smtClean="0">
                <a:solidFill>
                  <a:srgbClr val="0033CC"/>
                </a:solidFill>
                <a:latin typeface="Arial"/>
                <a:cs typeface="Courier"/>
              </a:rPr>
              <a:t>LtracerCLM</a:t>
            </a:r>
            <a:r>
              <a:rPr lang="en-US" sz="1400" dirty="0" smtClean="0">
                <a:solidFill>
                  <a:srgbClr val="000000"/>
                </a:solidFill>
                <a:latin typeface="Arial"/>
                <a:cs typeface="Courier"/>
              </a:rPr>
              <a:t> </a:t>
            </a:r>
            <a:r>
              <a:rPr lang="en-US" sz="1400" dirty="0">
                <a:solidFill>
                  <a:srgbClr val="000000"/>
                </a:solidFill>
                <a:latin typeface="Arial"/>
                <a:cs typeface="Courier"/>
              </a:rPr>
              <a:t>== </a:t>
            </a:r>
            <a:r>
              <a:rPr lang="en-US" sz="1400" dirty="0" smtClean="0">
                <a:solidFill>
                  <a:srgbClr val="000000"/>
                </a:solidFill>
                <a:latin typeface="Arial"/>
                <a:cs typeface="Courier"/>
              </a:rPr>
              <a:t>2*</a:t>
            </a:r>
            <a:r>
              <a:rPr lang="en-US" sz="1400" dirty="0" smtClean="0">
                <a:solidFill>
                  <a:srgbClr val="FF0000"/>
                </a:solidFill>
                <a:latin typeface="Arial"/>
                <a:cs typeface="Courier"/>
              </a:rPr>
              <a:t>F </a:t>
            </a:r>
            <a:r>
              <a:rPr lang="en-US" sz="1400" dirty="0" smtClean="0">
                <a:solidFill>
                  <a:srgbClr val="000000"/>
                </a:solidFill>
                <a:latin typeface="Arial"/>
                <a:cs typeface="Courier"/>
              </a:rPr>
              <a:t>2*</a:t>
            </a:r>
            <a:r>
              <a:rPr lang="en-US" sz="1400" dirty="0" smtClean="0">
                <a:solidFill>
                  <a:srgbClr val="FF0000"/>
                </a:solidFill>
                <a:latin typeface="Arial"/>
                <a:cs typeface="Courier"/>
              </a:rPr>
              <a:t>F</a:t>
            </a:r>
            <a:r>
              <a:rPr lang="en-US" sz="1400" dirty="0" smtClean="0">
                <a:solidFill>
                  <a:srgbClr val="000000"/>
                </a:solidFill>
                <a:latin typeface="Arial"/>
                <a:cs typeface="Courier"/>
              </a:rPr>
              <a:t> 2*</a:t>
            </a:r>
            <a:r>
              <a:rPr lang="en-US" sz="1400" dirty="0" smtClean="0">
                <a:solidFill>
                  <a:srgbClr val="FF0000"/>
                </a:solidFill>
                <a:latin typeface="Arial"/>
                <a:cs typeface="Courier"/>
              </a:rPr>
              <a:t>F             </a:t>
            </a:r>
            <a:r>
              <a:rPr lang="en-US" sz="1400" dirty="0">
                <a:solidFill>
                  <a:srgbClr val="000000"/>
                </a:solidFill>
                <a:latin typeface="Arial"/>
                <a:cs typeface="Courier"/>
              </a:rPr>
              <a:t>! temperature, salinity, </a:t>
            </a:r>
            <a:r>
              <a:rPr lang="en-US" sz="1400" dirty="0" smtClean="0">
                <a:solidFill>
                  <a:srgbClr val="000000"/>
                </a:solidFill>
                <a:latin typeface="Arial"/>
                <a:cs typeface="Courier"/>
              </a:rPr>
              <a:t>inert</a:t>
            </a:r>
          </a:p>
          <a:p>
            <a:pPr algn="l"/>
            <a:endParaRPr lang="en-US" sz="1400" dirty="0">
              <a:solidFill>
                <a:srgbClr val="000000"/>
              </a:solidFill>
              <a:latin typeface="Arial"/>
              <a:cs typeface="Courier"/>
            </a:endParaRPr>
          </a:p>
          <a:p>
            <a:pPr algn="l"/>
            <a:endParaRPr lang="en-US" sz="1400" dirty="0">
              <a:solidFill>
                <a:srgbClr val="000000"/>
              </a:solidFill>
              <a:latin typeface="Arial"/>
              <a:cs typeface="Courier"/>
            </a:endParaRPr>
          </a:p>
          <a:p>
            <a:pPr algn="l"/>
            <a:endParaRPr lang="en-US" sz="1400" dirty="0">
              <a:solidFill>
                <a:srgbClr val="000000"/>
              </a:solidFill>
              <a:latin typeface="Arial"/>
              <a:cs typeface="Courier"/>
            </a:endParaRPr>
          </a:p>
          <a:p>
            <a:pPr algn="l"/>
            <a:r>
              <a:rPr lang="en-US" sz="1400" dirty="0" smtClean="0">
                <a:solidFill>
                  <a:srgbClr val="000000"/>
                </a:solidFill>
                <a:latin typeface="Arial"/>
                <a:cs typeface="Courier"/>
              </a:rPr>
              <a:t>Logical </a:t>
            </a:r>
            <a:r>
              <a:rPr lang="en-US" sz="1400" dirty="0">
                <a:solidFill>
                  <a:srgbClr val="000000"/>
                </a:solidFill>
                <a:latin typeface="Arial"/>
                <a:cs typeface="Courier"/>
              </a:rPr>
              <a:t>switches (TRUE/FALSE) to nudge the desired climatology field(s)</a:t>
            </a:r>
            <a:r>
              <a:rPr lang="en-US" sz="1400" dirty="0" smtClean="0">
                <a:solidFill>
                  <a:srgbClr val="000000"/>
                </a:solidFill>
                <a:latin typeface="Arial"/>
                <a:cs typeface="Courier"/>
              </a:rPr>
              <a:t>. </a:t>
            </a:r>
            <a:r>
              <a:rPr lang="en-US" sz="1400" dirty="0">
                <a:solidFill>
                  <a:srgbClr val="000000"/>
                </a:solidFill>
                <a:latin typeface="Arial"/>
                <a:cs typeface="Courier"/>
              </a:rPr>
              <a:t>If not analytical climatology fields, users need to turn ON the </a:t>
            </a:r>
            <a:r>
              <a:rPr lang="en-US" sz="1400" dirty="0" smtClean="0">
                <a:solidFill>
                  <a:srgbClr val="000000"/>
                </a:solidFill>
                <a:latin typeface="Arial"/>
                <a:cs typeface="Courier"/>
              </a:rPr>
              <a:t>logical switches </a:t>
            </a:r>
            <a:r>
              <a:rPr lang="en-US" sz="1400" dirty="0">
                <a:solidFill>
                  <a:srgbClr val="000000"/>
                </a:solidFill>
                <a:latin typeface="Arial"/>
                <a:cs typeface="Courier"/>
              </a:rPr>
              <a:t>above to process the fields from the climatology </a:t>
            </a:r>
            <a:r>
              <a:rPr lang="en-US" sz="1400" dirty="0" err="1">
                <a:solidFill>
                  <a:srgbClr val="000000"/>
                </a:solidFill>
                <a:latin typeface="Arial"/>
                <a:cs typeface="Courier"/>
              </a:rPr>
              <a:t>NetCDF</a:t>
            </a:r>
            <a:r>
              <a:rPr lang="en-US" sz="1400" dirty="0">
                <a:solidFill>
                  <a:srgbClr val="000000"/>
                </a:solidFill>
                <a:latin typeface="Arial"/>
                <a:cs typeface="Courier"/>
              </a:rPr>
              <a:t> </a:t>
            </a:r>
            <a:r>
              <a:rPr lang="en-US" sz="1400" dirty="0" smtClean="0">
                <a:solidFill>
                  <a:srgbClr val="000000"/>
                </a:solidFill>
                <a:latin typeface="Arial"/>
                <a:cs typeface="Courier"/>
              </a:rPr>
              <a:t>file </a:t>
            </a:r>
            <a:r>
              <a:rPr lang="en-US" sz="1400" dirty="0">
                <a:solidFill>
                  <a:srgbClr val="000000"/>
                </a:solidFill>
                <a:latin typeface="Arial"/>
                <a:cs typeface="Courier"/>
              </a:rPr>
              <a:t>that are needed for nudging. See glossary below for details.</a:t>
            </a:r>
          </a:p>
          <a:p>
            <a:pPr algn="l"/>
            <a:endParaRPr lang="en-US" sz="1400" dirty="0">
              <a:solidFill>
                <a:srgbClr val="000000"/>
              </a:solidFill>
              <a:latin typeface="Arial"/>
              <a:cs typeface="Courier"/>
            </a:endParaRPr>
          </a:p>
          <a:p>
            <a:pPr algn="l"/>
            <a:r>
              <a:rPr lang="en-US" sz="1400" dirty="0">
                <a:solidFill>
                  <a:srgbClr val="000000"/>
                </a:solidFill>
                <a:latin typeface="Arial"/>
                <a:cs typeface="Courier"/>
              </a:rPr>
              <a:t> </a:t>
            </a:r>
            <a:r>
              <a:rPr lang="en-US" sz="1400" dirty="0">
                <a:solidFill>
                  <a:srgbClr val="0033CC"/>
                </a:solidFill>
                <a:latin typeface="Arial"/>
                <a:cs typeface="Courier"/>
              </a:rPr>
              <a:t>LnudgeM2CLM</a:t>
            </a:r>
            <a:r>
              <a:rPr lang="en-US" sz="1400" dirty="0">
                <a:solidFill>
                  <a:srgbClr val="000000"/>
                </a:solidFill>
                <a:latin typeface="Arial"/>
                <a:cs typeface="Courier"/>
              </a:rPr>
              <a:t> == </a:t>
            </a:r>
            <a:r>
              <a:rPr lang="en-US" sz="1400" dirty="0" smtClean="0">
                <a:solidFill>
                  <a:srgbClr val="000000"/>
                </a:solidFill>
                <a:latin typeface="Arial"/>
                <a:cs typeface="Courier"/>
              </a:rPr>
              <a:t>3*</a:t>
            </a:r>
            <a:r>
              <a:rPr lang="en-US" sz="1400" dirty="0" smtClean="0">
                <a:solidFill>
                  <a:srgbClr val="FF0000"/>
                </a:solidFill>
                <a:latin typeface="Arial"/>
                <a:cs typeface="Courier"/>
              </a:rPr>
              <a:t>F</a:t>
            </a:r>
            <a:r>
              <a:rPr lang="en-US" sz="1400" dirty="0" smtClean="0">
                <a:solidFill>
                  <a:srgbClr val="000000"/>
                </a:solidFill>
                <a:latin typeface="Arial"/>
                <a:cs typeface="Courier"/>
              </a:rPr>
              <a:t>                          </a:t>
            </a:r>
            <a:r>
              <a:rPr lang="en-US" sz="1400" dirty="0">
                <a:solidFill>
                  <a:srgbClr val="000000"/>
                </a:solidFill>
                <a:latin typeface="Arial"/>
                <a:cs typeface="Courier"/>
              </a:rPr>
              <a:t>! 2D momentum</a:t>
            </a:r>
          </a:p>
          <a:p>
            <a:pPr algn="l"/>
            <a:r>
              <a:rPr lang="en-US" sz="1400" dirty="0">
                <a:solidFill>
                  <a:srgbClr val="000000"/>
                </a:solidFill>
                <a:latin typeface="Arial"/>
                <a:cs typeface="Courier"/>
              </a:rPr>
              <a:t> </a:t>
            </a:r>
            <a:r>
              <a:rPr lang="en-US" sz="1400" dirty="0">
                <a:solidFill>
                  <a:srgbClr val="0033CC"/>
                </a:solidFill>
                <a:latin typeface="Arial"/>
                <a:cs typeface="Courier"/>
              </a:rPr>
              <a:t>LnudgeM3CLM</a:t>
            </a:r>
            <a:r>
              <a:rPr lang="en-US" sz="1400" dirty="0">
                <a:solidFill>
                  <a:srgbClr val="000000"/>
                </a:solidFill>
                <a:latin typeface="Arial"/>
                <a:cs typeface="Courier"/>
              </a:rPr>
              <a:t> == </a:t>
            </a:r>
            <a:r>
              <a:rPr lang="en-US" sz="1400" dirty="0" smtClean="0">
                <a:solidFill>
                  <a:srgbClr val="000000"/>
                </a:solidFill>
                <a:latin typeface="Arial"/>
                <a:cs typeface="Courier"/>
              </a:rPr>
              <a:t>3*</a:t>
            </a:r>
            <a:r>
              <a:rPr lang="en-US" sz="1400" dirty="0" smtClean="0">
                <a:solidFill>
                  <a:srgbClr val="FF0000"/>
                </a:solidFill>
                <a:latin typeface="Arial"/>
                <a:cs typeface="Courier"/>
              </a:rPr>
              <a:t>F</a:t>
            </a:r>
            <a:r>
              <a:rPr lang="en-US" sz="1400" dirty="0" smtClean="0">
                <a:solidFill>
                  <a:srgbClr val="000000"/>
                </a:solidFill>
                <a:latin typeface="Arial"/>
                <a:cs typeface="Courier"/>
              </a:rPr>
              <a:t>                          </a:t>
            </a:r>
            <a:r>
              <a:rPr lang="en-US" sz="1400" dirty="0">
                <a:solidFill>
                  <a:srgbClr val="000000"/>
                </a:solidFill>
                <a:latin typeface="Arial"/>
                <a:cs typeface="Courier"/>
              </a:rPr>
              <a:t>! 3D momentum</a:t>
            </a:r>
          </a:p>
          <a:p>
            <a:pPr algn="l"/>
            <a:endParaRPr lang="en-US" sz="1400" dirty="0">
              <a:solidFill>
                <a:srgbClr val="000000"/>
              </a:solidFill>
              <a:latin typeface="Arial"/>
              <a:cs typeface="Courier"/>
            </a:endParaRP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err="1">
                <a:solidFill>
                  <a:srgbClr val="0033CC"/>
                </a:solidFill>
                <a:latin typeface="Arial"/>
                <a:cs typeface="Courier"/>
              </a:rPr>
              <a:t>LnudgeTCLM</a:t>
            </a:r>
            <a:r>
              <a:rPr lang="en-US" sz="1400" dirty="0">
                <a:solidFill>
                  <a:srgbClr val="000000"/>
                </a:solidFill>
                <a:latin typeface="Arial"/>
                <a:cs typeface="Courier"/>
              </a:rPr>
              <a:t> == </a:t>
            </a:r>
            <a:r>
              <a:rPr lang="en-US" sz="1400" dirty="0" smtClean="0">
                <a:solidFill>
                  <a:srgbClr val="000000"/>
                </a:solidFill>
                <a:latin typeface="Arial"/>
                <a:cs typeface="Courier"/>
              </a:rPr>
              <a:t>2*</a:t>
            </a:r>
            <a:r>
              <a:rPr lang="en-US" sz="1400" dirty="0" smtClean="0">
                <a:solidFill>
                  <a:srgbClr val="FF0000"/>
                </a:solidFill>
                <a:latin typeface="Arial"/>
                <a:cs typeface="Courier"/>
              </a:rPr>
              <a:t>F </a:t>
            </a:r>
            <a:r>
              <a:rPr lang="en-US" sz="1400" dirty="0" smtClean="0">
                <a:solidFill>
                  <a:srgbClr val="000000"/>
                </a:solidFill>
                <a:latin typeface="Arial"/>
                <a:cs typeface="Courier"/>
              </a:rPr>
              <a:t>2*</a:t>
            </a:r>
            <a:r>
              <a:rPr lang="en-US" sz="1400" dirty="0" smtClean="0">
                <a:solidFill>
                  <a:srgbClr val="FF0000"/>
                </a:solidFill>
                <a:latin typeface="Arial"/>
                <a:cs typeface="Courier"/>
              </a:rPr>
              <a:t>F </a:t>
            </a:r>
            <a:r>
              <a:rPr lang="en-US" sz="1400" dirty="0" smtClean="0">
                <a:solidFill>
                  <a:srgbClr val="000000"/>
                </a:solidFill>
                <a:latin typeface="Arial"/>
                <a:cs typeface="Courier"/>
              </a:rPr>
              <a:t>2*</a:t>
            </a:r>
            <a:r>
              <a:rPr lang="en-US" sz="1400" dirty="0" smtClean="0">
                <a:solidFill>
                  <a:srgbClr val="FF0000"/>
                </a:solidFill>
                <a:latin typeface="Arial"/>
                <a:cs typeface="Courier"/>
              </a:rPr>
              <a:t>F</a:t>
            </a:r>
            <a:r>
              <a:rPr lang="en-US" sz="1400" dirty="0" smtClean="0">
                <a:solidFill>
                  <a:srgbClr val="000000"/>
                </a:solidFill>
                <a:latin typeface="Arial"/>
                <a:cs typeface="Courier"/>
              </a:rPr>
              <a:t>             ! </a:t>
            </a:r>
            <a:r>
              <a:rPr lang="en-US" sz="1400" dirty="0">
                <a:solidFill>
                  <a:srgbClr val="000000"/>
                </a:solidFill>
                <a:latin typeface="Arial"/>
                <a:cs typeface="Courier"/>
              </a:rPr>
              <a:t>temperature, salinity, inert</a:t>
            </a:r>
          </a:p>
        </p:txBody>
      </p:sp>
    </p:spTree>
    <p:extLst>
      <p:ext uri="{BB962C8B-B14F-4D97-AF65-F5344CB8AC3E}">
        <p14:creationId xmlns:p14="http://schemas.microsoft.com/office/powerpoint/2010/main" val="42623605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0" y="0"/>
            <a:ext cx="9144000" cy="461665"/>
          </a:xfrm>
          <a:prstGeom prst="rect">
            <a:avLst/>
          </a:prstGeom>
          <a:noFill/>
          <a:ln w="9525">
            <a:noFill/>
            <a:miter lim="800000"/>
            <a:headEnd/>
            <a:tailEnd/>
          </a:ln>
        </p:spPr>
        <p:txBody>
          <a:bodyPr wrap="squar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Nudging Coefficients Metadata</a:t>
            </a:r>
            <a:endParaRPr lang="en-US" sz="2400" b="0" dirty="0">
              <a:solidFill>
                <a:srgbClr val="DC0000"/>
              </a:solidFill>
              <a:effectLst>
                <a:outerShdw blurRad="38100" dist="38100" dir="2700000" algn="tl">
                  <a:srgbClr val="000000">
                    <a:alpha val="43137"/>
                  </a:srgbClr>
                </a:outerShdw>
              </a:effectLst>
              <a:latin typeface="Arial Black" charset="0"/>
            </a:endParaRPr>
          </a:p>
        </p:txBody>
      </p:sp>
      <p:sp>
        <p:nvSpPr>
          <p:cNvPr id="2" name="TextBox 1"/>
          <p:cNvSpPr txBox="1"/>
          <p:nvPr/>
        </p:nvSpPr>
        <p:spPr>
          <a:xfrm>
            <a:off x="0" y="1366422"/>
            <a:ext cx="9144000" cy="5262978"/>
          </a:xfrm>
          <a:prstGeom prst="rect">
            <a:avLst/>
          </a:prstGeom>
          <a:noFill/>
        </p:spPr>
        <p:txBody>
          <a:bodyPr wrap="square" rtlCol="0">
            <a:spAutoFit/>
          </a:bodyPr>
          <a:lstStyle/>
          <a:p>
            <a:pPr algn="l"/>
            <a:r>
              <a:rPr lang="en-US" sz="1400" dirty="0">
                <a:solidFill>
                  <a:srgbClr val="0033CC"/>
                </a:solidFill>
                <a:latin typeface="Arial"/>
                <a:cs typeface="Courier"/>
              </a:rPr>
              <a:t>double</a:t>
            </a:r>
            <a:r>
              <a:rPr lang="en-US" sz="1400" dirty="0">
                <a:solidFill>
                  <a:srgbClr val="000000"/>
                </a:solidFill>
                <a:latin typeface="Arial"/>
                <a:cs typeface="Courier"/>
              </a:rPr>
              <a:t> </a:t>
            </a:r>
            <a:r>
              <a:rPr lang="en-US" sz="1400" dirty="0" smtClean="0">
                <a:solidFill>
                  <a:srgbClr val="FF0000"/>
                </a:solidFill>
                <a:latin typeface="Arial"/>
                <a:cs typeface="Courier"/>
              </a:rPr>
              <a:t>M2_NudgeCoef </a:t>
            </a:r>
            <a:r>
              <a:rPr lang="en-US" sz="1400" dirty="0" smtClean="0">
                <a:solidFill>
                  <a:srgbClr val="0033CC"/>
                </a:solidFill>
                <a:latin typeface="Arial"/>
                <a:cs typeface="Courier"/>
              </a:rPr>
              <a:t>(</a:t>
            </a:r>
            <a:r>
              <a:rPr lang="en-US" sz="1400" dirty="0" err="1">
                <a:solidFill>
                  <a:srgbClr val="0033CC"/>
                </a:solidFill>
                <a:latin typeface="Arial"/>
                <a:cs typeface="Courier"/>
              </a:rPr>
              <a:t>eta_rho</a:t>
            </a:r>
            <a:r>
              <a:rPr lang="en-US" sz="1400" dirty="0">
                <a:solidFill>
                  <a:srgbClr val="0033CC"/>
                </a:solidFill>
                <a:latin typeface="Arial"/>
                <a:cs typeface="Courier"/>
              </a:rPr>
              <a:t>, </a:t>
            </a:r>
            <a:r>
              <a:rPr lang="en-US" sz="1400" dirty="0" err="1">
                <a:solidFill>
                  <a:srgbClr val="0033CC"/>
                </a:solidFill>
                <a:latin typeface="Arial"/>
                <a:cs typeface="Courier"/>
              </a:rPr>
              <a:t>xi_rho</a:t>
            </a:r>
            <a:r>
              <a:rPr lang="en-US" sz="1400" dirty="0">
                <a:solidFill>
                  <a:srgbClr val="0033CC"/>
                </a:solidFill>
                <a:latin typeface="Arial"/>
                <a:cs typeface="Courier"/>
              </a:rPr>
              <a:t>) </a:t>
            </a:r>
            <a:r>
              <a:rPr lang="en-US" sz="1400" dirty="0" smtClean="0">
                <a:solidFill>
                  <a:srgbClr val="0033CC"/>
                </a:solidFill>
                <a:latin typeface="Arial"/>
                <a:cs typeface="Courier"/>
              </a:rPr>
              <a:t>;</a:t>
            </a: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smtClean="0">
                <a:solidFill>
                  <a:srgbClr val="0033CC"/>
                </a:solidFill>
                <a:latin typeface="Arial"/>
                <a:cs typeface="Courier"/>
              </a:rPr>
              <a:t>M2_NudgeCoef:long_name </a:t>
            </a:r>
            <a:r>
              <a:rPr lang="en-US" sz="1400" dirty="0">
                <a:solidFill>
                  <a:srgbClr val="0033CC"/>
                </a:solidFill>
                <a:latin typeface="Arial"/>
                <a:cs typeface="Courier"/>
              </a:rPr>
              <a:t>= "2D momentum inverse nudging coefficients" </a:t>
            </a:r>
            <a:r>
              <a:rPr lang="en-US" sz="1400" dirty="0" smtClean="0">
                <a:solidFill>
                  <a:srgbClr val="000000"/>
                </a:solidFill>
                <a:latin typeface="Arial"/>
                <a:cs typeface="Courier"/>
              </a:rPr>
              <a:t>;</a:t>
            </a: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smtClean="0">
                <a:solidFill>
                  <a:srgbClr val="0033CC"/>
                </a:solidFill>
                <a:latin typeface="Arial"/>
                <a:cs typeface="Courier"/>
              </a:rPr>
              <a:t>M2_NudgeCoef:units </a:t>
            </a:r>
            <a:r>
              <a:rPr lang="en-US" sz="1400" dirty="0">
                <a:solidFill>
                  <a:srgbClr val="0033CC"/>
                </a:solidFill>
                <a:latin typeface="Arial"/>
                <a:cs typeface="Courier"/>
              </a:rPr>
              <a:t>= "day-1"</a:t>
            </a:r>
            <a:r>
              <a:rPr lang="en-US" sz="1400" dirty="0">
                <a:solidFill>
                  <a:srgbClr val="000000"/>
                </a:solidFill>
                <a:latin typeface="Arial"/>
                <a:cs typeface="Courier"/>
              </a:rPr>
              <a:t> </a:t>
            </a:r>
            <a:r>
              <a:rPr lang="en-US" sz="1400" dirty="0" smtClean="0">
                <a:solidFill>
                  <a:srgbClr val="000000"/>
                </a:solidFill>
                <a:latin typeface="Arial"/>
                <a:cs typeface="Courier"/>
              </a:rPr>
              <a:t>;</a:t>
            </a: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smtClean="0">
                <a:solidFill>
                  <a:srgbClr val="0033CC"/>
                </a:solidFill>
                <a:latin typeface="Arial"/>
                <a:cs typeface="Courier"/>
              </a:rPr>
              <a:t> M2_NudgeCoef:coordinates </a:t>
            </a:r>
            <a:r>
              <a:rPr lang="en-US" sz="1400" dirty="0">
                <a:solidFill>
                  <a:srgbClr val="0033CC"/>
                </a:solidFill>
                <a:latin typeface="Arial"/>
                <a:cs typeface="Courier"/>
              </a:rPr>
              <a:t>= "</a:t>
            </a:r>
            <a:r>
              <a:rPr lang="en-US" sz="1400" dirty="0" err="1">
                <a:solidFill>
                  <a:srgbClr val="0033CC"/>
                </a:solidFill>
                <a:latin typeface="Arial"/>
                <a:cs typeface="Courier"/>
              </a:rPr>
              <a:t>xi_rho</a:t>
            </a:r>
            <a:r>
              <a:rPr lang="en-US" sz="1400" dirty="0">
                <a:solidFill>
                  <a:srgbClr val="0033CC"/>
                </a:solidFill>
                <a:latin typeface="Arial"/>
                <a:cs typeface="Courier"/>
              </a:rPr>
              <a:t> </a:t>
            </a:r>
            <a:r>
              <a:rPr lang="en-US" sz="1400" dirty="0" err="1">
                <a:solidFill>
                  <a:srgbClr val="0033CC"/>
                </a:solidFill>
                <a:latin typeface="Arial"/>
                <a:cs typeface="Courier"/>
              </a:rPr>
              <a:t>eta_rho</a:t>
            </a:r>
            <a:r>
              <a:rPr lang="en-US" sz="1400" dirty="0">
                <a:solidFill>
                  <a:srgbClr val="0033CC"/>
                </a:solidFill>
                <a:latin typeface="Arial"/>
                <a:cs typeface="Courier"/>
              </a:rPr>
              <a:t> "</a:t>
            </a:r>
            <a:r>
              <a:rPr lang="en-US" sz="1400" dirty="0">
                <a:solidFill>
                  <a:srgbClr val="000000"/>
                </a:solidFill>
                <a:latin typeface="Arial"/>
                <a:cs typeface="Courier"/>
              </a:rPr>
              <a:t> </a:t>
            </a:r>
            <a:r>
              <a:rPr lang="en-US" sz="1400" dirty="0" smtClean="0">
                <a:solidFill>
                  <a:srgbClr val="000000"/>
                </a:solidFill>
                <a:latin typeface="Arial"/>
                <a:cs typeface="Courier"/>
              </a:rPr>
              <a:t>;</a:t>
            </a:r>
          </a:p>
          <a:p>
            <a:pPr algn="l"/>
            <a:endParaRPr lang="en-US" sz="1400" dirty="0" smtClean="0">
              <a:solidFill>
                <a:srgbClr val="000000"/>
              </a:solidFill>
              <a:latin typeface="Arial"/>
              <a:cs typeface="Courier"/>
            </a:endParaRPr>
          </a:p>
          <a:p>
            <a:pPr algn="l"/>
            <a:r>
              <a:rPr lang="en-US" sz="1400" dirty="0" smtClean="0">
                <a:solidFill>
                  <a:srgbClr val="0033CC"/>
                </a:solidFill>
                <a:latin typeface="Arial"/>
                <a:cs typeface="Courier"/>
              </a:rPr>
              <a:t>double</a:t>
            </a:r>
            <a:r>
              <a:rPr lang="en-US" sz="1400" dirty="0" smtClean="0">
                <a:solidFill>
                  <a:srgbClr val="000000"/>
                </a:solidFill>
                <a:latin typeface="Arial"/>
                <a:cs typeface="Courier"/>
              </a:rPr>
              <a:t> </a:t>
            </a:r>
            <a:r>
              <a:rPr lang="en-US" sz="1400" dirty="0" smtClean="0">
                <a:solidFill>
                  <a:srgbClr val="FF0000"/>
                </a:solidFill>
                <a:latin typeface="Arial"/>
                <a:cs typeface="Courier"/>
              </a:rPr>
              <a:t>M3_NudgeCoef </a:t>
            </a:r>
            <a:r>
              <a:rPr lang="en-US" sz="1400" dirty="0" smtClean="0">
                <a:solidFill>
                  <a:srgbClr val="0033CC"/>
                </a:solidFill>
                <a:latin typeface="Arial"/>
                <a:cs typeface="Courier"/>
              </a:rPr>
              <a:t>(</a:t>
            </a:r>
            <a:r>
              <a:rPr lang="en-US" sz="1400" dirty="0" err="1">
                <a:solidFill>
                  <a:srgbClr val="0033CC"/>
                </a:solidFill>
                <a:latin typeface="Arial"/>
                <a:cs typeface="Courier"/>
              </a:rPr>
              <a:t>s_rho</a:t>
            </a:r>
            <a:r>
              <a:rPr lang="en-US" sz="1400" dirty="0">
                <a:solidFill>
                  <a:srgbClr val="0033CC"/>
                </a:solidFill>
                <a:latin typeface="Arial"/>
                <a:cs typeface="Courier"/>
              </a:rPr>
              <a:t>, </a:t>
            </a:r>
            <a:r>
              <a:rPr lang="en-US" sz="1400" dirty="0" err="1">
                <a:solidFill>
                  <a:srgbClr val="0033CC"/>
                </a:solidFill>
                <a:latin typeface="Arial"/>
                <a:cs typeface="Courier"/>
              </a:rPr>
              <a:t>eta_rho</a:t>
            </a:r>
            <a:r>
              <a:rPr lang="en-US" sz="1400" dirty="0">
                <a:solidFill>
                  <a:srgbClr val="0033CC"/>
                </a:solidFill>
                <a:latin typeface="Arial"/>
                <a:cs typeface="Courier"/>
              </a:rPr>
              <a:t>, </a:t>
            </a:r>
            <a:r>
              <a:rPr lang="en-US" sz="1400" dirty="0" err="1">
                <a:solidFill>
                  <a:srgbClr val="0033CC"/>
                </a:solidFill>
                <a:latin typeface="Arial"/>
                <a:cs typeface="Courier"/>
              </a:rPr>
              <a:t>xi_rho</a:t>
            </a:r>
            <a:r>
              <a:rPr lang="en-US" sz="1400" dirty="0">
                <a:solidFill>
                  <a:srgbClr val="0033CC"/>
                </a:solidFill>
                <a:latin typeface="Arial"/>
                <a:cs typeface="Courier"/>
              </a:rPr>
              <a:t>) </a:t>
            </a:r>
            <a:r>
              <a:rPr lang="en-US" sz="1400" dirty="0" smtClean="0">
                <a:solidFill>
                  <a:srgbClr val="0033CC"/>
                </a:solidFill>
                <a:latin typeface="Arial"/>
                <a:cs typeface="Courier"/>
              </a:rPr>
              <a:t>;</a:t>
            </a:r>
          </a:p>
          <a:p>
            <a:pPr algn="l"/>
            <a:r>
              <a:rPr lang="en-US" sz="1400" dirty="0" smtClean="0">
                <a:solidFill>
                  <a:srgbClr val="000000"/>
                </a:solidFill>
                <a:latin typeface="Arial"/>
                <a:cs typeface="Courier"/>
              </a:rPr>
              <a:t>              </a:t>
            </a:r>
            <a:r>
              <a:rPr lang="en-US" sz="1400" dirty="0" smtClean="0">
                <a:solidFill>
                  <a:srgbClr val="0033CC"/>
                </a:solidFill>
                <a:latin typeface="Arial"/>
                <a:cs typeface="Courier"/>
              </a:rPr>
              <a:t> M3_NudgeCoef:long_name </a:t>
            </a:r>
            <a:r>
              <a:rPr lang="en-US" sz="1400" dirty="0">
                <a:solidFill>
                  <a:srgbClr val="0033CC"/>
                </a:solidFill>
                <a:latin typeface="Arial"/>
                <a:cs typeface="Courier"/>
              </a:rPr>
              <a:t>= "3D momentum inverse nudging coefficients" </a:t>
            </a:r>
            <a:r>
              <a:rPr lang="en-US" sz="1400" dirty="0" smtClean="0">
                <a:solidFill>
                  <a:srgbClr val="000000"/>
                </a:solidFill>
                <a:latin typeface="Arial"/>
                <a:cs typeface="Courier"/>
              </a:rPr>
              <a:t>;</a:t>
            </a: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smtClean="0">
                <a:solidFill>
                  <a:srgbClr val="0033CC"/>
                </a:solidFill>
                <a:latin typeface="Arial"/>
                <a:cs typeface="Courier"/>
              </a:rPr>
              <a:t>M3_NudgeCoef</a:t>
            </a:r>
            <a:r>
              <a:rPr lang="en-US" sz="1400" dirty="0" smtClean="0">
                <a:solidFill>
                  <a:srgbClr val="000000"/>
                </a:solidFill>
                <a:latin typeface="Arial"/>
                <a:cs typeface="Courier"/>
              </a:rPr>
              <a:t>:</a:t>
            </a:r>
            <a:r>
              <a:rPr lang="en-US" sz="1400" dirty="0" smtClean="0">
                <a:solidFill>
                  <a:srgbClr val="0033CC"/>
                </a:solidFill>
                <a:latin typeface="Arial"/>
                <a:cs typeface="Courier"/>
              </a:rPr>
              <a:t>units </a:t>
            </a:r>
            <a:r>
              <a:rPr lang="en-US" sz="1400" dirty="0">
                <a:solidFill>
                  <a:srgbClr val="0033CC"/>
                </a:solidFill>
                <a:latin typeface="Arial"/>
                <a:cs typeface="Courier"/>
              </a:rPr>
              <a:t>= "day-1"</a:t>
            </a:r>
            <a:r>
              <a:rPr lang="en-US" sz="1400" dirty="0">
                <a:solidFill>
                  <a:srgbClr val="000000"/>
                </a:solidFill>
                <a:latin typeface="Arial"/>
                <a:cs typeface="Courier"/>
              </a:rPr>
              <a:t> </a:t>
            </a:r>
            <a:r>
              <a:rPr lang="en-US" sz="1400" dirty="0" smtClean="0">
                <a:solidFill>
                  <a:srgbClr val="000000"/>
                </a:solidFill>
                <a:latin typeface="Arial"/>
                <a:cs typeface="Courier"/>
              </a:rPr>
              <a:t>;</a:t>
            </a:r>
          </a:p>
          <a:p>
            <a:pPr algn="l"/>
            <a:r>
              <a:rPr lang="en-US" sz="1400" dirty="0" smtClean="0">
                <a:solidFill>
                  <a:srgbClr val="000000"/>
                </a:solidFill>
                <a:latin typeface="Arial"/>
                <a:cs typeface="Courier"/>
              </a:rPr>
              <a:t>              </a:t>
            </a:r>
            <a:r>
              <a:rPr lang="en-US" sz="1400" dirty="0" smtClean="0">
                <a:solidFill>
                  <a:srgbClr val="0033CC"/>
                </a:solidFill>
                <a:latin typeface="Arial"/>
                <a:cs typeface="Courier"/>
              </a:rPr>
              <a:t> M3_NudgeCoef:coordinates </a:t>
            </a:r>
            <a:r>
              <a:rPr lang="en-US" sz="1400" dirty="0">
                <a:solidFill>
                  <a:srgbClr val="0033CC"/>
                </a:solidFill>
                <a:latin typeface="Arial"/>
                <a:cs typeface="Courier"/>
              </a:rPr>
              <a:t>= "</a:t>
            </a:r>
            <a:r>
              <a:rPr lang="en-US" sz="1400" dirty="0" err="1">
                <a:solidFill>
                  <a:srgbClr val="0033CC"/>
                </a:solidFill>
                <a:latin typeface="Arial"/>
                <a:cs typeface="Courier"/>
              </a:rPr>
              <a:t>xi_rho</a:t>
            </a:r>
            <a:r>
              <a:rPr lang="en-US" sz="1400" dirty="0">
                <a:solidFill>
                  <a:srgbClr val="0033CC"/>
                </a:solidFill>
                <a:latin typeface="Arial"/>
                <a:cs typeface="Courier"/>
              </a:rPr>
              <a:t> </a:t>
            </a:r>
            <a:r>
              <a:rPr lang="en-US" sz="1400" dirty="0" err="1">
                <a:solidFill>
                  <a:srgbClr val="0033CC"/>
                </a:solidFill>
                <a:latin typeface="Arial"/>
                <a:cs typeface="Courier"/>
              </a:rPr>
              <a:t>eta_rho</a:t>
            </a:r>
            <a:r>
              <a:rPr lang="en-US" sz="1400" dirty="0">
                <a:solidFill>
                  <a:srgbClr val="0033CC"/>
                </a:solidFill>
                <a:latin typeface="Arial"/>
                <a:cs typeface="Courier"/>
              </a:rPr>
              <a:t> </a:t>
            </a:r>
            <a:r>
              <a:rPr lang="en-US" sz="1400" dirty="0" err="1">
                <a:solidFill>
                  <a:srgbClr val="0033CC"/>
                </a:solidFill>
                <a:latin typeface="Arial"/>
                <a:cs typeface="Courier"/>
              </a:rPr>
              <a:t>s_rho</a:t>
            </a:r>
            <a:r>
              <a:rPr lang="en-US" sz="1400" dirty="0">
                <a:solidFill>
                  <a:srgbClr val="0033CC"/>
                </a:solidFill>
                <a:latin typeface="Arial"/>
                <a:cs typeface="Courier"/>
              </a:rPr>
              <a:t> "</a:t>
            </a:r>
            <a:r>
              <a:rPr lang="en-US" sz="1400" dirty="0">
                <a:solidFill>
                  <a:srgbClr val="000000"/>
                </a:solidFill>
                <a:latin typeface="Arial"/>
                <a:cs typeface="Courier"/>
              </a:rPr>
              <a:t> </a:t>
            </a:r>
            <a:r>
              <a:rPr lang="en-US" sz="1400" dirty="0" smtClean="0">
                <a:solidFill>
                  <a:srgbClr val="000000"/>
                </a:solidFill>
                <a:latin typeface="Arial"/>
                <a:cs typeface="Courier"/>
              </a:rPr>
              <a:t>;</a:t>
            </a:r>
          </a:p>
          <a:p>
            <a:pPr algn="l"/>
            <a:endParaRPr lang="en-US" sz="1400" dirty="0" smtClean="0">
              <a:solidFill>
                <a:srgbClr val="000000"/>
              </a:solidFill>
              <a:latin typeface="Arial"/>
              <a:cs typeface="Courier"/>
            </a:endParaRPr>
          </a:p>
          <a:p>
            <a:pPr algn="l"/>
            <a:r>
              <a:rPr lang="en-US" sz="1400" dirty="0" smtClean="0">
                <a:solidFill>
                  <a:srgbClr val="0033CC"/>
                </a:solidFill>
                <a:latin typeface="Arial"/>
                <a:cs typeface="Courier"/>
              </a:rPr>
              <a:t>double</a:t>
            </a:r>
            <a:r>
              <a:rPr lang="en-US" sz="1400" dirty="0" smtClean="0">
                <a:solidFill>
                  <a:srgbClr val="000000"/>
                </a:solidFill>
                <a:latin typeface="Arial"/>
                <a:cs typeface="Courier"/>
              </a:rPr>
              <a:t> </a:t>
            </a:r>
            <a:r>
              <a:rPr lang="en-US" sz="1400" dirty="0" err="1" smtClean="0">
                <a:solidFill>
                  <a:srgbClr val="FF0000"/>
                </a:solidFill>
                <a:latin typeface="Arial"/>
                <a:cs typeface="Courier"/>
              </a:rPr>
              <a:t>tracer_NudgeCoef</a:t>
            </a:r>
            <a:r>
              <a:rPr lang="en-US" sz="1400" dirty="0" smtClean="0">
                <a:solidFill>
                  <a:srgbClr val="FF0000"/>
                </a:solidFill>
                <a:latin typeface="Arial"/>
                <a:cs typeface="Courier"/>
              </a:rPr>
              <a:t> </a:t>
            </a:r>
            <a:r>
              <a:rPr lang="en-US" sz="1400" dirty="0" smtClean="0">
                <a:solidFill>
                  <a:srgbClr val="0033CC"/>
                </a:solidFill>
                <a:latin typeface="Arial"/>
                <a:cs typeface="Courier"/>
              </a:rPr>
              <a:t>(</a:t>
            </a:r>
            <a:r>
              <a:rPr lang="en-US" sz="1400" dirty="0" err="1">
                <a:solidFill>
                  <a:srgbClr val="0033CC"/>
                </a:solidFill>
                <a:latin typeface="Arial"/>
                <a:cs typeface="Courier"/>
              </a:rPr>
              <a:t>s_rho</a:t>
            </a:r>
            <a:r>
              <a:rPr lang="en-US" sz="1400" dirty="0">
                <a:solidFill>
                  <a:srgbClr val="0033CC"/>
                </a:solidFill>
                <a:latin typeface="Arial"/>
                <a:cs typeface="Courier"/>
              </a:rPr>
              <a:t>, </a:t>
            </a:r>
            <a:r>
              <a:rPr lang="en-US" sz="1400" dirty="0" err="1">
                <a:solidFill>
                  <a:srgbClr val="0033CC"/>
                </a:solidFill>
                <a:latin typeface="Arial"/>
                <a:cs typeface="Courier"/>
              </a:rPr>
              <a:t>eta_rho</a:t>
            </a:r>
            <a:r>
              <a:rPr lang="en-US" sz="1400" dirty="0">
                <a:solidFill>
                  <a:srgbClr val="0033CC"/>
                </a:solidFill>
                <a:latin typeface="Arial"/>
                <a:cs typeface="Courier"/>
              </a:rPr>
              <a:t>, </a:t>
            </a:r>
            <a:r>
              <a:rPr lang="en-US" sz="1400" dirty="0" err="1">
                <a:solidFill>
                  <a:srgbClr val="0033CC"/>
                </a:solidFill>
                <a:latin typeface="Arial"/>
                <a:cs typeface="Courier"/>
              </a:rPr>
              <a:t>xi_rho</a:t>
            </a:r>
            <a:r>
              <a:rPr lang="en-US" sz="1400" dirty="0">
                <a:solidFill>
                  <a:srgbClr val="0033CC"/>
                </a:solidFill>
                <a:latin typeface="Arial"/>
                <a:cs typeface="Courier"/>
              </a:rPr>
              <a:t>) </a:t>
            </a:r>
            <a:r>
              <a:rPr lang="en-US" sz="1400" dirty="0" smtClean="0">
                <a:solidFill>
                  <a:srgbClr val="0033CC"/>
                </a:solidFill>
                <a:latin typeface="Arial"/>
                <a:cs typeface="Courier"/>
              </a:rPr>
              <a:t>;</a:t>
            </a: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smtClean="0">
                <a:solidFill>
                  <a:srgbClr val="0033CC"/>
                </a:solidFill>
                <a:latin typeface="Arial"/>
                <a:cs typeface="Courier"/>
              </a:rPr>
              <a:t> </a:t>
            </a:r>
            <a:r>
              <a:rPr lang="en-US" sz="1400" dirty="0" err="1" smtClean="0">
                <a:solidFill>
                  <a:srgbClr val="0033CC"/>
                </a:solidFill>
                <a:latin typeface="Arial"/>
                <a:cs typeface="Courier"/>
              </a:rPr>
              <a:t>tracer_NudgeCoef:long_name</a:t>
            </a:r>
            <a:r>
              <a:rPr lang="en-US" sz="1400" dirty="0" smtClean="0">
                <a:solidFill>
                  <a:srgbClr val="0033CC"/>
                </a:solidFill>
                <a:latin typeface="Arial"/>
                <a:cs typeface="Courier"/>
              </a:rPr>
              <a:t> </a:t>
            </a:r>
            <a:r>
              <a:rPr lang="en-US" sz="1400" dirty="0">
                <a:solidFill>
                  <a:srgbClr val="0033CC"/>
                </a:solidFill>
                <a:latin typeface="Arial"/>
                <a:cs typeface="Courier"/>
              </a:rPr>
              <a:t>= "generic tracer inverse nudging </a:t>
            </a:r>
            <a:r>
              <a:rPr lang="en-US" sz="1400" dirty="0" smtClean="0">
                <a:solidFill>
                  <a:srgbClr val="0033CC"/>
                </a:solidFill>
                <a:latin typeface="Arial"/>
                <a:cs typeface="Courier"/>
              </a:rPr>
              <a:t>coefficients” ;</a:t>
            </a:r>
          </a:p>
          <a:p>
            <a:pPr algn="l"/>
            <a:r>
              <a:rPr lang="en-US" sz="1400" dirty="0">
                <a:solidFill>
                  <a:srgbClr val="0033CC"/>
                </a:solidFill>
                <a:latin typeface="Arial"/>
                <a:cs typeface="Courier"/>
              </a:rPr>
              <a:t> </a:t>
            </a:r>
            <a:r>
              <a:rPr lang="en-US" sz="1400" dirty="0" smtClean="0">
                <a:solidFill>
                  <a:srgbClr val="0033CC"/>
                </a:solidFill>
                <a:latin typeface="Arial"/>
                <a:cs typeface="Courier"/>
              </a:rPr>
              <a:t>              </a:t>
            </a:r>
            <a:r>
              <a:rPr lang="en-US" sz="1400" dirty="0" err="1" smtClean="0">
                <a:solidFill>
                  <a:srgbClr val="0033CC"/>
                </a:solidFill>
                <a:latin typeface="Arial"/>
                <a:cs typeface="Courier"/>
              </a:rPr>
              <a:t>tracer_NudgeCoef:units</a:t>
            </a:r>
            <a:r>
              <a:rPr lang="en-US" sz="1400" dirty="0" smtClean="0">
                <a:solidFill>
                  <a:srgbClr val="0033CC"/>
                </a:solidFill>
                <a:latin typeface="Arial"/>
                <a:cs typeface="Courier"/>
              </a:rPr>
              <a:t> </a:t>
            </a:r>
            <a:r>
              <a:rPr lang="en-US" sz="1400" dirty="0">
                <a:solidFill>
                  <a:srgbClr val="0033CC"/>
                </a:solidFill>
                <a:latin typeface="Arial"/>
                <a:cs typeface="Courier"/>
              </a:rPr>
              <a:t>= "day-1" </a:t>
            </a:r>
            <a:r>
              <a:rPr lang="en-US" sz="1400" dirty="0" smtClean="0">
                <a:solidFill>
                  <a:srgbClr val="0033CC"/>
                </a:solidFill>
                <a:latin typeface="Arial"/>
                <a:cs typeface="Courier"/>
              </a:rPr>
              <a:t>;</a:t>
            </a:r>
          </a:p>
          <a:p>
            <a:pPr algn="l"/>
            <a:r>
              <a:rPr lang="en-US" sz="1400" dirty="0">
                <a:solidFill>
                  <a:srgbClr val="0033CC"/>
                </a:solidFill>
                <a:latin typeface="Arial"/>
                <a:cs typeface="Courier"/>
              </a:rPr>
              <a:t> </a:t>
            </a:r>
            <a:r>
              <a:rPr lang="en-US" sz="1400" dirty="0" smtClean="0">
                <a:solidFill>
                  <a:srgbClr val="0033CC"/>
                </a:solidFill>
                <a:latin typeface="Arial"/>
                <a:cs typeface="Courier"/>
              </a:rPr>
              <a:t>              </a:t>
            </a:r>
            <a:r>
              <a:rPr lang="en-US" sz="1400" dirty="0" err="1" smtClean="0">
                <a:solidFill>
                  <a:srgbClr val="0033CC"/>
                </a:solidFill>
                <a:latin typeface="Arial"/>
                <a:cs typeface="Courier"/>
              </a:rPr>
              <a:t>tracer_NudgeCoef:coordinates</a:t>
            </a:r>
            <a:r>
              <a:rPr lang="en-US" sz="1400" dirty="0" smtClean="0">
                <a:solidFill>
                  <a:srgbClr val="0033CC"/>
                </a:solidFill>
                <a:latin typeface="Arial"/>
                <a:cs typeface="Courier"/>
              </a:rPr>
              <a:t> </a:t>
            </a:r>
            <a:r>
              <a:rPr lang="en-US" sz="1400" dirty="0">
                <a:solidFill>
                  <a:srgbClr val="0033CC"/>
                </a:solidFill>
                <a:latin typeface="Arial"/>
                <a:cs typeface="Courier"/>
              </a:rPr>
              <a:t>= "</a:t>
            </a:r>
            <a:r>
              <a:rPr lang="en-US" sz="1400" dirty="0" err="1">
                <a:solidFill>
                  <a:srgbClr val="0033CC"/>
                </a:solidFill>
                <a:latin typeface="Arial"/>
                <a:cs typeface="Courier"/>
              </a:rPr>
              <a:t>xi_rho</a:t>
            </a:r>
            <a:r>
              <a:rPr lang="en-US" sz="1400" dirty="0">
                <a:solidFill>
                  <a:srgbClr val="0033CC"/>
                </a:solidFill>
                <a:latin typeface="Arial"/>
                <a:cs typeface="Courier"/>
              </a:rPr>
              <a:t> </a:t>
            </a:r>
            <a:r>
              <a:rPr lang="en-US" sz="1400" dirty="0" err="1">
                <a:solidFill>
                  <a:srgbClr val="0033CC"/>
                </a:solidFill>
                <a:latin typeface="Arial"/>
                <a:cs typeface="Courier"/>
              </a:rPr>
              <a:t>eta_rho</a:t>
            </a:r>
            <a:r>
              <a:rPr lang="en-US" sz="1400" dirty="0">
                <a:solidFill>
                  <a:srgbClr val="0033CC"/>
                </a:solidFill>
                <a:latin typeface="Arial"/>
                <a:cs typeface="Courier"/>
              </a:rPr>
              <a:t> </a:t>
            </a:r>
            <a:r>
              <a:rPr lang="en-US" sz="1400" dirty="0" err="1">
                <a:solidFill>
                  <a:srgbClr val="0033CC"/>
                </a:solidFill>
                <a:latin typeface="Arial"/>
                <a:cs typeface="Courier"/>
              </a:rPr>
              <a:t>s_rho</a:t>
            </a:r>
            <a:r>
              <a:rPr lang="en-US" sz="1400" dirty="0">
                <a:solidFill>
                  <a:srgbClr val="0033CC"/>
                </a:solidFill>
                <a:latin typeface="Arial"/>
                <a:cs typeface="Courier"/>
              </a:rPr>
              <a:t> "</a:t>
            </a:r>
            <a:r>
              <a:rPr lang="en-US" sz="1400" dirty="0">
                <a:solidFill>
                  <a:srgbClr val="000000"/>
                </a:solidFill>
                <a:latin typeface="Arial"/>
                <a:cs typeface="Courier"/>
              </a:rPr>
              <a:t> </a:t>
            </a:r>
            <a:r>
              <a:rPr lang="en-US" sz="1400" dirty="0" smtClean="0">
                <a:solidFill>
                  <a:srgbClr val="000000"/>
                </a:solidFill>
                <a:latin typeface="Arial"/>
                <a:cs typeface="Courier"/>
              </a:rPr>
              <a:t>;</a:t>
            </a:r>
          </a:p>
          <a:p>
            <a:pPr algn="l"/>
            <a:endParaRPr lang="en-US" sz="1400" dirty="0" smtClean="0">
              <a:solidFill>
                <a:srgbClr val="000000"/>
              </a:solidFill>
              <a:latin typeface="Arial"/>
              <a:cs typeface="Courier"/>
            </a:endParaRPr>
          </a:p>
          <a:p>
            <a:pPr algn="l"/>
            <a:r>
              <a:rPr lang="en-US" sz="1400" dirty="0" smtClean="0">
                <a:solidFill>
                  <a:srgbClr val="0033CC"/>
                </a:solidFill>
                <a:latin typeface="Arial"/>
                <a:cs typeface="Courier"/>
              </a:rPr>
              <a:t>double</a:t>
            </a:r>
            <a:r>
              <a:rPr lang="en-US" sz="1400" dirty="0" smtClean="0">
                <a:solidFill>
                  <a:srgbClr val="000000"/>
                </a:solidFill>
                <a:latin typeface="Arial"/>
                <a:cs typeface="Courier"/>
              </a:rPr>
              <a:t> </a:t>
            </a:r>
            <a:r>
              <a:rPr lang="en-US" sz="1400" dirty="0" err="1" smtClean="0">
                <a:solidFill>
                  <a:srgbClr val="FF0000"/>
                </a:solidFill>
                <a:latin typeface="Arial"/>
                <a:cs typeface="Courier"/>
              </a:rPr>
              <a:t>temp_NudgeCoef</a:t>
            </a:r>
            <a:r>
              <a:rPr lang="en-US" sz="1400" dirty="0" smtClean="0">
                <a:solidFill>
                  <a:srgbClr val="FF0000"/>
                </a:solidFill>
                <a:latin typeface="Arial"/>
                <a:cs typeface="Courier"/>
              </a:rPr>
              <a:t> </a:t>
            </a:r>
            <a:r>
              <a:rPr lang="en-US" sz="1400" dirty="0" smtClean="0">
                <a:solidFill>
                  <a:srgbClr val="0033CC"/>
                </a:solidFill>
                <a:latin typeface="Arial"/>
                <a:cs typeface="Courier"/>
              </a:rPr>
              <a:t>(</a:t>
            </a:r>
            <a:r>
              <a:rPr lang="en-US" sz="1400" dirty="0" err="1">
                <a:solidFill>
                  <a:srgbClr val="0033CC"/>
                </a:solidFill>
                <a:latin typeface="Arial"/>
                <a:cs typeface="Courier"/>
              </a:rPr>
              <a:t>s_rho</a:t>
            </a:r>
            <a:r>
              <a:rPr lang="en-US" sz="1400" dirty="0">
                <a:solidFill>
                  <a:srgbClr val="0033CC"/>
                </a:solidFill>
                <a:latin typeface="Arial"/>
                <a:cs typeface="Courier"/>
              </a:rPr>
              <a:t>, </a:t>
            </a:r>
            <a:r>
              <a:rPr lang="en-US" sz="1400" dirty="0" err="1">
                <a:solidFill>
                  <a:srgbClr val="0033CC"/>
                </a:solidFill>
                <a:latin typeface="Arial"/>
                <a:cs typeface="Courier"/>
              </a:rPr>
              <a:t>eta_rho</a:t>
            </a:r>
            <a:r>
              <a:rPr lang="en-US" sz="1400" dirty="0">
                <a:solidFill>
                  <a:srgbClr val="0033CC"/>
                </a:solidFill>
                <a:latin typeface="Arial"/>
                <a:cs typeface="Courier"/>
              </a:rPr>
              <a:t>, </a:t>
            </a:r>
            <a:r>
              <a:rPr lang="en-US" sz="1400" dirty="0" err="1">
                <a:solidFill>
                  <a:srgbClr val="0033CC"/>
                </a:solidFill>
                <a:latin typeface="Arial"/>
                <a:cs typeface="Courier"/>
              </a:rPr>
              <a:t>xi_rho</a:t>
            </a:r>
            <a:r>
              <a:rPr lang="en-US" sz="1400" dirty="0">
                <a:solidFill>
                  <a:srgbClr val="0033CC"/>
                </a:solidFill>
                <a:latin typeface="Arial"/>
                <a:cs typeface="Courier"/>
              </a:rPr>
              <a:t>) </a:t>
            </a:r>
            <a:r>
              <a:rPr lang="en-US" sz="1400" dirty="0" smtClean="0">
                <a:solidFill>
                  <a:srgbClr val="0033CC"/>
                </a:solidFill>
                <a:latin typeface="Arial"/>
                <a:cs typeface="Courier"/>
              </a:rPr>
              <a:t>;</a:t>
            </a: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smtClean="0">
                <a:solidFill>
                  <a:srgbClr val="0033CC"/>
                </a:solidFill>
                <a:latin typeface="Arial"/>
                <a:cs typeface="Courier"/>
              </a:rPr>
              <a:t>   </a:t>
            </a:r>
            <a:r>
              <a:rPr lang="en-US" sz="1400" dirty="0" err="1" smtClean="0">
                <a:solidFill>
                  <a:srgbClr val="0033CC"/>
                </a:solidFill>
                <a:latin typeface="Arial"/>
                <a:cs typeface="Courier"/>
              </a:rPr>
              <a:t>temp_NudgeCoef:long_name</a:t>
            </a:r>
            <a:r>
              <a:rPr lang="en-US" sz="1400" dirty="0" smtClean="0">
                <a:solidFill>
                  <a:srgbClr val="0033CC"/>
                </a:solidFill>
                <a:latin typeface="Arial"/>
                <a:cs typeface="Courier"/>
              </a:rPr>
              <a:t> </a:t>
            </a:r>
            <a:r>
              <a:rPr lang="en-US" sz="1400" dirty="0">
                <a:solidFill>
                  <a:srgbClr val="0033CC"/>
                </a:solidFill>
                <a:latin typeface="Arial"/>
                <a:cs typeface="Courier"/>
              </a:rPr>
              <a:t>= "temp inverse nudging coefficients" </a:t>
            </a:r>
            <a:r>
              <a:rPr lang="en-US" sz="1400" dirty="0" smtClean="0">
                <a:solidFill>
                  <a:srgbClr val="0033CC"/>
                </a:solidFill>
                <a:latin typeface="Arial"/>
                <a:cs typeface="Courier"/>
              </a:rPr>
              <a:t>;</a:t>
            </a:r>
          </a:p>
          <a:p>
            <a:pPr algn="l"/>
            <a:r>
              <a:rPr lang="en-US" sz="1400" dirty="0" smtClean="0">
                <a:solidFill>
                  <a:srgbClr val="0033CC"/>
                </a:solidFill>
                <a:latin typeface="Arial"/>
                <a:cs typeface="Courier"/>
              </a:rPr>
              <a:t>               </a:t>
            </a:r>
            <a:r>
              <a:rPr lang="en-US" sz="1400" dirty="0" err="1" smtClean="0">
                <a:solidFill>
                  <a:srgbClr val="0033CC"/>
                </a:solidFill>
                <a:latin typeface="Arial"/>
                <a:cs typeface="Courier"/>
              </a:rPr>
              <a:t>temp_NudgeCoef:units</a:t>
            </a:r>
            <a:r>
              <a:rPr lang="en-US" sz="1400" dirty="0" smtClean="0">
                <a:solidFill>
                  <a:srgbClr val="0033CC"/>
                </a:solidFill>
                <a:latin typeface="Arial"/>
                <a:cs typeface="Courier"/>
              </a:rPr>
              <a:t> </a:t>
            </a:r>
            <a:r>
              <a:rPr lang="en-US" sz="1400" dirty="0">
                <a:solidFill>
                  <a:srgbClr val="0033CC"/>
                </a:solidFill>
                <a:latin typeface="Arial"/>
                <a:cs typeface="Courier"/>
              </a:rPr>
              <a:t>= "day-1" </a:t>
            </a:r>
            <a:r>
              <a:rPr lang="en-US" sz="1400" dirty="0" smtClean="0">
                <a:solidFill>
                  <a:srgbClr val="0033CC"/>
                </a:solidFill>
                <a:latin typeface="Arial"/>
                <a:cs typeface="Courier"/>
              </a:rPr>
              <a:t>;</a:t>
            </a:r>
          </a:p>
          <a:p>
            <a:pPr algn="l"/>
            <a:r>
              <a:rPr lang="en-US" sz="1400" dirty="0">
                <a:solidFill>
                  <a:srgbClr val="0033CC"/>
                </a:solidFill>
                <a:latin typeface="Arial"/>
                <a:cs typeface="Courier"/>
              </a:rPr>
              <a:t> </a:t>
            </a:r>
            <a:r>
              <a:rPr lang="en-US" sz="1400" dirty="0" smtClean="0">
                <a:solidFill>
                  <a:srgbClr val="0033CC"/>
                </a:solidFill>
                <a:latin typeface="Arial"/>
                <a:cs typeface="Courier"/>
              </a:rPr>
              <a:t>              </a:t>
            </a:r>
            <a:r>
              <a:rPr lang="en-US" sz="1400" dirty="0" err="1" smtClean="0">
                <a:solidFill>
                  <a:srgbClr val="0033CC"/>
                </a:solidFill>
                <a:latin typeface="Arial"/>
                <a:cs typeface="Courier"/>
              </a:rPr>
              <a:t>temp_NudgeCoef:coordinates</a:t>
            </a:r>
            <a:r>
              <a:rPr lang="en-US" sz="1400" dirty="0" smtClean="0">
                <a:solidFill>
                  <a:srgbClr val="0033CC"/>
                </a:solidFill>
                <a:latin typeface="Arial"/>
                <a:cs typeface="Courier"/>
              </a:rPr>
              <a:t> </a:t>
            </a:r>
            <a:r>
              <a:rPr lang="en-US" sz="1400" dirty="0">
                <a:solidFill>
                  <a:srgbClr val="0033CC"/>
                </a:solidFill>
                <a:latin typeface="Arial"/>
                <a:cs typeface="Courier"/>
              </a:rPr>
              <a:t>= "</a:t>
            </a:r>
            <a:r>
              <a:rPr lang="en-US" sz="1400" dirty="0" err="1">
                <a:solidFill>
                  <a:srgbClr val="0033CC"/>
                </a:solidFill>
                <a:latin typeface="Arial"/>
                <a:cs typeface="Courier"/>
              </a:rPr>
              <a:t>xi_rho</a:t>
            </a:r>
            <a:r>
              <a:rPr lang="en-US" sz="1400" dirty="0">
                <a:solidFill>
                  <a:srgbClr val="0033CC"/>
                </a:solidFill>
                <a:latin typeface="Arial"/>
                <a:cs typeface="Courier"/>
              </a:rPr>
              <a:t> </a:t>
            </a:r>
            <a:r>
              <a:rPr lang="en-US" sz="1400" dirty="0" err="1">
                <a:solidFill>
                  <a:srgbClr val="0033CC"/>
                </a:solidFill>
                <a:latin typeface="Arial"/>
                <a:cs typeface="Courier"/>
              </a:rPr>
              <a:t>eta_rho</a:t>
            </a:r>
            <a:r>
              <a:rPr lang="en-US" sz="1400" dirty="0">
                <a:solidFill>
                  <a:srgbClr val="0033CC"/>
                </a:solidFill>
                <a:latin typeface="Arial"/>
                <a:cs typeface="Courier"/>
              </a:rPr>
              <a:t> </a:t>
            </a:r>
            <a:r>
              <a:rPr lang="en-US" sz="1400" dirty="0" err="1">
                <a:solidFill>
                  <a:srgbClr val="0033CC"/>
                </a:solidFill>
                <a:latin typeface="Arial"/>
                <a:cs typeface="Courier"/>
              </a:rPr>
              <a:t>s_rho</a:t>
            </a:r>
            <a:r>
              <a:rPr lang="en-US" sz="1400" dirty="0">
                <a:solidFill>
                  <a:srgbClr val="0033CC"/>
                </a:solidFill>
                <a:latin typeface="Arial"/>
                <a:cs typeface="Courier"/>
              </a:rPr>
              <a:t> " </a:t>
            </a:r>
            <a:r>
              <a:rPr lang="en-US" sz="1400" dirty="0" smtClean="0">
                <a:solidFill>
                  <a:srgbClr val="000000"/>
                </a:solidFill>
                <a:latin typeface="Arial"/>
                <a:cs typeface="Courier"/>
              </a:rPr>
              <a:t>;</a:t>
            </a:r>
          </a:p>
          <a:p>
            <a:pPr algn="l"/>
            <a:endParaRPr lang="en-US" sz="1400" dirty="0" smtClean="0">
              <a:solidFill>
                <a:srgbClr val="000000"/>
              </a:solidFill>
              <a:latin typeface="Arial"/>
              <a:cs typeface="Courier"/>
            </a:endParaRPr>
          </a:p>
          <a:p>
            <a:pPr algn="l"/>
            <a:r>
              <a:rPr lang="en-US" sz="1400" dirty="0" smtClean="0">
                <a:solidFill>
                  <a:srgbClr val="0033CC"/>
                </a:solidFill>
                <a:latin typeface="Arial"/>
                <a:cs typeface="Courier"/>
              </a:rPr>
              <a:t>double</a:t>
            </a:r>
            <a:r>
              <a:rPr lang="en-US" sz="1400" dirty="0" smtClean="0">
                <a:solidFill>
                  <a:srgbClr val="000000"/>
                </a:solidFill>
                <a:latin typeface="Arial"/>
                <a:cs typeface="Courier"/>
              </a:rPr>
              <a:t> </a:t>
            </a:r>
            <a:r>
              <a:rPr lang="en-US" sz="1400" dirty="0" err="1" smtClean="0">
                <a:solidFill>
                  <a:srgbClr val="FF0000"/>
                </a:solidFill>
                <a:latin typeface="Arial"/>
                <a:cs typeface="Courier"/>
              </a:rPr>
              <a:t>salt_NudgeCoef</a:t>
            </a:r>
            <a:r>
              <a:rPr lang="en-US" sz="1400" dirty="0" smtClean="0">
                <a:solidFill>
                  <a:srgbClr val="FF0000"/>
                </a:solidFill>
                <a:latin typeface="Arial"/>
                <a:cs typeface="Courier"/>
              </a:rPr>
              <a:t> </a:t>
            </a:r>
            <a:r>
              <a:rPr lang="en-US" sz="1400" dirty="0" smtClean="0">
                <a:solidFill>
                  <a:srgbClr val="0033CC"/>
                </a:solidFill>
                <a:latin typeface="Arial"/>
                <a:cs typeface="Courier"/>
              </a:rPr>
              <a:t>(</a:t>
            </a:r>
            <a:r>
              <a:rPr lang="en-US" sz="1400" dirty="0" err="1">
                <a:solidFill>
                  <a:srgbClr val="0033CC"/>
                </a:solidFill>
                <a:latin typeface="Arial"/>
                <a:cs typeface="Courier"/>
              </a:rPr>
              <a:t>s_rho</a:t>
            </a:r>
            <a:r>
              <a:rPr lang="en-US" sz="1400" dirty="0">
                <a:solidFill>
                  <a:srgbClr val="0033CC"/>
                </a:solidFill>
                <a:latin typeface="Arial"/>
                <a:cs typeface="Courier"/>
              </a:rPr>
              <a:t>, </a:t>
            </a:r>
            <a:r>
              <a:rPr lang="en-US" sz="1400" dirty="0" err="1">
                <a:solidFill>
                  <a:srgbClr val="0033CC"/>
                </a:solidFill>
                <a:latin typeface="Arial"/>
                <a:cs typeface="Courier"/>
              </a:rPr>
              <a:t>eta_rho</a:t>
            </a:r>
            <a:r>
              <a:rPr lang="en-US" sz="1400" dirty="0">
                <a:solidFill>
                  <a:srgbClr val="0033CC"/>
                </a:solidFill>
                <a:latin typeface="Arial"/>
                <a:cs typeface="Courier"/>
              </a:rPr>
              <a:t>, </a:t>
            </a:r>
            <a:r>
              <a:rPr lang="en-US" sz="1400" dirty="0" err="1">
                <a:solidFill>
                  <a:srgbClr val="0033CC"/>
                </a:solidFill>
                <a:latin typeface="Arial"/>
                <a:cs typeface="Courier"/>
              </a:rPr>
              <a:t>xi_rho</a:t>
            </a:r>
            <a:r>
              <a:rPr lang="en-US" sz="1400" dirty="0">
                <a:solidFill>
                  <a:srgbClr val="0033CC"/>
                </a:solidFill>
                <a:latin typeface="Arial"/>
                <a:cs typeface="Courier"/>
              </a:rPr>
              <a:t>) </a:t>
            </a:r>
            <a:r>
              <a:rPr lang="en-US" sz="1400" dirty="0" smtClean="0">
                <a:solidFill>
                  <a:srgbClr val="0033CC"/>
                </a:solidFill>
                <a:latin typeface="Arial"/>
                <a:cs typeface="Courier"/>
              </a:rPr>
              <a:t>;</a:t>
            </a:r>
          </a:p>
          <a:p>
            <a:pPr algn="l"/>
            <a:r>
              <a:rPr lang="en-US" sz="1400" dirty="0">
                <a:solidFill>
                  <a:srgbClr val="000000"/>
                </a:solidFill>
                <a:latin typeface="Arial"/>
                <a:cs typeface="Courier"/>
              </a:rPr>
              <a:t> </a:t>
            </a:r>
            <a:r>
              <a:rPr lang="en-US" sz="1400" dirty="0" smtClean="0">
                <a:solidFill>
                  <a:srgbClr val="000000"/>
                </a:solidFill>
                <a:latin typeface="Arial"/>
                <a:cs typeface="Courier"/>
              </a:rPr>
              <a:t>         </a:t>
            </a:r>
            <a:r>
              <a:rPr lang="en-US" sz="1400" dirty="0" smtClean="0">
                <a:solidFill>
                  <a:srgbClr val="0033CC"/>
                </a:solidFill>
                <a:latin typeface="Arial"/>
                <a:cs typeface="Courier"/>
              </a:rPr>
              <a:t>     </a:t>
            </a:r>
            <a:r>
              <a:rPr lang="en-US" sz="1400" dirty="0" err="1" smtClean="0">
                <a:solidFill>
                  <a:srgbClr val="0033CC"/>
                </a:solidFill>
                <a:latin typeface="Arial"/>
                <a:cs typeface="Courier"/>
              </a:rPr>
              <a:t>salt_NudgeCoef:long_name</a:t>
            </a:r>
            <a:r>
              <a:rPr lang="en-US" sz="1400" dirty="0" smtClean="0">
                <a:solidFill>
                  <a:srgbClr val="0033CC"/>
                </a:solidFill>
                <a:latin typeface="Arial"/>
                <a:cs typeface="Courier"/>
              </a:rPr>
              <a:t> </a:t>
            </a:r>
            <a:r>
              <a:rPr lang="en-US" sz="1400" dirty="0">
                <a:solidFill>
                  <a:srgbClr val="0033CC"/>
                </a:solidFill>
                <a:latin typeface="Arial"/>
                <a:cs typeface="Courier"/>
              </a:rPr>
              <a:t>= "salt inverse nudging coefficients" </a:t>
            </a:r>
            <a:r>
              <a:rPr lang="en-US" sz="1400" dirty="0" smtClean="0">
                <a:solidFill>
                  <a:srgbClr val="0033CC"/>
                </a:solidFill>
                <a:latin typeface="Arial"/>
                <a:cs typeface="Courier"/>
              </a:rPr>
              <a:t>;</a:t>
            </a:r>
          </a:p>
          <a:p>
            <a:pPr algn="l"/>
            <a:r>
              <a:rPr lang="en-US" sz="1400" dirty="0">
                <a:solidFill>
                  <a:srgbClr val="0033CC"/>
                </a:solidFill>
                <a:latin typeface="Arial"/>
                <a:cs typeface="Courier"/>
              </a:rPr>
              <a:t> </a:t>
            </a:r>
            <a:r>
              <a:rPr lang="en-US" sz="1400" dirty="0" smtClean="0">
                <a:solidFill>
                  <a:srgbClr val="0033CC"/>
                </a:solidFill>
                <a:latin typeface="Arial"/>
                <a:cs typeface="Courier"/>
              </a:rPr>
              <a:t>              </a:t>
            </a:r>
            <a:r>
              <a:rPr lang="en-US" sz="1400" dirty="0" err="1" smtClean="0">
                <a:solidFill>
                  <a:srgbClr val="0033CC"/>
                </a:solidFill>
                <a:latin typeface="Arial"/>
                <a:cs typeface="Courier"/>
              </a:rPr>
              <a:t>salt_NudgeCoef:units</a:t>
            </a:r>
            <a:r>
              <a:rPr lang="en-US" sz="1400" dirty="0" smtClean="0">
                <a:solidFill>
                  <a:srgbClr val="0033CC"/>
                </a:solidFill>
                <a:latin typeface="Arial"/>
                <a:cs typeface="Courier"/>
              </a:rPr>
              <a:t> </a:t>
            </a:r>
            <a:r>
              <a:rPr lang="en-US" sz="1400" dirty="0">
                <a:solidFill>
                  <a:srgbClr val="0033CC"/>
                </a:solidFill>
                <a:latin typeface="Arial"/>
                <a:cs typeface="Courier"/>
              </a:rPr>
              <a:t>= "day-1" </a:t>
            </a:r>
            <a:r>
              <a:rPr lang="en-US" sz="1400" dirty="0" smtClean="0">
                <a:solidFill>
                  <a:srgbClr val="0033CC"/>
                </a:solidFill>
                <a:latin typeface="Arial"/>
                <a:cs typeface="Courier"/>
              </a:rPr>
              <a:t>;</a:t>
            </a:r>
          </a:p>
          <a:p>
            <a:pPr algn="l"/>
            <a:r>
              <a:rPr lang="en-US" sz="1400" dirty="0">
                <a:solidFill>
                  <a:srgbClr val="0033CC"/>
                </a:solidFill>
                <a:latin typeface="Arial"/>
                <a:cs typeface="Courier"/>
              </a:rPr>
              <a:t> </a:t>
            </a:r>
            <a:r>
              <a:rPr lang="en-US" sz="1400" dirty="0" smtClean="0">
                <a:solidFill>
                  <a:srgbClr val="0033CC"/>
                </a:solidFill>
                <a:latin typeface="Arial"/>
                <a:cs typeface="Courier"/>
              </a:rPr>
              <a:t>              </a:t>
            </a:r>
            <a:r>
              <a:rPr lang="en-US" sz="1400" dirty="0" err="1" smtClean="0">
                <a:solidFill>
                  <a:srgbClr val="0033CC"/>
                </a:solidFill>
                <a:latin typeface="Arial"/>
                <a:cs typeface="Courier"/>
              </a:rPr>
              <a:t>salt_NudgeCoef:coordinates</a:t>
            </a:r>
            <a:r>
              <a:rPr lang="en-US" sz="1400" dirty="0" smtClean="0">
                <a:solidFill>
                  <a:srgbClr val="0033CC"/>
                </a:solidFill>
                <a:latin typeface="Arial"/>
                <a:cs typeface="Courier"/>
              </a:rPr>
              <a:t> </a:t>
            </a:r>
            <a:r>
              <a:rPr lang="en-US" sz="1400" dirty="0">
                <a:solidFill>
                  <a:srgbClr val="0033CC"/>
                </a:solidFill>
                <a:latin typeface="Arial"/>
                <a:cs typeface="Courier"/>
              </a:rPr>
              <a:t>= "</a:t>
            </a:r>
            <a:r>
              <a:rPr lang="en-US" sz="1400" dirty="0" err="1">
                <a:solidFill>
                  <a:srgbClr val="0033CC"/>
                </a:solidFill>
                <a:latin typeface="Arial"/>
                <a:cs typeface="Courier"/>
              </a:rPr>
              <a:t>xi_rho</a:t>
            </a:r>
            <a:r>
              <a:rPr lang="en-US" sz="1400" dirty="0">
                <a:solidFill>
                  <a:srgbClr val="0033CC"/>
                </a:solidFill>
                <a:latin typeface="Arial"/>
                <a:cs typeface="Courier"/>
              </a:rPr>
              <a:t> </a:t>
            </a:r>
            <a:r>
              <a:rPr lang="en-US" sz="1400" dirty="0" err="1">
                <a:solidFill>
                  <a:srgbClr val="0033CC"/>
                </a:solidFill>
                <a:latin typeface="Arial"/>
                <a:cs typeface="Courier"/>
              </a:rPr>
              <a:t>eta_rho</a:t>
            </a:r>
            <a:r>
              <a:rPr lang="en-US" sz="1400" dirty="0">
                <a:solidFill>
                  <a:srgbClr val="0033CC"/>
                </a:solidFill>
                <a:latin typeface="Arial"/>
                <a:cs typeface="Courier"/>
              </a:rPr>
              <a:t> </a:t>
            </a:r>
            <a:r>
              <a:rPr lang="en-US" sz="1400" dirty="0" err="1">
                <a:solidFill>
                  <a:srgbClr val="0033CC"/>
                </a:solidFill>
                <a:latin typeface="Arial"/>
                <a:cs typeface="Courier"/>
              </a:rPr>
              <a:t>s_rho</a:t>
            </a:r>
            <a:r>
              <a:rPr lang="en-US" sz="1400" dirty="0">
                <a:solidFill>
                  <a:srgbClr val="0033CC"/>
                </a:solidFill>
                <a:latin typeface="Arial"/>
                <a:cs typeface="Courier"/>
              </a:rPr>
              <a:t> "</a:t>
            </a:r>
            <a:r>
              <a:rPr lang="en-US" sz="1400" dirty="0">
                <a:solidFill>
                  <a:srgbClr val="000000"/>
                </a:solidFill>
                <a:latin typeface="Arial"/>
                <a:cs typeface="Courier"/>
              </a:rPr>
              <a:t> ; </a:t>
            </a:r>
          </a:p>
        </p:txBody>
      </p:sp>
      <p:sp>
        <p:nvSpPr>
          <p:cNvPr id="4" name="Rectangle 3"/>
          <p:cNvSpPr/>
          <p:nvPr/>
        </p:nvSpPr>
        <p:spPr>
          <a:xfrm>
            <a:off x="0" y="609600"/>
            <a:ext cx="9144000" cy="523220"/>
          </a:xfrm>
          <a:prstGeom prst="rect">
            <a:avLst/>
          </a:prstGeom>
        </p:spPr>
        <p:txBody>
          <a:bodyPr wrap="square">
            <a:spAutoFit/>
          </a:bodyPr>
          <a:lstStyle/>
          <a:p>
            <a:pPr algn="l"/>
            <a:r>
              <a:rPr lang="en-US" sz="1400" dirty="0" smtClean="0">
                <a:solidFill>
                  <a:srgbClr val="000000"/>
                </a:solidFill>
                <a:latin typeface="Arial"/>
                <a:cs typeface="Courier"/>
              </a:rPr>
              <a:t>The inverse (</a:t>
            </a:r>
            <a:r>
              <a:rPr lang="en-US" sz="1400" dirty="0" smtClean="0">
                <a:solidFill>
                  <a:srgbClr val="FF0000"/>
                </a:solidFill>
                <a:latin typeface="Arial"/>
                <a:cs typeface="Courier"/>
              </a:rPr>
              <a:t>1/time</a:t>
            </a:r>
            <a:r>
              <a:rPr lang="en-US" sz="1400" dirty="0" smtClean="0">
                <a:solidFill>
                  <a:srgbClr val="000000"/>
                </a:solidFill>
                <a:latin typeface="Arial"/>
                <a:cs typeface="Courier"/>
              </a:rPr>
              <a:t>) nudging coefficients can be set with analytical functions using </a:t>
            </a:r>
            <a:r>
              <a:rPr lang="en-US" sz="1400" dirty="0" smtClean="0">
                <a:solidFill>
                  <a:srgbClr val="9933FF"/>
                </a:solidFill>
                <a:latin typeface="Arial"/>
                <a:cs typeface="Courier"/>
              </a:rPr>
              <a:t>ANA_NUDGCOEF</a:t>
            </a:r>
            <a:r>
              <a:rPr lang="en-US" sz="1400" dirty="0" smtClean="0">
                <a:solidFill>
                  <a:srgbClr val="000000"/>
                </a:solidFill>
                <a:latin typeface="Arial"/>
                <a:cs typeface="Courier"/>
              </a:rPr>
              <a:t> or can be read from new input </a:t>
            </a:r>
            <a:r>
              <a:rPr lang="en-US" sz="1400" dirty="0" smtClean="0">
                <a:solidFill>
                  <a:srgbClr val="FF0000"/>
                </a:solidFill>
                <a:latin typeface="Arial"/>
                <a:cs typeface="Courier"/>
              </a:rPr>
              <a:t>NUDNAME</a:t>
            </a:r>
            <a:r>
              <a:rPr lang="en-US" sz="1400" dirty="0" smtClean="0">
                <a:solidFill>
                  <a:srgbClr val="000000"/>
                </a:solidFill>
                <a:latin typeface="Arial"/>
                <a:cs typeface="Courier"/>
              </a:rPr>
              <a:t> </a:t>
            </a:r>
            <a:r>
              <a:rPr lang="en-US" sz="1400" dirty="0" err="1" smtClean="0">
                <a:solidFill>
                  <a:srgbClr val="000000"/>
                </a:solidFill>
                <a:latin typeface="Arial"/>
                <a:cs typeface="Courier"/>
              </a:rPr>
              <a:t>NetCDF</a:t>
            </a:r>
            <a:r>
              <a:rPr lang="en-US" sz="1400" dirty="0" smtClean="0">
                <a:solidFill>
                  <a:srgbClr val="000000"/>
                </a:solidFill>
                <a:latin typeface="Arial"/>
                <a:cs typeface="Courier"/>
              </a:rPr>
              <a:t> file variables:</a:t>
            </a:r>
            <a:endParaRPr lang="en-US" sz="1400" dirty="0">
              <a:solidFill>
                <a:srgbClr val="000000"/>
              </a:solidFill>
              <a:latin typeface="Arial"/>
              <a:cs typeface="Courier"/>
            </a:endParaRPr>
          </a:p>
        </p:txBody>
      </p:sp>
    </p:spTree>
    <p:extLst>
      <p:ext uri="{BB962C8B-B14F-4D97-AF65-F5344CB8AC3E}">
        <p14:creationId xmlns:p14="http://schemas.microsoft.com/office/powerpoint/2010/main" val="32472709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 Box 125"/>
          <p:cNvSpPr txBox="1">
            <a:spLocks noChangeArrowheads="1"/>
          </p:cNvSpPr>
          <p:nvPr/>
        </p:nvSpPr>
        <p:spPr bwMode="auto">
          <a:xfrm>
            <a:off x="0" y="152400"/>
            <a:ext cx="9144000" cy="523220"/>
          </a:xfrm>
          <a:prstGeom prst="rect">
            <a:avLst/>
          </a:prstGeom>
          <a:noFill/>
          <a:ln w="9525">
            <a:noFill/>
            <a:miter lim="800000"/>
            <a:headEnd/>
            <a:tailEnd/>
          </a:ln>
        </p:spPr>
        <p:txBody>
          <a:bodyPr>
            <a:spAutoFit/>
          </a:bodyPr>
          <a:lstStyle/>
          <a:p>
            <a:pPr eaLnBrk="1" hangingPunct="1"/>
            <a:r>
              <a:rPr lang="en-US" sz="2800" dirty="0" smtClean="0">
                <a:solidFill>
                  <a:srgbClr val="DC0000"/>
                </a:solidFill>
                <a:effectLst>
                  <a:outerShdw blurRad="38100" dist="38100" dir="2700000" algn="tl">
                    <a:srgbClr val="000000">
                      <a:alpha val="43137"/>
                    </a:srgbClr>
                  </a:outerShdw>
                </a:effectLst>
                <a:latin typeface="Arial Black" charset="0"/>
              </a:rPr>
              <a:t>Nesting Configuration Types</a:t>
            </a:r>
            <a:endParaRPr lang="en-US" sz="2800" dirty="0">
              <a:solidFill>
                <a:srgbClr val="DC0000"/>
              </a:solidFill>
              <a:effectLst>
                <a:outerShdw blurRad="38100" dist="38100" dir="2700000" algn="tl">
                  <a:srgbClr val="000000">
                    <a:alpha val="43137"/>
                  </a:srgbClr>
                </a:outerShdw>
              </a:effectLst>
              <a:latin typeface="Arial Black" charset="0"/>
            </a:endParaRPr>
          </a:p>
        </p:txBody>
      </p:sp>
      <p:sp>
        <p:nvSpPr>
          <p:cNvPr id="112" name="Rectangle 111"/>
          <p:cNvSpPr/>
          <p:nvPr/>
        </p:nvSpPr>
        <p:spPr>
          <a:xfrm>
            <a:off x="381000" y="1240572"/>
            <a:ext cx="8001000" cy="4093428"/>
          </a:xfrm>
          <a:prstGeom prst="rect">
            <a:avLst/>
          </a:prstGeom>
        </p:spPr>
        <p:txBody>
          <a:bodyPr wrap="square">
            <a:spAutoFit/>
          </a:bodyPr>
          <a:lstStyle/>
          <a:p>
            <a:pPr marL="228600" indent="-228600" algn="l">
              <a:buClr>
                <a:srgbClr val="FF0000"/>
              </a:buClr>
              <a:buFont typeface="Arial" pitchFamily="34" charset="0"/>
              <a:buChar char="•"/>
            </a:pPr>
            <a:r>
              <a:rPr lang="en-US" sz="2000" dirty="0" smtClean="0">
                <a:solidFill>
                  <a:srgbClr val="0033CC"/>
                </a:solidFill>
                <a:latin typeface="Arial" pitchFamily="34" charset="0"/>
                <a:cs typeface="Arial" pitchFamily="34" charset="0"/>
              </a:rPr>
              <a:t>Composite Grids Super-Class: </a:t>
            </a:r>
          </a:p>
          <a:p>
            <a:pPr marL="914400" lvl="1" indent="-342900" algn="l">
              <a:buClr>
                <a:srgbClr val="FF0000"/>
              </a:buClr>
              <a:buFont typeface="+mj-lt"/>
              <a:buAutoNum type="arabicPeriod"/>
            </a:pPr>
            <a:r>
              <a:rPr lang="en-US" sz="2000" dirty="0" smtClean="0">
                <a:solidFill>
                  <a:srgbClr val="0033CC"/>
                </a:solidFill>
                <a:latin typeface="Arial" pitchFamily="34" charset="0"/>
                <a:cs typeface="Arial" pitchFamily="34" charset="0"/>
              </a:rPr>
              <a:t>Mosaic Grids Sub-Class </a:t>
            </a:r>
          </a:p>
          <a:p>
            <a:pPr marL="914400" lvl="1" indent="-342900" algn="l">
              <a:buClr>
                <a:srgbClr val="FF0000"/>
              </a:buClr>
              <a:buFont typeface="+mj-lt"/>
              <a:buAutoNum type="arabicPeriod"/>
            </a:pPr>
            <a:r>
              <a:rPr lang="en-US" sz="2000" dirty="0" smtClean="0">
                <a:solidFill>
                  <a:srgbClr val="0033CC"/>
                </a:solidFill>
                <a:latin typeface="Arial" pitchFamily="34" charset="0"/>
                <a:cs typeface="Arial" pitchFamily="34" charset="0"/>
              </a:rPr>
              <a:t>Composite Overlap Grids Sub-Class </a:t>
            </a:r>
          </a:p>
          <a:p>
            <a:pPr marL="914400" lvl="1" indent="-342900" algn="l">
              <a:buClr>
                <a:srgbClr val="FF0000"/>
              </a:buClr>
              <a:buFont typeface="+mj-lt"/>
              <a:buAutoNum type="arabicPeriod"/>
            </a:pPr>
            <a:r>
              <a:rPr lang="en-US" sz="2000" dirty="0" smtClean="0">
                <a:solidFill>
                  <a:srgbClr val="0033CC"/>
                </a:solidFill>
                <a:latin typeface="Arial" pitchFamily="34" charset="0"/>
                <a:cs typeface="Arial" pitchFamily="34" charset="0"/>
              </a:rPr>
              <a:t>Complex Estuary Composite Grids Sub-Class </a:t>
            </a:r>
          </a:p>
          <a:p>
            <a:pPr marL="914400" lvl="1" indent="-342900" algn="l">
              <a:buClr>
                <a:srgbClr val="FF0000"/>
              </a:buClr>
              <a:buFont typeface="+mj-lt"/>
              <a:buAutoNum type="arabicPeriod"/>
            </a:pPr>
            <a:r>
              <a:rPr lang="en-US" sz="2000" dirty="0" smtClean="0">
                <a:solidFill>
                  <a:srgbClr val="0033CC"/>
                </a:solidFill>
                <a:latin typeface="Arial" pitchFamily="34" charset="0"/>
                <a:cs typeface="Arial" pitchFamily="34" charset="0"/>
              </a:rPr>
              <a:t>Partial Boundary Composite Grids Sub-Class</a:t>
            </a:r>
          </a:p>
          <a:p>
            <a:pPr marL="800100" lvl="1" indent="-342900" algn="l"/>
            <a:endParaRPr lang="en-US" sz="2000" dirty="0" smtClean="0">
              <a:solidFill>
                <a:srgbClr val="0033CC"/>
              </a:solidFill>
              <a:latin typeface="Arial" pitchFamily="34" charset="0"/>
              <a:cs typeface="Arial" pitchFamily="34" charset="0"/>
            </a:endParaRPr>
          </a:p>
          <a:p>
            <a:pPr marL="228600" indent="-228600" algn="l">
              <a:buClr>
                <a:srgbClr val="FF0000"/>
              </a:buClr>
              <a:buFont typeface="Arial" pitchFamily="34" charset="0"/>
              <a:buChar char="•"/>
            </a:pPr>
            <a:r>
              <a:rPr lang="en-US" sz="2000" dirty="0" smtClean="0">
                <a:solidFill>
                  <a:srgbClr val="0033CC"/>
                </a:solidFill>
                <a:latin typeface="Arial" pitchFamily="34" charset="0"/>
                <a:cs typeface="Arial" pitchFamily="34" charset="0"/>
              </a:rPr>
              <a:t>Refinement Grids Super-Class: </a:t>
            </a:r>
          </a:p>
          <a:p>
            <a:pPr marL="914400" lvl="1" indent="-342900" algn="l">
              <a:buClr>
                <a:srgbClr val="FF0000"/>
              </a:buClr>
              <a:buFont typeface="+mj-lt"/>
              <a:buAutoNum type="arabicPeriod"/>
            </a:pPr>
            <a:r>
              <a:rPr lang="en-US" sz="2000" dirty="0" smtClean="0">
                <a:solidFill>
                  <a:srgbClr val="0033CC"/>
                </a:solidFill>
                <a:latin typeface="Arial" pitchFamily="34" charset="0"/>
                <a:cs typeface="Arial" pitchFamily="34" charset="0"/>
              </a:rPr>
              <a:t>Single Refinement Sub-Class </a:t>
            </a:r>
          </a:p>
          <a:p>
            <a:pPr marL="914400" lvl="1" indent="-342900" algn="l">
              <a:buClr>
                <a:srgbClr val="FF0000"/>
              </a:buClr>
              <a:buFont typeface="+mj-lt"/>
              <a:buAutoNum type="arabicPeriod"/>
            </a:pPr>
            <a:r>
              <a:rPr lang="en-US" sz="2000" dirty="0" smtClean="0">
                <a:solidFill>
                  <a:srgbClr val="0033CC"/>
                </a:solidFill>
                <a:latin typeface="Arial" pitchFamily="34" charset="0"/>
                <a:cs typeface="Arial" pitchFamily="34" charset="0"/>
              </a:rPr>
              <a:t>Multiple Refinement Sub-Class </a:t>
            </a:r>
          </a:p>
          <a:p>
            <a:pPr marL="800100" lvl="1" indent="-342900" algn="l"/>
            <a:endParaRPr lang="en-US" sz="2000" dirty="0" smtClean="0">
              <a:solidFill>
                <a:srgbClr val="0033CC"/>
              </a:solidFill>
              <a:latin typeface="Arial" pitchFamily="34" charset="0"/>
              <a:cs typeface="Arial" pitchFamily="34" charset="0"/>
            </a:endParaRPr>
          </a:p>
          <a:p>
            <a:pPr marL="228600" indent="-228600" algn="l">
              <a:buClr>
                <a:srgbClr val="FF0000"/>
              </a:buClr>
              <a:buFont typeface="Arial" pitchFamily="34" charset="0"/>
              <a:buChar char="•"/>
            </a:pPr>
            <a:r>
              <a:rPr lang="en-US" sz="2000" dirty="0" smtClean="0">
                <a:solidFill>
                  <a:srgbClr val="0033CC"/>
                </a:solidFill>
                <a:latin typeface="Arial" pitchFamily="34" charset="0"/>
                <a:cs typeface="Arial" pitchFamily="34" charset="0"/>
              </a:rPr>
              <a:t>Composite and Refinement Combination Super-Class: </a:t>
            </a:r>
          </a:p>
          <a:p>
            <a:pPr marL="914400" lvl="1" indent="-342900" algn="l">
              <a:buClr>
                <a:srgbClr val="FF0000"/>
              </a:buClr>
              <a:buFont typeface="+mj-lt"/>
              <a:buAutoNum type="arabicPeriod"/>
            </a:pPr>
            <a:r>
              <a:rPr lang="en-US" sz="2000" dirty="0" smtClean="0">
                <a:solidFill>
                  <a:srgbClr val="0033CC"/>
                </a:solidFill>
                <a:latin typeface="Arial" pitchFamily="34" charset="0"/>
                <a:cs typeface="Arial" pitchFamily="34" charset="0"/>
              </a:rPr>
              <a:t>Refinement and Partial Boundary Composite Sub-Class </a:t>
            </a:r>
          </a:p>
          <a:p>
            <a:pPr marL="914400" lvl="1" indent="-342900" algn="l">
              <a:buClr>
                <a:srgbClr val="FF0000"/>
              </a:buClr>
              <a:buFont typeface="+mj-lt"/>
              <a:buAutoNum type="arabicPeriod"/>
            </a:pPr>
            <a:r>
              <a:rPr lang="en-US" sz="2000" dirty="0" smtClean="0">
                <a:solidFill>
                  <a:srgbClr val="0033CC"/>
                </a:solidFill>
                <a:latin typeface="Arial" pitchFamily="34" charset="0"/>
                <a:cs typeface="Arial" pitchFamily="34" charset="0"/>
              </a:rPr>
              <a:t>Complex Estuary Refinement-Composite Sub-Class </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2272296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Text Box 4"/>
          <p:cNvSpPr txBox="1">
            <a:spLocks noChangeArrowheads="1"/>
          </p:cNvSpPr>
          <p:nvPr/>
        </p:nvSpPr>
        <p:spPr bwMode="auto">
          <a:xfrm>
            <a:off x="0" y="0"/>
            <a:ext cx="9143999" cy="461665"/>
          </a:xfrm>
          <a:prstGeom prst="rect">
            <a:avLst/>
          </a:prstGeom>
          <a:noFill/>
          <a:ln w="9525">
            <a:noFill/>
            <a:miter lim="800000"/>
            <a:headEnd/>
            <a:tailEnd/>
          </a:ln>
        </p:spPr>
        <p:txBody>
          <a:bodyPr wrap="squar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Nesting Classes</a:t>
            </a:r>
            <a:endParaRPr lang="en-US" sz="2400" b="0" dirty="0">
              <a:solidFill>
                <a:srgbClr val="0033CC"/>
              </a:solidFill>
              <a:effectLst>
                <a:outerShdw blurRad="38100" dist="38100" dir="2700000" algn="tl">
                  <a:srgbClr val="000000">
                    <a:alpha val="43137"/>
                  </a:srgbClr>
                </a:outerShdw>
              </a:effectLst>
              <a:latin typeface="Arial Black"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45318724"/>
              </p:ext>
            </p:extLst>
          </p:nvPr>
        </p:nvGraphicFramePr>
        <p:xfrm>
          <a:off x="608457" y="1857375"/>
          <a:ext cx="7925943" cy="2790825"/>
        </p:xfrm>
        <a:graphic>
          <a:graphicData uri="http://schemas.openxmlformats.org/presentationml/2006/ole">
            <mc:AlternateContent xmlns:mc="http://schemas.openxmlformats.org/markup-compatibility/2006">
              <mc:Choice xmlns:v="urn:schemas-microsoft-com:vml" Requires="v">
                <p:oleObj spid="_x0000_s1063" name="Document" r:id="rId3" imgW="6311900" imgH="2222500" progId="Word.Document.12">
                  <p:embed/>
                </p:oleObj>
              </mc:Choice>
              <mc:Fallback>
                <p:oleObj name="Document" r:id="rId3" imgW="6311900" imgH="2222500" progId="Word.Document.12">
                  <p:embed/>
                  <p:pic>
                    <p:nvPicPr>
                      <p:cNvPr id="0" name=""/>
                      <p:cNvPicPr/>
                      <p:nvPr/>
                    </p:nvPicPr>
                    <p:blipFill>
                      <a:blip r:embed="rId4"/>
                      <a:stretch>
                        <a:fillRect/>
                      </a:stretch>
                    </p:blipFill>
                    <p:spPr>
                      <a:xfrm>
                        <a:off x="608457" y="1857375"/>
                        <a:ext cx="7925943" cy="2790825"/>
                      </a:xfrm>
                      <a:prstGeom prst="rect">
                        <a:avLst/>
                      </a:prstGeom>
                    </p:spPr>
                  </p:pic>
                </p:oleObj>
              </mc:Fallback>
            </mc:AlternateContent>
          </a:graphicData>
        </a:graphic>
      </p:graphicFrame>
      <p:sp>
        <p:nvSpPr>
          <p:cNvPr id="6" name="TextBox 5"/>
          <p:cNvSpPr txBox="1"/>
          <p:nvPr/>
        </p:nvSpPr>
        <p:spPr>
          <a:xfrm>
            <a:off x="1143000" y="4724400"/>
            <a:ext cx="793319" cy="307777"/>
          </a:xfrm>
          <a:prstGeom prst="rect">
            <a:avLst/>
          </a:prstGeom>
          <a:noFill/>
        </p:spPr>
        <p:txBody>
          <a:bodyPr wrap="none" rtlCol="0">
            <a:spAutoFit/>
          </a:bodyPr>
          <a:lstStyle/>
          <a:p>
            <a:r>
              <a:rPr lang="en-US" sz="1400" dirty="0" smtClean="0">
                <a:solidFill>
                  <a:srgbClr val="000000"/>
                </a:solidFill>
                <a:latin typeface="Arial"/>
                <a:cs typeface="Arial"/>
              </a:rPr>
              <a:t>Mosaic</a:t>
            </a:r>
            <a:endParaRPr lang="en-US" sz="1400" dirty="0">
              <a:solidFill>
                <a:srgbClr val="000000"/>
              </a:solidFill>
              <a:latin typeface="Arial"/>
              <a:cs typeface="Arial"/>
            </a:endParaRPr>
          </a:p>
        </p:txBody>
      </p:sp>
      <p:sp>
        <p:nvSpPr>
          <p:cNvPr id="8" name="TextBox 7"/>
          <p:cNvSpPr txBox="1"/>
          <p:nvPr/>
        </p:nvSpPr>
        <p:spPr>
          <a:xfrm>
            <a:off x="3951052" y="4724400"/>
            <a:ext cx="1120820" cy="307777"/>
          </a:xfrm>
          <a:prstGeom prst="rect">
            <a:avLst/>
          </a:prstGeom>
          <a:noFill/>
        </p:spPr>
        <p:txBody>
          <a:bodyPr wrap="none" rtlCol="0">
            <a:spAutoFit/>
          </a:bodyPr>
          <a:lstStyle/>
          <a:p>
            <a:r>
              <a:rPr lang="en-US" sz="1400" dirty="0" smtClean="0">
                <a:solidFill>
                  <a:srgbClr val="000000"/>
                </a:solidFill>
                <a:latin typeface="Arial"/>
                <a:cs typeface="Arial"/>
              </a:rPr>
              <a:t>Composite</a:t>
            </a:r>
            <a:endParaRPr lang="en-US" sz="1400" dirty="0">
              <a:solidFill>
                <a:srgbClr val="000000"/>
              </a:solidFill>
              <a:latin typeface="Arial"/>
              <a:cs typeface="Arial"/>
            </a:endParaRPr>
          </a:p>
        </p:txBody>
      </p:sp>
      <p:sp>
        <p:nvSpPr>
          <p:cNvPr id="9" name="TextBox 8"/>
          <p:cNvSpPr txBox="1"/>
          <p:nvPr/>
        </p:nvSpPr>
        <p:spPr>
          <a:xfrm>
            <a:off x="6679953" y="4724400"/>
            <a:ext cx="1172116" cy="307777"/>
          </a:xfrm>
          <a:prstGeom prst="rect">
            <a:avLst/>
          </a:prstGeom>
          <a:noFill/>
        </p:spPr>
        <p:txBody>
          <a:bodyPr wrap="none" rtlCol="0">
            <a:spAutoFit/>
          </a:bodyPr>
          <a:lstStyle/>
          <a:p>
            <a:r>
              <a:rPr lang="en-US" sz="1400" dirty="0" smtClean="0">
                <a:solidFill>
                  <a:srgbClr val="000000"/>
                </a:solidFill>
                <a:latin typeface="Arial"/>
                <a:cs typeface="Arial"/>
              </a:rPr>
              <a:t>Refinement</a:t>
            </a:r>
            <a:endParaRPr lang="en-US" sz="1400" dirty="0">
              <a:solidFill>
                <a:srgbClr val="000000"/>
              </a:solidFill>
              <a:latin typeface="Arial"/>
              <a:cs typeface="Arial"/>
            </a:endParaRPr>
          </a:p>
        </p:txBody>
      </p:sp>
    </p:spTree>
    <p:extLst>
      <p:ext uri="{BB962C8B-B14F-4D97-AF65-F5344CB8AC3E}">
        <p14:creationId xmlns:p14="http://schemas.microsoft.com/office/powerpoint/2010/main" val="1360923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7" name="Text Box 9"/>
          <p:cNvSpPr txBox="1">
            <a:spLocks noChangeArrowheads="1"/>
          </p:cNvSpPr>
          <p:nvPr/>
        </p:nvSpPr>
        <p:spPr bwMode="auto">
          <a:xfrm>
            <a:off x="2104025" y="152400"/>
            <a:ext cx="4934364" cy="461665"/>
          </a:xfrm>
          <a:prstGeom prst="rect">
            <a:avLst/>
          </a:prstGeom>
          <a:noFill/>
          <a:ln w="9525">
            <a:noFill/>
            <a:miter lim="800000"/>
            <a:headEnd/>
            <a:tailEnd/>
          </a:ln>
          <a:effectLst/>
        </p:spPr>
        <p:txBody>
          <a:bodyPr wrap="none">
            <a:spAutoFit/>
          </a:bodyPr>
          <a:lstStyle/>
          <a:p>
            <a:pPr eaLnBrk="1" hangingPunct="1"/>
            <a:r>
              <a:rPr lang="en-US" sz="2400" b="0" dirty="0" smtClean="0">
                <a:solidFill>
                  <a:srgbClr val="C00000"/>
                </a:solidFill>
                <a:effectLst>
                  <a:outerShdw blurRad="38100" dist="38100" dir="2700000" algn="tl">
                    <a:srgbClr val="000000">
                      <a:alpha val="43137"/>
                    </a:srgbClr>
                  </a:outerShdw>
                </a:effectLst>
                <a:latin typeface="Arial Black" pitchFamily="34" charset="0"/>
              </a:rPr>
              <a:t>Composite Grid Sub-Classes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4344" y="707898"/>
            <a:ext cx="5320856" cy="5997702"/>
          </a:xfrm>
          <a:prstGeom prst="rect">
            <a:avLst/>
          </a:prstGeom>
        </p:spPr>
      </p:pic>
    </p:spTree>
    <p:extLst>
      <p:ext uri="{BB962C8B-B14F-4D97-AF65-F5344CB8AC3E}">
        <p14:creationId xmlns:p14="http://schemas.microsoft.com/office/powerpoint/2010/main" val="2015713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27337" name="Text Box 9"/>
          <p:cNvSpPr txBox="1">
            <a:spLocks noChangeArrowheads="1"/>
          </p:cNvSpPr>
          <p:nvPr/>
        </p:nvSpPr>
        <p:spPr bwMode="auto">
          <a:xfrm>
            <a:off x="2038944" y="152400"/>
            <a:ext cx="5064528" cy="461665"/>
          </a:xfrm>
          <a:prstGeom prst="rect">
            <a:avLst/>
          </a:prstGeom>
          <a:noFill/>
          <a:ln w="9525">
            <a:noFill/>
            <a:miter lim="800000"/>
            <a:headEnd/>
            <a:tailEnd/>
          </a:ln>
          <a:effectLst/>
        </p:spPr>
        <p:txBody>
          <a:bodyPr wrap="none">
            <a:spAutoFit/>
          </a:bodyPr>
          <a:lstStyle/>
          <a:p>
            <a:pPr eaLnBrk="1" hangingPunct="1"/>
            <a:r>
              <a:rPr lang="en-US" sz="2400" b="0" dirty="0" smtClean="0">
                <a:solidFill>
                  <a:srgbClr val="C00000"/>
                </a:solidFill>
                <a:effectLst>
                  <a:outerShdw blurRad="38100" dist="38100" dir="2700000" algn="tl">
                    <a:srgbClr val="000000">
                      <a:alpha val="43137"/>
                    </a:srgbClr>
                  </a:outerShdw>
                </a:effectLst>
                <a:latin typeface="Arial Black" pitchFamily="34" charset="0"/>
              </a:rPr>
              <a:t>Refinement Grid Sub-Classes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4007"/>
            <a:ext cx="9144000" cy="5308193"/>
          </a:xfrm>
          <a:prstGeom prst="rect">
            <a:avLst/>
          </a:prstGeom>
        </p:spPr>
      </p:pic>
    </p:spTree>
    <p:extLst>
      <p:ext uri="{BB962C8B-B14F-4D97-AF65-F5344CB8AC3E}">
        <p14:creationId xmlns:p14="http://schemas.microsoft.com/office/powerpoint/2010/main" val="1390658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ionship_sin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097280"/>
            <a:ext cx="1920240" cy="1645920"/>
          </a:xfrm>
          <a:prstGeom prst="rect">
            <a:avLst/>
          </a:prstGeom>
        </p:spPr>
      </p:pic>
      <p:pic>
        <p:nvPicPr>
          <p:cNvPr id="5" name="Picture 4" descr="coupling_sing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520" y="2685678"/>
            <a:ext cx="6812280" cy="3131820"/>
          </a:xfrm>
          <a:prstGeom prst="rect">
            <a:avLst/>
          </a:prstGeom>
        </p:spPr>
      </p:pic>
      <p:sp>
        <p:nvSpPr>
          <p:cNvPr id="6" name="Text Box 4"/>
          <p:cNvSpPr txBox="1">
            <a:spLocks noChangeArrowheads="1"/>
          </p:cNvSpPr>
          <p:nvPr/>
        </p:nvSpPr>
        <p:spPr bwMode="auto">
          <a:xfrm>
            <a:off x="1344462" y="0"/>
            <a:ext cx="6450354"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ESMF/NUOPC Single Model Prototype</a:t>
            </a:r>
          </a:p>
        </p:txBody>
      </p:sp>
      <p:sp>
        <p:nvSpPr>
          <p:cNvPr id="7" name="TextBox 6"/>
          <p:cNvSpPr txBox="1"/>
          <p:nvPr/>
        </p:nvSpPr>
        <p:spPr>
          <a:xfrm>
            <a:off x="2133815" y="1110427"/>
            <a:ext cx="7010185" cy="584776"/>
          </a:xfrm>
          <a:prstGeom prst="rect">
            <a:avLst/>
          </a:prstGeom>
          <a:noFill/>
        </p:spPr>
        <p:txBody>
          <a:bodyPr wrap="square" rtlCol="0">
            <a:spAutoFit/>
          </a:bodyPr>
          <a:lstStyle/>
          <a:p>
            <a:pPr algn="l"/>
            <a:r>
              <a:rPr lang="en-US" sz="1600" dirty="0" smtClean="0">
                <a:latin typeface="Arial Black"/>
                <a:cs typeface="Arial Black"/>
              </a:rPr>
              <a:t>A single model component (ROMS) is being called by the driver in regular intervals. There is no coupling. </a:t>
            </a:r>
            <a:endParaRPr lang="en-US" sz="1600" dirty="0">
              <a:latin typeface="Arial Black"/>
              <a:cs typeface="Arial Black"/>
            </a:endParaRPr>
          </a:p>
        </p:txBody>
      </p:sp>
      <p:sp>
        <p:nvSpPr>
          <p:cNvPr id="8" name="TextBox 7"/>
          <p:cNvSpPr txBox="1"/>
          <p:nvPr/>
        </p:nvSpPr>
        <p:spPr>
          <a:xfrm>
            <a:off x="76200" y="3048000"/>
            <a:ext cx="1981200" cy="954107"/>
          </a:xfrm>
          <a:prstGeom prst="rect">
            <a:avLst/>
          </a:prstGeom>
          <a:noFill/>
        </p:spPr>
        <p:txBody>
          <a:bodyPr wrap="square" rtlCol="0">
            <a:spAutoFit/>
          </a:bodyPr>
          <a:lstStyle/>
          <a:p>
            <a:pPr algn="l"/>
            <a:r>
              <a:rPr lang="en-US" sz="1400" b="0" dirty="0" err="1" smtClean="0">
                <a:solidFill>
                  <a:srgbClr val="000000"/>
                </a:solidFill>
                <a:latin typeface="Arial Black"/>
                <a:cs typeface="Arial Black"/>
              </a:rPr>
              <a:t>master.F</a:t>
            </a:r>
            <a:endParaRPr lang="en-US" sz="1400" b="0" dirty="0" smtClean="0">
              <a:solidFill>
                <a:srgbClr val="000000"/>
              </a:solidFill>
              <a:latin typeface="Arial Black"/>
              <a:cs typeface="Arial Black"/>
            </a:endParaRPr>
          </a:p>
          <a:p>
            <a:pPr algn="l"/>
            <a:endParaRPr lang="en-US" sz="1400" b="0" dirty="0" smtClean="0">
              <a:solidFill>
                <a:srgbClr val="000000"/>
              </a:solidFill>
              <a:latin typeface="Arial Black"/>
              <a:cs typeface="Arial Black"/>
            </a:endParaRPr>
          </a:p>
          <a:p>
            <a:pPr algn="l"/>
            <a:r>
              <a:rPr lang="en-US" sz="1400" b="0" dirty="0" err="1">
                <a:solidFill>
                  <a:srgbClr val="0000FF"/>
                </a:solidFill>
                <a:latin typeface="Arial Black"/>
                <a:cs typeface="Arial Black"/>
              </a:rPr>
              <a:t>e</a:t>
            </a:r>
            <a:r>
              <a:rPr lang="en-US" sz="1400" b="0" dirty="0" err="1" smtClean="0">
                <a:solidFill>
                  <a:srgbClr val="0000FF"/>
                </a:solidFill>
                <a:latin typeface="Arial Black"/>
                <a:cs typeface="Arial Black"/>
              </a:rPr>
              <a:t>smf_coupler.h</a:t>
            </a:r>
            <a:r>
              <a:rPr lang="en-US" sz="1400" b="0" dirty="0" smtClean="0">
                <a:solidFill>
                  <a:srgbClr val="0000FF"/>
                </a:solidFill>
                <a:latin typeface="Arial Black"/>
                <a:cs typeface="Arial Black"/>
              </a:rPr>
              <a:t> or</a:t>
            </a:r>
          </a:p>
          <a:p>
            <a:pPr algn="l"/>
            <a:r>
              <a:rPr lang="en-US" sz="1400" b="0" dirty="0" err="1">
                <a:solidFill>
                  <a:srgbClr val="0000FF"/>
                </a:solidFill>
                <a:latin typeface="Arial Black"/>
                <a:cs typeface="Arial Black"/>
              </a:rPr>
              <a:t>n</a:t>
            </a:r>
            <a:r>
              <a:rPr lang="en-US" sz="1400" b="0" dirty="0" err="1" smtClean="0">
                <a:solidFill>
                  <a:srgbClr val="0000FF"/>
                </a:solidFill>
                <a:latin typeface="Arial Black"/>
                <a:cs typeface="Arial Black"/>
              </a:rPr>
              <a:t>uopc_coupler.h</a:t>
            </a:r>
            <a:endParaRPr lang="en-US" sz="1400" b="0" dirty="0">
              <a:solidFill>
                <a:srgbClr val="0000FF"/>
              </a:solidFill>
              <a:latin typeface="Arial Black"/>
              <a:cs typeface="Arial Black"/>
            </a:endParaRPr>
          </a:p>
        </p:txBody>
      </p:sp>
    </p:spTree>
    <p:extLst>
      <p:ext uri="{BB962C8B-B14F-4D97-AF65-F5344CB8AC3E}">
        <p14:creationId xmlns:p14="http://schemas.microsoft.com/office/powerpoint/2010/main" val="282235359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27337" name="Text Box 9"/>
          <p:cNvSpPr txBox="1">
            <a:spLocks noChangeArrowheads="1"/>
          </p:cNvSpPr>
          <p:nvPr/>
        </p:nvSpPr>
        <p:spPr bwMode="auto">
          <a:xfrm>
            <a:off x="1090770" y="152400"/>
            <a:ext cx="6960880" cy="461665"/>
          </a:xfrm>
          <a:prstGeom prst="rect">
            <a:avLst/>
          </a:prstGeom>
          <a:noFill/>
          <a:ln w="9525">
            <a:noFill/>
            <a:miter lim="800000"/>
            <a:headEnd/>
            <a:tailEnd/>
          </a:ln>
          <a:effectLst/>
        </p:spPr>
        <p:txBody>
          <a:bodyPr wrap="none">
            <a:spAutoFit/>
          </a:bodyPr>
          <a:lstStyle/>
          <a:p>
            <a:pPr eaLnBrk="1" hangingPunct="1"/>
            <a:r>
              <a:rPr lang="en-US" sz="2400" b="0" dirty="0" smtClean="0">
                <a:solidFill>
                  <a:srgbClr val="C00000"/>
                </a:solidFill>
                <a:effectLst>
                  <a:outerShdw blurRad="38100" dist="38100" dir="2700000" algn="tl">
                    <a:srgbClr val="000000">
                      <a:alpha val="43137"/>
                    </a:srgbClr>
                  </a:outerShdw>
                </a:effectLst>
                <a:latin typeface="Arial Black" pitchFamily="34" charset="0"/>
              </a:rPr>
              <a:t>Composite-Refinement Grid Sub-Classes</a:t>
            </a:r>
          </a:p>
        </p:txBody>
      </p:sp>
      <p:pic>
        <p:nvPicPr>
          <p:cNvPr id="4" name="Picture 3" descr="composite-refinement.png"/>
          <p:cNvPicPr>
            <a:picLocks noChangeAspect="1"/>
          </p:cNvPicPr>
          <p:nvPr/>
        </p:nvPicPr>
        <p:blipFill>
          <a:blip r:embed="rId2" cstate="print"/>
          <a:stretch>
            <a:fillRect/>
          </a:stretch>
        </p:blipFill>
        <p:spPr>
          <a:xfrm>
            <a:off x="721083" y="685800"/>
            <a:ext cx="7737117" cy="6051245"/>
          </a:xfrm>
          <a:prstGeom prst="rect">
            <a:avLst/>
          </a:prstGeom>
        </p:spPr>
      </p:pic>
    </p:spTree>
    <p:extLst>
      <p:ext uri="{BB962C8B-B14F-4D97-AF65-F5344CB8AC3E}">
        <p14:creationId xmlns:p14="http://schemas.microsoft.com/office/powerpoint/2010/main" val="118734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Text Box 4"/>
          <p:cNvSpPr txBox="1">
            <a:spLocks noChangeArrowheads="1"/>
          </p:cNvSpPr>
          <p:nvPr/>
        </p:nvSpPr>
        <p:spPr bwMode="auto">
          <a:xfrm>
            <a:off x="0" y="0"/>
            <a:ext cx="9143999" cy="461665"/>
          </a:xfrm>
          <a:prstGeom prst="rect">
            <a:avLst/>
          </a:prstGeom>
          <a:noFill/>
          <a:ln w="9525">
            <a:noFill/>
            <a:miter lim="800000"/>
            <a:headEnd/>
            <a:tailEnd/>
          </a:ln>
        </p:spPr>
        <p:txBody>
          <a:bodyPr wrap="squar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Contact Areas and Points</a:t>
            </a:r>
            <a:endParaRPr lang="en-US" sz="2400" b="0" dirty="0">
              <a:solidFill>
                <a:srgbClr val="0033CC"/>
              </a:solidFill>
              <a:effectLst>
                <a:outerShdw blurRad="38100" dist="38100" dir="2700000" algn="tl">
                  <a:srgbClr val="000000">
                    <a:alpha val="43137"/>
                  </a:srgbClr>
                </a:outerShdw>
              </a:effectLst>
              <a:latin typeface="Arial Black"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4292126"/>
              </p:ext>
            </p:extLst>
          </p:nvPr>
        </p:nvGraphicFramePr>
        <p:xfrm>
          <a:off x="533400" y="1295400"/>
          <a:ext cx="8040470" cy="3898900"/>
        </p:xfrm>
        <a:graphic>
          <a:graphicData uri="http://schemas.openxmlformats.org/presentationml/2006/ole">
            <mc:AlternateContent xmlns:mc="http://schemas.openxmlformats.org/markup-compatibility/2006">
              <mc:Choice xmlns:v="urn:schemas-microsoft-com:vml" Requires="v">
                <p:oleObj spid="_x0000_s2087" name="Document" r:id="rId3" imgW="6311900" imgH="3060700" progId="Word.Document.12">
                  <p:embed/>
                </p:oleObj>
              </mc:Choice>
              <mc:Fallback>
                <p:oleObj name="Document" r:id="rId3" imgW="6311900" imgH="3060700" progId="Word.Document.12">
                  <p:embed/>
                  <p:pic>
                    <p:nvPicPr>
                      <p:cNvPr id="0" name=""/>
                      <p:cNvPicPr/>
                      <p:nvPr/>
                    </p:nvPicPr>
                    <p:blipFill>
                      <a:blip r:embed="rId4"/>
                      <a:stretch>
                        <a:fillRect/>
                      </a:stretch>
                    </p:blipFill>
                    <p:spPr>
                      <a:xfrm>
                        <a:off x="533400" y="1295400"/>
                        <a:ext cx="8040470" cy="3898900"/>
                      </a:xfrm>
                      <a:prstGeom prst="rect">
                        <a:avLst/>
                      </a:prstGeom>
                    </p:spPr>
                  </p:pic>
                </p:oleObj>
              </mc:Fallback>
            </mc:AlternateContent>
          </a:graphicData>
        </a:graphic>
      </p:graphicFrame>
      <p:sp>
        <p:nvSpPr>
          <p:cNvPr id="5" name="TextBox 4"/>
          <p:cNvSpPr txBox="1"/>
          <p:nvPr/>
        </p:nvSpPr>
        <p:spPr>
          <a:xfrm>
            <a:off x="3040984" y="5486400"/>
            <a:ext cx="3077585" cy="307777"/>
          </a:xfrm>
          <a:prstGeom prst="rect">
            <a:avLst/>
          </a:prstGeom>
          <a:noFill/>
        </p:spPr>
        <p:txBody>
          <a:bodyPr wrap="none" rtlCol="0">
            <a:spAutoFit/>
          </a:bodyPr>
          <a:lstStyle/>
          <a:p>
            <a:r>
              <a:rPr lang="en-US" sz="1400" dirty="0" smtClean="0">
                <a:solidFill>
                  <a:srgbClr val="000000"/>
                </a:solidFill>
                <a:latin typeface="Arial"/>
                <a:cs typeface="Arial"/>
              </a:rPr>
              <a:t>Refinement-Composite Sub-Class</a:t>
            </a:r>
            <a:endParaRPr lang="en-US" sz="1400" dirty="0">
              <a:solidFill>
                <a:srgbClr val="000000"/>
              </a:solidFill>
              <a:latin typeface="Arial"/>
              <a:cs typeface="Arial"/>
            </a:endParaRPr>
          </a:p>
        </p:txBody>
      </p:sp>
    </p:spTree>
    <p:extLst>
      <p:ext uri="{BB962C8B-B14F-4D97-AF65-F5344CB8AC3E}">
        <p14:creationId xmlns:p14="http://schemas.microsoft.com/office/powerpoint/2010/main" val="13690126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Text Box 4"/>
          <p:cNvSpPr txBox="1">
            <a:spLocks noChangeArrowheads="1"/>
          </p:cNvSpPr>
          <p:nvPr/>
        </p:nvSpPr>
        <p:spPr bwMode="auto">
          <a:xfrm>
            <a:off x="0" y="0"/>
            <a:ext cx="9143999" cy="461665"/>
          </a:xfrm>
          <a:prstGeom prst="rect">
            <a:avLst/>
          </a:prstGeom>
          <a:noFill/>
          <a:ln w="9525">
            <a:noFill/>
            <a:miter lim="800000"/>
            <a:headEnd/>
            <a:tailEnd/>
          </a:ln>
        </p:spPr>
        <p:txBody>
          <a:bodyPr wrap="squar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Contact Areas and Points: Definitions</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
        <p:nvSpPr>
          <p:cNvPr id="2" name="TextBox 1"/>
          <p:cNvSpPr txBox="1"/>
          <p:nvPr/>
        </p:nvSpPr>
        <p:spPr>
          <a:xfrm>
            <a:off x="76200" y="457200"/>
            <a:ext cx="8915400" cy="6340195"/>
          </a:xfrm>
          <a:prstGeom prst="rect">
            <a:avLst/>
          </a:prstGeom>
          <a:noFill/>
        </p:spPr>
        <p:txBody>
          <a:bodyPr wrap="square" rtlCol="0">
            <a:spAutoFit/>
          </a:bodyPr>
          <a:lstStyle/>
          <a:p>
            <a:pPr algn="l"/>
            <a:r>
              <a:rPr lang="en-US" sz="1400" dirty="0" smtClean="0">
                <a:solidFill>
                  <a:srgbClr val="DC0000"/>
                </a:solidFill>
                <a:latin typeface="Arial"/>
                <a:cs typeface="Arial"/>
              </a:rPr>
              <a:t>Contact </a:t>
            </a:r>
            <a:r>
              <a:rPr lang="en-US" sz="1400" dirty="0">
                <a:solidFill>
                  <a:srgbClr val="DC0000"/>
                </a:solidFill>
                <a:latin typeface="Arial"/>
                <a:cs typeface="Arial"/>
              </a:rPr>
              <a:t>Region (</a:t>
            </a:r>
            <a:r>
              <a:rPr lang="en-US" sz="1400" dirty="0" err="1">
                <a:solidFill>
                  <a:srgbClr val="DC0000"/>
                </a:solidFill>
                <a:latin typeface="Arial"/>
                <a:cs typeface="Arial"/>
              </a:rPr>
              <a:t>cr</a:t>
            </a:r>
            <a:r>
              <a:rPr lang="en-US" sz="1400" dirty="0">
                <a:solidFill>
                  <a:srgbClr val="DC0000"/>
                </a:solidFill>
                <a:latin typeface="Arial"/>
                <a:cs typeface="Arial"/>
              </a:rPr>
              <a:t>): </a:t>
            </a:r>
            <a:r>
              <a:rPr lang="en-US" sz="1400" dirty="0">
                <a:solidFill>
                  <a:srgbClr val="000000"/>
                </a:solidFill>
                <a:latin typeface="Arial"/>
                <a:cs typeface="Arial"/>
              </a:rPr>
              <a:t>Extended section of the nested grid that overlays an adjacent nested grid. It is the region where the exchange of data between nested grids takes place. Since ROMS nesting is two-way by default, there are </a:t>
            </a:r>
            <a:r>
              <a:rPr lang="en-US" sz="1400" dirty="0" err="1">
                <a:solidFill>
                  <a:srgbClr val="0033CC"/>
                </a:solidFill>
                <a:latin typeface="Arial"/>
                <a:cs typeface="Arial"/>
              </a:rPr>
              <a:t>Ncontact</a:t>
            </a:r>
            <a:r>
              <a:rPr lang="en-US" sz="1400" dirty="0">
                <a:solidFill>
                  <a:srgbClr val="0033CC"/>
                </a:solidFill>
                <a:latin typeface="Arial"/>
                <a:cs typeface="Arial"/>
              </a:rPr>
              <a:t>=(Ngrids-1</a:t>
            </a:r>
            <a:r>
              <a:rPr lang="en-US" sz="1400" dirty="0" smtClean="0">
                <a:solidFill>
                  <a:srgbClr val="0033CC"/>
                </a:solidFill>
                <a:latin typeface="Arial"/>
                <a:cs typeface="Arial"/>
              </a:rPr>
              <a:t>)*2 </a:t>
            </a:r>
            <a:r>
              <a:rPr lang="en-US" sz="1400" dirty="0">
                <a:solidFill>
                  <a:srgbClr val="000000"/>
                </a:solidFill>
                <a:latin typeface="Arial"/>
                <a:cs typeface="Arial"/>
              </a:rPr>
              <a:t>contact regions, where </a:t>
            </a:r>
            <a:r>
              <a:rPr lang="en-US" sz="1400" dirty="0" err="1">
                <a:solidFill>
                  <a:srgbClr val="0033CC"/>
                </a:solidFill>
                <a:latin typeface="Arial"/>
                <a:cs typeface="Arial"/>
              </a:rPr>
              <a:t>Ngrids</a:t>
            </a:r>
            <a:r>
              <a:rPr lang="en-US" sz="1400" dirty="0">
                <a:solidFill>
                  <a:srgbClr val="000000"/>
                </a:solidFill>
                <a:latin typeface="Arial"/>
                <a:cs typeface="Arial"/>
              </a:rPr>
              <a:t> is the number of nested grids and </a:t>
            </a:r>
            <a:r>
              <a:rPr lang="en-US" sz="1400" dirty="0" err="1">
                <a:solidFill>
                  <a:srgbClr val="0033CC"/>
                </a:solidFill>
                <a:latin typeface="Arial"/>
                <a:cs typeface="Arial"/>
              </a:rPr>
              <a:t>Ncontact</a:t>
            </a:r>
            <a:r>
              <a:rPr lang="en-US" sz="1400" dirty="0">
                <a:solidFill>
                  <a:srgbClr val="0033CC"/>
                </a:solidFill>
                <a:latin typeface="Arial"/>
                <a:cs typeface="Arial"/>
              </a:rPr>
              <a:t> </a:t>
            </a:r>
            <a:r>
              <a:rPr lang="en-US" sz="1400" dirty="0">
                <a:solidFill>
                  <a:srgbClr val="000000"/>
                </a:solidFill>
                <a:latin typeface="Arial"/>
                <a:cs typeface="Arial"/>
              </a:rPr>
              <a:t>is the number of contact regions in a nested application. </a:t>
            </a:r>
            <a:r>
              <a:rPr lang="en-US" sz="1400" dirty="0" smtClean="0">
                <a:solidFill>
                  <a:srgbClr val="000000"/>
                </a:solidFill>
                <a:latin typeface="Arial"/>
                <a:cs typeface="Arial"/>
              </a:rPr>
              <a:t>There is a duality in </a:t>
            </a:r>
            <a:r>
              <a:rPr lang="en-US" sz="1400" dirty="0">
                <a:solidFill>
                  <a:srgbClr val="000000"/>
                </a:solidFill>
                <a:latin typeface="Arial"/>
                <a:cs typeface="Arial"/>
              </a:rPr>
              <a:t>ROMS </a:t>
            </a:r>
            <a:r>
              <a:rPr lang="en-US" sz="1400" dirty="0" smtClean="0">
                <a:solidFill>
                  <a:srgbClr val="000000"/>
                </a:solidFill>
                <a:latin typeface="Arial"/>
                <a:cs typeface="Arial"/>
              </a:rPr>
              <a:t>grid nesting: </a:t>
            </a:r>
            <a:r>
              <a:rPr lang="en-US" sz="1400" dirty="0">
                <a:solidFill>
                  <a:srgbClr val="0033CC"/>
                </a:solidFill>
                <a:latin typeface="Arial"/>
                <a:cs typeface="Arial"/>
              </a:rPr>
              <a:t>data donor</a:t>
            </a:r>
            <a:r>
              <a:rPr lang="en-US" sz="1400" dirty="0">
                <a:solidFill>
                  <a:srgbClr val="000000"/>
                </a:solidFill>
                <a:latin typeface="Arial"/>
                <a:cs typeface="Arial"/>
              </a:rPr>
              <a:t> in one contact region and </a:t>
            </a:r>
            <a:r>
              <a:rPr lang="en-US" sz="1400" dirty="0">
                <a:solidFill>
                  <a:srgbClr val="0033CC"/>
                </a:solidFill>
                <a:latin typeface="Arial"/>
                <a:cs typeface="Arial"/>
              </a:rPr>
              <a:t>data receiver</a:t>
            </a:r>
            <a:r>
              <a:rPr lang="en-US" sz="1400" dirty="0">
                <a:solidFill>
                  <a:srgbClr val="000000"/>
                </a:solidFill>
                <a:latin typeface="Arial"/>
                <a:cs typeface="Arial"/>
              </a:rPr>
              <a:t> in its conjugate contact region</a:t>
            </a:r>
            <a:r>
              <a:rPr lang="en-US" sz="1400" dirty="0" smtClean="0">
                <a:solidFill>
                  <a:srgbClr val="000000"/>
                </a:solidFill>
                <a:latin typeface="Arial"/>
                <a:cs typeface="Arial"/>
              </a:rPr>
              <a:t>. </a:t>
            </a:r>
            <a:r>
              <a:rPr lang="en-US" sz="1400" dirty="0">
                <a:solidFill>
                  <a:srgbClr val="000000"/>
                </a:solidFill>
                <a:latin typeface="Arial"/>
                <a:cs typeface="Arial"/>
              </a:rPr>
              <a:t>Each contact region has a </a:t>
            </a:r>
            <a:r>
              <a:rPr lang="en-US" sz="1400" dirty="0">
                <a:solidFill>
                  <a:srgbClr val="0033CC"/>
                </a:solidFill>
                <a:latin typeface="Arial"/>
                <a:cs typeface="Arial"/>
              </a:rPr>
              <a:t>donor</a:t>
            </a:r>
            <a:r>
              <a:rPr lang="en-US" sz="1400" dirty="0">
                <a:solidFill>
                  <a:srgbClr val="000000"/>
                </a:solidFill>
                <a:latin typeface="Arial"/>
                <a:cs typeface="Arial"/>
              </a:rPr>
              <a:t> and a </a:t>
            </a:r>
            <a:r>
              <a:rPr lang="en-US" sz="1400" dirty="0">
                <a:solidFill>
                  <a:srgbClr val="0033CC"/>
                </a:solidFill>
                <a:latin typeface="Arial"/>
                <a:cs typeface="Arial"/>
              </a:rPr>
              <a:t>receiver</a:t>
            </a:r>
            <a:r>
              <a:rPr lang="en-US" sz="1400" dirty="0">
                <a:solidFill>
                  <a:srgbClr val="000000"/>
                </a:solidFill>
                <a:latin typeface="Arial"/>
                <a:cs typeface="Arial"/>
              </a:rPr>
              <a:t> grid.</a:t>
            </a:r>
          </a:p>
          <a:p>
            <a:pPr algn="l"/>
            <a:endParaRPr lang="en-US" sz="1400" b="0" dirty="0">
              <a:solidFill>
                <a:srgbClr val="000000"/>
              </a:solidFill>
              <a:latin typeface="Arial"/>
              <a:cs typeface="Arial"/>
            </a:endParaRPr>
          </a:p>
          <a:p>
            <a:pPr algn="l"/>
            <a:r>
              <a:rPr lang="en-US" sz="1400" dirty="0">
                <a:solidFill>
                  <a:srgbClr val="DC0000"/>
                </a:solidFill>
                <a:latin typeface="Arial"/>
                <a:cs typeface="Arial"/>
              </a:rPr>
              <a:t>Contact Points: </a:t>
            </a:r>
            <a:r>
              <a:rPr lang="en-US" sz="1400" dirty="0">
                <a:solidFill>
                  <a:srgbClr val="000000"/>
                </a:solidFill>
                <a:latin typeface="Arial"/>
                <a:cs typeface="Arial"/>
              </a:rPr>
              <a:t>Grid cells inside a contact region. Since ROMS governing equations are solved in an Arakawa </a:t>
            </a:r>
            <a:r>
              <a:rPr lang="en-US" sz="1400" dirty="0">
                <a:solidFill>
                  <a:srgbClr val="0033CC"/>
                </a:solidFill>
                <a:latin typeface="Arial"/>
                <a:cs typeface="Arial"/>
              </a:rPr>
              <a:t>C-grid</a:t>
            </a:r>
            <a:r>
              <a:rPr lang="en-US" sz="1400" dirty="0">
                <a:solidFill>
                  <a:srgbClr val="000000"/>
                </a:solidFill>
                <a:latin typeface="Arial"/>
                <a:cs typeface="Arial"/>
              </a:rPr>
              <a:t>, there are contact points at </a:t>
            </a:r>
            <a:r>
              <a:rPr lang="en-US" sz="1400" dirty="0" err="1">
                <a:solidFill>
                  <a:srgbClr val="0033CC"/>
                </a:solidFill>
                <a:latin typeface="Arial"/>
                <a:cs typeface="Arial"/>
              </a:rPr>
              <a:t>ρ</a:t>
            </a:r>
            <a:r>
              <a:rPr lang="en-US" sz="1400" dirty="0">
                <a:solidFill>
                  <a:srgbClr val="000000"/>
                </a:solidFill>
                <a:latin typeface="Arial"/>
                <a:cs typeface="Arial"/>
              </a:rPr>
              <a:t>-, </a:t>
            </a:r>
            <a:r>
              <a:rPr lang="en-US" sz="1400" dirty="0" err="1">
                <a:solidFill>
                  <a:srgbClr val="0033CC"/>
                </a:solidFill>
                <a:latin typeface="Arial"/>
                <a:cs typeface="Arial"/>
              </a:rPr>
              <a:t>Ψ</a:t>
            </a:r>
            <a:r>
              <a:rPr lang="en-US" sz="1400" dirty="0">
                <a:solidFill>
                  <a:srgbClr val="000000"/>
                </a:solidFill>
                <a:latin typeface="Arial"/>
                <a:cs typeface="Arial"/>
              </a:rPr>
              <a:t>-, </a:t>
            </a:r>
            <a:r>
              <a:rPr lang="en-US" sz="1400" dirty="0">
                <a:solidFill>
                  <a:srgbClr val="0033CC"/>
                </a:solidFill>
                <a:latin typeface="Arial"/>
                <a:cs typeface="Arial"/>
              </a:rPr>
              <a:t>u</a:t>
            </a:r>
            <a:r>
              <a:rPr lang="en-US" sz="1400" dirty="0">
                <a:solidFill>
                  <a:srgbClr val="000000"/>
                </a:solidFill>
                <a:latin typeface="Arial"/>
                <a:cs typeface="Arial"/>
              </a:rPr>
              <a:t>-, and </a:t>
            </a:r>
            <a:r>
              <a:rPr lang="en-US" sz="1400" dirty="0">
                <a:solidFill>
                  <a:srgbClr val="0033CC"/>
                </a:solidFill>
                <a:latin typeface="Arial"/>
                <a:cs typeface="Arial"/>
              </a:rPr>
              <a:t>v</a:t>
            </a:r>
            <a:r>
              <a:rPr lang="en-US" sz="1400" dirty="0">
                <a:solidFill>
                  <a:srgbClr val="000000"/>
                </a:solidFill>
                <a:latin typeface="Arial"/>
                <a:cs typeface="Arial"/>
              </a:rPr>
              <a:t>-points. However, the </a:t>
            </a:r>
            <a:r>
              <a:rPr lang="en-US" sz="1400" dirty="0" err="1">
                <a:solidFill>
                  <a:srgbClr val="0033CC"/>
                </a:solidFill>
                <a:latin typeface="Arial"/>
                <a:cs typeface="Arial"/>
              </a:rPr>
              <a:t>Ψ</a:t>
            </a:r>
            <a:r>
              <a:rPr lang="en-US" sz="1400" dirty="0">
                <a:solidFill>
                  <a:srgbClr val="000000"/>
                </a:solidFill>
                <a:latin typeface="Arial"/>
                <a:cs typeface="Arial"/>
              </a:rPr>
              <a:t>-points are only used to define the physical grid perimeters within a contact region. </a:t>
            </a:r>
            <a:r>
              <a:rPr lang="en-US" sz="1400" dirty="0" smtClean="0">
                <a:solidFill>
                  <a:srgbClr val="000000"/>
                </a:solidFill>
                <a:latin typeface="Arial"/>
                <a:cs typeface="Arial"/>
              </a:rPr>
              <a:t>Since </a:t>
            </a:r>
            <a:r>
              <a:rPr lang="en-US" sz="1400" dirty="0">
                <a:solidFill>
                  <a:srgbClr val="000000"/>
                </a:solidFill>
                <a:latin typeface="Arial"/>
                <a:cs typeface="Arial"/>
              </a:rPr>
              <a:t>the </a:t>
            </a:r>
            <a:r>
              <a:rPr lang="en-US" sz="1400" dirty="0">
                <a:solidFill>
                  <a:srgbClr val="0033CC"/>
                </a:solidFill>
                <a:latin typeface="Arial"/>
                <a:cs typeface="Arial"/>
              </a:rPr>
              <a:t>C-grid</a:t>
            </a:r>
            <a:r>
              <a:rPr lang="en-US" sz="1400" dirty="0">
                <a:solidFill>
                  <a:srgbClr val="000000"/>
                </a:solidFill>
                <a:latin typeface="Arial"/>
                <a:cs typeface="Arial"/>
              </a:rPr>
              <a:t> stencil indices in ROMS are left-bottom </a:t>
            </a:r>
            <a:r>
              <a:rPr lang="en-US" sz="1400" dirty="0" smtClean="0">
                <a:solidFill>
                  <a:srgbClr val="000000"/>
                </a:solidFill>
                <a:latin typeface="Arial"/>
                <a:cs typeface="Arial"/>
              </a:rPr>
              <a:t>ordered, </a:t>
            </a:r>
            <a:r>
              <a:rPr lang="en-US" sz="1400" dirty="0">
                <a:solidFill>
                  <a:srgbClr val="000000"/>
                </a:solidFill>
                <a:latin typeface="Arial"/>
                <a:cs typeface="Arial"/>
              </a:rPr>
              <a:t>there are always </a:t>
            </a:r>
            <a:r>
              <a:rPr lang="en-US" sz="1400" dirty="0">
                <a:solidFill>
                  <a:srgbClr val="0033CC"/>
                </a:solidFill>
                <a:latin typeface="Arial"/>
                <a:cs typeface="Arial"/>
              </a:rPr>
              <a:t>4 </a:t>
            </a:r>
            <a:r>
              <a:rPr lang="en-US" sz="1400" dirty="0" err="1">
                <a:solidFill>
                  <a:srgbClr val="0033CC"/>
                </a:solidFill>
                <a:latin typeface="Arial"/>
                <a:cs typeface="Arial"/>
              </a:rPr>
              <a:t>ρ</a:t>
            </a:r>
            <a:r>
              <a:rPr lang="en-US" sz="1400" dirty="0">
                <a:solidFill>
                  <a:srgbClr val="000000"/>
                </a:solidFill>
                <a:latin typeface="Arial"/>
                <a:cs typeface="Arial"/>
              </a:rPr>
              <a:t> contact points at the left and bottom side of the contact region. On the other hand, there </a:t>
            </a:r>
            <a:r>
              <a:rPr lang="en-US" sz="1400" dirty="0" smtClean="0">
                <a:solidFill>
                  <a:srgbClr val="000000"/>
                </a:solidFill>
                <a:latin typeface="Arial"/>
                <a:cs typeface="Arial"/>
              </a:rPr>
              <a:t>are </a:t>
            </a:r>
            <a:r>
              <a:rPr lang="en-US" sz="1400" dirty="0">
                <a:solidFill>
                  <a:srgbClr val="0033CC"/>
                </a:solidFill>
                <a:latin typeface="Arial"/>
                <a:cs typeface="Arial"/>
              </a:rPr>
              <a:t>3 </a:t>
            </a:r>
            <a:r>
              <a:rPr lang="en-US" sz="1400" dirty="0" err="1">
                <a:solidFill>
                  <a:srgbClr val="0033CC"/>
                </a:solidFill>
                <a:latin typeface="Arial"/>
                <a:cs typeface="Arial"/>
              </a:rPr>
              <a:t>ρ</a:t>
            </a:r>
            <a:r>
              <a:rPr lang="en-US" sz="1400" dirty="0">
                <a:solidFill>
                  <a:srgbClr val="000000"/>
                </a:solidFill>
                <a:latin typeface="Arial"/>
                <a:cs typeface="Arial"/>
              </a:rPr>
              <a:t> contact points on the right and top side of the contact region.</a:t>
            </a:r>
          </a:p>
          <a:p>
            <a:pPr algn="l"/>
            <a:endParaRPr lang="en-US" sz="1400" dirty="0">
              <a:solidFill>
                <a:srgbClr val="000000"/>
              </a:solidFill>
              <a:latin typeface="Arial"/>
              <a:cs typeface="Arial"/>
            </a:endParaRPr>
          </a:p>
          <a:p>
            <a:pPr algn="l"/>
            <a:r>
              <a:rPr lang="en-US" sz="1400" dirty="0">
                <a:solidFill>
                  <a:srgbClr val="DC0000"/>
                </a:solidFill>
                <a:latin typeface="Arial"/>
                <a:cs typeface="Arial"/>
              </a:rPr>
              <a:t>Donor Grid (dg):</a:t>
            </a:r>
            <a:r>
              <a:rPr lang="en-US" sz="1400" dirty="0">
                <a:solidFill>
                  <a:srgbClr val="000000"/>
                </a:solidFill>
                <a:latin typeface="Arial"/>
                <a:cs typeface="Arial"/>
              </a:rPr>
              <a:t> Data source grid in a nesting contact region. In refinement, the donor grid is used either to interpolate data from coarse to fine grid or to average data from fine to coarse grid (two-way feedback).</a:t>
            </a:r>
          </a:p>
          <a:p>
            <a:pPr algn="l"/>
            <a:endParaRPr lang="en-US" sz="1400" dirty="0">
              <a:solidFill>
                <a:srgbClr val="000000"/>
              </a:solidFill>
              <a:latin typeface="Arial"/>
              <a:cs typeface="Arial"/>
            </a:endParaRPr>
          </a:p>
          <a:p>
            <a:pPr algn="l"/>
            <a:r>
              <a:rPr lang="en-US" sz="1400" dirty="0">
                <a:solidFill>
                  <a:srgbClr val="DC0000"/>
                </a:solidFill>
                <a:latin typeface="Arial"/>
                <a:cs typeface="Arial"/>
              </a:rPr>
              <a:t>Receiver Grid (</a:t>
            </a:r>
            <a:r>
              <a:rPr lang="en-US" sz="1400" dirty="0" err="1">
                <a:solidFill>
                  <a:srgbClr val="DC0000"/>
                </a:solidFill>
                <a:latin typeface="Arial"/>
                <a:cs typeface="Arial"/>
              </a:rPr>
              <a:t>rg</a:t>
            </a:r>
            <a:r>
              <a:rPr lang="en-US" sz="1400" dirty="0">
                <a:solidFill>
                  <a:srgbClr val="DC0000"/>
                </a:solidFill>
                <a:latin typeface="Arial"/>
                <a:cs typeface="Arial"/>
              </a:rPr>
              <a:t>):</a:t>
            </a:r>
            <a:r>
              <a:rPr lang="en-US" sz="1400" dirty="0">
                <a:solidFill>
                  <a:srgbClr val="000000"/>
                </a:solidFill>
                <a:latin typeface="Arial"/>
                <a:cs typeface="Arial"/>
              </a:rPr>
              <a:t> Data recipient grid in a nesting contact region. In refinement, the contact points of the finer receiver grid are interpolated using the coarser donor data from the grid cell containing the contact point. The interpolation can be linear or quadratic. </a:t>
            </a:r>
            <a:r>
              <a:rPr lang="en-US" sz="1400" dirty="0" smtClean="0">
                <a:solidFill>
                  <a:srgbClr val="000000"/>
                </a:solidFill>
                <a:latin typeface="Arial"/>
                <a:cs typeface="Arial"/>
              </a:rPr>
              <a:t>In </a:t>
            </a:r>
            <a:r>
              <a:rPr lang="en-US" sz="1400" dirty="0">
                <a:solidFill>
                  <a:srgbClr val="0033CC"/>
                </a:solidFill>
                <a:latin typeface="Arial"/>
                <a:cs typeface="Arial"/>
              </a:rPr>
              <a:t>two-way</a:t>
            </a:r>
            <a:r>
              <a:rPr lang="en-US" sz="1400" dirty="0">
                <a:solidFill>
                  <a:srgbClr val="000000"/>
                </a:solidFill>
                <a:latin typeface="Arial"/>
                <a:cs typeface="Arial"/>
              </a:rPr>
              <a:t> nesting, when the coarse grid is the receiver grid the finer grid solution is averaged within the coarse cell. The coarse grid cell value is replaced with the finer grid averaged solution. This takes place in routine </a:t>
            </a:r>
            <a:r>
              <a:rPr lang="en-US" sz="1400" dirty="0">
                <a:solidFill>
                  <a:srgbClr val="0033CC"/>
                </a:solidFill>
                <a:latin typeface="Arial"/>
                <a:cs typeface="Arial"/>
              </a:rPr>
              <a:t>fine2coarse</a:t>
            </a:r>
            <a:r>
              <a:rPr lang="en-US" sz="1400" dirty="0">
                <a:solidFill>
                  <a:srgbClr val="000000"/>
                </a:solidFill>
                <a:latin typeface="Arial"/>
                <a:cs typeface="Arial"/>
              </a:rPr>
              <a:t>.</a:t>
            </a:r>
          </a:p>
          <a:p>
            <a:pPr algn="l"/>
            <a:endParaRPr lang="en-US" sz="1400" dirty="0">
              <a:solidFill>
                <a:srgbClr val="000000"/>
              </a:solidFill>
              <a:latin typeface="Arial"/>
              <a:cs typeface="Arial"/>
            </a:endParaRPr>
          </a:p>
          <a:p>
            <a:pPr algn="l"/>
            <a:r>
              <a:rPr lang="en-US" sz="1400" dirty="0" smtClean="0">
                <a:solidFill>
                  <a:srgbClr val="DC0000"/>
                </a:solidFill>
                <a:latin typeface="Arial"/>
                <a:cs typeface="Arial"/>
              </a:rPr>
              <a:t>Nesting </a:t>
            </a:r>
            <a:r>
              <a:rPr lang="en-US" sz="1400" dirty="0">
                <a:solidFill>
                  <a:srgbClr val="DC0000"/>
                </a:solidFill>
                <a:latin typeface="Arial"/>
                <a:cs typeface="Arial"/>
              </a:rPr>
              <a:t>Layer:</a:t>
            </a:r>
            <a:r>
              <a:rPr lang="en-US" sz="1400" dirty="0">
                <a:solidFill>
                  <a:srgbClr val="000000"/>
                </a:solidFill>
                <a:latin typeface="Arial"/>
                <a:cs typeface="Arial"/>
              </a:rPr>
              <a:t> Nested grids time-step arrangement and order for the ROMS numerical kernel. It is directly related to the time-step size (</a:t>
            </a:r>
            <a:r>
              <a:rPr lang="en-US" sz="1400" dirty="0" err="1">
                <a:solidFill>
                  <a:srgbClr val="0033CC"/>
                </a:solidFill>
                <a:latin typeface="Arial"/>
                <a:cs typeface="Arial"/>
              </a:rPr>
              <a:t>dt</a:t>
            </a:r>
            <a:r>
              <a:rPr lang="en-US" sz="1400" dirty="0">
                <a:solidFill>
                  <a:srgbClr val="000000"/>
                </a:solidFill>
                <a:latin typeface="Arial"/>
                <a:cs typeface="Arial"/>
              </a:rPr>
              <a:t>) for each nested grid. The number of nested layers, </a:t>
            </a:r>
            <a:r>
              <a:rPr lang="en-US" sz="1400" dirty="0" err="1">
                <a:solidFill>
                  <a:srgbClr val="0033CC"/>
                </a:solidFill>
                <a:latin typeface="Arial"/>
                <a:cs typeface="Arial"/>
              </a:rPr>
              <a:t>NestLayers</a:t>
            </a:r>
            <a:r>
              <a:rPr lang="en-US" sz="1400" dirty="0">
                <a:solidFill>
                  <a:srgbClr val="000000"/>
                </a:solidFill>
                <a:latin typeface="Arial"/>
                <a:cs typeface="Arial"/>
              </a:rPr>
              <a:t>, is specified in standard input script (</a:t>
            </a:r>
            <a:r>
              <a:rPr lang="en-US" sz="1400" dirty="0" err="1">
                <a:solidFill>
                  <a:srgbClr val="0033CC"/>
                </a:solidFill>
                <a:latin typeface="Arial"/>
                <a:cs typeface="Arial"/>
              </a:rPr>
              <a:t>ocean.in</a:t>
            </a:r>
            <a:r>
              <a:rPr lang="en-US" sz="1400" dirty="0">
                <a:solidFill>
                  <a:srgbClr val="000000"/>
                </a:solidFill>
                <a:latin typeface="Arial"/>
                <a:cs typeface="Arial"/>
              </a:rPr>
              <a:t>) and should be equal to the different number of time-step size (</a:t>
            </a:r>
            <a:r>
              <a:rPr lang="en-US" sz="1400" dirty="0" err="1">
                <a:solidFill>
                  <a:srgbClr val="0033CC"/>
                </a:solidFill>
                <a:latin typeface="Arial"/>
                <a:cs typeface="Arial"/>
              </a:rPr>
              <a:t>dt</a:t>
            </a:r>
            <a:r>
              <a:rPr lang="en-US" sz="1400" dirty="0">
                <a:solidFill>
                  <a:srgbClr val="000000"/>
                </a:solidFill>
                <a:latin typeface="Arial"/>
                <a:cs typeface="Arial"/>
              </a:rPr>
              <a:t>). </a:t>
            </a:r>
          </a:p>
        </p:txBody>
      </p:sp>
    </p:spTree>
    <p:extLst>
      <p:ext uri="{BB962C8B-B14F-4D97-AF65-F5344CB8AC3E}">
        <p14:creationId xmlns:p14="http://schemas.microsoft.com/office/powerpoint/2010/main" val="33690471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 Box 125"/>
          <p:cNvSpPr txBox="1">
            <a:spLocks noChangeArrowheads="1"/>
          </p:cNvSpPr>
          <p:nvPr/>
        </p:nvSpPr>
        <p:spPr bwMode="auto">
          <a:xfrm>
            <a:off x="0" y="3034605"/>
            <a:ext cx="9144000" cy="523220"/>
          </a:xfrm>
          <a:prstGeom prst="rect">
            <a:avLst/>
          </a:prstGeom>
          <a:noFill/>
          <a:ln w="9525">
            <a:noFill/>
            <a:miter lim="800000"/>
            <a:headEnd/>
            <a:tailEnd/>
          </a:ln>
        </p:spPr>
        <p:txBody>
          <a:bodyPr>
            <a:spAutoFit/>
          </a:bodyPr>
          <a:lstStyle/>
          <a:p>
            <a:pPr eaLnBrk="1" hangingPunct="1"/>
            <a:r>
              <a:rPr lang="en-US" sz="2800" dirty="0" smtClean="0">
                <a:solidFill>
                  <a:srgbClr val="DC0000"/>
                </a:solidFill>
                <a:effectLst>
                  <a:outerShdw blurRad="38100" dist="38100" dir="2700000" algn="tl">
                    <a:srgbClr val="000000">
                      <a:alpha val="43137"/>
                    </a:srgbClr>
                  </a:outerShdw>
                </a:effectLst>
                <a:latin typeface="Arial Black" charset="0"/>
              </a:rPr>
              <a:t>Contact Regions and Contact Points</a:t>
            </a:r>
            <a:endParaRPr lang="en-US" sz="2800" dirty="0">
              <a:solidFill>
                <a:srgbClr val="DC0000"/>
              </a:solidFill>
              <a:effectLst>
                <a:outerShdw blurRad="38100" dist="38100" dir="2700000" algn="tl">
                  <a:srgbClr val="000000">
                    <a:alpha val="43137"/>
                  </a:srgbClr>
                </a:outerShdw>
              </a:effectLst>
              <a:latin typeface="Arial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p:cNvSpPr txBox="1"/>
          <p:nvPr/>
        </p:nvSpPr>
        <p:spPr>
          <a:xfrm>
            <a:off x="0" y="457200"/>
            <a:ext cx="9144000" cy="6509476"/>
          </a:xfrm>
          <a:prstGeom prst="rect">
            <a:avLst/>
          </a:prstGeom>
          <a:noFill/>
        </p:spPr>
        <p:txBody>
          <a:bodyPr wrap="square" rtlCol="0">
            <a:spAutoFit/>
          </a:bodyPr>
          <a:lstStyle/>
          <a:p>
            <a:pPr marL="182880" algn="l">
              <a:tabLst>
                <a:tab pos="685800" algn="l"/>
                <a:tab pos="1028700" algn="l"/>
                <a:tab pos="4457700" algn="l"/>
              </a:tabLst>
            </a:pPr>
            <a:r>
              <a:rPr lang="en-US" sz="1400" dirty="0" smtClean="0">
                <a:solidFill>
                  <a:srgbClr val="0070C0"/>
                </a:solidFill>
                <a:latin typeface="Arial" pitchFamily="34" charset="0"/>
                <a:cs typeface="Arial" pitchFamily="34" charset="0"/>
              </a:rPr>
              <a:t>	</a:t>
            </a:r>
            <a:r>
              <a:rPr lang="en-US" sz="1300" dirty="0" smtClean="0">
                <a:solidFill>
                  <a:srgbClr val="0033CC"/>
                </a:solidFill>
                <a:latin typeface="Arial" pitchFamily="34" charset="0"/>
                <a:cs typeface="Arial" pitchFamily="34" charset="0"/>
              </a:rPr>
              <a:t>integer :: </a:t>
            </a:r>
            <a:r>
              <a:rPr lang="en-US" sz="1300" dirty="0" err="1" smtClean="0">
                <a:solidFill>
                  <a:srgbClr val="FF0000"/>
                </a:solidFill>
                <a:latin typeface="Arial" pitchFamily="34" charset="0"/>
                <a:cs typeface="Arial" pitchFamily="34" charset="0"/>
              </a:rPr>
              <a:t>Ncontact</a:t>
            </a:r>
            <a:r>
              <a:rPr lang="en-US" sz="1300" dirty="0" smtClean="0">
                <a:solidFill>
                  <a:srgbClr val="FF0000"/>
                </a:solidFill>
                <a:latin typeface="Arial" pitchFamily="34" charset="0"/>
                <a:cs typeface="Arial" pitchFamily="34" charset="0"/>
              </a:rPr>
              <a:t>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total number of contact regions</a:t>
            </a:r>
          </a:p>
          <a:p>
            <a:pPr marL="182880" algn="l">
              <a:tabLst>
                <a:tab pos="685800" algn="l"/>
                <a:tab pos="1028700" algn="l"/>
                <a:tab pos="4457700" algn="l"/>
              </a:tabLst>
            </a:pPr>
            <a:endParaRPr lang="en-US" sz="1300" dirty="0" smtClean="0">
              <a:solidFill>
                <a:srgbClr val="0033CC"/>
              </a:solidFill>
              <a:latin typeface="Arial" pitchFamily="34" charset="0"/>
              <a:cs typeface="Arial" pitchFamily="34" charset="0"/>
            </a:endParaRP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TYPE T_NGC</a:t>
            </a:r>
          </a:p>
          <a:p>
            <a:pPr marL="182880" algn="l">
              <a:tabLst>
                <a:tab pos="685800" algn="l"/>
                <a:tab pos="1028700" algn="l"/>
                <a:tab pos="4457700" algn="l"/>
              </a:tabLst>
            </a:pPr>
            <a:endParaRPr lang="en-US" sz="1300" dirty="0" smtClean="0">
              <a:solidFill>
                <a:srgbClr val="0033CC"/>
              </a:solidFill>
              <a:latin typeface="Arial" pitchFamily="34" charset="0"/>
              <a:cs typeface="Arial" pitchFamily="34" charset="0"/>
            </a:endParaRP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logical :: </a:t>
            </a:r>
            <a:r>
              <a:rPr lang="en-US" sz="1300" dirty="0" smtClean="0">
                <a:solidFill>
                  <a:srgbClr val="FF0000"/>
                </a:solidFill>
                <a:latin typeface="Arial" pitchFamily="34" charset="0"/>
                <a:cs typeface="Arial" pitchFamily="34" charset="0"/>
              </a:rPr>
              <a:t>coincident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coincident donor and receiver points, </a:t>
            </a:r>
            <a:r>
              <a:rPr lang="en-US" sz="1300" dirty="0" smtClean="0">
                <a:solidFill>
                  <a:srgbClr val="FF0000"/>
                </a:solidFill>
                <a:latin typeface="Arial" pitchFamily="34" charset="0"/>
                <a:cs typeface="Arial" pitchFamily="34" charset="0"/>
              </a:rPr>
              <a:t>p</a:t>
            </a:r>
            <a:r>
              <a:rPr lang="en-US" sz="1300" dirty="0" smtClean="0">
                <a:solidFill>
                  <a:srgbClr val="000000"/>
                </a:solidFill>
                <a:latin typeface="Arial" pitchFamily="34" charset="0"/>
                <a:cs typeface="Arial" pitchFamily="34" charset="0"/>
              </a:rPr>
              <a:t>=</a:t>
            </a:r>
            <a:r>
              <a:rPr lang="en-US" sz="1300" dirty="0" smtClean="0">
                <a:solidFill>
                  <a:srgbClr val="FF0000"/>
                </a:solidFill>
                <a:latin typeface="Arial" pitchFamily="34" charset="0"/>
                <a:cs typeface="Arial" pitchFamily="34" charset="0"/>
              </a:rPr>
              <a:t>q</a:t>
            </a:r>
            <a:r>
              <a:rPr lang="en-US" sz="1300" dirty="0" smtClean="0">
                <a:solidFill>
                  <a:srgbClr val="000000"/>
                </a:solidFill>
                <a:latin typeface="Arial" pitchFamily="34" charset="0"/>
                <a:cs typeface="Arial" pitchFamily="34" charset="0"/>
              </a:rPr>
              <a:t>=0</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logical :: </a:t>
            </a:r>
            <a:r>
              <a:rPr lang="en-US" sz="1300" dirty="0" smtClean="0">
                <a:solidFill>
                  <a:srgbClr val="FF0000"/>
                </a:solidFill>
                <a:latin typeface="Arial" pitchFamily="34" charset="0"/>
                <a:cs typeface="Arial" pitchFamily="34" charset="0"/>
              </a:rPr>
              <a:t>interpolate</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perform vertical interpolation</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integer :: </a:t>
            </a:r>
            <a:r>
              <a:rPr lang="en-US" sz="1300" dirty="0" err="1" smtClean="0">
                <a:solidFill>
                  <a:srgbClr val="FF0000"/>
                </a:solidFill>
                <a:latin typeface="Arial" pitchFamily="34" charset="0"/>
                <a:cs typeface="Arial" pitchFamily="34" charset="0"/>
              </a:rPr>
              <a:t>donor_grid</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data donor grid number</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integer :: </a:t>
            </a:r>
            <a:r>
              <a:rPr lang="en-US" sz="1300" dirty="0" err="1" smtClean="0">
                <a:solidFill>
                  <a:srgbClr val="FF0000"/>
                </a:solidFill>
                <a:latin typeface="Arial" pitchFamily="34" charset="0"/>
                <a:cs typeface="Arial" pitchFamily="34" charset="0"/>
              </a:rPr>
              <a:t>receiver_grid</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data receiver grid number</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integer :: </a:t>
            </a:r>
            <a:r>
              <a:rPr lang="en-US" sz="1300" dirty="0" err="1" smtClean="0">
                <a:solidFill>
                  <a:srgbClr val="FF0000"/>
                </a:solidFill>
                <a:latin typeface="Arial" pitchFamily="34" charset="0"/>
                <a:cs typeface="Arial" pitchFamily="34" charset="0"/>
              </a:rPr>
              <a:t>Npoints</a:t>
            </a:r>
            <a:endParaRPr lang="en-US" sz="1300" dirty="0" smtClean="0">
              <a:solidFill>
                <a:srgbClr val="FF0000"/>
              </a:solidFill>
              <a:latin typeface="Arial" pitchFamily="34" charset="0"/>
              <a:cs typeface="Arial" pitchFamily="34" charset="0"/>
            </a:endParaRP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integer, pointer :: </a:t>
            </a:r>
            <a:r>
              <a:rPr lang="en-US" sz="1300" dirty="0" err="1" smtClean="0">
                <a:solidFill>
                  <a:srgbClr val="FF0000"/>
                </a:solidFill>
                <a:latin typeface="Arial" pitchFamily="34" charset="0"/>
                <a:cs typeface="Arial" pitchFamily="34" charset="0"/>
              </a:rPr>
              <a:t>Idg</a:t>
            </a:r>
            <a:r>
              <a:rPr lang="en-US" sz="1300" dirty="0" smtClean="0">
                <a:solidFill>
                  <a:srgbClr val="FF0000"/>
                </a:solidFill>
                <a:latin typeface="Arial" pitchFamily="34" charset="0"/>
                <a:cs typeface="Arial" pitchFamily="34" charset="0"/>
              </a:rPr>
              <a:t> (:)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donor grid, cell  </a:t>
            </a:r>
            <a:r>
              <a:rPr lang="en-US" sz="1300" dirty="0" smtClean="0">
                <a:solidFill>
                  <a:srgbClr val="FF0000"/>
                </a:solidFill>
                <a:latin typeface="Arial" pitchFamily="34" charset="0"/>
                <a:cs typeface="Arial" pitchFamily="34" charset="0"/>
              </a:rPr>
              <a:t>I</a:t>
            </a:r>
            <a:r>
              <a:rPr lang="en-US" sz="1300" dirty="0" smtClean="0">
                <a:solidFill>
                  <a:srgbClr val="000000"/>
                </a:solidFill>
                <a:latin typeface="Arial" pitchFamily="34" charset="0"/>
                <a:cs typeface="Arial" pitchFamily="34" charset="0"/>
              </a:rPr>
              <a:t>-left index</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integer, pointer :: </a:t>
            </a:r>
            <a:r>
              <a:rPr lang="en-US" sz="1300" dirty="0" err="1" smtClean="0">
                <a:solidFill>
                  <a:srgbClr val="FF0000"/>
                </a:solidFill>
                <a:latin typeface="Arial" pitchFamily="34" charset="0"/>
                <a:cs typeface="Arial" pitchFamily="34" charset="0"/>
              </a:rPr>
              <a:t>Jdg</a:t>
            </a:r>
            <a:r>
              <a:rPr lang="en-US" sz="1300" dirty="0" smtClean="0">
                <a:solidFill>
                  <a:srgbClr val="FF0000"/>
                </a:solidFill>
                <a:latin typeface="Arial" pitchFamily="34" charset="0"/>
                <a:cs typeface="Arial" pitchFamily="34" charset="0"/>
              </a:rPr>
              <a:t> (:)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donor grid, cell </a:t>
            </a:r>
            <a:r>
              <a:rPr lang="en-US" sz="1300" dirty="0" smtClean="0">
                <a:solidFill>
                  <a:srgbClr val="FF0000"/>
                </a:solidFill>
                <a:latin typeface="Arial" pitchFamily="34" charset="0"/>
                <a:cs typeface="Arial" pitchFamily="34" charset="0"/>
              </a:rPr>
              <a:t>J</a:t>
            </a:r>
            <a:r>
              <a:rPr lang="en-US" sz="1300" dirty="0" smtClean="0">
                <a:solidFill>
                  <a:srgbClr val="000000"/>
                </a:solidFill>
                <a:latin typeface="Arial" pitchFamily="34" charset="0"/>
                <a:cs typeface="Arial" pitchFamily="34" charset="0"/>
              </a:rPr>
              <a:t>-bottom index</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integer, pointer :: </a:t>
            </a:r>
            <a:r>
              <a:rPr lang="en-US" sz="1300" dirty="0" err="1" smtClean="0">
                <a:solidFill>
                  <a:srgbClr val="FF0000"/>
                </a:solidFill>
                <a:latin typeface="Arial" pitchFamily="34" charset="0"/>
                <a:cs typeface="Arial" pitchFamily="34" charset="0"/>
              </a:rPr>
              <a:t>Kdg</a:t>
            </a:r>
            <a:r>
              <a:rPr lang="en-US" sz="1300" dirty="0" smtClean="0">
                <a:solidFill>
                  <a:srgbClr val="FF0000"/>
                </a:solidFill>
                <a:latin typeface="Arial" pitchFamily="34" charset="0"/>
                <a:cs typeface="Arial" pitchFamily="34" charset="0"/>
              </a:rPr>
              <a:t> (: ,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donor grid, cell </a:t>
            </a:r>
            <a:r>
              <a:rPr lang="en-US" sz="1300" dirty="0" smtClean="0">
                <a:solidFill>
                  <a:srgbClr val="FF0000"/>
                </a:solidFill>
                <a:latin typeface="Arial" pitchFamily="34" charset="0"/>
                <a:cs typeface="Arial" pitchFamily="34" charset="0"/>
              </a:rPr>
              <a:t>K</a:t>
            </a:r>
            <a:r>
              <a:rPr lang="en-US" sz="1300" dirty="0" smtClean="0">
                <a:solidFill>
                  <a:srgbClr val="000000"/>
                </a:solidFill>
                <a:latin typeface="Arial" pitchFamily="34" charset="0"/>
                <a:cs typeface="Arial" pitchFamily="34" charset="0"/>
              </a:rPr>
              <a:t>-index</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integer, pointer :: </a:t>
            </a:r>
            <a:r>
              <a:rPr lang="en-US" sz="1300" dirty="0" err="1" smtClean="0">
                <a:solidFill>
                  <a:srgbClr val="FF0000"/>
                </a:solidFill>
                <a:latin typeface="Arial" pitchFamily="34" charset="0"/>
                <a:cs typeface="Arial" pitchFamily="34" charset="0"/>
              </a:rPr>
              <a:t>Irg</a:t>
            </a:r>
            <a:r>
              <a:rPr lang="en-US" sz="1300" dirty="0" smtClean="0">
                <a:solidFill>
                  <a:srgbClr val="FF0000"/>
                </a:solidFill>
                <a:latin typeface="Arial" pitchFamily="34" charset="0"/>
                <a:cs typeface="Arial" pitchFamily="34" charset="0"/>
              </a:rPr>
              <a:t>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receiver grid</a:t>
            </a:r>
            <a:r>
              <a:rPr lang="en-US" sz="1300" dirty="0" smtClean="0">
                <a:solidFill>
                  <a:srgbClr val="1E1E1E"/>
                </a:solidFill>
                <a:latin typeface="Arial" pitchFamily="34" charset="0"/>
                <a:cs typeface="Arial" pitchFamily="34" charset="0"/>
              </a:rPr>
              <a:t>,</a:t>
            </a:r>
            <a:r>
              <a:rPr lang="en-US" sz="1300" dirty="0" smtClean="0">
                <a:solidFill>
                  <a:srgbClr val="FF0000"/>
                </a:solidFill>
                <a:latin typeface="Arial" pitchFamily="34" charset="0"/>
                <a:cs typeface="Arial" pitchFamily="34" charset="0"/>
              </a:rPr>
              <a:t>  I</a:t>
            </a:r>
            <a:r>
              <a:rPr lang="en-US" sz="1300" dirty="0" smtClean="0">
                <a:solidFill>
                  <a:srgbClr val="000000"/>
                </a:solidFill>
                <a:latin typeface="Arial" pitchFamily="34" charset="0"/>
                <a:cs typeface="Arial" pitchFamily="34" charset="0"/>
              </a:rPr>
              <a:t>-contact point</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integer, pointer :: </a:t>
            </a:r>
            <a:r>
              <a:rPr lang="en-US" sz="1300" dirty="0" err="1" smtClean="0">
                <a:solidFill>
                  <a:srgbClr val="FF0000"/>
                </a:solidFill>
                <a:latin typeface="Arial" pitchFamily="34" charset="0"/>
                <a:cs typeface="Arial" pitchFamily="34" charset="0"/>
              </a:rPr>
              <a:t>Jrg</a:t>
            </a:r>
            <a:r>
              <a:rPr lang="en-US" sz="1300" dirty="0" smtClean="0">
                <a:solidFill>
                  <a:srgbClr val="FF0000"/>
                </a:solidFill>
                <a:latin typeface="Arial" pitchFamily="34" charset="0"/>
                <a:cs typeface="Arial" pitchFamily="34" charset="0"/>
              </a:rPr>
              <a:t>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receiver grid, </a:t>
            </a:r>
            <a:r>
              <a:rPr lang="en-US" sz="1300" dirty="0" smtClean="0">
                <a:solidFill>
                  <a:srgbClr val="FF0000"/>
                </a:solidFill>
                <a:latin typeface="Arial" pitchFamily="34" charset="0"/>
                <a:cs typeface="Arial" pitchFamily="34" charset="0"/>
              </a:rPr>
              <a:t>J</a:t>
            </a:r>
            <a:r>
              <a:rPr lang="en-US" sz="1300" dirty="0" smtClean="0">
                <a:solidFill>
                  <a:srgbClr val="000000"/>
                </a:solidFill>
                <a:latin typeface="Arial" pitchFamily="34" charset="0"/>
                <a:cs typeface="Arial" pitchFamily="34" charset="0"/>
              </a:rPr>
              <a:t>-contact point</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a:t>
            </a:r>
          </a:p>
          <a:p>
            <a:pPr marL="908050" algn="l">
              <a:tabLst>
                <a:tab pos="685800" algn="l"/>
                <a:tab pos="1028700" algn="l"/>
                <a:tab pos="4457700" algn="l"/>
              </a:tabLst>
            </a:pPr>
            <a:r>
              <a:rPr lang="en-US" sz="1300" dirty="0" smtClean="0">
                <a:solidFill>
                  <a:srgbClr val="0033CC"/>
                </a:solidFill>
                <a:latin typeface="Arial" pitchFamily="34" charset="0"/>
                <a:cs typeface="Arial" pitchFamily="34" charset="0"/>
              </a:rPr>
              <a:t>real(r8), pointer :: </a:t>
            </a:r>
            <a:r>
              <a:rPr lang="en-US" sz="1300" dirty="0" err="1">
                <a:solidFill>
                  <a:srgbClr val="FF0000"/>
                </a:solidFill>
                <a:latin typeface="Arial" pitchFamily="34" charset="0"/>
                <a:cs typeface="Arial" pitchFamily="34" charset="0"/>
              </a:rPr>
              <a:t>L</a:t>
            </a:r>
            <a:r>
              <a:rPr lang="en-US" sz="1300" dirty="0" err="1" smtClean="0">
                <a:solidFill>
                  <a:srgbClr val="FF0000"/>
                </a:solidFill>
                <a:latin typeface="Arial" pitchFamily="34" charset="0"/>
                <a:cs typeface="Arial" pitchFamily="34" charset="0"/>
              </a:rPr>
              <a:t>weight</a:t>
            </a:r>
            <a:r>
              <a:rPr lang="en-US" sz="1300" dirty="0" smtClean="0">
                <a:solidFill>
                  <a:srgbClr val="FF0000"/>
                </a:solidFill>
                <a:latin typeface="Arial" pitchFamily="34" charset="0"/>
                <a:cs typeface="Arial" pitchFamily="34" charset="0"/>
              </a:rPr>
              <a:t> (: , :)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linear horizontal weights</a:t>
            </a:r>
          </a:p>
          <a:p>
            <a:pPr marL="182880" algn="l">
              <a:tabLst>
                <a:tab pos="685800" algn="l"/>
                <a:tab pos="1028700" algn="l"/>
                <a:tab pos="4457700" algn="l"/>
              </a:tabLst>
            </a:pPr>
            <a:r>
              <a:rPr lang="en-US" sz="1300" dirty="0">
                <a:solidFill>
                  <a:srgbClr val="000000"/>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               </a:t>
            </a:r>
            <a:r>
              <a:rPr lang="en-US" sz="1300" dirty="0" smtClean="0">
                <a:solidFill>
                  <a:srgbClr val="0033CC"/>
                </a:solidFill>
                <a:latin typeface="Arial" pitchFamily="34" charset="0"/>
                <a:cs typeface="Arial" pitchFamily="34" charset="0"/>
              </a:rPr>
              <a:t>real</a:t>
            </a:r>
            <a:r>
              <a:rPr lang="en-US" sz="1300" dirty="0">
                <a:solidFill>
                  <a:srgbClr val="0033CC"/>
                </a:solidFill>
                <a:latin typeface="Arial" pitchFamily="34" charset="0"/>
                <a:cs typeface="Arial" pitchFamily="34" charset="0"/>
              </a:rPr>
              <a:t>(r8), pointer :: </a:t>
            </a:r>
            <a:r>
              <a:rPr lang="en-US" sz="1300" dirty="0" err="1" smtClean="0">
                <a:solidFill>
                  <a:srgbClr val="FF0000"/>
                </a:solidFill>
                <a:latin typeface="Arial" pitchFamily="34" charset="0"/>
                <a:cs typeface="Arial" pitchFamily="34" charset="0"/>
              </a:rPr>
              <a:t>LweightUmasked</a:t>
            </a:r>
            <a:r>
              <a:rPr lang="en-US" sz="1300" dirty="0" smtClean="0">
                <a:solidFill>
                  <a:srgbClr val="FF0000"/>
                </a:solidFill>
                <a:latin typeface="Arial" pitchFamily="34" charset="0"/>
                <a:cs typeface="Arial" pitchFamily="34" charset="0"/>
              </a:rPr>
              <a:t> </a:t>
            </a:r>
            <a:r>
              <a:rPr lang="en-US" sz="1300" dirty="0">
                <a:solidFill>
                  <a:srgbClr val="FF0000"/>
                </a:solidFill>
                <a:latin typeface="Arial" pitchFamily="34" charset="0"/>
                <a:cs typeface="Arial" pitchFamily="34" charset="0"/>
              </a:rPr>
              <a:t>(: , :) </a:t>
            </a:r>
            <a:r>
              <a:rPr lang="en-US" sz="1300" dirty="0" smtClean="0">
                <a:solidFill>
                  <a:srgbClr val="FF0000"/>
                </a:solidFill>
                <a:latin typeface="Arial" pitchFamily="34" charset="0"/>
                <a:cs typeface="Arial" pitchFamily="34" charset="0"/>
              </a:rPr>
              <a:t> </a:t>
            </a:r>
            <a:r>
              <a:rPr lang="en-US" sz="1300" dirty="0">
                <a:solidFill>
                  <a:srgbClr val="0033CC"/>
                </a:solidFill>
                <a:latin typeface="Arial" pitchFamily="34" charset="0"/>
                <a:cs typeface="Arial" pitchFamily="34" charset="0"/>
              </a:rPr>
              <a:t>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linear </a:t>
            </a:r>
            <a:r>
              <a:rPr lang="en-US" sz="1300" dirty="0">
                <a:solidFill>
                  <a:srgbClr val="000000"/>
                </a:solidFill>
                <a:latin typeface="Arial" pitchFamily="34" charset="0"/>
                <a:cs typeface="Arial" pitchFamily="34" charset="0"/>
              </a:rPr>
              <a:t>horizontal </a:t>
            </a:r>
            <a:r>
              <a:rPr lang="en-US" sz="1300" dirty="0" smtClean="0">
                <a:solidFill>
                  <a:srgbClr val="000000"/>
                </a:solidFill>
                <a:latin typeface="Arial" pitchFamily="34" charset="0"/>
                <a:cs typeface="Arial" pitchFamily="34" charset="0"/>
              </a:rPr>
              <a:t>unmasked weights (</a:t>
            </a:r>
            <a:r>
              <a:rPr lang="en-US" sz="1300" dirty="0" smtClean="0">
                <a:solidFill>
                  <a:srgbClr val="9933FF"/>
                </a:solidFill>
                <a:latin typeface="Arial" pitchFamily="34" charset="0"/>
                <a:cs typeface="Arial" pitchFamily="34" charset="0"/>
              </a:rPr>
              <a:t>WET_DRY</a:t>
            </a:r>
            <a:r>
              <a:rPr lang="en-US" sz="1300" dirty="0" smtClean="0">
                <a:solidFill>
                  <a:srgbClr val="000000"/>
                </a:solidFill>
                <a:latin typeface="Arial" pitchFamily="34" charset="0"/>
                <a:cs typeface="Arial" pitchFamily="34" charset="0"/>
              </a:rPr>
              <a:t>)</a:t>
            </a:r>
          </a:p>
          <a:p>
            <a:pPr marL="182880" algn="l">
              <a:tabLst>
                <a:tab pos="685800" algn="l"/>
                <a:tab pos="1028700" algn="l"/>
                <a:tab pos="4457700" algn="l"/>
              </a:tabLst>
            </a:pPr>
            <a:endParaRPr lang="en-US" sz="1300" dirty="0" smtClean="0">
              <a:solidFill>
                <a:srgbClr val="0033CC"/>
              </a:solidFill>
              <a:latin typeface="Arial" pitchFamily="34" charset="0"/>
              <a:cs typeface="Arial" pitchFamily="34" charset="0"/>
            </a:endParaRP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real</a:t>
            </a:r>
            <a:r>
              <a:rPr lang="en-US" sz="1300" dirty="0">
                <a:solidFill>
                  <a:srgbClr val="0033CC"/>
                </a:solidFill>
                <a:latin typeface="Arial" pitchFamily="34" charset="0"/>
                <a:cs typeface="Arial" pitchFamily="34" charset="0"/>
              </a:rPr>
              <a:t>(r8), pointer :: </a:t>
            </a:r>
            <a:r>
              <a:rPr lang="en-US" sz="1300" dirty="0" err="1" smtClean="0">
                <a:solidFill>
                  <a:srgbClr val="FF0000"/>
                </a:solidFill>
                <a:latin typeface="Arial" pitchFamily="34" charset="0"/>
                <a:cs typeface="Arial" pitchFamily="34" charset="0"/>
              </a:rPr>
              <a:t>Qweight</a:t>
            </a:r>
            <a:r>
              <a:rPr lang="en-US" sz="1300" dirty="0" smtClean="0">
                <a:solidFill>
                  <a:srgbClr val="FF0000"/>
                </a:solidFill>
                <a:latin typeface="Arial" pitchFamily="34" charset="0"/>
                <a:cs typeface="Arial" pitchFamily="34" charset="0"/>
              </a:rPr>
              <a:t> </a:t>
            </a:r>
            <a:r>
              <a:rPr lang="en-US" sz="1300" dirty="0">
                <a:solidFill>
                  <a:srgbClr val="FF0000"/>
                </a:solidFill>
                <a:latin typeface="Arial" pitchFamily="34" charset="0"/>
                <a:cs typeface="Arial" pitchFamily="34" charset="0"/>
              </a:rPr>
              <a:t>(: , :) </a:t>
            </a:r>
            <a:r>
              <a:rPr lang="en-US" sz="1300" dirty="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quadratic </a:t>
            </a:r>
            <a:r>
              <a:rPr lang="en-US" sz="1300" dirty="0">
                <a:solidFill>
                  <a:srgbClr val="000000"/>
                </a:solidFill>
                <a:latin typeface="Arial" pitchFamily="34" charset="0"/>
                <a:cs typeface="Arial" pitchFamily="34" charset="0"/>
              </a:rPr>
              <a:t>horizontal weights</a:t>
            </a:r>
          </a:p>
          <a:p>
            <a:pPr marL="182880" algn="l">
              <a:tabLst>
                <a:tab pos="685800" algn="l"/>
                <a:tab pos="1028700" algn="l"/>
                <a:tab pos="4457700" algn="l"/>
              </a:tabLst>
            </a:pPr>
            <a:r>
              <a:rPr lang="en-US" sz="1300" dirty="0">
                <a:solidFill>
                  <a:srgbClr val="0033CC"/>
                </a:solidFill>
                <a:latin typeface="Arial" pitchFamily="34" charset="0"/>
                <a:cs typeface="Arial" pitchFamily="34" charset="0"/>
              </a:rPr>
              <a:t>                </a:t>
            </a:r>
            <a:r>
              <a:rPr lang="en-US" sz="1300" dirty="0" smtClean="0">
                <a:solidFill>
                  <a:srgbClr val="0033CC"/>
                </a:solidFill>
                <a:latin typeface="Arial" pitchFamily="34" charset="0"/>
                <a:cs typeface="Arial" pitchFamily="34" charset="0"/>
              </a:rPr>
              <a:t>real</a:t>
            </a:r>
            <a:r>
              <a:rPr lang="en-US" sz="1300" dirty="0">
                <a:solidFill>
                  <a:srgbClr val="0033CC"/>
                </a:solidFill>
                <a:latin typeface="Arial" pitchFamily="34" charset="0"/>
                <a:cs typeface="Arial" pitchFamily="34" charset="0"/>
              </a:rPr>
              <a:t>(r8), pointer :: </a:t>
            </a:r>
            <a:r>
              <a:rPr lang="en-US" sz="1300" dirty="0" err="1" smtClean="0">
                <a:solidFill>
                  <a:srgbClr val="FF0000"/>
                </a:solidFill>
                <a:latin typeface="Arial" pitchFamily="34" charset="0"/>
                <a:cs typeface="Arial" pitchFamily="34" charset="0"/>
              </a:rPr>
              <a:t>QweightUmasked</a:t>
            </a:r>
            <a:r>
              <a:rPr lang="en-US" sz="1300" dirty="0" smtClean="0">
                <a:solidFill>
                  <a:srgbClr val="FF0000"/>
                </a:solidFill>
                <a:latin typeface="Arial" pitchFamily="34" charset="0"/>
                <a:cs typeface="Arial" pitchFamily="34" charset="0"/>
              </a:rPr>
              <a:t> </a:t>
            </a:r>
            <a:r>
              <a:rPr lang="en-US" sz="1300" dirty="0">
                <a:solidFill>
                  <a:srgbClr val="FF0000"/>
                </a:solidFill>
                <a:latin typeface="Arial" pitchFamily="34" charset="0"/>
                <a:cs typeface="Arial" pitchFamily="34" charset="0"/>
              </a:rPr>
              <a:t>(: , :) </a:t>
            </a:r>
            <a:r>
              <a:rPr lang="en-US" sz="1300" dirty="0">
                <a:solidFill>
                  <a:srgbClr val="0033CC"/>
                </a:solidFill>
                <a:latin typeface="Arial" pitchFamily="34" charset="0"/>
                <a:cs typeface="Arial" pitchFamily="34" charset="0"/>
              </a:rPr>
              <a:t>	</a:t>
            </a:r>
            <a:r>
              <a:rPr lang="en-US" sz="1300" dirty="0">
                <a:solidFill>
                  <a:srgbClr val="000000"/>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quadratic </a:t>
            </a:r>
            <a:r>
              <a:rPr lang="en-US" sz="1300" dirty="0">
                <a:solidFill>
                  <a:srgbClr val="000000"/>
                </a:solidFill>
                <a:latin typeface="Arial" pitchFamily="34" charset="0"/>
                <a:cs typeface="Arial" pitchFamily="34" charset="0"/>
              </a:rPr>
              <a:t>horizontal unmasked weights (</a:t>
            </a:r>
            <a:r>
              <a:rPr lang="en-US" sz="1300" dirty="0">
                <a:solidFill>
                  <a:srgbClr val="9933FF"/>
                </a:solidFill>
                <a:latin typeface="Arial" pitchFamily="34" charset="0"/>
                <a:cs typeface="Arial" pitchFamily="34" charset="0"/>
              </a:rPr>
              <a:t>WET_DRY</a:t>
            </a:r>
            <a:r>
              <a:rPr lang="en-US" sz="1300" dirty="0">
                <a:solidFill>
                  <a:srgbClr val="000000"/>
                </a:solidFill>
                <a:latin typeface="Arial" pitchFamily="34" charset="0"/>
                <a:cs typeface="Arial" pitchFamily="34" charset="0"/>
              </a:rPr>
              <a:t>)</a:t>
            </a:r>
            <a:r>
              <a:rPr lang="en-US" sz="1300" dirty="0" smtClean="0">
                <a:solidFill>
                  <a:srgbClr val="0033CC"/>
                </a:solidFill>
                <a:latin typeface="Arial" pitchFamily="34" charset="0"/>
                <a:cs typeface="Arial" pitchFamily="34" charset="0"/>
              </a:rPr>
              <a:t>		</a:t>
            </a:r>
          </a:p>
          <a:p>
            <a:pPr marL="182880" algn="l">
              <a:tabLst>
                <a:tab pos="685800" algn="l"/>
                <a:tab pos="1028700" algn="l"/>
                <a:tab pos="4457700" algn="l"/>
              </a:tabLst>
            </a:pPr>
            <a:r>
              <a:rPr lang="en-US" sz="1300" dirty="0">
                <a:solidFill>
                  <a:srgbClr val="0033CC"/>
                </a:solidFill>
                <a:latin typeface="Arial" pitchFamily="34" charset="0"/>
                <a:cs typeface="Arial" pitchFamily="34" charset="0"/>
              </a:rPr>
              <a:t> </a:t>
            </a:r>
            <a:r>
              <a:rPr lang="en-US" sz="1300" dirty="0" smtClean="0">
                <a:solidFill>
                  <a:srgbClr val="0033CC"/>
                </a:solidFill>
                <a:latin typeface="Arial" pitchFamily="34" charset="0"/>
                <a:cs typeface="Arial" pitchFamily="34" charset="0"/>
              </a:rPr>
              <a:t>               real(r8), pointer :: </a:t>
            </a:r>
            <a:r>
              <a:rPr lang="en-US" sz="1300" dirty="0" err="1" smtClean="0">
                <a:solidFill>
                  <a:srgbClr val="FF0000"/>
                </a:solidFill>
                <a:latin typeface="Arial" pitchFamily="34" charset="0"/>
                <a:cs typeface="Arial" pitchFamily="34" charset="0"/>
              </a:rPr>
              <a:t>Vweight</a:t>
            </a:r>
            <a:r>
              <a:rPr lang="en-US" sz="1300" dirty="0" smtClean="0">
                <a:solidFill>
                  <a:srgbClr val="FF0000"/>
                </a:solidFill>
                <a:latin typeface="Arial" pitchFamily="34" charset="0"/>
                <a:cs typeface="Arial" pitchFamily="34" charset="0"/>
              </a:rPr>
              <a:t>(: , : ,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vertical  weights</a:t>
            </a:r>
          </a:p>
          <a:p>
            <a:pPr marL="182880" algn="l">
              <a:tabLst>
                <a:tab pos="685800" algn="l"/>
                <a:tab pos="1028700" algn="l"/>
                <a:tab pos="4457700" algn="l"/>
              </a:tabLst>
            </a:pPr>
            <a:endParaRPr lang="en-US" sz="1300" dirty="0" smtClean="0">
              <a:solidFill>
                <a:srgbClr val="0033CC"/>
              </a:solidFill>
              <a:latin typeface="Arial" pitchFamily="34" charset="0"/>
              <a:cs typeface="Arial" pitchFamily="34" charset="0"/>
            </a:endParaRP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END TYPE T_NGC</a:t>
            </a:r>
          </a:p>
          <a:p>
            <a:pPr marL="182880" algn="l">
              <a:tabLst>
                <a:tab pos="685800" algn="l"/>
                <a:tab pos="1028700" algn="l"/>
                <a:tab pos="4457700" algn="l"/>
              </a:tabLst>
            </a:pPr>
            <a:endParaRPr lang="en-US" sz="1300" dirty="0" smtClean="0">
              <a:solidFill>
                <a:srgbClr val="0033CC"/>
              </a:solidFill>
              <a:latin typeface="Arial" pitchFamily="34" charset="0"/>
              <a:cs typeface="Arial" pitchFamily="34" charset="0"/>
            </a:endParaRP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TYPE (T_NGC), </a:t>
            </a:r>
            <a:r>
              <a:rPr lang="en-US" sz="1300" dirty="0" err="1" smtClean="0">
                <a:solidFill>
                  <a:srgbClr val="0033CC"/>
                </a:solidFill>
                <a:latin typeface="Arial" pitchFamily="34" charset="0"/>
                <a:cs typeface="Arial" pitchFamily="34" charset="0"/>
              </a:rPr>
              <a:t>allocatable</a:t>
            </a:r>
            <a:r>
              <a:rPr lang="en-US" sz="1300" dirty="0" smtClean="0">
                <a:solidFill>
                  <a:srgbClr val="0033CC"/>
                </a:solidFill>
                <a:latin typeface="Arial" pitchFamily="34" charset="0"/>
                <a:cs typeface="Arial" pitchFamily="34" charset="0"/>
              </a:rPr>
              <a:t> :: </a:t>
            </a:r>
            <a:r>
              <a:rPr lang="en-US" sz="1300" dirty="0" err="1" smtClean="0">
                <a:solidFill>
                  <a:srgbClr val="FF0000"/>
                </a:solidFill>
                <a:latin typeface="Arial" pitchFamily="34" charset="0"/>
                <a:cs typeface="Arial" pitchFamily="34" charset="0"/>
              </a:rPr>
              <a:t>Rcontact</a:t>
            </a:r>
            <a:r>
              <a:rPr lang="en-US" sz="1300" dirty="0" smtClean="0">
                <a:solidFill>
                  <a:srgbClr val="FF0000"/>
                </a:solidFill>
                <a:latin typeface="Arial" pitchFamily="34" charset="0"/>
                <a:cs typeface="Arial" pitchFamily="34" charset="0"/>
              </a:rPr>
              <a:t>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RHO-points</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TYPE (T_NGC), </a:t>
            </a:r>
            <a:r>
              <a:rPr lang="en-US" sz="1300" dirty="0" err="1" smtClean="0">
                <a:solidFill>
                  <a:srgbClr val="0033CC"/>
                </a:solidFill>
                <a:latin typeface="Arial" pitchFamily="34" charset="0"/>
                <a:cs typeface="Arial" pitchFamily="34" charset="0"/>
              </a:rPr>
              <a:t>allocatable</a:t>
            </a:r>
            <a:r>
              <a:rPr lang="en-US" sz="1300" dirty="0" smtClean="0">
                <a:solidFill>
                  <a:srgbClr val="0033CC"/>
                </a:solidFill>
                <a:latin typeface="Arial" pitchFamily="34" charset="0"/>
                <a:cs typeface="Arial" pitchFamily="34" charset="0"/>
              </a:rPr>
              <a:t> :: </a:t>
            </a:r>
            <a:r>
              <a:rPr lang="en-US" sz="1300" dirty="0" err="1" smtClean="0">
                <a:solidFill>
                  <a:srgbClr val="FF0000"/>
                </a:solidFill>
                <a:latin typeface="Arial" pitchFamily="34" charset="0"/>
                <a:cs typeface="Arial" pitchFamily="34" charset="0"/>
              </a:rPr>
              <a:t>Ucontact</a:t>
            </a:r>
            <a:r>
              <a:rPr lang="en-US" sz="1300" dirty="0" smtClean="0">
                <a:solidFill>
                  <a:srgbClr val="FF0000"/>
                </a:solidFill>
                <a:latin typeface="Arial" pitchFamily="34" charset="0"/>
                <a:cs typeface="Arial" pitchFamily="34" charset="0"/>
              </a:rPr>
              <a:t> (:)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U-points</a:t>
            </a:r>
          </a:p>
          <a:p>
            <a:pPr marL="182880" algn="l">
              <a:tabLst>
                <a:tab pos="685800" algn="l"/>
                <a:tab pos="1028700" algn="l"/>
                <a:tab pos="4457700" algn="l"/>
              </a:tabLst>
            </a:pPr>
            <a:r>
              <a:rPr lang="en-US" sz="1300" dirty="0" smtClean="0">
                <a:solidFill>
                  <a:srgbClr val="0033CC"/>
                </a:solidFill>
                <a:latin typeface="Arial" pitchFamily="34" charset="0"/>
                <a:cs typeface="Arial" pitchFamily="34" charset="0"/>
              </a:rPr>
              <a:t>           TYPE (T_NGC), </a:t>
            </a:r>
            <a:r>
              <a:rPr lang="en-US" sz="1300" dirty="0" err="1" smtClean="0">
                <a:solidFill>
                  <a:srgbClr val="0033CC"/>
                </a:solidFill>
                <a:latin typeface="Arial" pitchFamily="34" charset="0"/>
                <a:cs typeface="Arial" pitchFamily="34" charset="0"/>
              </a:rPr>
              <a:t>allocatable</a:t>
            </a:r>
            <a:r>
              <a:rPr lang="en-US" sz="1300" dirty="0" smtClean="0">
                <a:solidFill>
                  <a:srgbClr val="0033CC"/>
                </a:solidFill>
                <a:latin typeface="Arial" pitchFamily="34" charset="0"/>
                <a:cs typeface="Arial" pitchFamily="34" charset="0"/>
              </a:rPr>
              <a:t> :: </a:t>
            </a:r>
            <a:r>
              <a:rPr lang="en-US" sz="1300" dirty="0" err="1" smtClean="0">
                <a:solidFill>
                  <a:srgbClr val="FF0000"/>
                </a:solidFill>
                <a:latin typeface="Arial" pitchFamily="34" charset="0"/>
                <a:cs typeface="Arial" pitchFamily="34" charset="0"/>
              </a:rPr>
              <a:t>Vcontact</a:t>
            </a:r>
            <a:r>
              <a:rPr lang="en-US" sz="1300" dirty="0" smtClean="0">
                <a:solidFill>
                  <a:srgbClr val="FF0000"/>
                </a:solidFill>
                <a:latin typeface="Arial" pitchFamily="34" charset="0"/>
                <a:cs typeface="Arial" pitchFamily="34" charset="0"/>
              </a:rPr>
              <a:t> (:) </a:t>
            </a:r>
            <a:r>
              <a:rPr lang="en-US" sz="1300" dirty="0" smtClean="0">
                <a:solidFill>
                  <a:srgbClr val="0033CC"/>
                </a:solidFill>
                <a:latin typeface="Arial" pitchFamily="34" charset="0"/>
                <a:cs typeface="Arial" pitchFamily="34" charset="0"/>
              </a:rPr>
              <a:t>	 </a:t>
            </a:r>
            <a:r>
              <a:rPr lang="en-US" sz="1300" dirty="0" smtClean="0">
                <a:solidFill>
                  <a:srgbClr val="000000"/>
                </a:solidFill>
                <a:latin typeface="Arial" pitchFamily="34" charset="0"/>
                <a:cs typeface="Arial" pitchFamily="34" charset="0"/>
              </a:rPr>
              <a:t>V-points</a:t>
            </a:r>
            <a:endParaRPr lang="en-US" sz="1300" dirty="0">
              <a:solidFill>
                <a:srgbClr val="000000"/>
              </a:solidFill>
              <a:latin typeface="Arial" pitchFamily="34" charset="0"/>
              <a:cs typeface="Arial" pitchFamily="34" charset="0"/>
            </a:endParaRPr>
          </a:p>
        </p:txBody>
      </p:sp>
      <p:sp>
        <p:nvSpPr>
          <p:cNvPr id="112" name="Text Box 4"/>
          <p:cNvSpPr txBox="1">
            <a:spLocks noChangeArrowheads="1"/>
          </p:cNvSpPr>
          <p:nvPr/>
        </p:nvSpPr>
        <p:spPr bwMode="auto">
          <a:xfrm>
            <a:off x="2380975" y="0"/>
            <a:ext cx="4377289"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Contact Points Structure</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Box 4"/>
          <p:cNvSpPr txBox="1">
            <a:spLocks noChangeArrowheads="1"/>
          </p:cNvSpPr>
          <p:nvPr/>
        </p:nvSpPr>
        <p:spPr bwMode="auto">
          <a:xfrm>
            <a:off x="2093751" y="0"/>
            <a:ext cx="4951740"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Contact Points Interpolation</a:t>
            </a:r>
            <a:endParaRPr lang="en-US" sz="2400" b="0" dirty="0">
              <a:solidFill>
                <a:srgbClr val="0033CC"/>
              </a:solidFill>
              <a:effectLst>
                <a:outerShdw blurRad="38100" dist="38100" dir="2700000" algn="tl">
                  <a:srgbClr val="000000">
                    <a:alpha val="43137"/>
                  </a:srgbClr>
                </a:outerShdw>
              </a:effectLst>
              <a:latin typeface="Arial Black" charset="0"/>
            </a:endParaRPr>
          </a:p>
        </p:txBody>
      </p:sp>
      <p:grpSp>
        <p:nvGrpSpPr>
          <p:cNvPr id="2" name="Group 66"/>
          <p:cNvGrpSpPr/>
          <p:nvPr/>
        </p:nvGrpSpPr>
        <p:grpSpPr>
          <a:xfrm>
            <a:off x="0" y="3810000"/>
            <a:ext cx="9144000" cy="2604195"/>
            <a:chOff x="0" y="3810000"/>
            <a:chExt cx="9144000" cy="2604195"/>
          </a:xfrm>
        </p:grpSpPr>
        <p:grpSp>
          <p:nvGrpSpPr>
            <p:cNvPr id="3" name="Group 60"/>
            <p:cNvGrpSpPr/>
            <p:nvPr/>
          </p:nvGrpSpPr>
          <p:grpSpPr>
            <a:xfrm>
              <a:off x="228600" y="3810000"/>
              <a:ext cx="8915400" cy="1169551"/>
              <a:chOff x="228600" y="3810000"/>
              <a:chExt cx="8915400" cy="1169551"/>
            </a:xfrm>
          </p:grpSpPr>
          <p:sp>
            <p:nvSpPr>
              <p:cNvPr id="58" name="TextBox 57"/>
              <p:cNvSpPr txBox="1"/>
              <p:nvPr/>
            </p:nvSpPr>
            <p:spPr>
              <a:xfrm>
                <a:off x="228600" y="3810000"/>
                <a:ext cx="4343400" cy="954107"/>
              </a:xfrm>
              <a:prstGeom prst="rect">
                <a:avLst/>
              </a:prstGeom>
              <a:noFill/>
            </p:spPr>
            <p:txBody>
              <a:bodyPr wrap="square" rtlCol="0">
                <a:spAutoFit/>
              </a:bodyPr>
              <a:lstStyle/>
              <a:p>
                <a:pPr algn="l"/>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(1, :)</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a:t>
                </a:r>
                <a:r>
                  <a:rPr lang="en-US" sz="1400" dirty="0" smtClean="0">
                    <a:solidFill>
                      <a:srgbClr val="1E1E1E"/>
                    </a:solidFill>
                    <a:latin typeface="Arial" pitchFamily="34" charset="0"/>
                    <a:cs typeface="Arial" pitchFamily="34" charset="0"/>
                  </a:rPr>
                  <a:t>1 - p</a:t>
                </a:r>
                <a:r>
                  <a:rPr lang="en-US" sz="1400" dirty="0" smtClean="0">
                    <a:solidFill>
                      <a:srgbClr val="0033CC"/>
                    </a:solidFill>
                    <a:latin typeface="Arial" pitchFamily="34" charset="0"/>
                    <a:cs typeface="Arial" pitchFamily="34" charset="0"/>
                  </a:rPr>
                  <a:t>) * (</a:t>
                </a:r>
                <a:r>
                  <a:rPr lang="en-US" sz="1400" dirty="0" smtClean="0">
                    <a:solidFill>
                      <a:srgbClr val="1E1E1E"/>
                    </a:solidFill>
                    <a:latin typeface="Arial" pitchFamily="34" charset="0"/>
                    <a:cs typeface="Arial" pitchFamily="34" charset="0"/>
                  </a:rPr>
                  <a:t>1 - q</a:t>
                </a:r>
                <a:r>
                  <a:rPr lang="en-US" sz="1400" dirty="0" smtClean="0">
                    <a:solidFill>
                      <a:srgbClr val="0033CC"/>
                    </a:solidFill>
                    <a:latin typeface="Arial" pitchFamily="34" charset="0"/>
                    <a:cs typeface="Arial" pitchFamily="34" charset="0"/>
                  </a:rPr>
                  <a:t>)</a:t>
                </a:r>
              </a:p>
              <a:p>
                <a:pPr algn="l"/>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(2, :)</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smtClean="0">
                    <a:solidFill>
                      <a:srgbClr val="1E1E1E"/>
                    </a:solidFill>
                    <a:latin typeface="Arial" pitchFamily="34" charset="0"/>
                    <a:cs typeface="Arial" pitchFamily="34" charset="0"/>
                  </a:rPr>
                  <a:t>p</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a:t>
                </a:r>
                <a:r>
                  <a:rPr lang="en-US" sz="1400" dirty="0" smtClean="0">
                    <a:solidFill>
                      <a:srgbClr val="1E1E1E"/>
                    </a:solidFill>
                    <a:latin typeface="Arial" pitchFamily="34" charset="0"/>
                    <a:cs typeface="Arial" pitchFamily="34" charset="0"/>
                  </a:rPr>
                  <a:t>1 - q</a:t>
                </a:r>
                <a:r>
                  <a:rPr lang="en-US" sz="1400" dirty="0" smtClean="0">
                    <a:solidFill>
                      <a:srgbClr val="0033CC"/>
                    </a:solidFill>
                    <a:latin typeface="Arial" pitchFamily="34" charset="0"/>
                    <a:cs typeface="Arial" pitchFamily="34" charset="0"/>
                  </a:rPr>
                  <a:t>)</a:t>
                </a:r>
              </a:p>
              <a:p>
                <a:pPr algn="l"/>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(3, :)</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smtClean="0">
                    <a:solidFill>
                      <a:srgbClr val="1E1E1E"/>
                    </a:solidFill>
                    <a:latin typeface="Arial" pitchFamily="34" charset="0"/>
                    <a:cs typeface="Arial" pitchFamily="34" charset="0"/>
                  </a:rPr>
                  <a:t>p</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smtClean="0">
                    <a:solidFill>
                      <a:srgbClr val="1E1E1E"/>
                    </a:solidFill>
                    <a:latin typeface="Arial" pitchFamily="34" charset="0"/>
                    <a:cs typeface="Arial" pitchFamily="34" charset="0"/>
                  </a:rPr>
                  <a:t>q</a:t>
                </a:r>
              </a:p>
              <a:p>
                <a:pPr algn="l"/>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(4, :)</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a:t>
                </a:r>
                <a:r>
                  <a:rPr lang="en-US" sz="1400" dirty="0" smtClean="0">
                    <a:solidFill>
                      <a:srgbClr val="1E1E1E"/>
                    </a:solidFill>
                    <a:latin typeface="Arial" pitchFamily="34" charset="0"/>
                    <a:cs typeface="Arial" pitchFamily="34" charset="0"/>
                  </a:rPr>
                  <a:t>1 - p</a:t>
                </a:r>
                <a:r>
                  <a:rPr lang="en-US" sz="1400" dirty="0" smtClean="0">
                    <a:solidFill>
                      <a:srgbClr val="0033CC"/>
                    </a:solidFill>
                    <a:latin typeface="Arial" pitchFamily="34" charset="0"/>
                    <a:cs typeface="Arial" pitchFamily="34" charset="0"/>
                  </a:rPr>
                  <a:t>) *</a:t>
                </a:r>
                <a:r>
                  <a:rPr lang="en-US" sz="1400" dirty="0" smtClean="0">
                    <a:solidFill>
                      <a:srgbClr val="0070C0"/>
                    </a:solidFill>
                    <a:latin typeface="Arial" pitchFamily="34" charset="0"/>
                    <a:cs typeface="Arial" pitchFamily="34" charset="0"/>
                  </a:rPr>
                  <a:t> </a:t>
                </a:r>
                <a:r>
                  <a:rPr lang="en-US" sz="1400" dirty="0" smtClean="0">
                    <a:solidFill>
                      <a:srgbClr val="1E1E1E"/>
                    </a:solidFill>
                    <a:latin typeface="Arial" pitchFamily="34" charset="0"/>
                    <a:cs typeface="Arial" pitchFamily="34" charset="0"/>
                  </a:rPr>
                  <a:t>q</a:t>
                </a:r>
              </a:p>
            </p:txBody>
          </p:sp>
          <p:sp>
            <p:nvSpPr>
              <p:cNvPr id="59" name="TextBox 58"/>
              <p:cNvSpPr txBox="1"/>
              <p:nvPr/>
            </p:nvSpPr>
            <p:spPr>
              <a:xfrm>
                <a:off x="4572000" y="3810000"/>
                <a:ext cx="4572000" cy="1169551"/>
              </a:xfrm>
              <a:prstGeom prst="rect">
                <a:avLst/>
              </a:prstGeom>
              <a:noFill/>
            </p:spPr>
            <p:txBody>
              <a:bodyPr wrap="square" rtlCol="0">
                <a:spAutoFit/>
              </a:bodyPr>
              <a:lstStyle/>
              <a:p>
                <a:pPr algn="l"/>
                <a:r>
                  <a:rPr lang="en-US" sz="1400" dirty="0" smtClean="0">
                    <a:solidFill>
                      <a:srgbClr val="FF0000"/>
                    </a:solidFill>
                    <a:latin typeface="Arial" pitchFamily="34" charset="0"/>
                    <a:cs typeface="Arial" pitchFamily="34" charset="0"/>
                  </a:rPr>
                  <a:t>Value (</a:t>
                </a:r>
                <a:r>
                  <a:rPr lang="en-US" sz="1400" dirty="0" err="1" smtClean="0">
                    <a:solidFill>
                      <a:srgbClr val="FF0000"/>
                    </a:solidFill>
                    <a:latin typeface="Arial" pitchFamily="34" charset="0"/>
                    <a:cs typeface="Arial" pitchFamily="34" charset="0"/>
                  </a:rPr>
                  <a:t>Irg</a:t>
                </a:r>
                <a:r>
                  <a:rPr lang="en-US" sz="1400" dirty="0" smtClean="0">
                    <a:solidFill>
                      <a:srgbClr val="FF000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Jrg</a:t>
                </a:r>
                <a:r>
                  <a:rPr lang="en-US" sz="1400" dirty="0" smtClean="0">
                    <a:solidFill>
                      <a:srgbClr val="FF0000"/>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a:t>
                </a:r>
                <a:r>
                  <a:rPr lang="en-US" sz="1400" dirty="0" smtClean="0">
                    <a:solidFill>
                      <a:srgbClr val="0070C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(1,:) </a:t>
                </a:r>
                <a:r>
                  <a:rPr lang="en-US" sz="1400" dirty="0" smtClean="0">
                    <a:solidFill>
                      <a:srgbClr val="0033CC"/>
                    </a:solidFill>
                    <a:latin typeface="Arial" pitchFamily="34" charset="0"/>
                    <a:cs typeface="Arial" pitchFamily="34" charset="0"/>
                  </a:rPr>
                  <a:t>* F2d(</a:t>
                </a:r>
                <a:r>
                  <a:rPr lang="en-US" sz="1400" dirty="0" err="1" smtClean="0">
                    <a:solidFill>
                      <a:srgbClr val="0033CC"/>
                    </a:solidFill>
                    <a:latin typeface="Arial" pitchFamily="34" charset="0"/>
                    <a:cs typeface="Arial" pitchFamily="34" charset="0"/>
                  </a:rPr>
                  <a:t>Idg</a:t>
                </a:r>
                <a:r>
                  <a:rPr lang="en-US" sz="1400" dirty="0" smtClean="0">
                    <a:solidFill>
                      <a:srgbClr val="0033CC"/>
                    </a:solidFill>
                    <a:latin typeface="Arial" pitchFamily="34" charset="0"/>
                    <a:cs typeface="Arial" pitchFamily="34" charset="0"/>
                  </a:rPr>
                  <a:t>     ,</a:t>
                </a:r>
                <a:r>
                  <a:rPr lang="en-US" sz="1400" dirty="0" err="1" smtClean="0">
                    <a:solidFill>
                      <a:srgbClr val="0033CC"/>
                    </a:solidFill>
                    <a:latin typeface="Arial" pitchFamily="34" charset="0"/>
                    <a:cs typeface="Arial" pitchFamily="34" charset="0"/>
                  </a:rPr>
                  <a:t>Jdg</a:t>
                </a:r>
                <a:r>
                  <a:rPr lang="en-US" sz="1400" dirty="0" smtClean="0">
                    <a:solidFill>
                      <a:srgbClr val="0033CC"/>
                    </a:solidFill>
                    <a:latin typeface="Arial" pitchFamily="34" charset="0"/>
                    <a:cs typeface="Arial" pitchFamily="34" charset="0"/>
                  </a:rPr>
                  <a:t>    )+</a:t>
                </a:r>
              </a:p>
              <a:p>
                <a:pPr algn="l"/>
                <a:r>
                  <a:rPr lang="en-US" sz="1400" dirty="0" smtClean="0">
                    <a:solidFill>
                      <a:srgbClr val="0070C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(2,:) </a:t>
                </a:r>
                <a:r>
                  <a:rPr lang="en-US" sz="1400" dirty="0" smtClean="0">
                    <a:solidFill>
                      <a:srgbClr val="0033CC"/>
                    </a:solidFill>
                    <a:latin typeface="Arial" pitchFamily="34" charset="0"/>
                    <a:cs typeface="Arial" pitchFamily="34" charset="0"/>
                  </a:rPr>
                  <a:t>* F2d(Idg+1,Jdg     )+</a:t>
                </a:r>
              </a:p>
              <a:p>
                <a:pPr algn="l"/>
                <a:r>
                  <a:rPr lang="en-US" sz="1400" dirty="0" smtClean="0">
                    <a:solidFill>
                      <a:srgbClr val="FF000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(3,:) </a:t>
                </a:r>
                <a:r>
                  <a:rPr lang="en-US" sz="1400" dirty="0" smtClean="0">
                    <a:solidFill>
                      <a:srgbClr val="0033CC"/>
                    </a:solidFill>
                    <a:latin typeface="Arial" pitchFamily="34" charset="0"/>
                    <a:cs typeface="Arial" pitchFamily="34" charset="0"/>
                  </a:rPr>
                  <a:t>* F2d(Idg+1,Jdg+1)+</a:t>
                </a:r>
              </a:p>
              <a:p>
                <a:pPr algn="l"/>
                <a:r>
                  <a:rPr lang="en-US" sz="1400" dirty="0" smtClean="0">
                    <a:solidFill>
                      <a:srgbClr val="0070C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(4,:) </a:t>
                </a:r>
                <a:r>
                  <a:rPr lang="en-US" sz="1400" dirty="0" smtClean="0">
                    <a:solidFill>
                      <a:srgbClr val="0033CC"/>
                    </a:solidFill>
                    <a:latin typeface="Arial" pitchFamily="34" charset="0"/>
                    <a:cs typeface="Arial" pitchFamily="34" charset="0"/>
                  </a:rPr>
                  <a:t>* F2d(</a:t>
                </a:r>
                <a:r>
                  <a:rPr lang="en-US" sz="1400" dirty="0" err="1" smtClean="0">
                    <a:solidFill>
                      <a:srgbClr val="0033CC"/>
                    </a:solidFill>
                    <a:latin typeface="Arial" pitchFamily="34" charset="0"/>
                    <a:cs typeface="Arial" pitchFamily="34" charset="0"/>
                  </a:rPr>
                  <a:t>Idg</a:t>
                </a:r>
                <a:r>
                  <a:rPr lang="en-US" sz="1400" dirty="0" smtClean="0">
                    <a:solidFill>
                      <a:srgbClr val="0033CC"/>
                    </a:solidFill>
                    <a:latin typeface="Arial" pitchFamily="34" charset="0"/>
                    <a:cs typeface="Arial" pitchFamily="34" charset="0"/>
                  </a:rPr>
                  <a:t>     ,Jdg+1)</a:t>
                </a:r>
              </a:p>
              <a:p>
                <a:pPr algn="l"/>
                <a:endParaRPr lang="en-US" sz="1400" dirty="0">
                  <a:solidFill>
                    <a:srgbClr val="0070C0"/>
                  </a:solidFill>
                  <a:latin typeface="Arial" pitchFamily="34" charset="0"/>
                  <a:cs typeface="Arial" pitchFamily="34" charset="0"/>
                </a:endParaRPr>
              </a:p>
            </p:txBody>
          </p:sp>
        </p:grpSp>
        <p:sp>
          <p:nvSpPr>
            <p:cNvPr id="64" name="TextBox 63"/>
            <p:cNvSpPr txBox="1"/>
            <p:nvPr/>
          </p:nvSpPr>
          <p:spPr>
            <a:xfrm>
              <a:off x="0" y="5029200"/>
              <a:ext cx="9144000" cy="1384995"/>
            </a:xfrm>
            <a:prstGeom prst="rect">
              <a:avLst/>
            </a:prstGeom>
            <a:noFill/>
          </p:spPr>
          <p:txBody>
            <a:bodyPr wrap="square" rtlCol="0">
              <a:spAutoFit/>
            </a:bodyPr>
            <a:lstStyle/>
            <a:p>
              <a:pPr marL="228600" algn="l">
                <a:tabLst>
                  <a:tab pos="914400" algn="l"/>
                </a:tabLst>
              </a:pPr>
              <a:r>
                <a:rPr lang="en-US" sz="1400" dirty="0" smtClean="0">
                  <a:solidFill>
                    <a:srgbClr val="0033CC"/>
                  </a:solidFill>
                  <a:latin typeface="Arial" pitchFamily="34" charset="0"/>
                  <a:cs typeface="Arial" pitchFamily="34" charset="0"/>
                </a:rPr>
                <a:t>If coincident contact points between data donor and data receiver grids,  </a:t>
              </a:r>
              <a:r>
                <a:rPr lang="en-US" sz="1400" dirty="0" smtClean="0">
                  <a:solidFill>
                    <a:srgbClr val="1E1E1E"/>
                  </a:solidFill>
                  <a:latin typeface="Arial" pitchFamily="34" charset="0"/>
                  <a:cs typeface="Arial" pitchFamily="34" charset="0"/>
                </a:rPr>
                <a:t>p</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smtClean="0">
                  <a:solidFill>
                    <a:srgbClr val="1E1E1E"/>
                  </a:solidFill>
                  <a:latin typeface="Arial" pitchFamily="34" charset="0"/>
                  <a:cs typeface="Arial" pitchFamily="34" charset="0"/>
                </a:rPr>
                <a:t>q</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0.0,</a:t>
              </a:r>
            </a:p>
            <a:p>
              <a:pPr marL="228600" algn="l"/>
              <a:endParaRPr lang="en-US" sz="1400" dirty="0" smtClean="0">
                <a:solidFill>
                  <a:srgbClr val="FF0000"/>
                </a:solidFill>
                <a:latin typeface="Arial" pitchFamily="34" charset="0"/>
                <a:cs typeface="Arial" pitchFamily="34" charset="0"/>
              </a:endParaRPr>
            </a:p>
            <a:p>
              <a:pPr marL="228600" algn="l">
                <a:tabLst>
                  <a:tab pos="914400" algn="l"/>
                </a:tabLst>
              </a:pPr>
              <a:r>
                <a:rPr lang="en-US" sz="1400" dirty="0" smtClean="0">
                  <a:solidFill>
                    <a:srgbClr val="FF000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(1, :)</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1.0			</a:t>
              </a:r>
              <a:r>
                <a:rPr lang="en-US" sz="1400" dirty="0" smtClean="0">
                  <a:solidFill>
                    <a:srgbClr val="FF0000"/>
                  </a:solidFill>
                  <a:latin typeface="Arial" pitchFamily="34" charset="0"/>
                  <a:cs typeface="Arial" pitchFamily="34" charset="0"/>
                </a:rPr>
                <a:t>Value (</a:t>
              </a:r>
              <a:r>
                <a:rPr lang="en-US" sz="1400" dirty="0" err="1" smtClean="0">
                  <a:solidFill>
                    <a:srgbClr val="FF0000"/>
                  </a:solidFill>
                  <a:latin typeface="Arial" pitchFamily="34" charset="0"/>
                  <a:cs typeface="Arial" pitchFamily="34" charset="0"/>
                </a:rPr>
                <a:t>Irg</a:t>
              </a:r>
              <a:r>
                <a:rPr lang="en-US" sz="1400" dirty="0" smtClean="0">
                  <a:solidFill>
                    <a:srgbClr val="FF000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Jrg</a:t>
              </a:r>
              <a:r>
                <a:rPr lang="en-US" sz="1400" dirty="0" smtClean="0">
                  <a:solidFill>
                    <a:srgbClr val="FF0000"/>
                  </a:solidFill>
                  <a:latin typeface="Arial" pitchFamily="34" charset="0"/>
                  <a:cs typeface="Arial" pitchFamily="34" charset="0"/>
                </a:rPr>
                <a:t>)</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a:t>
              </a:r>
              <a:r>
                <a:rPr lang="en-US" sz="1400" dirty="0" smtClean="0">
                  <a:solidFill>
                    <a:srgbClr val="0070C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(1, :) </a:t>
              </a:r>
              <a:r>
                <a:rPr lang="en-US" sz="1400" dirty="0" smtClean="0">
                  <a:solidFill>
                    <a:srgbClr val="0033CC"/>
                  </a:solidFill>
                  <a:latin typeface="Arial" pitchFamily="34" charset="0"/>
                  <a:cs typeface="Arial" pitchFamily="34" charset="0"/>
                </a:rPr>
                <a:t>* F2d( </a:t>
              </a:r>
              <a:r>
                <a:rPr lang="en-US" sz="1400" dirty="0" err="1" smtClean="0">
                  <a:solidFill>
                    <a:srgbClr val="0033CC"/>
                  </a:solidFill>
                  <a:latin typeface="Arial" pitchFamily="34" charset="0"/>
                  <a:cs typeface="Arial" pitchFamily="34" charset="0"/>
                </a:rPr>
                <a:t>Idg</a:t>
              </a:r>
              <a:r>
                <a:rPr lang="en-US" sz="1400" dirty="0" smtClean="0">
                  <a:solidFill>
                    <a:srgbClr val="0033CC"/>
                  </a:solidFill>
                  <a:latin typeface="Arial" pitchFamily="34" charset="0"/>
                  <a:cs typeface="Arial" pitchFamily="34" charset="0"/>
                </a:rPr>
                <a:t>, </a:t>
              </a:r>
              <a:r>
                <a:rPr lang="en-US" sz="1400" dirty="0" err="1" smtClean="0">
                  <a:solidFill>
                    <a:srgbClr val="0033CC"/>
                  </a:solidFill>
                  <a:latin typeface="Arial" pitchFamily="34" charset="0"/>
                  <a:cs typeface="Arial" pitchFamily="34" charset="0"/>
                </a:rPr>
                <a:t>Jdg</a:t>
              </a:r>
              <a:r>
                <a:rPr lang="en-US" sz="1400" dirty="0" smtClean="0">
                  <a:solidFill>
                    <a:srgbClr val="0033CC"/>
                  </a:solidFill>
                  <a:latin typeface="Arial" pitchFamily="34" charset="0"/>
                  <a:cs typeface="Arial" pitchFamily="34" charset="0"/>
                </a:rPr>
                <a:t> )</a:t>
              </a:r>
            </a:p>
            <a:p>
              <a:pPr marL="228600" algn="l">
                <a:tabLst>
                  <a:tab pos="914400" algn="l"/>
                </a:tabLst>
              </a:pPr>
              <a:r>
                <a:rPr lang="en-US" sz="1400" dirty="0" smtClean="0">
                  <a:solidFill>
                    <a:srgbClr val="0033CC"/>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(3, :)</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0.0</a:t>
              </a:r>
            </a:p>
            <a:p>
              <a:pPr marL="228600" algn="l">
                <a:tabLst>
                  <a:tab pos="914400" algn="l"/>
                </a:tabLst>
              </a:pPr>
              <a:r>
                <a:rPr lang="en-US" sz="1400" dirty="0" smtClean="0">
                  <a:solidFill>
                    <a:srgbClr val="FF000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(4, :)</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0.0</a:t>
              </a:r>
            </a:p>
            <a:p>
              <a:pPr marL="228600" algn="l">
                <a:tabLst>
                  <a:tab pos="914400" algn="l"/>
                </a:tabLst>
              </a:pPr>
              <a:r>
                <a:rPr lang="en-US" sz="1400" dirty="0" smtClean="0">
                  <a:solidFill>
                    <a:srgbClr val="FF0000"/>
                  </a:solidFill>
                  <a:latin typeface="Arial" pitchFamily="34" charset="0"/>
                  <a:cs typeface="Arial" pitchFamily="34" charset="0"/>
                </a:rPr>
                <a:t>	</a:t>
              </a:r>
              <a:r>
                <a:rPr lang="en-US" sz="1400" dirty="0" err="1" smtClean="0">
                  <a:solidFill>
                    <a:srgbClr val="FF0000"/>
                  </a:solidFill>
                  <a:latin typeface="Arial" pitchFamily="34" charset="0"/>
                  <a:cs typeface="Arial" pitchFamily="34" charset="0"/>
                </a:rPr>
                <a:t>Lweight</a:t>
              </a:r>
              <a:r>
                <a:rPr lang="en-US" sz="1400" dirty="0" smtClean="0">
                  <a:solidFill>
                    <a:srgbClr val="FF0000"/>
                  </a:solidFill>
                  <a:latin typeface="Arial" pitchFamily="34" charset="0"/>
                  <a:cs typeface="Arial" pitchFamily="34" charset="0"/>
                </a:rPr>
                <a:t> (5, :)</a:t>
              </a:r>
              <a:r>
                <a:rPr lang="en-US" sz="1400" dirty="0" smtClean="0">
                  <a:solidFill>
                    <a:srgbClr val="0070C0"/>
                  </a:solidFill>
                  <a:latin typeface="Arial" pitchFamily="34" charset="0"/>
                  <a:cs typeface="Arial" pitchFamily="34" charset="0"/>
                </a:rPr>
                <a:t> </a:t>
              </a:r>
              <a:r>
                <a:rPr lang="en-US" sz="1400" dirty="0" smtClean="0">
                  <a:solidFill>
                    <a:srgbClr val="0033CC"/>
                  </a:solidFill>
                  <a:latin typeface="Arial" pitchFamily="34" charset="0"/>
                  <a:cs typeface="Arial" pitchFamily="34" charset="0"/>
                </a:rPr>
                <a:t>= 0.0</a:t>
              </a:r>
            </a:p>
          </p:txBody>
        </p:sp>
      </p:grpSp>
      <p:grpSp>
        <p:nvGrpSpPr>
          <p:cNvPr id="5" name="Group 43"/>
          <p:cNvGrpSpPr/>
          <p:nvPr/>
        </p:nvGrpSpPr>
        <p:grpSpPr>
          <a:xfrm>
            <a:off x="142038" y="762000"/>
            <a:ext cx="8849562" cy="2743200"/>
            <a:chOff x="142038" y="457200"/>
            <a:chExt cx="8849562" cy="2743200"/>
          </a:xfrm>
        </p:grpSpPr>
        <p:grpSp>
          <p:nvGrpSpPr>
            <p:cNvPr id="11" name="Group 45"/>
            <p:cNvGrpSpPr/>
            <p:nvPr/>
          </p:nvGrpSpPr>
          <p:grpSpPr>
            <a:xfrm>
              <a:off x="142038" y="987623"/>
              <a:ext cx="5649162" cy="2181999"/>
              <a:chOff x="-498508" y="987623"/>
              <a:chExt cx="5649162" cy="2181999"/>
            </a:xfrm>
          </p:grpSpPr>
          <p:sp>
            <p:nvSpPr>
              <p:cNvPr id="4" name="Rectangle 3"/>
              <p:cNvSpPr/>
              <p:nvPr/>
            </p:nvSpPr>
            <p:spPr bwMode="auto">
              <a:xfrm>
                <a:off x="1102239" y="1219200"/>
                <a:ext cx="2057400" cy="1676400"/>
              </a:xfrm>
              <a:prstGeom prst="rect">
                <a:avLst/>
              </a:prstGeom>
              <a:solidFill>
                <a:schemeClr val="accent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Lucida Console" pitchFamily="49" charset="0"/>
                </a:endParaRPr>
              </a:p>
            </p:txBody>
          </p:sp>
          <p:cxnSp>
            <p:nvCxnSpPr>
              <p:cNvPr id="6" name="Straight Arrow Connector 5"/>
              <p:cNvCxnSpPr/>
              <p:nvPr/>
            </p:nvCxnSpPr>
            <p:spPr bwMode="auto">
              <a:xfrm>
                <a:off x="1102239" y="1219200"/>
                <a:ext cx="2057400" cy="0"/>
              </a:xfrm>
              <a:prstGeom prst="straightConnector1">
                <a:avLst/>
              </a:prstGeom>
              <a:solidFill>
                <a:srgbClr val="80837D"/>
              </a:solidFill>
              <a:ln w="9525" cap="flat" cmpd="sng" algn="ctr">
                <a:noFill/>
                <a:prstDash val="solid"/>
                <a:round/>
                <a:headEnd type="none" w="med" len="med"/>
                <a:tailEnd type="arrow"/>
              </a:ln>
              <a:effectLst/>
            </p:spPr>
          </p:cxnSp>
          <p:sp>
            <p:nvSpPr>
              <p:cNvPr id="7" name="TextBox 6"/>
              <p:cNvSpPr txBox="1"/>
              <p:nvPr/>
            </p:nvSpPr>
            <p:spPr>
              <a:xfrm>
                <a:off x="3096887" y="987623"/>
                <a:ext cx="2053767" cy="276999"/>
              </a:xfrm>
              <a:prstGeom prst="rect">
                <a:avLst/>
              </a:prstGeom>
              <a:noFill/>
            </p:spPr>
            <p:txBody>
              <a:bodyPr wrap="none" rtlCol="0">
                <a:spAutoFit/>
              </a:bodyPr>
              <a:lstStyle/>
              <a:p>
                <a:pPr algn="l"/>
                <a:r>
                  <a:rPr lang="en-US" sz="1200" dirty="0" smtClean="0">
                    <a:solidFill>
                      <a:srgbClr val="1E1E1E"/>
                    </a:solidFill>
                    <a:latin typeface="Arial" pitchFamily="34" charset="0"/>
                    <a:cs typeface="Arial" pitchFamily="34" charset="0"/>
                  </a:rPr>
                  <a:t>3</a:t>
                </a:r>
                <a:r>
                  <a:rPr lang="en-US" sz="1200" dirty="0" smtClean="0">
                    <a:solidFill>
                      <a:srgbClr val="0070C0"/>
                    </a:solidFill>
                    <a:latin typeface="Arial" pitchFamily="34" charset="0"/>
                    <a:cs typeface="Arial" pitchFamily="34" charset="0"/>
                  </a:rPr>
                  <a:t>    </a:t>
                </a:r>
                <a:r>
                  <a:rPr lang="en-US" sz="1200" dirty="0" smtClean="0">
                    <a:solidFill>
                      <a:srgbClr val="0033CC"/>
                    </a:solidFill>
                    <a:latin typeface="Arial" pitchFamily="34" charset="0"/>
                    <a:cs typeface="Arial" pitchFamily="34" charset="0"/>
                  </a:rPr>
                  <a:t>(Idg+1, Jdg+1, Kdg-1) </a:t>
                </a:r>
                <a:endParaRPr lang="en-US" sz="1200" dirty="0">
                  <a:solidFill>
                    <a:srgbClr val="0033CC"/>
                  </a:solidFill>
                  <a:latin typeface="Arial" pitchFamily="34" charset="0"/>
                  <a:cs typeface="Arial" pitchFamily="34" charset="0"/>
                </a:endParaRPr>
              </a:p>
            </p:txBody>
          </p:sp>
          <p:sp>
            <p:nvSpPr>
              <p:cNvPr id="8" name="TextBox 7"/>
              <p:cNvSpPr txBox="1"/>
              <p:nvPr/>
            </p:nvSpPr>
            <p:spPr>
              <a:xfrm>
                <a:off x="3090652" y="2816423"/>
                <a:ext cx="269625"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2</a:t>
                </a:r>
                <a:endParaRPr lang="en-US" sz="1200" dirty="0">
                  <a:solidFill>
                    <a:srgbClr val="1E1E1E"/>
                  </a:solidFill>
                  <a:latin typeface="Arial" pitchFamily="34" charset="0"/>
                  <a:cs typeface="Arial" pitchFamily="34" charset="0"/>
                </a:endParaRPr>
              </a:p>
            </p:txBody>
          </p:sp>
          <p:sp>
            <p:nvSpPr>
              <p:cNvPr id="9" name="TextBox 8"/>
              <p:cNvSpPr txBox="1"/>
              <p:nvPr/>
            </p:nvSpPr>
            <p:spPr>
              <a:xfrm>
                <a:off x="901600" y="990600"/>
                <a:ext cx="269625"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4</a:t>
                </a:r>
                <a:endParaRPr lang="en-US" sz="1200" dirty="0">
                  <a:solidFill>
                    <a:srgbClr val="1E1E1E"/>
                  </a:solidFill>
                  <a:latin typeface="Arial" pitchFamily="34" charset="0"/>
                  <a:cs typeface="Arial" pitchFamily="34" charset="0"/>
                </a:endParaRPr>
              </a:p>
            </p:txBody>
          </p:sp>
          <p:sp>
            <p:nvSpPr>
              <p:cNvPr id="10" name="TextBox 9"/>
              <p:cNvSpPr txBox="1"/>
              <p:nvPr/>
            </p:nvSpPr>
            <p:spPr>
              <a:xfrm>
                <a:off x="-498508" y="2819400"/>
                <a:ext cx="1661032" cy="276999"/>
              </a:xfrm>
              <a:prstGeom prst="rect">
                <a:avLst/>
              </a:prstGeom>
              <a:noFill/>
            </p:spPr>
            <p:txBody>
              <a:bodyPr wrap="none" rtlCol="0">
                <a:spAutoFit/>
              </a:bodyPr>
              <a:lstStyle/>
              <a:p>
                <a:pPr algn="r"/>
                <a:r>
                  <a:rPr lang="en-US" sz="1200" dirty="0" smtClean="0">
                    <a:solidFill>
                      <a:srgbClr val="0033CC"/>
                    </a:solidFill>
                    <a:latin typeface="Arial" pitchFamily="34" charset="0"/>
                    <a:cs typeface="Arial" pitchFamily="34" charset="0"/>
                  </a:rPr>
                  <a:t>(</a:t>
                </a:r>
                <a:r>
                  <a:rPr lang="en-US" sz="1200" dirty="0" err="1" smtClean="0">
                    <a:solidFill>
                      <a:srgbClr val="0033CC"/>
                    </a:solidFill>
                    <a:latin typeface="Arial" pitchFamily="34" charset="0"/>
                    <a:cs typeface="Arial" pitchFamily="34" charset="0"/>
                  </a:rPr>
                  <a:t>Idg</a:t>
                </a:r>
                <a:r>
                  <a:rPr lang="en-US" sz="1200" dirty="0" smtClean="0">
                    <a:solidFill>
                      <a:srgbClr val="0033CC"/>
                    </a:solidFill>
                    <a:latin typeface="Arial" pitchFamily="34" charset="0"/>
                    <a:cs typeface="Arial" pitchFamily="34" charset="0"/>
                  </a:rPr>
                  <a:t>, </a:t>
                </a:r>
                <a:r>
                  <a:rPr lang="en-US" sz="1200" dirty="0" err="1" smtClean="0">
                    <a:solidFill>
                      <a:srgbClr val="0033CC"/>
                    </a:solidFill>
                    <a:latin typeface="Arial" pitchFamily="34" charset="0"/>
                    <a:cs typeface="Arial" pitchFamily="34" charset="0"/>
                  </a:rPr>
                  <a:t>Jdg</a:t>
                </a:r>
                <a:r>
                  <a:rPr lang="en-US" sz="1200" dirty="0" smtClean="0">
                    <a:solidFill>
                      <a:srgbClr val="0033CC"/>
                    </a:solidFill>
                    <a:latin typeface="Arial" pitchFamily="34" charset="0"/>
                    <a:cs typeface="Arial" pitchFamily="34" charset="0"/>
                  </a:rPr>
                  <a:t>, Kdg-1)    </a:t>
                </a:r>
                <a:r>
                  <a:rPr lang="en-US" sz="1200" dirty="0" smtClean="0">
                    <a:solidFill>
                      <a:srgbClr val="1E1E1E"/>
                    </a:solidFill>
                    <a:latin typeface="Arial" pitchFamily="34" charset="0"/>
                    <a:cs typeface="Arial" pitchFamily="34" charset="0"/>
                  </a:rPr>
                  <a:t>1</a:t>
                </a:r>
                <a:endParaRPr lang="en-US" sz="1200" dirty="0">
                  <a:solidFill>
                    <a:srgbClr val="1E1E1E"/>
                  </a:solidFill>
                  <a:latin typeface="Arial" pitchFamily="34" charset="0"/>
                  <a:cs typeface="Arial" pitchFamily="34" charset="0"/>
                </a:endParaRPr>
              </a:p>
            </p:txBody>
          </p:sp>
          <p:cxnSp>
            <p:nvCxnSpPr>
              <p:cNvPr id="12" name="Straight Connector 11"/>
              <p:cNvCxnSpPr/>
              <p:nvPr/>
            </p:nvCxnSpPr>
            <p:spPr bwMode="auto">
              <a:xfrm>
                <a:off x="1102239" y="1905000"/>
                <a:ext cx="2057400" cy="0"/>
              </a:xfrm>
              <a:prstGeom prst="line">
                <a:avLst/>
              </a:prstGeom>
              <a:ln w="1905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a:off x="2473839" y="1219200"/>
                <a:ext cx="0" cy="1676400"/>
              </a:xfrm>
              <a:prstGeom prst="line">
                <a:avLst/>
              </a:prstGeom>
              <a:ln w="19050">
                <a:solidFill>
                  <a:srgbClr val="FF000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8" name="5-Point Star 17"/>
              <p:cNvSpPr/>
              <p:nvPr/>
            </p:nvSpPr>
            <p:spPr bwMode="auto">
              <a:xfrm>
                <a:off x="2397639" y="1828800"/>
                <a:ext cx="152400" cy="1524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Lucida Console" pitchFamily="49" charset="0"/>
                </a:endParaRPr>
              </a:p>
            </p:txBody>
          </p:sp>
          <p:sp>
            <p:nvSpPr>
              <p:cNvPr id="19" name="TextBox 18"/>
              <p:cNvSpPr txBox="1"/>
              <p:nvPr/>
            </p:nvSpPr>
            <p:spPr>
              <a:xfrm>
                <a:off x="2293295" y="2892623"/>
                <a:ext cx="381835" cy="276999"/>
              </a:xfrm>
              <a:prstGeom prst="rect">
                <a:avLst/>
              </a:prstGeom>
              <a:noFill/>
            </p:spPr>
            <p:txBody>
              <a:bodyPr wrap="none" rtlCol="0">
                <a:spAutoFit/>
              </a:bodyPr>
              <a:lstStyle/>
              <a:p>
                <a:r>
                  <a:rPr lang="en-US" sz="1200" dirty="0" err="1" smtClean="0">
                    <a:solidFill>
                      <a:srgbClr val="FF0000"/>
                    </a:solidFill>
                    <a:latin typeface="Arial" pitchFamily="34" charset="0"/>
                    <a:cs typeface="Arial" pitchFamily="34" charset="0"/>
                  </a:rPr>
                  <a:t>Irg</a:t>
                </a:r>
                <a:endParaRPr lang="en-US" sz="1200" dirty="0">
                  <a:solidFill>
                    <a:srgbClr val="FF0000"/>
                  </a:solidFill>
                  <a:latin typeface="Arial" pitchFamily="34" charset="0"/>
                  <a:cs typeface="Arial" pitchFamily="34" charset="0"/>
                </a:endParaRPr>
              </a:p>
            </p:txBody>
          </p:sp>
          <p:sp>
            <p:nvSpPr>
              <p:cNvPr id="20" name="TextBox 19"/>
              <p:cNvSpPr txBox="1"/>
              <p:nvPr/>
            </p:nvSpPr>
            <p:spPr>
              <a:xfrm>
                <a:off x="651509" y="1749623"/>
                <a:ext cx="423513" cy="276999"/>
              </a:xfrm>
              <a:prstGeom prst="rect">
                <a:avLst/>
              </a:prstGeom>
              <a:noFill/>
            </p:spPr>
            <p:txBody>
              <a:bodyPr wrap="none" rtlCol="0">
                <a:spAutoFit/>
              </a:bodyPr>
              <a:lstStyle/>
              <a:p>
                <a:r>
                  <a:rPr lang="en-US" sz="1200" dirty="0" err="1" smtClean="0">
                    <a:solidFill>
                      <a:srgbClr val="FF0000"/>
                    </a:solidFill>
                    <a:latin typeface="Arial" pitchFamily="34" charset="0"/>
                    <a:cs typeface="Arial" pitchFamily="34" charset="0"/>
                  </a:rPr>
                  <a:t>Jrg</a:t>
                </a:r>
                <a:endParaRPr lang="en-US" sz="1200" dirty="0">
                  <a:solidFill>
                    <a:srgbClr val="FF0000"/>
                  </a:solidFill>
                  <a:latin typeface="Arial" pitchFamily="34" charset="0"/>
                  <a:cs typeface="Arial" pitchFamily="34" charset="0"/>
                </a:endParaRPr>
              </a:p>
            </p:txBody>
          </p:sp>
          <p:cxnSp>
            <p:nvCxnSpPr>
              <p:cNvPr id="25" name="Straight Arrow Connector 24"/>
              <p:cNvCxnSpPr/>
              <p:nvPr/>
            </p:nvCxnSpPr>
            <p:spPr bwMode="auto">
              <a:xfrm>
                <a:off x="2626239" y="1905000"/>
                <a:ext cx="0" cy="990600"/>
              </a:xfrm>
              <a:prstGeom prst="straightConnector1">
                <a:avLst/>
              </a:prstGeom>
              <a:solidFill>
                <a:srgbClr val="80837D"/>
              </a:solidFill>
              <a:ln w="19050" cap="flat" cmpd="sng" algn="ctr">
                <a:solidFill>
                  <a:srgbClr val="1E1E1E"/>
                </a:solidFill>
                <a:prstDash val="solid"/>
                <a:round/>
                <a:headEnd type="arrow"/>
                <a:tailEnd type="arrow"/>
              </a:ln>
              <a:effectLst/>
            </p:spPr>
          </p:cxnSp>
          <p:cxnSp>
            <p:nvCxnSpPr>
              <p:cNvPr id="29" name="Straight Arrow Connector 28"/>
              <p:cNvCxnSpPr>
                <a:stCxn id="4" idx="1"/>
                <a:endCxn id="4" idx="1"/>
              </p:cNvCxnSpPr>
              <p:nvPr/>
            </p:nvCxnSpPr>
            <p:spPr bwMode="auto">
              <a:xfrm>
                <a:off x="1102239" y="2057400"/>
                <a:ext cx="0" cy="0"/>
              </a:xfrm>
              <a:prstGeom prst="straightConnector1">
                <a:avLst/>
              </a:prstGeom>
              <a:solidFill>
                <a:srgbClr val="80837D"/>
              </a:solidFill>
              <a:ln w="9525" cap="flat" cmpd="sng" algn="ctr">
                <a:noFill/>
                <a:prstDash val="solid"/>
                <a:round/>
                <a:headEnd type="arrow"/>
                <a:tailEnd type="arrow"/>
              </a:ln>
              <a:effectLst/>
            </p:spPr>
          </p:cxnSp>
          <p:cxnSp>
            <p:nvCxnSpPr>
              <p:cNvPr id="32" name="Straight Arrow Connector 31"/>
              <p:cNvCxnSpPr/>
              <p:nvPr/>
            </p:nvCxnSpPr>
            <p:spPr bwMode="auto">
              <a:xfrm>
                <a:off x="1102239" y="2057400"/>
                <a:ext cx="1371600" cy="0"/>
              </a:xfrm>
              <a:prstGeom prst="straightConnector1">
                <a:avLst/>
              </a:prstGeom>
              <a:solidFill>
                <a:srgbClr val="80837D"/>
              </a:solidFill>
              <a:ln w="19050" cap="flat" cmpd="sng" algn="ctr">
                <a:solidFill>
                  <a:srgbClr val="1E1E1E"/>
                </a:solidFill>
                <a:prstDash val="solid"/>
                <a:round/>
                <a:headEnd type="arrow"/>
                <a:tailEnd type="arrow"/>
              </a:ln>
              <a:effectLst/>
            </p:spPr>
          </p:cxnSp>
          <p:cxnSp>
            <p:nvCxnSpPr>
              <p:cNvPr id="37" name="Straight Arrow Connector 36"/>
              <p:cNvCxnSpPr/>
              <p:nvPr/>
            </p:nvCxnSpPr>
            <p:spPr bwMode="auto">
              <a:xfrm>
                <a:off x="2473839" y="1752600"/>
                <a:ext cx="685800" cy="0"/>
              </a:xfrm>
              <a:prstGeom prst="straightConnector1">
                <a:avLst/>
              </a:prstGeom>
              <a:solidFill>
                <a:srgbClr val="80837D"/>
              </a:solidFill>
              <a:ln w="19050" cap="flat" cmpd="sng" algn="ctr">
                <a:solidFill>
                  <a:srgbClr val="1E1E1E"/>
                </a:solidFill>
                <a:prstDash val="solid"/>
                <a:round/>
                <a:headEnd type="arrow"/>
                <a:tailEnd type="arrow"/>
              </a:ln>
              <a:effectLst/>
            </p:spPr>
          </p:cxnSp>
          <p:cxnSp>
            <p:nvCxnSpPr>
              <p:cNvPr id="39" name="Straight Arrow Connector 38"/>
              <p:cNvCxnSpPr/>
              <p:nvPr/>
            </p:nvCxnSpPr>
            <p:spPr bwMode="auto">
              <a:xfrm>
                <a:off x="2321439" y="1219200"/>
                <a:ext cx="0" cy="685800"/>
              </a:xfrm>
              <a:prstGeom prst="straightConnector1">
                <a:avLst/>
              </a:prstGeom>
              <a:solidFill>
                <a:srgbClr val="80837D"/>
              </a:solidFill>
              <a:ln w="19050" cap="flat" cmpd="sng" algn="ctr">
                <a:solidFill>
                  <a:srgbClr val="1E1E1E"/>
                </a:solidFill>
                <a:prstDash val="solid"/>
                <a:round/>
                <a:headEnd type="arrow"/>
                <a:tailEnd type="arrow"/>
              </a:ln>
              <a:effectLst/>
            </p:spPr>
          </p:cxnSp>
          <p:sp>
            <p:nvSpPr>
              <p:cNvPr id="40" name="TextBox 39"/>
              <p:cNvSpPr txBox="1"/>
              <p:nvPr/>
            </p:nvSpPr>
            <p:spPr>
              <a:xfrm>
                <a:off x="2609143" y="2206823"/>
                <a:ext cx="279243"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q</a:t>
                </a:r>
                <a:endParaRPr lang="en-US" sz="1200" dirty="0">
                  <a:solidFill>
                    <a:srgbClr val="1E1E1E"/>
                  </a:solidFill>
                  <a:latin typeface="Arial" pitchFamily="34" charset="0"/>
                  <a:cs typeface="Arial" pitchFamily="34" charset="0"/>
                </a:endParaRPr>
              </a:p>
            </p:txBody>
          </p:sp>
          <p:sp>
            <p:nvSpPr>
              <p:cNvPr id="42" name="TextBox 41"/>
              <p:cNvSpPr txBox="1"/>
              <p:nvPr/>
            </p:nvSpPr>
            <p:spPr>
              <a:xfrm>
                <a:off x="1885880" y="1368623"/>
                <a:ext cx="458779"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1- q</a:t>
                </a:r>
                <a:endParaRPr lang="en-US" sz="1200" dirty="0">
                  <a:solidFill>
                    <a:srgbClr val="1E1E1E"/>
                  </a:solidFill>
                  <a:latin typeface="Arial" pitchFamily="34" charset="0"/>
                  <a:cs typeface="Arial" pitchFamily="34" charset="0"/>
                </a:endParaRPr>
              </a:p>
            </p:txBody>
          </p:sp>
          <p:sp>
            <p:nvSpPr>
              <p:cNvPr id="43" name="TextBox 42"/>
              <p:cNvSpPr txBox="1"/>
              <p:nvPr/>
            </p:nvSpPr>
            <p:spPr>
              <a:xfrm>
                <a:off x="1536219" y="2054423"/>
                <a:ext cx="458779"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1- p</a:t>
                </a:r>
                <a:endParaRPr lang="en-US" sz="1200" dirty="0">
                  <a:solidFill>
                    <a:srgbClr val="1E1E1E"/>
                  </a:solidFill>
                  <a:latin typeface="Arial" pitchFamily="34" charset="0"/>
                  <a:cs typeface="Arial" pitchFamily="34" charset="0"/>
                </a:endParaRPr>
              </a:p>
            </p:txBody>
          </p:sp>
          <p:sp>
            <p:nvSpPr>
              <p:cNvPr id="45" name="TextBox 44"/>
              <p:cNvSpPr txBox="1"/>
              <p:nvPr/>
            </p:nvSpPr>
            <p:spPr>
              <a:xfrm>
                <a:off x="2685343" y="1444823"/>
                <a:ext cx="279243"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p</a:t>
                </a:r>
                <a:endParaRPr lang="en-US" sz="1200" dirty="0">
                  <a:solidFill>
                    <a:srgbClr val="1E1E1E"/>
                  </a:solidFill>
                  <a:latin typeface="Arial" pitchFamily="34" charset="0"/>
                  <a:cs typeface="Arial" pitchFamily="34" charset="0"/>
                </a:endParaRPr>
              </a:p>
            </p:txBody>
          </p:sp>
        </p:grpSp>
        <p:grpSp>
          <p:nvGrpSpPr>
            <p:cNvPr id="13" name="Group 61"/>
            <p:cNvGrpSpPr/>
            <p:nvPr/>
          </p:nvGrpSpPr>
          <p:grpSpPr>
            <a:xfrm>
              <a:off x="6019799" y="759023"/>
              <a:ext cx="2971801" cy="2441377"/>
              <a:chOff x="6019799" y="759023"/>
              <a:chExt cx="2971801" cy="2441377"/>
            </a:xfrm>
          </p:grpSpPr>
          <p:sp>
            <p:nvSpPr>
              <p:cNvPr id="47" name="Cube 46"/>
              <p:cNvSpPr/>
              <p:nvPr/>
            </p:nvSpPr>
            <p:spPr bwMode="auto">
              <a:xfrm>
                <a:off x="6248400" y="914400"/>
                <a:ext cx="1905000" cy="2057400"/>
              </a:xfrm>
              <a:prstGeom prst="cube">
                <a:avLst/>
              </a:prstGeom>
              <a:solidFill>
                <a:schemeClr val="accent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Lucida Console" pitchFamily="49" charset="0"/>
                </a:endParaRPr>
              </a:p>
            </p:txBody>
          </p:sp>
          <p:sp>
            <p:nvSpPr>
              <p:cNvPr id="48" name="TextBox 47"/>
              <p:cNvSpPr txBox="1"/>
              <p:nvPr/>
            </p:nvSpPr>
            <p:spPr>
              <a:xfrm>
                <a:off x="8112833" y="2362200"/>
                <a:ext cx="878767"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3    </a:t>
                </a:r>
                <a:r>
                  <a:rPr lang="en-US" sz="1200" dirty="0" smtClean="0">
                    <a:solidFill>
                      <a:srgbClr val="0033CC"/>
                    </a:solidFill>
                    <a:latin typeface="Arial" pitchFamily="34" charset="0"/>
                    <a:cs typeface="Arial" pitchFamily="34" charset="0"/>
                  </a:rPr>
                  <a:t>Kdg-1</a:t>
                </a:r>
                <a:endParaRPr lang="en-US" sz="1200" dirty="0">
                  <a:solidFill>
                    <a:srgbClr val="0033CC"/>
                  </a:solidFill>
                  <a:latin typeface="Arial" pitchFamily="34" charset="0"/>
                  <a:cs typeface="Arial" pitchFamily="34" charset="0"/>
                </a:endParaRPr>
              </a:p>
            </p:txBody>
          </p:sp>
          <p:sp>
            <p:nvSpPr>
              <p:cNvPr id="49" name="TextBox 48"/>
              <p:cNvSpPr txBox="1"/>
              <p:nvPr/>
            </p:nvSpPr>
            <p:spPr>
              <a:xfrm>
                <a:off x="8096689" y="759023"/>
                <a:ext cx="785793"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7     </a:t>
                </a:r>
                <a:r>
                  <a:rPr lang="en-US" sz="1200" dirty="0" err="1" smtClean="0">
                    <a:solidFill>
                      <a:srgbClr val="0033CC"/>
                    </a:solidFill>
                    <a:latin typeface="Arial" pitchFamily="34" charset="0"/>
                    <a:cs typeface="Arial" pitchFamily="34" charset="0"/>
                  </a:rPr>
                  <a:t>Kdg</a:t>
                </a:r>
                <a:endParaRPr lang="en-US" sz="1200" dirty="0">
                  <a:solidFill>
                    <a:srgbClr val="0033CC"/>
                  </a:solidFill>
                  <a:latin typeface="Arial" pitchFamily="34" charset="0"/>
                  <a:cs typeface="Arial" pitchFamily="34" charset="0"/>
                </a:endParaRPr>
              </a:p>
            </p:txBody>
          </p:sp>
          <p:sp>
            <p:nvSpPr>
              <p:cNvPr id="50" name="TextBox 49"/>
              <p:cNvSpPr txBox="1"/>
              <p:nvPr/>
            </p:nvSpPr>
            <p:spPr>
              <a:xfrm>
                <a:off x="6027013" y="1216223"/>
                <a:ext cx="269625"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5</a:t>
                </a:r>
                <a:endParaRPr lang="en-US" sz="1200" dirty="0">
                  <a:solidFill>
                    <a:srgbClr val="1E1E1E"/>
                  </a:solidFill>
                  <a:latin typeface="Arial" pitchFamily="34" charset="0"/>
                  <a:cs typeface="Arial" pitchFamily="34" charset="0"/>
                </a:endParaRPr>
              </a:p>
            </p:txBody>
          </p:sp>
          <p:sp>
            <p:nvSpPr>
              <p:cNvPr id="51" name="TextBox 50"/>
              <p:cNvSpPr txBox="1"/>
              <p:nvPr/>
            </p:nvSpPr>
            <p:spPr>
              <a:xfrm>
                <a:off x="7620000" y="1323201"/>
                <a:ext cx="269626"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6</a:t>
                </a:r>
                <a:endParaRPr lang="en-US" sz="1200" dirty="0">
                  <a:solidFill>
                    <a:srgbClr val="1E1E1E"/>
                  </a:solidFill>
                  <a:latin typeface="Arial" pitchFamily="34" charset="0"/>
                  <a:cs typeface="Arial" pitchFamily="34" charset="0"/>
                </a:endParaRPr>
              </a:p>
            </p:txBody>
          </p:sp>
          <p:sp>
            <p:nvSpPr>
              <p:cNvPr id="52" name="TextBox 51"/>
              <p:cNvSpPr txBox="1"/>
              <p:nvPr/>
            </p:nvSpPr>
            <p:spPr>
              <a:xfrm>
                <a:off x="6629400" y="2390001"/>
                <a:ext cx="269626"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4</a:t>
                </a:r>
                <a:endParaRPr lang="en-US" sz="1200" dirty="0">
                  <a:solidFill>
                    <a:srgbClr val="1E1E1E"/>
                  </a:solidFill>
                  <a:latin typeface="Arial" pitchFamily="34" charset="0"/>
                  <a:cs typeface="Arial" pitchFamily="34" charset="0"/>
                </a:endParaRPr>
              </a:p>
            </p:txBody>
          </p:sp>
          <p:sp>
            <p:nvSpPr>
              <p:cNvPr id="53" name="TextBox 52"/>
              <p:cNvSpPr txBox="1"/>
              <p:nvPr/>
            </p:nvSpPr>
            <p:spPr>
              <a:xfrm>
                <a:off x="6019799" y="2923401"/>
                <a:ext cx="269626"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1</a:t>
                </a:r>
                <a:endParaRPr lang="en-US" sz="1200" dirty="0">
                  <a:solidFill>
                    <a:srgbClr val="1E1E1E"/>
                  </a:solidFill>
                  <a:latin typeface="Arial" pitchFamily="34" charset="0"/>
                  <a:cs typeface="Arial" pitchFamily="34" charset="0"/>
                </a:endParaRPr>
              </a:p>
            </p:txBody>
          </p:sp>
          <p:sp>
            <p:nvSpPr>
              <p:cNvPr id="54" name="TextBox 53"/>
              <p:cNvSpPr txBox="1"/>
              <p:nvPr/>
            </p:nvSpPr>
            <p:spPr>
              <a:xfrm>
                <a:off x="7578974" y="2923401"/>
                <a:ext cx="269626"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2</a:t>
                </a:r>
                <a:endParaRPr lang="en-US" sz="1200" dirty="0">
                  <a:solidFill>
                    <a:srgbClr val="1E1E1E"/>
                  </a:solidFill>
                  <a:latin typeface="Arial" pitchFamily="34" charset="0"/>
                  <a:cs typeface="Arial" pitchFamily="34" charset="0"/>
                </a:endParaRPr>
              </a:p>
            </p:txBody>
          </p:sp>
          <p:sp>
            <p:nvSpPr>
              <p:cNvPr id="55" name="TextBox 54"/>
              <p:cNvSpPr txBox="1"/>
              <p:nvPr/>
            </p:nvSpPr>
            <p:spPr>
              <a:xfrm>
                <a:off x="6476999" y="762000"/>
                <a:ext cx="269626"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8</a:t>
                </a:r>
                <a:endParaRPr lang="en-US" sz="1200" dirty="0">
                  <a:solidFill>
                    <a:srgbClr val="1E1E1E"/>
                  </a:solidFill>
                  <a:latin typeface="Arial" pitchFamily="34" charset="0"/>
                  <a:cs typeface="Arial" pitchFamily="34" charset="0"/>
                </a:endParaRPr>
              </a:p>
            </p:txBody>
          </p:sp>
          <p:sp>
            <p:nvSpPr>
              <p:cNvPr id="60" name="TextBox 59"/>
              <p:cNvSpPr txBox="1"/>
              <p:nvPr/>
            </p:nvSpPr>
            <p:spPr>
              <a:xfrm>
                <a:off x="6179413" y="1368623"/>
                <a:ext cx="269625" cy="276999"/>
              </a:xfrm>
              <a:prstGeom prst="rect">
                <a:avLst/>
              </a:prstGeom>
              <a:noFill/>
            </p:spPr>
            <p:txBody>
              <a:bodyPr wrap="none" rtlCol="0">
                <a:spAutoFit/>
              </a:bodyPr>
              <a:lstStyle/>
              <a:p>
                <a:r>
                  <a:rPr lang="en-US" sz="1200" dirty="0" smtClean="0">
                    <a:solidFill>
                      <a:srgbClr val="1E1E1E"/>
                    </a:solidFill>
                    <a:latin typeface="Arial" pitchFamily="34" charset="0"/>
                    <a:cs typeface="Arial" pitchFamily="34" charset="0"/>
                  </a:rPr>
                  <a:t>5</a:t>
                </a:r>
                <a:endParaRPr lang="en-US" sz="1200" dirty="0">
                  <a:solidFill>
                    <a:srgbClr val="1E1E1E"/>
                  </a:solidFill>
                  <a:latin typeface="Arial" pitchFamily="34" charset="0"/>
                  <a:cs typeface="Arial" pitchFamily="34" charset="0"/>
                </a:endParaRPr>
              </a:p>
            </p:txBody>
          </p:sp>
        </p:grpSp>
        <p:sp>
          <p:nvSpPr>
            <p:cNvPr id="41" name="TextBox 40"/>
            <p:cNvSpPr txBox="1"/>
            <p:nvPr/>
          </p:nvSpPr>
          <p:spPr>
            <a:xfrm>
              <a:off x="228600" y="457200"/>
              <a:ext cx="2339102" cy="523220"/>
            </a:xfrm>
            <a:prstGeom prst="rect">
              <a:avLst/>
            </a:prstGeom>
            <a:noFill/>
          </p:spPr>
          <p:txBody>
            <a:bodyPr wrap="none" rtlCol="0">
              <a:spAutoFit/>
            </a:bodyPr>
            <a:lstStyle/>
            <a:p>
              <a:pPr algn="l"/>
              <a:r>
                <a:rPr lang="en-US" sz="1400" u="sng" dirty="0" smtClean="0">
                  <a:solidFill>
                    <a:srgbClr val="1E1E1E"/>
                  </a:solidFill>
                  <a:latin typeface="Arial" pitchFamily="34" charset="0"/>
                  <a:cs typeface="Arial" pitchFamily="34" charset="0"/>
                </a:rPr>
                <a:t>Suffix:</a:t>
              </a:r>
              <a:r>
                <a:rPr lang="en-US" sz="1400" dirty="0" smtClean="0">
                  <a:solidFill>
                    <a:srgbClr val="0033CC"/>
                  </a:solidFill>
                  <a:latin typeface="Arial" pitchFamily="34" charset="0"/>
                  <a:cs typeface="Arial" pitchFamily="34" charset="0"/>
                </a:rPr>
                <a:t>  dg </a:t>
              </a:r>
              <a:r>
                <a:rPr lang="en-US" sz="1400" dirty="0" smtClean="0">
                  <a:solidFill>
                    <a:srgbClr val="1E1E1E"/>
                  </a:solidFill>
                  <a:latin typeface="Arial" pitchFamily="34" charset="0"/>
                  <a:cs typeface="Arial" pitchFamily="34" charset="0"/>
                </a:rPr>
                <a:t>= donor grid</a:t>
              </a:r>
            </a:p>
            <a:p>
              <a:pPr algn="l"/>
              <a:r>
                <a:rPr lang="en-US" sz="1400" dirty="0" smtClean="0">
                  <a:solidFill>
                    <a:srgbClr val="0033CC"/>
                  </a:solidFill>
                  <a:latin typeface="Arial" pitchFamily="34" charset="0"/>
                  <a:cs typeface="Arial" pitchFamily="34" charset="0"/>
                </a:rPr>
                <a:t>              </a:t>
              </a:r>
              <a:r>
                <a:rPr lang="en-US" sz="1400" dirty="0" err="1" smtClean="0">
                  <a:solidFill>
                    <a:srgbClr val="0033CC"/>
                  </a:solidFill>
                  <a:latin typeface="Arial" pitchFamily="34" charset="0"/>
                  <a:cs typeface="Arial" pitchFamily="34" charset="0"/>
                </a:rPr>
                <a:t>rg</a:t>
              </a:r>
              <a:r>
                <a:rPr lang="en-US" sz="1400" dirty="0" smtClean="0">
                  <a:solidFill>
                    <a:srgbClr val="0033CC"/>
                  </a:solidFill>
                  <a:latin typeface="Arial" pitchFamily="34" charset="0"/>
                  <a:cs typeface="Arial" pitchFamily="34" charset="0"/>
                </a:rPr>
                <a:t> </a:t>
              </a:r>
              <a:r>
                <a:rPr lang="en-US" sz="1400" dirty="0" smtClean="0">
                  <a:solidFill>
                    <a:srgbClr val="1E1E1E"/>
                  </a:solidFill>
                  <a:latin typeface="Arial" pitchFamily="34" charset="0"/>
                  <a:cs typeface="Arial" pitchFamily="34" charset="0"/>
                </a:rPr>
                <a:t>= receiver grid</a:t>
              </a:r>
              <a:endParaRPr lang="en-US" sz="1400" dirty="0">
                <a:solidFill>
                  <a:srgbClr val="1E1E1E"/>
                </a:solidFill>
                <a:latin typeface="Arial" pitchFamily="34" charset="0"/>
                <a:cs typeface="Arial" pitchFamily="34"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86" y="685800"/>
            <a:ext cx="8818339" cy="4709322"/>
          </a:xfrm>
          <a:prstGeom prst="rect">
            <a:avLst/>
          </a:prstGeom>
        </p:spPr>
      </p:pic>
      <p:sp>
        <p:nvSpPr>
          <p:cNvPr id="8" name="Text Box 3"/>
          <p:cNvSpPr txBox="1">
            <a:spLocks noChangeArrowheads="1"/>
          </p:cNvSpPr>
          <p:nvPr/>
        </p:nvSpPr>
        <p:spPr bwMode="auto">
          <a:xfrm>
            <a:off x="1337650" y="0"/>
            <a:ext cx="6463949"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Nested Grids: Multi-Refinement Class</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
        <p:nvSpPr>
          <p:cNvPr id="11" name="TextBox 10"/>
          <p:cNvSpPr txBox="1"/>
          <p:nvPr/>
        </p:nvSpPr>
        <p:spPr>
          <a:xfrm>
            <a:off x="380338" y="5410200"/>
            <a:ext cx="1737976" cy="1292662"/>
          </a:xfrm>
          <a:prstGeom prst="rect">
            <a:avLst/>
          </a:prstGeom>
          <a:solidFill>
            <a:srgbClr val="F7F7F7"/>
          </a:solidFill>
        </p:spPr>
        <p:txBody>
          <a:bodyPr wrap="none" rtlCol="0">
            <a:spAutoFit/>
          </a:bodyPr>
          <a:lstStyle/>
          <a:p>
            <a:pPr algn="l">
              <a:lnSpc>
                <a:spcPct val="150000"/>
              </a:lnSpc>
            </a:pPr>
            <a:r>
              <a:rPr lang="en-US" sz="1200" dirty="0" err="1" smtClean="0">
                <a:solidFill>
                  <a:srgbClr val="0033CC"/>
                </a:solidFill>
                <a:latin typeface="Arial" pitchFamily="34" charset="0"/>
                <a:cs typeface="Arial" pitchFamily="34" charset="0"/>
              </a:rPr>
              <a:t>Ngrids</a:t>
            </a:r>
            <a:r>
              <a:rPr lang="en-US" sz="1200" dirty="0" smtClean="0">
                <a:solidFill>
                  <a:srgbClr val="0033CC"/>
                </a:solidFill>
                <a:latin typeface="Arial" pitchFamily="34" charset="0"/>
                <a:cs typeface="Arial" pitchFamily="34" charset="0"/>
              </a:rPr>
              <a:t> = 4</a:t>
            </a:r>
          </a:p>
          <a:p>
            <a:pPr algn="l"/>
            <a:r>
              <a:rPr lang="en-US" sz="1200" dirty="0" err="1" smtClean="0">
                <a:solidFill>
                  <a:srgbClr val="0033CC"/>
                </a:solidFill>
                <a:latin typeface="Arial" pitchFamily="34" charset="0"/>
                <a:cs typeface="Arial" pitchFamily="34" charset="0"/>
              </a:rPr>
              <a:t>NestLayers</a:t>
            </a:r>
            <a:r>
              <a:rPr lang="en-US" sz="1200" dirty="0" smtClean="0">
                <a:solidFill>
                  <a:srgbClr val="0033CC"/>
                </a:solidFill>
                <a:latin typeface="Arial" pitchFamily="34" charset="0"/>
                <a:cs typeface="Arial" pitchFamily="34" charset="0"/>
              </a:rPr>
              <a:t> = 3</a:t>
            </a:r>
          </a:p>
          <a:p>
            <a:pPr algn="l"/>
            <a:r>
              <a:rPr lang="en-US" sz="1200" dirty="0" err="1" smtClean="0">
                <a:solidFill>
                  <a:srgbClr val="0033CC"/>
                </a:solidFill>
                <a:latin typeface="Arial" pitchFamily="34" charset="0"/>
                <a:cs typeface="Arial" pitchFamily="34" charset="0"/>
              </a:rPr>
              <a:t>GridsInLayer</a:t>
            </a:r>
            <a:r>
              <a:rPr lang="en-US" sz="1200" dirty="0" smtClean="0">
                <a:solidFill>
                  <a:srgbClr val="0033CC"/>
                </a:solidFill>
                <a:latin typeface="Arial" pitchFamily="34" charset="0"/>
                <a:cs typeface="Arial" pitchFamily="34" charset="0"/>
              </a:rPr>
              <a:t> = 1  2  1</a:t>
            </a:r>
          </a:p>
          <a:p>
            <a:pPr algn="l"/>
            <a:r>
              <a:rPr lang="en-US" sz="1200" dirty="0" err="1" smtClean="0">
                <a:solidFill>
                  <a:srgbClr val="0033CC"/>
                </a:solidFill>
                <a:latin typeface="Arial" pitchFamily="34" charset="0"/>
                <a:cs typeface="Arial" pitchFamily="34" charset="0"/>
              </a:rPr>
              <a:t>Ncontact</a:t>
            </a:r>
            <a:r>
              <a:rPr lang="en-US" sz="1200" dirty="0" smtClean="0">
                <a:solidFill>
                  <a:srgbClr val="0033CC"/>
                </a:solidFill>
                <a:latin typeface="Arial" pitchFamily="34" charset="0"/>
                <a:cs typeface="Arial" pitchFamily="34" charset="0"/>
              </a:rPr>
              <a:t> = 6</a:t>
            </a:r>
          </a:p>
          <a:p>
            <a:pPr algn="l"/>
            <a:r>
              <a:rPr lang="en-US" sz="1200" dirty="0" smtClean="0">
                <a:solidFill>
                  <a:srgbClr val="000000"/>
                </a:solidFill>
                <a:latin typeface="Arial" pitchFamily="34" charset="0"/>
                <a:cs typeface="Arial" pitchFamily="34" charset="0"/>
              </a:rPr>
              <a:t>Donor Grid = </a:t>
            </a:r>
            <a:r>
              <a:rPr lang="en-US" sz="1200" dirty="0" smtClean="0">
                <a:solidFill>
                  <a:srgbClr val="0033CC"/>
                </a:solidFill>
                <a:latin typeface="Arial" pitchFamily="34" charset="0"/>
                <a:cs typeface="Arial" pitchFamily="34" charset="0"/>
              </a:rPr>
              <a:t>blue</a:t>
            </a:r>
          </a:p>
          <a:p>
            <a:pPr algn="l"/>
            <a:r>
              <a:rPr lang="en-US" sz="1200" dirty="0" smtClean="0">
                <a:solidFill>
                  <a:srgbClr val="000000"/>
                </a:solidFill>
                <a:latin typeface="Arial" pitchFamily="34" charset="0"/>
                <a:cs typeface="Arial" pitchFamily="34" charset="0"/>
              </a:rPr>
              <a:t>Receiver Grid = </a:t>
            </a:r>
            <a:r>
              <a:rPr lang="en-US" sz="1200" dirty="0" smtClean="0">
                <a:solidFill>
                  <a:srgbClr val="FF0000"/>
                </a:solidFill>
                <a:latin typeface="Arial" pitchFamily="34" charset="0"/>
                <a:cs typeface="Arial" pitchFamily="34" charset="0"/>
              </a:rPr>
              <a:t>red</a:t>
            </a:r>
            <a:endParaRPr lang="en-US" sz="1200" dirty="0">
              <a:solidFill>
                <a:srgbClr val="FF0000"/>
              </a:solidFill>
              <a:latin typeface="Arial" pitchFamily="34" charset="0"/>
              <a:cs typeface="Arial" pitchFamily="34" charset="0"/>
            </a:endParaRPr>
          </a:p>
        </p:txBody>
      </p:sp>
      <p:grpSp>
        <p:nvGrpSpPr>
          <p:cNvPr id="14" name="Group 13"/>
          <p:cNvGrpSpPr/>
          <p:nvPr/>
        </p:nvGrpSpPr>
        <p:grpSpPr>
          <a:xfrm>
            <a:off x="381000" y="2265076"/>
            <a:ext cx="8458200" cy="4437786"/>
            <a:chOff x="381000" y="2265076"/>
            <a:chExt cx="8458200" cy="4437786"/>
          </a:xfrm>
        </p:grpSpPr>
        <p:sp>
          <p:nvSpPr>
            <p:cNvPr id="4" name="Rectangle 3"/>
            <p:cNvSpPr/>
            <p:nvPr/>
          </p:nvSpPr>
          <p:spPr bwMode="auto">
            <a:xfrm>
              <a:off x="2148840" y="2265076"/>
              <a:ext cx="1594769" cy="1374236"/>
            </a:xfrm>
            <a:prstGeom prst="rect">
              <a:avLst/>
            </a:prstGeom>
            <a:noFill/>
            <a:ln w="28575" cap="flat" cmpd="sng" algn="ctr">
              <a:solidFill>
                <a:srgbClr val="1E1E1E"/>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900" b="1" i="0" u="sng" strike="noStrike" cap="none" normalizeH="0" baseline="0" smtClean="0">
                <a:ln>
                  <a:noFill/>
                </a:ln>
                <a:solidFill>
                  <a:schemeClr val="tx1"/>
                </a:solidFill>
                <a:effectLst/>
                <a:latin typeface="Lucida Console" pitchFamily="49"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036" y="2590800"/>
              <a:ext cx="4661164" cy="4023368"/>
            </a:xfrm>
            <a:prstGeom prst="rect">
              <a:avLst/>
            </a:prstGeom>
          </p:spPr>
        </p:pic>
        <p:cxnSp>
          <p:nvCxnSpPr>
            <p:cNvPr id="9" name="Straight Connector 8"/>
            <p:cNvCxnSpPr/>
            <p:nvPr/>
          </p:nvCxnSpPr>
          <p:spPr bwMode="auto">
            <a:xfrm>
              <a:off x="3743609" y="2265076"/>
              <a:ext cx="5095591" cy="325724"/>
            </a:xfrm>
            <a:prstGeom prst="line">
              <a:avLst/>
            </a:prstGeom>
            <a:solidFill>
              <a:srgbClr val="80837D"/>
            </a:solidFill>
            <a:ln w="28575" cap="flat" cmpd="sng" algn="ctr">
              <a:solidFill>
                <a:srgbClr val="1E1E1E"/>
              </a:solidFill>
              <a:prstDash val="solid"/>
              <a:round/>
              <a:headEnd type="none" w="med" len="med"/>
              <a:tailEnd type="none" w="med" len="med"/>
            </a:ln>
            <a:effectLst/>
          </p:spPr>
        </p:cxnSp>
        <p:cxnSp>
          <p:nvCxnSpPr>
            <p:cNvPr id="10" name="Straight Connector 9"/>
            <p:cNvCxnSpPr/>
            <p:nvPr/>
          </p:nvCxnSpPr>
          <p:spPr bwMode="auto">
            <a:xfrm>
              <a:off x="2148840" y="3639312"/>
              <a:ext cx="2029196" cy="2974856"/>
            </a:xfrm>
            <a:prstGeom prst="line">
              <a:avLst/>
            </a:prstGeom>
            <a:solidFill>
              <a:srgbClr val="80837D"/>
            </a:solidFill>
            <a:ln w="28575" cap="flat" cmpd="sng" algn="ctr">
              <a:solidFill>
                <a:srgbClr val="1E1E1E"/>
              </a:solidFill>
              <a:prstDash val="solid"/>
              <a:round/>
              <a:headEnd type="none" w="med" len="med"/>
              <a:tailEnd type="none" w="med" len="med"/>
            </a:ln>
            <a:effectLst/>
          </p:spPr>
        </p:cxnSp>
        <p:sp>
          <p:nvSpPr>
            <p:cNvPr id="12" name="TextBox 11"/>
            <p:cNvSpPr txBox="1"/>
            <p:nvPr/>
          </p:nvSpPr>
          <p:spPr>
            <a:xfrm>
              <a:off x="381000" y="5410200"/>
              <a:ext cx="1778051" cy="1292662"/>
            </a:xfrm>
            <a:prstGeom prst="rect">
              <a:avLst/>
            </a:prstGeom>
            <a:solidFill>
              <a:srgbClr val="F7F7F7"/>
            </a:solidFill>
          </p:spPr>
          <p:txBody>
            <a:bodyPr wrap="none" rtlCol="0">
              <a:spAutoFit/>
            </a:bodyPr>
            <a:lstStyle/>
            <a:p>
              <a:pPr algn="l">
                <a:lnSpc>
                  <a:spcPct val="150000"/>
                </a:lnSpc>
              </a:pPr>
              <a:r>
                <a:rPr lang="en-US" sz="1200" dirty="0" err="1" smtClean="0">
                  <a:solidFill>
                    <a:srgbClr val="0033CC"/>
                  </a:solidFill>
                  <a:latin typeface="Arial" pitchFamily="34" charset="0"/>
                  <a:cs typeface="Arial" pitchFamily="34" charset="0"/>
                </a:rPr>
                <a:t>Ngrids</a:t>
              </a:r>
              <a:r>
                <a:rPr lang="en-US" sz="1200" dirty="0" smtClean="0">
                  <a:solidFill>
                    <a:srgbClr val="0033CC"/>
                  </a:solidFill>
                  <a:latin typeface="Arial" pitchFamily="34" charset="0"/>
                  <a:cs typeface="Arial" pitchFamily="34" charset="0"/>
                </a:rPr>
                <a:t> = 4</a:t>
              </a:r>
            </a:p>
            <a:p>
              <a:pPr algn="l"/>
              <a:r>
                <a:rPr lang="en-US" sz="1200" dirty="0" err="1" smtClean="0">
                  <a:solidFill>
                    <a:srgbClr val="0033CC"/>
                  </a:solidFill>
                  <a:latin typeface="Arial" pitchFamily="34" charset="0"/>
                  <a:cs typeface="Arial" pitchFamily="34" charset="0"/>
                </a:rPr>
                <a:t>NestLayers</a:t>
              </a:r>
              <a:r>
                <a:rPr lang="en-US" sz="1200" dirty="0" smtClean="0">
                  <a:solidFill>
                    <a:srgbClr val="0033CC"/>
                  </a:solidFill>
                  <a:latin typeface="Arial" pitchFamily="34" charset="0"/>
                  <a:cs typeface="Arial" pitchFamily="34" charset="0"/>
                </a:rPr>
                <a:t> = 3</a:t>
              </a:r>
            </a:p>
            <a:p>
              <a:pPr algn="l"/>
              <a:r>
                <a:rPr lang="en-US" sz="1200" dirty="0" err="1" smtClean="0">
                  <a:solidFill>
                    <a:srgbClr val="0033CC"/>
                  </a:solidFill>
                  <a:latin typeface="Arial" pitchFamily="34" charset="0"/>
                  <a:cs typeface="Arial" pitchFamily="34" charset="0"/>
                </a:rPr>
                <a:t>GridsInLayer</a:t>
              </a:r>
              <a:r>
                <a:rPr lang="en-US" sz="1200" dirty="0" smtClean="0">
                  <a:solidFill>
                    <a:srgbClr val="0033CC"/>
                  </a:solidFill>
                  <a:latin typeface="Arial" pitchFamily="34" charset="0"/>
                  <a:cs typeface="Arial" pitchFamily="34" charset="0"/>
                </a:rPr>
                <a:t> = 1  2  1</a:t>
              </a:r>
            </a:p>
            <a:p>
              <a:pPr algn="l"/>
              <a:r>
                <a:rPr lang="en-US" sz="1200" dirty="0" err="1" smtClean="0">
                  <a:solidFill>
                    <a:srgbClr val="0033CC"/>
                  </a:solidFill>
                  <a:latin typeface="Arial" pitchFamily="34" charset="0"/>
                  <a:cs typeface="Arial" pitchFamily="34" charset="0"/>
                </a:rPr>
                <a:t>Ncontact</a:t>
              </a:r>
              <a:r>
                <a:rPr lang="en-US" sz="1200" dirty="0" smtClean="0">
                  <a:solidFill>
                    <a:srgbClr val="0033CC"/>
                  </a:solidFill>
                  <a:latin typeface="Arial" pitchFamily="34" charset="0"/>
                  <a:cs typeface="Arial" pitchFamily="34" charset="0"/>
                </a:rPr>
                <a:t> = 6</a:t>
              </a:r>
            </a:p>
            <a:p>
              <a:pPr algn="l"/>
              <a:r>
                <a:rPr lang="en-US" sz="1200" dirty="0" smtClean="0">
                  <a:solidFill>
                    <a:srgbClr val="000000"/>
                  </a:solidFill>
                  <a:latin typeface="Arial" pitchFamily="34" charset="0"/>
                  <a:cs typeface="Arial" pitchFamily="34" charset="0"/>
                </a:rPr>
                <a:t>Donor Grid = </a:t>
              </a:r>
              <a:r>
                <a:rPr lang="en-US" sz="1200" dirty="0" smtClean="0">
                  <a:solidFill>
                    <a:srgbClr val="FF0000"/>
                  </a:solidFill>
                  <a:latin typeface="Arial" pitchFamily="34" charset="0"/>
                  <a:cs typeface="Arial" pitchFamily="34" charset="0"/>
                </a:rPr>
                <a:t>red</a:t>
              </a:r>
            </a:p>
            <a:p>
              <a:pPr algn="l"/>
              <a:r>
                <a:rPr lang="en-US" sz="1200" dirty="0" smtClean="0">
                  <a:solidFill>
                    <a:srgbClr val="000000"/>
                  </a:solidFill>
                  <a:latin typeface="Arial" pitchFamily="34" charset="0"/>
                  <a:cs typeface="Arial" pitchFamily="34" charset="0"/>
                </a:rPr>
                <a:t>Receiver Grid = </a:t>
              </a:r>
              <a:r>
                <a:rPr lang="en-US" sz="1200" dirty="0" smtClean="0">
                  <a:solidFill>
                    <a:srgbClr val="009A46"/>
                  </a:solidFill>
                  <a:latin typeface="Arial" pitchFamily="34" charset="0"/>
                  <a:cs typeface="Arial" pitchFamily="34" charset="0"/>
                </a:rPr>
                <a:t>green</a:t>
              </a:r>
              <a:endParaRPr lang="en-US" sz="1200" dirty="0">
                <a:solidFill>
                  <a:srgbClr val="009A46"/>
                </a:solidFill>
                <a:latin typeface="Arial" pitchFamily="34" charset="0"/>
                <a:cs typeface="Arial" pitchFamily="34"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04" y="685800"/>
            <a:ext cx="8818339" cy="4709322"/>
          </a:xfrm>
          <a:prstGeom prst="rect">
            <a:avLst/>
          </a:prstGeom>
        </p:spPr>
      </p:pic>
      <p:sp>
        <p:nvSpPr>
          <p:cNvPr id="8" name="Text Box 3"/>
          <p:cNvSpPr txBox="1">
            <a:spLocks noChangeArrowheads="1"/>
          </p:cNvSpPr>
          <p:nvPr/>
        </p:nvSpPr>
        <p:spPr bwMode="auto">
          <a:xfrm>
            <a:off x="1337650" y="0"/>
            <a:ext cx="6463949"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Nested Grids: Multi-Refinement Class</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
        <p:nvSpPr>
          <p:cNvPr id="9" name="TextBox 8"/>
          <p:cNvSpPr txBox="1"/>
          <p:nvPr/>
        </p:nvSpPr>
        <p:spPr>
          <a:xfrm>
            <a:off x="380338" y="5410200"/>
            <a:ext cx="1737976" cy="1292662"/>
          </a:xfrm>
          <a:prstGeom prst="rect">
            <a:avLst/>
          </a:prstGeom>
          <a:solidFill>
            <a:srgbClr val="F7F7F7"/>
          </a:solidFill>
        </p:spPr>
        <p:txBody>
          <a:bodyPr wrap="none" rtlCol="0">
            <a:spAutoFit/>
          </a:bodyPr>
          <a:lstStyle/>
          <a:p>
            <a:pPr algn="l">
              <a:lnSpc>
                <a:spcPct val="150000"/>
              </a:lnSpc>
            </a:pPr>
            <a:r>
              <a:rPr lang="en-US" sz="1200" dirty="0" err="1" smtClean="0">
                <a:solidFill>
                  <a:srgbClr val="0033CC"/>
                </a:solidFill>
                <a:latin typeface="Arial" pitchFamily="34" charset="0"/>
                <a:cs typeface="Arial" pitchFamily="34" charset="0"/>
              </a:rPr>
              <a:t>Ngrids</a:t>
            </a:r>
            <a:r>
              <a:rPr lang="en-US" sz="1200" dirty="0" smtClean="0">
                <a:solidFill>
                  <a:srgbClr val="0033CC"/>
                </a:solidFill>
                <a:latin typeface="Arial" pitchFamily="34" charset="0"/>
                <a:cs typeface="Arial" pitchFamily="34" charset="0"/>
              </a:rPr>
              <a:t> = 4</a:t>
            </a:r>
          </a:p>
          <a:p>
            <a:pPr algn="l"/>
            <a:r>
              <a:rPr lang="en-US" sz="1200" dirty="0" err="1" smtClean="0">
                <a:solidFill>
                  <a:srgbClr val="0033CC"/>
                </a:solidFill>
                <a:latin typeface="Arial" pitchFamily="34" charset="0"/>
                <a:cs typeface="Arial" pitchFamily="34" charset="0"/>
              </a:rPr>
              <a:t>NestLayers</a:t>
            </a:r>
            <a:r>
              <a:rPr lang="en-US" sz="1200" dirty="0" smtClean="0">
                <a:solidFill>
                  <a:srgbClr val="0033CC"/>
                </a:solidFill>
                <a:latin typeface="Arial" pitchFamily="34" charset="0"/>
                <a:cs typeface="Arial" pitchFamily="34" charset="0"/>
              </a:rPr>
              <a:t> = 3</a:t>
            </a:r>
          </a:p>
          <a:p>
            <a:pPr algn="l"/>
            <a:r>
              <a:rPr lang="en-US" sz="1200" dirty="0" err="1" smtClean="0">
                <a:solidFill>
                  <a:srgbClr val="0033CC"/>
                </a:solidFill>
                <a:latin typeface="Arial" pitchFamily="34" charset="0"/>
                <a:cs typeface="Arial" pitchFamily="34" charset="0"/>
              </a:rPr>
              <a:t>GridsInLayer</a:t>
            </a:r>
            <a:r>
              <a:rPr lang="en-US" sz="1200" dirty="0" smtClean="0">
                <a:solidFill>
                  <a:srgbClr val="0033CC"/>
                </a:solidFill>
                <a:latin typeface="Arial" pitchFamily="34" charset="0"/>
                <a:cs typeface="Arial" pitchFamily="34" charset="0"/>
              </a:rPr>
              <a:t> = 1  2  1</a:t>
            </a:r>
          </a:p>
          <a:p>
            <a:pPr algn="l"/>
            <a:r>
              <a:rPr lang="en-US" sz="1200" dirty="0" err="1" smtClean="0">
                <a:solidFill>
                  <a:srgbClr val="0033CC"/>
                </a:solidFill>
                <a:latin typeface="Arial" pitchFamily="34" charset="0"/>
                <a:cs typeface="Arial" pitchFamily="34" charset="0"/>
              </a:rPr>
              <a:t>Ncontact</a:t>
            </a:r>
            <a:r>
              <a:rPr lang="en-US" sz="1200" dirty="0" smtClean="0">
                <a:solidFill>
                  <a:srgbClr val="0033CC"/>
                </a:solidFill>
                <a:latin typeface="Arial" pitchFamily="34" charset="0"/>
                <a:cs typeface="Arial" pitchFamily="34" charset="0"/>
              </a:rPr>
              <a:t> = 6</a:t>
            </a:r>
          </a:p>
          <a:p>
            <a:pPr algn="l"/>
            <a:r>
              <a:rPr lang="en-US" sz="1200" dirty="0" smtClean="0">
                <a:solidFill>
                  <a:srgbClr val="000000"/>
                </a:solidFill>
                <a:latin typeface="Arial" pitchFamily="34" charset="0"/>
                <a:cs typeface="Arial" pitchFamily="34" charset="0"/>
              </a:rPr>
              <a:t>Donor Grid = </a:t>
            </a:r>
            <a:r>
              <a:rPr lang="en-US" sz="1200" dirty="0" smtClean="0">
                <a:solidFill>
                  <a:srgbClr val="FF0000"/>
                </a:solidFill>
                <a:latin typeface="Arial" pitchFamily="34" charset="0"/>
                <a:cs typeface="Arial" pitchFamily="34" charset="0"/>
              </a:rPr>
              <a:t>red</a:t>
            </a:r>
          </a:p>
          <a:p>
            <a:pPr algn="l"/>
            <a:r>
              <a:rPr lang="en-US" sz="1200" dirty="0" smtClean="0">
                <a:solidFill>
                  <a:srgbClr val="000000"/>
                </a:solidFill>
                <a:latin typeface="Arial" pitchFamily="34" charset="0"/>
                <a:cs typeface="Arial" pitchFamily="34" charset="0"/>
              </a:rPr>
              <a:t>Receiver Grid = </a:t>
            </a:r>
            <a:r>
              <a:rPr lang="en-US" sz="1200" dirty="0" smtClean="0">
                <a:solidFill>
                  <a:srgbClr val="0033CC"/>
                </a:solidFill>
                <a:latin typeface="Arial" pitchFamily="34" charset="0"/>
                <a:cs typeface="Arial" pitchFamily="34" charset="0"/>
              </a:rPr>
              <a:t>blue</a:t>
            </a:r>
            <a:endParaRPr lang="en-US" sz="1200" dirty="0">
              <a:solidFill>
                <a:srgbClr val="0033CC"/>
              </a:solidFill>
              <a:latin typeface="Arial" pitchFamily="34" charset="0"/>
              <a:cs typeface="Arial" pitchFamily="34" charset="0"/>
            </a:endParaRPr>
          </a:p>
        </p:txBody>
      </p:sp>
      <p:grpSp>
        <p:nvGrpSpPr>
          <p:cNvPr id="11" name="Group 10"/>
          <p:cNvGrpSpPr/>
          <p:nvPr/>
        </p:nvGrpSpPr>
        <p:grpSpPr>
          <a:xfrm>
            <a:off x="381000" y="2265076"/>
            <a:ext cx="8458972" cy="4437786"/>
            <a:chOff x="381000" y="2265076"/>
            <a:chExt cx="8458972" cy="4437786"/>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808" y="2587752"/>
              <a:ext cx="4661164" cy="4023368"/>
            </a:xfrm>
            <a:prstGeom prst="rect">
              <a:avLst/>
            </a:prstGeom>
          </p:spPr>
        </p:pic>
        <p:sp>
          <p:nvSpPr>
            <p:cNvPr id="5" name="Rectangle 4"/>
            <p:cNvSpPr/>
            <p:nvPr/>
          </p:nvSpPr>
          <p:spPr bwMode="auto">
            <a:xfrm>
              <a:off x="2148840" y="2265076"/>
              <a:ext cx="1594769" cy="1374236"/>
            </a:xfrm>
            <a:prstGeom prst="rect">
              <a:avLst/>
            </a:prstGeom>
            <a:noFill/>
            <a:ln w="28575" cap="flat" cmpd="sng" algn="ctr">
              <a:solidFill>
                <a:srgbClr val="1E1E1E"/>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900" b="1" i="0" u="sng" strike="noStrike" cap="none" normalizeH="0" baseline="0" smtClean="0">
                <a:ln>
                  <a:noFill/>
                </a:ln>
                <a:solidFill>
                  <a:schemeClr val="tx1"/>
                </a:solidFill>
                <a:effectLst/>
                <a:latin typeface="Lucida Console" pitchFamily="49" charset="0"/>
              </a:endParaRPr>
            </a:p>
          </p:txBody>
        </p:sp>
        <p:cxnSp>
          <p:nvCxnSpPr>
            <p:cNvPr id="6" name="Straight Connector 5"/>
            <p:cNvCxnSpPr/>
            <p:nvPr/>
          </p:nvCxnSpPr>
          <p:spPr bwMode="auto">
            <a:xfrm>
              <a:off x="3743609" y="2265076"/>
              <a:ext cx="5095591" cy="325724"/>
            </a:xfrm>
            <a:prstGeom prst="line">
              <a:avLst/>
            </a:prstGeom>
            <a:solidFill>
              <a:srgbClr val="80837D"/>
            </a:solidFill>
            <a:ln w="28575" cap="flat" cmpd="sng" algn="ctr">
              <a:solidFill>
                <a:srgbClr val="1E1E1E"/>
              </a:solidFill>
              <a:prstDash val="solid"/>
              <a:round/>
              <a:headEnd type="none" w="med" len="med"/>
              <a:tailEnd type="none" w="med" len="med"/>
            </a:ln>
            <a:effectLst/>
          </p:spPr>
        </p:cxnSp>
        <p:cxnSp>
          <p:nvCxnSpPr>
            <p:cNvPr id="7" name="Straight Connector 6"/>
            <p:cNvCxnSpPr/>
            <p:nvPr/>
          </p:nvCxnSpPr>
          <p:spPr bwMode="auto">
            <a:xfrm>
              <a:off x="2148840" y="3639312"/>
              <a:ext cx="2029196" cy="2974856"/>
            </a:xfrm>
            <a:prstGeom prst="line">
              <a:avLst/>
            </a:prstGeom>
            <a:solidFill>
              <a:srgbClr val="80837D"/>
            </a:solidFill>
            <a:ln w="28575" cap="flat" cmpd="sng" algn="ctr">
              <a:solidFill>
                <a:srgbClr val="1E1E1E"/>
              </a:solidFill>
              <a:prstDash val="solid"/>
              <a:round/>
              <a:headEnd type="none" w="med" len="med"/>
              <a:tailEnd type="none" w="med" len="med"/>
            </a:ln>
            <a:effectLst/>
          </p:spPr>
        </p:cxnSp>
        <p:sp>
          <p:nvSpPr>
            <p:cNvPr id="10" name="TextBox 9"/>
            <p:cNvSpPr txBox="1"/>
            <p:nvPr/>
          </p:nvSpPr>
          <p:spPr>
            <a:xfrm>
              <a:off x="381000" y="5410200"/>
              <a:ext cx="1737976" cy="1292662"/>
            </a:xfrm>
            <a:prstGeom prst="rect">
              <a:avLst/>
            </a:prstGeom>
            <a:solidFill>
              <a:srgbClr val="F7F7F7"/>
            </a:solidFill>
          </p:spPr>
          <p:txBody>
            <a:bodyPr wrap="none" rtlCol="0">
              <a:spAutoFit/>
            </a:bodyPr>
            <a:lstStyle/>
            <a:p>
              <a:pPr algn="l">
                <a:lnSpc>
                  <a:spcPct val="150000"/>
                </a:lnSpc>
              </a:pPr>
              <a:r>
                <a:rPr lang="en-US" sz="1200" dirty="0" err="1" smtClean="0">
                  <a:solidFill>
                    <a:srgbClr val="0033CC"/>
                  </a:solidFill>
                  <a:latin typeface="Arial" pitchFamily="34" charset="0"/>
                  <a:cs typeface="Arial" pitchFamily="34" charset="0"/>
                </a:rPr>
                <a:t>Ngrids</a:t>
              </a:r>
              <a:r>
                <a:rPr lang="en-US" sz="1200" dirty="0" smtClean="0">
                  <a:solidFill>
                    <a:srgbClr val="0033CC"/>
                  </a:solidFill>
                  <a:latin typeface="Arial" pitchFamily="34" charset="0"/>
                  <a:cs typeface="Arial" pitchFamily="34" charset="0"/>
                </a:rPr>
                <a:t> = 4</a:t>
              </a:r>
            </a:p>
            <a:p>
              <a:pPr algn="l"/>
              <a:r>
                <a:rPr lang="en-US" sz="1200" dirty="0" err="1" smtClean="0">
                  <a:solidFill>
                    <a:srgbClr val="0033CC"/>
                  </a:solidFill>
                  <a:latin typeface="Arial" pitchFamily="34" charset="0"/>
                  <a:cs typeface="Arial" pitchFamily="34" charset="0"/>
                </a:rPr>
                <a:t>NestLayers</a:t>
              </a:r>
              <a:r>
                <a:rPr lang="en-US" sz="1200" dirty="0" smtClean="0">
                  <a:solidFill>
                    <a:srgbClr val="0033CC"/>
                  </a:solidFill>
                  <a:latin typeface="Arial" pitchFamily="34" charset="0"/>
                  <a:cs typeface="Arial" pitchFamily="34" charset="0"/>
                </a:rPr>
                <a:t> = 3</a:t>
              </a:r>
            </a:p>
            <a:p>
              <a:pPr algn="l"/>
              <a:r>
                <a:rPr lang="en-US" sz="1200" dirty="0" err="1" smtClean="0">
                  <a:solidFill>
                    <a:srgbClr val="0033CC"/>
                  </a:solidFill>
                  <a:latin typeface="Arial" pitchFamily="34" charset="0"/>
                  <a:cs typeface="Arial" pitchFamily="34" charset="0"/>
                </a:rPr>
                <a:t>GridsInLayer</a:t>
              </a:r>
              <a:r>
                <a:rPr lang="en-US" sz="1200" dirty="0" smtClean="0">
                  <a:solidFill>
                    <a:srgbClr val="0033CC"/>
                  </a:solidFill>
                  <a:latin typeface="Arial" pitchFamily="34" charset="0"/>
                  <a:cs typeface="Arial" pitchFamily="34" charset="0"/>
                </a:rPr>
                <a:t> = 1  2  1</a:t>
              </a:r>
            </a:p>
            <a:p>
              <a:pPr algn="l"/>
              <a:r>
                <a:rPr lang="en-US" sz="1200" dirty="0" err="1" smtClean="0">
                  <a:solidFill>
                    <a:srgbClr val="0033CC"/>
                  </a:solidFill>
                  <a:latin typeface="Arial" pitchFamily="34" charset="0"/>
                  <a:cs typeface="Arial" pitchFamily="34" charset="0"/>
                </a:rPr>
                <a:t>Ncontact</a:t>
              </a:r>
              <a:r>
                <a:rPr lang="en-US" sz="1200" dirty="0" smtClean="0">
                  <a:solidFill>
                    <a:srgbClr val="0033CC"/>
                  </a:solidFill>
                  <a:latin typeface="Arial" pitchFamily="34" charset="0"/>
                  <a:cs typeface="Arial" pitchFamily="34" charset="0"/>
                </a:rPr>
                <a:t> = 6</a:t>
              </a:r>
            </a:p>
            <a:p>
              <a:pPr algn="l"/>
              <a:r>
                <a:rPr lang="en-US" sz="1200" dirty="0" smtClean="0">
                  <a:solidFill>
                    <a:srgbClr val="000000"/>
                  </a:solidFill>
                  <a:latin typeface="Arial" pitchFamily="34" charset="0"/>
                  <a:cs typeface="Arial" pitchFamily="34" charset="0"/>
                </a:rPr>
                <a:t>Donor Grid = </a:t>
              </a:r>
              <a:r>
                <a:rPr lang="en-US" sz="1200" dirty="0" smtClean="0">
                  <a:solidFill>
                    <a:srgbClr val="009A46"/>
                  </a:solidFill>
                  <a:latin typeface="Arial" pitchFamily="34" charset="0"/>
                  <a:cs typeface="Arial" pitchFamily="34" charset="0"/>
                </a:rPr>
                <a:t>green</a:t>
              </a:r>
            </a:p>
            <a:p>
              <a:pPr algn="l"/>
              <a:r>
                <a:rPr lang="en-US" sz="1200" dirty="0" smtClean="0">
                  <a:solidFill>
                    <a:srgbClr val="000000"/>
                  </a:solidFill>
                  <a:latin typeface="Arial" pitchFamily="34" charset="0"/>
                  <a:cs typeface="Arial" pitchFamily="34" charset="0"/>
                </a:rPr>
                <a:t>Receiver Grid = </a:t>
              </a:r>
              <a:r>
                <a:rPr lang="en-US" sz="1200" dirty="0" smtClean="0">
                  <a:solidFill>
                    <a:srgbClr val="FF0000"/>
                  </a:solidFill>
                  <a:latin typeface="Arial" pitchFamily="34" charset="0"/>
                  <a:cs typeface="Arial" pitchFamily="34" charset="0"/>
                </a:rPr>
                <a:t>red</a:t>
              </a:r>
              <a:endParaRPr lang="en-US" sz="1200" dirty="0">
                <a:solidFill>
                  <a:srgbClr val="FF0000"/>
                </a:solidFill>
                <a:latin typeface="Arial" pitchFamily="34" charset="0"/>
                <a:cs typeface="Arial" pitchFamily="34"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17316" y="0"/>
            <a:ext cx="8104653" cy="738664"/>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Realistic Nesting Configuration: Gulf of Mexico</a:t>
            </a: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(Multiple Refinement Sub-Class)</a:t>
            </a:r>
            <a:endParaRPr lang="en-US" sz="1800" b="0" dirty="0">
              <a:solidFill>
                <a:srgbClr val="0033CC"/>
              </a:solidFill>
              <a:effectLst>
                <a:outerShdw blurRad="38100" dist="38100" dir="2700000" algn="tl">
                  <a:srgbClr val="000000">
                    <a:alpha val="43137"/>
                  </a:srgbClr>
                </a:outerShdw>
              </a:effectLst>
              <a:latin typeface="Arial Black" charset="0"/>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752600" y="762000"/>
            <a:ext cx="5650865" cy="3814685"/>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357210226"/>
              </p:ext>
            </p:extLst>
          </p:nvPr>
        </p:nvGraphicFramePr>
        <p:xfrm>
          <a:off x="1524000" y="4660900"/>
          <a:ext cx="6273800" cy="2273300"/>
        </p:xfrm>
        <a:graphic>
          <a:graphicData uri="http://schemas.openxmlformats.org/presentationml/2006/ole">
            <mc:AlternateContent xmlns:mc="http://schemas.openxmlformats.org/markup-compatibility/2006">
              <mc:Choice xmlns:v="urn:schemas-microsoft-com:vml" Requires="v">
                <p:oleObj spid="_x0000_s4135" name="Document" r:id="rId4" imgW="6273800" imgH="2273300" progId="Word.Document.12">
                  <p:embed/>
                </p:oleObj>
              </mc:Choice>
              <mc:Fallback>
                <p:oleObj name="Document" r:id="rId4" imgW="6273800" imgH="2273300" progId="Word.Document.12">
                  <p:embed/>
                  <p:pic>
                    <p:nvPicPr>
                      <p:cNvPr id="0" name=""/>
                      <p:cNvPicPr/>
                      <p:nvPr/>
                    </p:nvPicPr>
                    <p:blipFill>
                      <a:blip r:embed="rId5"/>
                      <a:stretch>
                        <a:fillRect/>
                      </a:stretch>
                    </p:blipFill>
                    <p:spPr>
                      <a:xfrm>
                        <a:off x="1524000" y="4660900"/>
                        <a:ext cx="6273800" cy="2273300"/>
                      </a:xfrm>
                      <a:prstGeom prst="rect">
                        <a:avLst/>
                      </a:prstGeom>
                    </p:spPr>
                  </p:pic>
                </p:oleObj>
              </mc:Fallback>
            </mc:AlternateContent>
          </a:graphicData>
        </a:graphic>
      </p:graphicFrame>
    </p:spTree>
    <p:extLst>
      <p:ext uri="{BB962C8B-B14F-4D97-AF65-F5344CB8AC3E}">
        <p14:creationId xmlns:p14="http://schemas.microsoft.com/office/powerpoint/2010/main" val="25477598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17316" y="0"/>
            <a:ext cx="8104653" cy="738664"/>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Realistic Nesting Configuration: Gulf of Mexico</a:t>
            </a: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(Multiple Refinement Sub-Class)</a:t>
            </a:r>
            <a:endParaRPr lang="en-US" sz="1800" b="0" dirty="0">
              <a:solidFill>
                <a:srgbClr val="0033CC"/>
              </a:solidFill>
              <a:effectLst>
                <a:outerShdw blurRad="38100" dist="38100" dir="2700000" algn="tl">
                  <a:srgbClr val="000000">
                    <a:alpha val="43137"/>
                  </a:srgbClr>
                </a:outerShdw>
              </a:effectLst>
              <a:latin typeface="Arial Black"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752600" y="827995"/>
            <a:ext cx="5654040" cy="5676309"/>
          </a:xfrm>
          <a:prstGeom prst="rect">
            <a:avLst/>
          </a:prstGeom>
        </p:spPr>
      </p:pic>
    </p:spTree>
    <p:extLst>
      <p:ext uri="{BB962C8B-B14F-4D97-AF65-F5344CB8AC3E}">
        <p14:creationId xmlns:p14="http://schemas.microsoft.com/office/powerpoint/2010/main" val="2359289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ionship_sim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099743"/>
            <a:ext cx="1920240" cy="3749040"/>
          </a:xfrm>
          <a:prstGeom prst="rect">
            <a:avLst/>
          </a:prstGeom>
        </p:spPr>
      </p:pic>
      <p:pic>
        <p:nvPicPr>
          <p:cNvPr id="3" name="Picture 2" descr="coupling_sim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209800"/>
            <a:ext cx="6507480" cy="4079443"/>
          </a:xfrm>
          <a:prstGeom prst="rect">
            <a:avLst/>
          </a:prstGeom>
        </p:spPr>
      </p:pic>
      <p:sp>
        <p:nvSpPr>
          <p:cNvPr id="4" name="Text Box 4"/>
          <p:cNvSpPr txBox="1">
            <a:spLocks noChangeArrowheads="1"/>
          </p:cNvSpPr>
          <p:nvPr/>
        </p:nvSpPr>
        <p:spPr bwMode="auto">
          <a:xfrm>
            <a:off x="507996" y="0"/>
            <a:ext cx="8123287"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ESMF/NUOPC Simple Model Coupling Prototype</a:t>
            </a:r>
          </a:p>
        </p:txBody>
      </p:sp>
      <p:sp>
        <p:nvSpPr>
          <p:cNvPr id="6" name="TextBox 5"/>
          <p:cNvSpPr txBox="1"/>
          <p:nvPr/>
        </p:nvSpPr>
        <p:spPr>
          <a:xfrm>
            <a:off x="2057401" y="1095375"/>
            <a:ext cx="7010400" cy="830997"/>
          </a:xfrm>
          <a:prstGeom prst="rect">
            <a:avLst/>
          </a:prstGeom>
          <a:noFill/>
        </p:spPr>
        <p:txBody>
          <a:bodyPr wrap="square" rtlCol="0">
            <a:spAutoFit/>
          </a:bodyPr>
          <a:lstStyle/>
          <a:p>
            <a:pPr algn="l"/>
            <a:r>
              <a:rPr lang="en-US" sz="1600" dirty="0" smtClean="0">
                <a:solidFill>
                  <a:schemeClr val="accent4">
                    <a:lumMod val="10000"/>
                  </a:schemeClr>
                </a:solidFill>
                <a:latin typeface="Arial Black"/>
                <a:cs typeface="Arial Black"/>
              </a:rPr>
              <a:t>OTHER and ROMS fields are exchanged in both directions at the beginning of each coupling interval via the connector components. There is no Mediator.</a:t>
            </a:r>
            <a:endParaRPr lang="en-US" sz="1600" dirty="0">
              <a:solidFill>
                <a:schemeClr val="accent4">
                  <a:lumMod val="10000"/>
                </a:schemeClr>
              </a:solidFill>
              <a:latin typeface="Arial Black"/>
              <a:cs typeface="Arial Black"/>
            </a:endParaRPr>
          </a:p>
        </p:txBody>
      </p:sp>
    </p:spTree>
    <p:extLst>
      <p:ext uri="{BB962C8B-B14F-4D97-AF65-F5344CB8AC3E}">
        <p14:creationId xmlns:p14="http://schemas.microsoft.com/office/powerpoint/2010/main" val="26434168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0"/>
            <a:ext cx="9144000" cy="738664"/>
          </a:xfrm>
          <a:prstGeom prst="rect">
            <a:avLst/>
          </a:prstGeom>
          <a:noFill/>
          <a:ln w="9525">
            <a:noFill/>
            <a:miter lim="800000"/>
            <a:headEnd/>
            <a:tailEnd/>
          </a:ln>
        </p:spPr>
        <p:txBody>
          <a:bodyPr wrap="squar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Realistic Nesting Configuration: US West Coast</a:t>
            </a: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(Telescoping Refinement Sub-Class)</a:t>
            </a:r>
            <a:endParaRPr lang="en-US" sz="1800" b="0" dirty="0">
              <a:solidFill>
                <a:srgbClr val="0033CC"/>
              </a:solidFill>
              <a:effectLst>
                <a:outerShdw blurRad="38100" dist="38100" dir="2700000" algn="tl">
                  <a:srgbClr val="000000">
                    <a:alpha val="43137"/>
                  </a:srgbClr>
                </a:outerShdw>
              </a:effectLst>
              <a:latin typeface="Arial Black" charset="0"/>
            </a:endParaRPr>
          </a:p>
        </p:txBody>
      </p:sp>
      <p:pic>
        <p:nvPicPr>
          <p:cNvPr id="2" name="Picture 1"/>
          <p:cNvPicPr>
            <a:picLocks noChangeAspect="1"/>
          </p:cNvPicPr>
          <p:nvPr/>
        </p:nvPicPr>
        <p:blipFill>
          <a:blip r:embed="rId2"/>
          <a:stretch>
            <a:fillRect/>
          </a:stretch>
        </p:blipFill>
        <p:spPr>
          <a:xfrm>
            <a:off x="1409700" y="685800"/>
            <a:ext cx="6311900" cy="5473700"/>
          </a:xfrm>
          <a:prstGeom prst="rect">
            <a:avLst/>
          </a:prstGeom>
        </p:spPr>
      </p:pic>
      <p:sp>
        <p:nvSpPr>
          <p:cNvPr id="6" name="Text Box 3"/>
          <p:cNvSpPr txBox="1">
            <a:spLocks noChangeArrowheads="1"/>
          </p:cNvSpPr>
          <p:nvPr/>
        </p:nvSpPr>
        <p:spPr bwMode="auto">
          <a:xfrm>
            <a:off x="0" y="6260068"/>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dirty="0" smtClean="0">
                <a:solidFill>
                  <a:srgbClr val="000000"/>
                </a:solidFill>
                <a:effectLst>
                  <a:outerShdw blurRad="38100" dist="38100" dir="2700000" algn="tl">
                    <a:srgbClr val="DDDDDD"/>
                  </a:outerShdw>
                </a:effectLst>
                <a:latin typeface="Arial Black" charset="0"/>
                <a:cs typeface="Times New Roman" charset="0"/>
              </a:rPr>
              <a:t>Modeling of Monterey Canyon</a:t>
            </a:r>
            <a:endParaRPr lang="en-US" sz="1800" dirty="0">
              <a:solidFill>
                <a:srgbClr val="000000"/>
              </a:solidFill>
              <a:effectLst>
                <a:outerShdw blurRad="38100" dist="38100" dir="2700000" algn="tl">
                  <a:srgbClr val="DDDDDD"/>
                </a:outerShdw>
              </a:effectLst>
              <a:latin typeface="Arial Black" charset="0"/>
              <a:cs typeface="Times New Roman" charset="0"/>
            </a:endParaRPr>
          </a:p>
        </p:txBody>
      </p:sp>
    </p:spTree>
    <p:extLst>
      <p:ext uri="{BB962C8B-B14F-4D97-AF65-F5344CB8AC3E}">
        <p14:creationId xmlns:p14="http://schemas.microsoft.com/office/powerpoint/2010/main" val="36470050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1300" y="838200"/>
            <a:ext cx="6108700" cy="5334000"/>
          </a:xfrm>
          <a:prstGeom prst="rect">
            <a:avLst/>
          </a:prstGeom>
        </p:spPr>
      </p:pic>
      <p:sp>
        <p:nvSpPr>
          <p:cNvPr id="5" name="Text Box 3"/>
          <p:cNvSpPr txBox="1">
            <a:spLocks noChangeArrowheads="1"/>
          </p:cNvSpPr>
          <p:nvPr/>
        </p:nvSpPr>
        <p:spPr bwMode="auto">
          <a:xfrm>
            <a:off x="360119" y="0"/>
            <a:ext cx="8419042" cy="738664"/>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Realistic Nesting Configuration: South China Sea</a:t>
            </a: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(Multiple Refinement Sub-Class)</a:t>
            </a:r>
            <a:endParaRPr lang="en-US" sz="1800" b="0" dirty="0">
              <a:solidFill>
                <a:srgbClr val="0033CC"/>
              </a:solidFill>
              <a:effectLst>
                <a:outerShdw blurRad="38100" dist="38100" dir="2700000" algn="tl">
                  <a:srgbClr val="000000">
                    <a:alpha val="43137"/>
                  </a:srgbClr>
                </a:outerShdw>
              </a:effectLst>
              <a:latin typeface="Arial Black" charset="0"/>
            </a:endParaRPr>
          </a:p>
        </p:txBody>
      </p:sp>
      <p:sp>
        <p:nvSpPr>
          <p:cNvPr id="4" name="Text Box 3"/>
          <p:cNvSpPr txBox="1">
            <a:spLocks noChangeArrowheads="1"/>
          </p:cNvSpPr>
          <p:nvPr/>
        </p:nvSpPr>
        <p:spPr bwMode="auto">
          <a:xfrm>
            <a:off x="0" y="6260068"/>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0" dirty="0" smtClean="0">
                <a:solidFill>
                  <a:srgbClr val="000000"/>
                </a:solidFill>
                <a:effectLst>
                  <a:outerShdw blurRad="38100" dist="38100" dir="2700000" algn="tl">
                    <a:srgbClr val="DDDDDD"/>
                  </a:outerShdw>
                </a:effectLst>
                <a:latin typeface="Arial Black" charset="0"/>
                <a:cs typeface="Times New Roman" charset="0"/>
              </a:rPr>
              <a:t>Free-Surface</a:t>
            </a:r>
            <a:endParaRPr lang="en-US" sz="1800" b="0" dirty="0">
              <a:solidFill>
                <a:srgbClr val="000000"/>
              </a:solidFill>
              <a:effectLst>
                <a:outerShdw blurRad="38100" dist="38100" dir="2700000" algn="tl">
                  <a:srgbClr val="DDDDDD"/>
                </a:outerShdw>
              </a:effectLst>
              <a:latin typeface="Arial Black" charset="0"/>
              <a:cs typeface="Times New Roman" charset="0"/>
            </a:endParaRPr>
          </a:p>
        </p:txBody>
      </p:sp>
    </p:spTree>
    <p:extLst>
      <p:ext uri="{BB962C8B-B14F-4D97-AF65-F5344CB8AC3E}">
        <p14:creationId xmlns:p14="http://schemas.microsoft.com/office/powerpoint/2010/main" val="216991002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51000" y="838200"/>
            <a:ext cx="5842000" cy="5168900"/>
          </a:xfrm>
          <a:prstGeom prst="rect">
            <a:avLst/>
          </a:prstGeom>
        </p:spPr>
      </p:pic>
      <p:sp>
        <p:nvSpPr>
          <p:cNvPr id="6" name="Text Box 3"/>
          <p:cNvSpPr txBox="1">
            <a:spLocks noChangeArrowheads="1"/>
          </p:cNvSpPr>
          <p:nvPr/>
        </p:nvSpPr>
        <p:spPr bwMode="auto">
          <a:xfrm>
            <a:off x="360119" y="0"/>
            <a:ext cx="8419042" cy="738664"/>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Realistic Nesting Configuration: South China Sea</a:t>
            </a: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(Multiple Refinement Sub-Class)</a:t>
            </a:r>
            <a:endParaRPr lang="en-US" sz="1800" b="0" dirty="0">
              <a:solidFill>
                <a:srgbClr val="0033CC"/>
              </a:solidFill>
              <a:effectLst>
                <a:outerShdw blurRad="38100" dist="38100" dir="2700000" algn="tl">
                  <a:srgbClr val="000000">
                    <a:alpha val="43137"/>
                  </a:srgbClr>
                </a:outerShdw>
              </a:effectLst>
              <a:latin typeface="Arial Black" charset="0"/>
            </a:endParaRPr>
          </a:p>
        </p:txBody>
      </p:sp>
      <p:sp>
        <p:nvSpPr>
          <p:cNvPr id="4" name="Text Box 3"/>
          <p:cNvSpPr txBox="1">
            <a:spLocks noChangeArrowheads="1"/>
          </p:cNvSpPr>
          <p:nvPr/>
        </p:nvSpPr>
        <p:spPr bwMode="auto">
          <a:xfrm>
            <a:off x="0" y="6260068"/>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dirty="0" smtClean="0">
                <a:solidFill>
                  <a:srgbClr val="000000"/>
                </a:solidFill>
                <a:effectLst>
                  <a:outerShdw blurRad="38100" dist="38100" dir="2700000" algn="tl">
                    <a:srgbClr val="DDDDDD"/>
                  </a:outerShdw>
                </a:effectLst>
                <a:latin typeface="Arial Black" charset="0"/>
                <a:cs typeface="Times New Roman" charset="0"/>
              </a:rPr>
              <a:t>Temperature</a:t>
            </a:r>
            <a:endParaRPr lang="en-US" sz="1800" dirty="0">
              <a:solidFill>
                <a:srgbClr val="000000"/>
              </a:solidFill>
              <a:effectLst>
                <a:outerShdw blurRad="38100" dist="38100" dir="2700000" algn="tl">
                  <a:srgbClr val="DDDDDD"/>
                </a:outerShdw>
              </a:effectLst>
              <a:latin typeface="Arial Black" charset="0"/>
              <a:cs typeface="Times New Roman" charset="0"/>
            </a:endParaRPr>
          </a:p>
        </p:txBody>
      </p:sp>
    </p:spTree>
    <p:extLst>
      <p:ext uri="{BB962C8B-B14F-4D97-AF65-F5344CB8AC3E}">
        <p14:creationId xmlns:p14="http://schemas.microsoft.com/office/powerpoint/2010/main" val="317547077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60119" y="0"/>
            <a:ext cx="8419042" cy="738664"/>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Realistic Nesting Configuration: South China Sea</a:t>
            </a: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(Multiple Refinement Sub-Class)</a:t>
            </a:r>
            <a:endParaRPr lang="en-US" sz="1800" b="0" dirty="0">
              <a:solidFill>
                <a:srgbClr val="0033CC"/>
              </a:solidFill>
              <a:effectLst>
                <a:outerShdw blurRad="38100" dist="38100" dir="2700000" algn="tl">
                  <a:srgbClr val="000000">
                    <a:alpha val="43137"/>
                  </a:srgbClr>
                </a:outerShdw>
              </a:effectLst>
              <a:latin typeface="Arial Black" charset="0"/>
            </a:endParaRPr>
          </a:p>
        </p:txBody>
      </p:sp>
      <p:sp>
        <p:nvSpPr>
          <p:cNvPr id="4" name="Text Box 3"/>
          <p:cNvSpPr txBox="1">
            <a:spLocks noChangeArrowheads="1"/>
          </p:cNvSpPr>
          <p:nvPr/>
        </p:nvSpPr>
        <p:spPr bwMode="auto">
          <a:xfrm>
            <a:off x="0" y="6260068"/>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dirty="0" smtClean="0">
                <a:solidFill>
                  <a:srgbClr val="000000"/>
                </a:solidFill>
                <a:effectLst>
                  <a:outerShdw blurRad="38100" dist="38100" dir="2700000" algn="tl">
                    <a:srgbClr val="DDDDDD"/>
                  </a:outerShdw>
                </a:effectLst>
                <a:latin typeface="Arial Black" charset="0"/>
                <a:cs typeface="Times New Roman" charset="0"/>
              </a:rPr>
              <a:t>Salinity</a:t>
            </a:r>
            <a:endParaRPr lang="en-US" sz="1800" dirty="0">
              <a:solidFill>
                <a:srgbClr val="000000"/>
              </a:solidFill>
              <a:effectLst>
                <a:outerShdw blurRad="38100" dist="38100" dir="2700000" algn="tl">
                  <a:srgbClr val="DDDDDD"/>
                </a:outerShdw>
              </a:effectLst>
              <a:latin typeface="Arial Black" charset="0"/>
              <a:cs typeface="Times New Roman" charset="0"/>
            </a:endParaRPr>
          </a:p>
        </p:txBody>
      </p:sp>
      <p:pic>
        <p:nvPicPr>
          <p:cNvPr id="7" name="Picture 6" descr="salinit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762000"/>
            <a:ext cx="6027498" cy="5257799"/>
          </a:xfrm>
          <a:prstGeom prst="rect">
            <a:avLst/>
          </a:prstGeom>
        </p:spPr>
      </p:pic>
    </p:spTree>
    <p:extLst>
      <p:ext uri="{BB962C8B-B14F-4D97-AF65-F5344CB8AC3E}">
        <p14:creationId xmlns:p14="http://schemas.microsoft.com/office/powerpoint/2010/main" val="212143687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2" name="Text Box 2"/>
          <p:cNvSpPr txBox="1">
            <a:spLocks noChangeArrowheads="1"/>
          </p:cNvSpPr>
          <p:nvPr/>
        </p:nvSpPr>
        <p:spPr bwMode="auto">
          <a:xfrm>
            <a:off x="0" y="32766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0" dirty="0" smtClean="0">
                <a:solidFill>
                  <a:srgbClr val="DC0000"/>
                </a:solidFill>
                <a:effectLst>
                  <a:outerShdw blurRad="38100" dist="38100" dir="2700000" algn="tl">
                    <a:srgbClr val="000000">
                      <a:alpha val="43137"/>
                    </a:srgbClr>
                  </a:outerShdw>
                </a:effectLst>
                <a:latin typeface="Arial Black" charset="0"/>
                <a:ea typeface="ＭＳ Ｐゴシック" charset="0"/>
              </a:rPr>
              <a:t>Lake Jersey Test Case</a:t>
            </a:r>
            <a:endParaRPr lang="en-US" sz="2400" b="0" dirty="0">
              <a:solidFill>
                <a:srgbClr val="DC0000"/>
              </a:solidFill>
              <a:effectLst>
                <a:outerShdw blurRad="38100" dist="38100" dir="2700000" algn="tl">
                  <a:srgbClr val="000000">
                    <a:alpha val="43137"/>
                  </a:srgbClr>
                </a:outerShdw>
              </a:effectLst>
              <a:latin typeface="Arial Black"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0"/>
            <a:ext cx="9144000" cy="461963"/>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400" dirty="0" smtClean="0">
                <a:solidFill>
                  <a:srgbClr val="DC0000"/>
                </a:solidFill>
                <a:effectLst>
                  <a:outerShdw blurRad="38100" dist="38100" dir="2700000" algn="tl">
                    <a:srgbClr val="DDDDDD"/>
                  </a:outerShdw>
                </a:effectLst>
                <a:latin typeface="Arial Black" charset="0"/>
                <a:cs typeface="Times New Roman" charset="0"/>
              </a:rPr>
              <a:t>Lake Jersey</a:t>
            </a:r>
            <a:endParaRPr lang="en-US" sz="2400" dirty="0">
              <a:solidFill>
                <a:srgbClr val="DC0000"/>
              </a:solidFill>
              <a:effectLst>
                <a:outerShdw blurRad="38100" dist="38100" dir="2700000" algn="tl">
                  <a:srgbClr val="DDDDDD"/>
                </a:outerShdw>
              </a:effectLst>
              <a:latin typeface="Arial Black" charset="0"/>
              <a:cs typeface="Times New Roman" charset="0"/>
            </a:endParaRPr>
          </a:p>
        </p:txBody>
      </p:sp>
      <p:pic>
        <p:nvPicPr>
          <p:cNvPr id="3" name="Picture 2" descr="Lake_Jersey_grid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375" y="533400"/>
            <a:ext cx="4419600" cy="319646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78586224"/>
              </p:ext>
            </p:extLst>
          </p:nvPr>
        </p:nvGraphicFramePr>
        <p:xfrm>
          <a:off x="200533" y="3962400"/>
          <a:ext cx="8763003" cy="2743199"/>
        </p:xfrm>
        <a:graphic>
          <a:graphicData uri="http://schemas.openxmlformats.org/drawingml/2006/table">
            <a:tbl>
              <a:tblPr firstRow="1" bandRow="1">
                <a:tableStyleId>{2D5ABB26-0587-4C30-8999-92F81FD0307C}</a:tableStyleId>
              </a:tblPr>
              <a:tblGrid>
                <a:gridCol w="609600"/>
                <a:gridCol w="1143000"/>
                <a:gridCol w="1168401"/>
                <a:gridCol w="736599"/>
                <a:gridCol w="762000"/>
                <a:gridCol w="762000"/>
                <a:gridCol w="762000"/>
                <a:gridCol w="838200"/>
                <a:gridCol w="1981203"/>
              </a:tblGrid>
              <a:tr h="370840">
                <a:tc gridSpan="9">
                  <a:txBody>
                    <a:bodyPr/>
                    <a:lstStyle/>
                    <a:p>
                      <a:pPr algn="ctr"/>
                      <a:r>
                        <a:rPr lang="en-US" sz="1400" b="1" i="0" dirty="0" smtClean="0">
                          <a:latin typeface="Arial"/>
                          <a:cs typeface="Arial"/>
                        </a:rPr>
                        <a:t>Lake Jersey</a:t>
                      </a:r>
                      <a:r>
                        <a:rPr lang="en-US" sz="1400" b="1" i="0" baseline="0" dirty="0" smtClean="0">
                          <a:latin typeface="Arial"/>
                          <a:cs typeface="Arial"/>
                        </a:rPr>
                        <a:t> Grid Information</a:t>
                      </a:r>
                      <a:endParaRPr lang="en-US" sz="1400" b="1" i="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1400" b="1" dirty="0" smtClean="0">
                          <a:latin typeface="Arial"/>
                          <a:cs typeface="Arial"/>
                        </a:rPr>
                        <a:t>Grid</a:t>
                      </a:r>
                      <a:endParaRPr lang="en-US" sz="14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latin typeface="Arial"/>
                          <a:cs typeface="Arial"/>
                        </a:rPr>
                        <a:t>Mesh</a:t>
                      </a:r>
                    </a:p>
                    <a:p>
                      <a:pPr algn="ctr"/>
                      <a:r>
                        <a:rPr lang="en-US" sz="1400" b="1" dirty="0" smtClean="0">
                          <a:latin typeface="Arial"/>
                          <a:cs typeface="Arial"/>
                        </a:rPr>
                        <a:t>Size</a:t>
                      </a:r>
                      <a:endParaRPr lang="en-US" sz="14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latin typeface="Arial"/>
                          <a:cs typeface="Arial"/>
                        </a:rPr>
                        <a:t>Refinement</a:t>
                      </a:r>
                    </a:p>
                    <a:p>
                      <a:pPr algn="ctr"/>
                      <a:r>
                        <a:rPr lang="en-US" sz="1400" b="1" dirty="0" smtClean="0">
                          <a:latin typeface="Arial"/>
                          <a:cs typeface="Arial"/>
                        </a:rPr>
                        <a:t>Factor</a:t>
                      </a:r>
                      <a:endParaRPr lang="en-US" sz="14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latin typeface="Arial"/>
                          <a:cs typeface="Arial"/>
                        </a:rPr>
                        <a:t>Parent</a:t>
                      </a:r>
                    </a:p>
                    <a:p>
                      <a:pPr algn="ctr"/>
                      <a:r>
                        <a:rPr lang="en-US" sz="1400" b="1" dirty="0" err="1" smtClean="0">
                          <a:latin typeface="Arial"/>
                          <a:cs typeface="Arial"/>
                        </a:rPr>
                        <a:t>Imin</a:t>
                      </a:r>
                      <a:endParaRPr lang="en-US" sz="14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latin typeface="Arial"/>
                          <a:cs typeface="Arial"/>
                        </a:rPr>
                        <a:t>Parent</a:t>
                      </a:r>
                    </a:p>
                    <a:p>
                      <a:pPr algn="ctr"/>
                      <a:r>
                        <a:rPr lang="en-US" sz="1400" b="1" dirty="0" smtClean="0">
                          <a:latin typeface="Arial"/>
                          <a:cs typeface="Arial"/>
                        </a:rPr>
                        <a:t>Imax</a:t>
                      </a:r>
                      <a:endParaRPr lang="en-US" sz="14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latin typeface="Arial"/>
                          <a:cs typeface="Arial"/>
                        </a:rPr>
                        <a:t>Parent</a:t>
                      </a:r>
                    </a:p>
                    <a:p>
                      <a:pPr algn="ctr"/>
                      <a:r>
                        <a:rPr lang="en-US" sz="1400" b="1" dirty="0" err="1" smtClean="0">
                          <a:latin typeface="Arial"/>
                          <a:cs typeface="Arial"/>
                        </a:rPr>
                        <a:t>Jmin</a:t>
                      </a:r>
                      <a:endParaRPr lang="en-US" sz="14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latin typeface="Arial"/>
                          <a:cs typeface="Arial"/>
                        </a:rPr>
                        <a:t>Parent</a:t>
                      </a:r>
                    </a:p>
                    <a:p>
                      <a:pPr algn="ctr"/>
                      <a:r>
                        <a:rPr lang="en-US" sz="1400" b="1" dirty="0" err="1" smtClean="0">
                          <a:latin typeface="Arial"/>
                          <a:cs typeface="Arial"/>
                        </a:rPr>
                        <a:t>Jmax</a:t>
                      </a:r>
                      <a:endParaRPr lang="en-US" sz="14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err="1" smtClean="0">
                          <a:latin typeface="Arial"/>
                          <a:cs typeface="Arial"/>
                        </a:rPr>
                        <a:t>Δx</a:t>
                      </a:r>
                      <a:endParaRPr lang="en-US" sz="1400" b="1" dirty="0" smtClean="0">
                        <a:latin typeface="Arial"/>
                        <a:cs typeface="Arial"/>
                      </a:endParaRPr>
                    </a:p>
                    <a:p>
                      <a:pPr algn="ctr"/>
                      <a:r>
                        <a:rPr lang="en-US" sz="1400" b="1" dirty="0" err="1" smtClean="0">
                          <a:latin typeface="Arial"/>
                          <a:cs typeface="Arial"/>
                        </a:rPr>
                        <a:t>Δy</a:t>
                      </a:r>
                      <a:endParaRPr lang="en-US" sz="14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latin typeface="Arial"/>
                          <a:cs typeface="Arial"/>
                        </a:rPr>
                        <a:t>Grid </a:t>
                      </a:r>
                      <a:r>
                        <a:rPr lang="en-US" sz="1400" b="1" dirty="0" err="1" smtClean="0">
                          <a:latin typeface="Arial"/>
                          <a:cs typeface="Arial"/>
                        </a:rPr>
                        <a:t>NetCDF</a:t>
                      </a:r>
                      <a:r>
                        <a:rPr lang="en-US" sz="1400" b="1" dirty="0" smtClean="0">
                          <a:latin typeface="Arial"/>
                          <a:cs typeface="Arial"/>
                        </a:rPr>
                        <a:t> File</a:t>
                      </a:r>
                      <a:endParaRPr lang="en-US" sz="14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1400" dirty="0" smtClean="0">
                          <a:latin typeface="Arial"/>
                          <a:cs typeface="Arial"/>
                        </a:rPr>
                        <a:t>a</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400" dirty="0" smtClean="0">
                          <a:latin typeface="Arial"/>
                          <a:cs typeface="Arial"/>
                        </a:rPr>
                        <a:t>100x80x8</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400" dirty="0" smtClean="0">
                          <a:latin typeface="Arial"/>
                          <a:cs typeface="Arial"/>
                        </a:rPr>
                        <a:t>500.0 m</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err="1" smtClean="0">
                          <a:latin typeface="Arial"/>
                          <a:cs typeface="Arial"/>
                        </a:rPr>
                        <a:t>lake_jersey_grd_a.nc</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1400" dirty="0" smtClean="0">
                          <a:latin typeface="Arial"/>
                          <a:cs typeface="Arial"/>
                        </a:rPr>
                        <a:t>b</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400" dirty="0" smtClean="0">
                          <a:latin typeface="Arial"/>
                          <a:cs typeface="Arial"/>
                        </a:rPr>
                        <a:t>66x99x8</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1:3 from</a:t>
                      </a:r>
                      <a:r>
                        <a:rPr lang="en-US" sz="1400" baseline="0" dirty="0" smtClean="0">
                          <a:latin typeface="Arial"/>
                          <a:cs typeface="Arial"/>
                        </a:rPr>
                        <a:t> </a:t>
                      </a:r>
                      <a:r>
                        <a:rPr lang="en-US" sz="1400" b="1" baseline="0" dirty="0" smtClean="0">
                          <a:latin typeface="Arial"/>
                          <a:cs typeface="Arial"/>
                        </a:rPr>
                        <a:t>a</a:t>
                      </a:r>
                      <a:endParaRPr lang="en-US" sz="14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9</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31</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12</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45</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400" dirty="0" smtClean="0">
                          <a:latin typeface="Arial"/>
                          <a:cs typeface="Arial"/>
                        </a:rPr>
                        <a:t>166.6</a:t>
                      </a:r>
                      <a:r>
                        <a:rPr lang="en-US" sz="1400" baseline="0" dirty="0" smtClean="0">
                          <a:latin typeface="Arial"/>
                          <a:cs typeface="Arial"/>
                        </a:rPr>
                        <a:t> m</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err="1" smtClean="0">
                          <a:latin typeface="Arial"/>
                          <a:cs typeface="Arial"/>
                        </a:rPr>
                        <a:t>lake_jersey_grd_b.nc</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1400" dirty="0" smtClean="0">
                          <a:latin typeface="Arial"/>
                          <a:cs typeface="Arial"/>
                        </a:rPr>
                        <a:t>c</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400" dirty="0" smtClean="0">
                          <a:latin typeface="Arial"/>
                          <a:cs typeface="Arial"/>
                        </a:rPr>
                        <a:t>120x130x8</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1:5 from </a:t>
                      </a:r>
                      <a:r>
                        <a:rPr lang="en-US" sz="1400" b="1" dirty="0" smtClean="0">
                          <a:latin typeface="Arial"/>
                          <a:cs typeface="Arial"/>
                        </a:rPr>
                        <a:t>a</a:t>
                      </a:r>
                      <a:endParaRPr lang="en-US" sz="14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34</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58</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19</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45</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400" dirty="0" smtClean="0">
                          <a:latin typeface="Arial"/>
                          <a:cs typeface="Arial"/>
                        </a:rPr>
                        <a:t>100.0 m</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err="1" smtClean="0">
                          <a:latin typeface="Arial"/>
                          <a:cs typeface="Arial"/>
                        </a:rPr>
                        <a:t>lake_jersey_grd_c.nc</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1400" dirty="0" smtClean="0">
                          <a:latin typeface="Arial"/>
                          <a:cs typeface="Arial"/>
                        </a:rPr>
                        <a:t>d</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400" dirty="0" smtClean="0">
                          <a:latin typeface="Arial"/>
                          <a:cs typeface="Arial"/>
                        </a:rPr>
                        <a:t>114x60x8</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1:3 from</a:t>
                      </a:r>
                      <a:r>
                        <a:rPr lang="en-US" sz="1400" baseline="0" dirty="0" smtClean="0">
                          <a:latin typeface="Arial"/>
                          <a:cs typeface="Arial"/>
                        </a:rPr>
                        <a:t> </a:t>
                      </a:r>
                      <a:r>
                        <a:rPr lang="en-US" sz="1400" b="1" baseline="0" dirty="0" smtClean="0">
                          <a:latin typeface="Arial"/>
                          <a:cs typeface="Arial"/>
                        </a:rPr>
                        <a:t>a</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50</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88</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50</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70</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400" dirty="0" smtClean="0">
                          <a:latin typeface="Arial"/>
                          <a:cs typeface="Arial"/>
                        </a:rPr>
                        <a:t>166.6 m</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err="1" smtClean="0">
                          <a:latin typeface="Arial"/>
                          <a:cs typeface="Arial"/>
                        </a:rPr>
                        <a:t>lake_jersey_grd_d.nc</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1400" dirty="0" smtClean="0">
                          <a:latin typeface="Arial"/>
                          <a:cs typeface="Arial"/>
                        </a:rPr>
                        <a:t>e</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400" dirty="0" smtClean="0">
                          <a:latin typeface="Arial"/>
                          <a:cs typeface="Arial"/>
                        </a:rPr>
                        <a:t>132x60x8</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1:3 from </a:t>
                      </a:r>
                      <a:r>
                        <a:rPr lang="en-US" sz="1400" b="1" dirty="0" smtClean="0">
                          <a:latin typeface="Arial"/>
                          <a:cs typeface="Arial"/>
                        </a:rPr>
                        <a:t>d</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36</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80</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20</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latin typeface="Arial"/>
                          <a:cs typeface="Arial"/>
                        </a:rPr>
                        <a:t>40</a:t>
                      </a:r>
                      <a:endParaRPr lang="en-US" sz="14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400" dirty="0" smtClean="0">
                          <a:latin typeface="Arial"/>
                          <a:cs typeface="Arial"/>
                        </a:rPr>
                        <a:t>55.5 m</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err="1" smtClean="0">
                          <a:latin typeface="Arial"/>
                          <a:cs typeface="Arial"/>
                        </a:rPr>
                        <a:t>lake_jersey_grd_e.nc</a:t>
                      </a:r>
                      <a:endParaRPr lang="en-US" sz="14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865718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0"/>
            <a:ext cx="9144000" cy="461963"/>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400" dirty="0" smtClean="0">
                <a:solidFill>
                  <a:srgbClr val="DC0000"/>
                </a:solidFill>
                <a:effectLst>
                  <a:outerShdw blurRad="38100" dist="38100" dir="2700000" algn="tl">
                    <a:srgbClr val="DDDDDD"/>
                  </a:outerShdw>
                </a:effectLst>
                <a:latin typeface="Arial Black" charset="0"/>
                <a:cs typeface="Times New Roman" charset="0"/>
              </a:rPr>
              <a:t>Lake Jersey</a:t>
            </a:r>
            <a:endParaRPr lang="en-US" sz="2400" dirty="0">
              <a:solidFill>
                <a:srgbClr val="DC0000"/>
              </a:solidFill>
              <a:effectLst>
                <a:outerShdw blurRad="38100" dist="38100" dir="2700000" algn="tl">
                  <a:srgbClr val="DDDDDD"/>
                </a:outerShdw>
              </a:effectLst>
              <a:latin typeface="Arial Black" charset="0"/>
              <a:cs typeface="Times New Roman" charset="0"/>
            </a:endParaRPr>
          </a:p>
        </p:txBody>
      </p:sp>
      <p:pic>
        <p:nvPicPr>
          <p:cNvPr id="4" name="Picture 3" descr="lake_jersey_grids_mesh_zoo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164336"/>
            <a:ext cx="6470904" cy="4779264"/>
          </a:xfrm>
          <a:prstGeom prst="rect">
            <a:avLst/>
          </a:prstGeom>
        </p:spPr>
      </p:pic>
    </p:spTree>
    <p:extLst>
      <p:ext uri="{BB962C8B-B14F-4D97-AF65-F5344CB8AC3E}">
        <p14:creationId xmlns:p14="http://schemas.microsoft.com/office/powerpoint/2010/main" val="142232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0"/>
            <a:ext cx="9144000" cy="461963"/>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400" dirty="0">
                <a:solidFill>
                  <a:srgbClr val="DC0000"/>
                </a:solidFill>
                <a:effectLst>
                  <a:outerShdw blurRad="38100" dist="38100" dir="2700000" algn="tl">
                    <a:srgbClr val="DDDDDD"/>
                  </a:outerShdw>
                </a:effectLst>
                <a:latin typeface="Arial Black" charset="0"/>
                <a:cs typeface="Times New Roman" charset="0"/>
              </a:rPr>
              <a:t>Lake Jersey: Case ABDC</a:t>
            </a:r>
          </a:p>
        </p:txBody>
      </p:sp>
      <p:sp>
        <p:nvSpPr>
          <p:cNvPr id="10" name="Text Box 3"/>
          <p:cNvSpPr txBox="1">
            <a:spLocks noChangeArrowheads="1"/>
          </p:cNvSpPr>
          <p:nvPr/>
        </p:nvSpPr>
        <p:spPr bwMode="auto">
          <a:xfrm>
            <a:off x="807720" y="457200"/>
            <a:ext cx="29718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dirty="0" smtClean="0">
                <a:effectLst>
                  <a:outerShdw blurRad="38100" dist="38100" dir="2700000" algn="tl">
                    <a:srgbClr val="DDDDDD"/>
                  </a:outerShdw>
                </a:effectLst>
                <a:latin typeface="Arial Black" charset="0"/>
                <a:cs typeface="Times New Roman" charset="0"/>
              </a:rPr>
              <a:t>One-Way</a:t>
            </a:r>
            <a:endParaRPr lang="en-US" sz="1800" dirty="0">
              <a:effectLst>
                <a:outerShdw blurRad="38100" dist="38100" dir="2700000" algn="tl">
                  <a:srgbClr val="DDDDDD"/>
                </a:outerShdw>
              </a:effectLst>
              <a:latin typeface="Arial Black" charset="0"/>
              <a:cs typeface="Times New Roman" charset="0"/>
            </a:endParaRPr>
          </a:p>
        </p:txBody>
      </p:sp>
      <p:sp>
        <p:nvSpPr>
          <p:cNvPr id="11" name="Text Box 3"/>
          <p:cNvSpPr txBox="1">
            <a:spLocks noChangeArrowheads="1"/>
          </p:cNvSpPr>
          <p:nvPr/>
        </p:nvSpPr>
        <p:spPr bwMode="auto">
          <a:xfrm>
            <a:off x="4940493" y="457200"/>
            <a:ext cx="29718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dirty="0" smtClean="0">
                <a:effectLst>
                  <a:outerShdw blurRad="38100" dist="38100" dir="2700000" algn="tl">
                    <a:srgbClr val="DDDDDD"/>
                  </a:outerShdw>
                </a:effectLst>
                <a:latin typeface="Arial Black" charset="0"/>
                <a:cs typeface="Times New Roman" charset="0"/>
              </a:rPr>
              <a:t>Two-Way</a:t>
            </a:r>
            <a:endParaRPr lang="en-US" sz="1800" dirty="0">
              <a:effectLst>
                <a:outerShdw blurRad="38100" dist="38100" dir="2700000" algn="tl">
                  <a:srgbClr val="DDDDDD"/>
                </a:outerShdw>
              </a:effectLst>
              <a:latin typeface="Arial Black" charset="0"/>
              <a:cs typeface="Times New Roman" charset="0"/>
            </a:endParaRPr>
          </a:p>
        </p:txBody>
      </p:sp>
      <p:sp>
        <p:nvSpPr>
          <p:cNvPr id="12" name="Text Box 3"/>
          <p:cNvSpPr txBox="1">
            <a:spLocks noChangeArrowheads="1"/>
          </p:cNvSpPr>
          <p:nvPr/>
        </p:nvSpPr>
        <p:spPr bwMode="auto">
          <a:xfrm>
            <a:off x="762000" y="3505200"/>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Temperature</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13" name="Text Box 3"/>
          <p:cNvSpPr txBox="1">
            <a:spLocks noChangeArrowheads="1"/>
          </p:cNvSpPr>
          <p:nvPr/>
        </p:nvSpPr>
        <p:spPr bwMode="auto">
          <a:xfrm>
            <a:off x="762000" y="6545447"/>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Salinity</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14" name="Text Box 3"/>
          <p:cNvSpPr txBox="1">
            <a:spLocks noChangeArrowheads="1"/>
          </p:cNvSpPr>
          <p:nvPr/>
        </p:nvSpPr>
        <p:spPr bwMode="auto">
          <a:xfrm>
            <a:off x="4876800" y="3505200"/>
            <a:ext cx="30480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Temperature</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15" name="Text Box 3"/>
          <p:cNvSpPr txBox="1">
            <a:spLocks noChangeArrowheads="1"/>
          </p:cNvSpPr>
          <p:nvPr/>
        </p:nvSpPr>
        <p:spPr bwMode="auto">
          <a:xfrm>
            <a:off x="4953000" y="6553200"/>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Salinity</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pic>
        <p:nvPicPr>
          <p:cNvPr id="7" name="Picture 6" descr="cr_lake_jersey_temp_oneway_4g_abd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814" y="832725"/>
            <a:ext cx="3474720" cy="2706624"/>
          </a:xfrm>
          <a:prstGeom prst="rect">
            <a:avLst/>
          </a:prstGeom>
        </p:spPr>
      </p:pic>
      <p:pic>
        <p:nvPicPr>
          <p:cNvPr id="8" name="Picture 7" descr="cr_lake_jersey_salt_oneway_4g_abdc.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814" y="3844667"/>
            <a:ext cx="3474720" cy="2706624"/>
          </a:xfrm>
          <a:prstGeom prst="rect">
            <a:avLst/>
          </a:prstGeom>
        </p:spPr>
      </p:pic>
      <p:pic>
        <p:nvPicPr>
          <p:cNvPr id="9" name="Picture 8" descr="cr_lake_jersey_temp_twoway_4g_abdc.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401" y="832725"/>
            <a:ext cx="3474720" cy="2706624"/>
          </a:xfrm>
          <a:prstGeom prst="rect">
            <a:avLst/>
          </a:prstGeom>
        </p:spPr>
      </p:pic>
      <p:pic>
        <p:nvPicPr>
          <p:cNvPr id="16" name="Picture 15" descr="cr_lake_jersey_salt_twoway_4g_abdc.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2400" y="3844667"/>
            <a:ext cx="3474720" cy="2706624"/>
          </a:xfrm>
          <a:prstGeom prst="rect">
            <a:avLst/>
          </a:prstGeom>
        </p:spPr>
      </p:pic>
    </p:spTree>
    <p:extLst>
      <p:ext uri="{BB962C8B-B14F-4D97-AF65-F5344CB8AC3E}">
        <p14:creationId xmlns:p14="http://schemas.microsoft.com/office/powerpoint/2010/main" val="3895160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0"/>
            <a:ext cx="9144000" cy="461963"/>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400" dirty="0">
                <a:solidFill>
                  <a:srgbClr val="DC0000"/>
                </a:solidFill>
                <a:effectLst>
                  <a:outerShdw blurRad="38100" dist="38100" dir="2700000" algn="tl">
                    <a:srgbClr val="DDDDDD"/>
                  </a:outerShdw>
                </a:effectLst>
                <a:latin typeface="Arial Black" charset="0"/>
                <a:cs typeface="Times New Roman" charset="0"/>
              </a:rPr>
              <a:t>Lake Jersey: Case ABDC</a:t>
            </a:r>
          </a:p>
        </p:txBody>
      </p:sp>
      <p:sp>
        <p:nvSpPr>
          <p:cNvPr id="22" name="Text Box 3"/>
          <p:cNvSpPr txBox="1">
            <a:spLocks noChangeArrowheads="1"/>
          </p:cNvSpPr>
          <p:nvPr/>
        </p:nvSpPr>
        <p:spPr bwMode="auto">
          <a:xfrm>
            <a:off x="807720" y="457200"/>
            <a:ext cx="29718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dirty="0" smtClean="0">
                <a:effectLst>
                  <a:outerShdw blurRad="38100" dist="38100" dir="2700000" algn="tl">
                    <a:srgbClr val="DDDDDD"/>
                  </a:outerShdw>
                </a:effectLst>
                <a:latin typeface="Arial Black" charset="0"/>
                <a:cs typeface="Times New Roman" charset="0"/>
              </a:rPr>
              <a:t>One-Way</a:t>
            </a:r>
            <a:endParaRPr lang="en-US" sz="1800" dirty="0">
              <a:effectLst>
                <a:outerShdw blurRad="38100" dist="38100" dir="2700000" algn="tl">
                  <a:srgbClr val="DDDDDD"/>
                </a:outerShdw>
              </a:effectLst>
              <a:latin typeface="Arial Black" charset="0"/>
              <a:cs typeface="Times New Roman" charset="0"/>
            </a:endParaRPr>
          </a:p>
        </p:txBody>
      </p:sp>
      <p:sp>
        <p:nvSpPr>
          <p:cNvPr id="23" name="Text Box 3"/>
          <p:cNvSpPr txBox="1">
            <a:spLocks noChangeArrowheads="1"/>
          </p:cNvSpPr>
          <p:nvPr/>
        </p:nvSpPr>
        <p:spPr bwMode="auto">
          <a:xfrm>
            <a:off x="4940493" y="457200"/>
            <a:ext cx="29718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dirty="0" smtClean="0">
                <a:effectLst>
                  <a:outerShdw blurRad="38100" dist="38100" dir="2700000" algn="tl">
                    <a:srgbClr val="DDDDDD"/>
                  </a:outerShdw>
                </a:effectLst>
                <a:latin typeface="Arial Black" charset="0"/>
                <a:cs typeface="Times New Roman" charset="0"/>
              </a:rPr>
              <a:t>Two-Way</a:t>
            </a:r>
            <a:endParaRPr lang="en-US" sz="1800" dirty="0">
              <a:effectLst>
                <a:outerShdw blurRad="38100" dist="38100" dir="2700000" algn="tl">
                  <a:srgbClr val="DDDDDD"/>
                </a:outerShdw>
              </a:effectLst>
              <a:latin typeface="Arial Black" charset="0"/>
              <a:cs typeface="Times New Roman" charset="0"/>
            </a:endParaRPr>
          </a:p>
        </p:txBody>
      </p:sp>
      <p:sp>
        <p:nvSpPr>
          <p:cNvPr id="24" name="Text Box 3"/>
          <p:cNvSpPr txBox="1">
            <a:spLocks noChangeArrowheads="1"/>
          </p:cNvSpPr>
          <p:nvPr/>
        </p:nvSpPr>
        <p:spPr bwMode="auto">
          <a:xfrm>
            <a:off x="762000" y="3505200"/>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Free-Surface</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25" name="Text Box 3"/>
          <p:cNvSpPr txBox="1">
            <a:spLocks noChangeArrowheads="1"/>
          </p:cNvSpPr>
          <p:nvPr/>
        </p:nvSpPr>
        <p:spPr bwMode="auto">
          <a:xfrm>
            <a:off x="762000" y="6545447"/>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a:solidFill>
                  <a:srgbClr val="0033CC"/>
                </a:solidFill>
                <a:effectLst>
                  <a:outerShdw blurRad="38100" dist="38100" dir="2700000" algn="tl">
                    <a:srgbClr val="DDDDDD"/>
                  </a:outerShdw>
                </a:effectLst>
                <a:latin typeface="Arial Black" charset="0"/>
                <a:cs typeface="Times New Roman" charset="0"/>
              </a:rPr>
              <a:t>2D Relative </a:t>
            </a:r>
            <a:r>
              <a:rPr lang="en-US" dirty="0" err="1">
                <a:solidFill>
                  <a:srgbClr val="0033CC"/>
                </a:solidFill>
                <a:effectLst>
                  <a:outerShdw blurRad="38100" dist="38100" dir="2700000" algn="tl">
                    <a:srgbClr val="DDDDDD"/>
                  </a:outerShdw>
                </a:effectLst>
                <a:latin typeface="Arial Black" charset="0"/>
                <a:cs typeface="Times New Roman" charset="0"/>
              </a:rPr>
              <a:t>Vorticity</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26" name="Text Box 3"/>
          <p:cNvSpPr txBox="1">
            <a:spLocks noChangeArrowheads="1"/>
          </p:cNvSpPr>
          <p:nvPr/>
        </p:nvSpPr>
        <p:spPr bwMode="auto">
          <a:xfrm>
            <a:off x="4876800" y="3505200"/>
            <a:ext cx="30480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Free-Surface</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27" name="Text Box 3"/>
          <p:cNvSpPr txBox="1">
            <a:spLocks noChangeArrowheads="1"/>
          </p:cNvSpPr>
          <p:nvPr/>
        </p:nvSpPr>
        <p:spPr bwMode="auto">
          <a:xfrm>
            <a:off x="4953000" y="6553200"/>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a:solidFill>
                  <a:srgbClr val="0033CC"/>
                </a:solidFill>
                <a:effectLst>
                  <a:outerShdw blurRad="38100" dist="38100" dir="2700000" algn="tl">
                    <a:srgbClr val="DDDDDD"/>
                  </a:outerShdw>
                </a:effectLst>
                <a:latin typeface="Arial Black" charset="0"/>
                <a:cs typeface="Times New Roman" charset="0"/>
              </a:rPr>
              <a:t>2D Relative </a:t>
            </a:r>
            <a:r>
              <a:rPr lang="en-US" dirty="0" err="1">
                <a:solidFill>
                  <a:srgbClr val="0033CC"/>
                </a:solidFill>
                <a:effectLst>
                  <a:outerShdw blurRad="38100" dist="38100" dir="2700000" algn="tl">
                    <a:srgbClr val="DDDDDD"/>
                  </a:outerShdw>
                </a:effectLst>
                <a:latin typeface="Arial Black" charset="0"/>
                <a:cs typeface="Times New Roman" charset="0"/>
              </a:rPr>
              <a:t>Vorticity</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13" name="TextBox 12"/>
          <p:cNvSpPr txBox="1"/>
          <p:nvPr/>
        </p:nvSpPr>
        <p:spPr>
          <a:xfrm>
            <a:off x="7930791" y="6512946"/>
            <a:ext cx="456525" cy="215444"/>
          </a:xfrm>
          <a:prstGeom prst="rect">
            <a:avLst/>
          </a:prstGeom>
          <a:noFill/>
        </p:spPr>
        <p:txBody>
          <a:bodyPr wrap="none" rtlCol="0">
            <a:spAutoFit/>
          </a:bodyPr>
          <a:lstStyle/>
          <a:p>
            <a:r>
              <a:rPr lang="en-US" sz="800" dirty="0" smtClean="0"/>
              <a:t>X 10</a:t>
            </a:r>
            <a:r>
              <a:rPr lang="en-US" sz="800" baseline="30000" dirty="0" smtClean="0"/>
              <a:t>-4</a:t>
            </a:r>
            <a:endParaRPr lang="en-US" sz="800" baseline="30000" dirty="0"/>
          </a:p>
        </p:txBody>
      </p:sp>
      <p:sp>
        <p:nvSpPr>
          <p:cNvPr id="14" name="TextBox 13"/>
          <p:cNvSpPr txBox="1"/>
          <p:nvPr/>
        </p:nvSpPr>
        <p:spPr>
          <a:xfrm>
            <a:off x="3792027" y="6511263"/>
            <a:ext cx="456525" cy="215444"/>
          </a:xfrm>
          <a:prstGeom prst="rect">
            <a:avLst/>
          </a:prstGeom>
          <a:noFill/>
        </p:spPr>
        <p:txBody>
          <a:bodyPr wrap="none" rtlCol="0">
            <a:spAutoFit/>
          </a:bodyPr>
          <a:lstStyle/>
          <a:p>
            <a:r>
              <a:rPr lang="en-US" sz="800" dirty="0" smtClean="0"/>
              <a:t>X 10</a:t>
            </a:r>
            <a:r>
              <a:rPr lang="en-US" sz="800" baseline="30000" dirty="0" smtClean="0"/>
              <a:t>-4</a:t>
            </a:r>
            <a:endParaRPr lang="en-US" sz="800" baseline="30000" dirty="0"/>
          </a:p>
        </p:txBody>
      </p:sp>
      <p:pic>
        <p:nvPicPr>
          <p:cNvPr id="3" name="Picture 2" descr="cr_lake_jersey_zeta_twoway_4g_abd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6410" y="832725"/>
            <a:ext cx="3474720" cy="2706624"/>
          </a:xfrm>
          <a:prstGeom prst="rect">
            <a:avLst/>
          </a:prstGeom>
        </p:spPr>
      </p:pic>
      <p:pic>
        <p:nvPicPr>
          <p:cNvPr id="4" name="Picture 3" descr="cr_lake_jersey_rvorticity_bar_twoway_4g_abdc.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2401" y="3844666"/>
            <a:ext cx="3474720" cy="2706624"/>
          </a:xfrm>
          <a:prstGeom prst="rect">
            <a:avLst/>
          </a:prstGeom>
        </p:spPr>
      </p:pic>
      <p:pic>
        <p:nvPicPr>
          <p:cNvPr id="5" name="Picture 4" descr="cr_lake_jersey_zeta_oneway_4g_abdc.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14" y="832726"/>
            <a:ext cx="3474720" cy="2706624"/>
          </a:xfrm>
          <a:prstGeom prst="rect">
            <a:avLst/>
          </a:prstGeom>
        </p:spPr>
      </p:pic>
      <p:pic>
        <p:nvPicPr>
          <p:cNvPr id="6" name="Picture 5" descr="cr_lake_jersey_rvorticity_bar_oneway_4g_abdc.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833" y="3850658"/>
            <a:ext cx="3474720" cy="2706624"/>
          </a:xfrm>
          <a:prstGeom prst="rect">
            <a:avLst/>
          </a:prstGeom>
        </p:spPr>
      </p:pic>
    </p:spTree>
    <p:extLst>
      <p:ext uri="{BB962C8B-B14F-4D97-AF65-F5344CB8AC3E}">
        <p14:creationId xmlns:p14="http://schemas.microsoft.com/office/powerpoint/2010/main" val="3777393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0"/>
            <a:ext cx="9144000" cy="461963"/>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400" dirty="0" smtClean="0">
                <a:solidFill>
                  <a:srgbClr val="DC0000"/>
                </a:solidFill>
                <a:effectLst>
                  <a:outerShdw blurRad="38100" dist="38100" dir="2700000" algn="tl">
                    <a:srgbClr val="DDDDDD"/>
                  </a:outerShdw>
                </a:effectLst>
                <a:latin typeface="Arial Black" charset="0"/>
                <a:cs typeface="Times New Roman" charset="0"/>
              </a:rPr>
              <a:t>Lake </a:t>
            </a:r>
            <a:r>
              <a:rPr lang="en-US" sz="2400" dirty="0">
                <a:solidFill>
                  <a:srgbClr val="DC0000"/>
                </a:solidFill>
                <a:effectLst>
                  <a:outerShdw blurRad="38100" dist="38100" dir="2700000" algn="tl">
                    <a:srgbClr val="DDDDDD"/>
                  </a:outerShdw>
                </a:effectLst>
                <a:latin typeface="Arial Black" charset="0"/>
                <a:cs typeface="Times New Roman" charset="0"/>
              </a:rPr>
              <a:t>Jersey: Case ACDE</a:t>
            </a:r>
          </a:p>
        </p:txBody>
      </p:sp>
      <p:sp>
        <p:nvSpPr>
          <p:cNvPr id="10" name="Text Box 3"/>
          <p:cNvSpPr txBox="1">
            <a:spLocks noChangeArrowheads="1"/>
          </p:cNvSpPr>
          <p:nvPr/>
        </p:nvSpPr>
        <p:spPr bwMode="auto">
          <a:xfrm>
            <a:off x="807720" y="457200"/>
            <a:ext cx="29718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dirty="0" smtClean="0">
                <a:effectLst>
                  <a:outerShdw blurRad="38100" dist="38100" dir="2700000" algn="tl">
                    <a:srgbClr val="DDDDDD"/>
                  </a:outerShdw>
                </a:effectLst>
                <a:latin typeface="Arial Black" charset="0"/>
                <a:cs typeface="Times New Roman" charset="0"/>
              </a:rPr>
              <a:t>One-Way</a:t>
            </a:r>
            <a:endParaRPr lang="en-US" sz="1800" dirty="0">
              <a:effectLst>
                <a:outerShdw blurRad="38100" dist="38100" dir="2700000" algn="tl">
                  <a:srgbClr val="DDDDDD"/>
                </a:outerShdw>
              </a:effectLst>
              <a:latin typeface="Arial Black" charset="0"/>
              <a:cs typeface="Times New Roman" charset="0"/>
            </a:endParaRPr>
          </a:p>
        </p:txBody>
      </p:sp>
      <p:sp>
        <p:nvSpPr>
          <p:cNvPr id="11" name="Text Box 3"/>
          <p:cNvSpPr txBox="1">
            <a:spLocks noChangeArrowheads="1"/>
          </p:cNvSpPr>
          <p:nvPr/>
        </p:nvSpPr>
        <p:spPr bwMode="auto">
          <a:xfrm>
            <a:off x="4940493" y="457200"/>
            <a:ext cx="29718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dirty="0" smtClean="0">
                <a:effectLst>
                  <a:outerShdw blurRad="38100" dist="38100" dir="2700000" algn="tl">
                    <a:srgbClr val="DDDDDD"/>
                  </a:outerShdw>
                </a:effectLst>
                <a:latin typeface="Arial Black" charset="0"/>
                <a:cs typeface="Times New Roman" charset="0"/>
              </a:rPr>
              <a:t>Two-Way</a:t>
            </a:r>
            <a:endParaRPr lang="en-US" sz="1800" dirty="0">
              <a:effectLst>
                <a:outerShdw blurRad="38100" dist="38100" dir="2700000" algn="tl">
                  <a:srgbClr val="DDDDDD"/>
                </a:outerShdw>
              </a:effectLst>
              <a:latin typeface="Arial Black" charset="0"/>
              <a:cs typeface="Times New Roman" charset="0"/>
            </a:endParaRPr>
          </a:p>
        </p:txBody>
      </p:sp>
      <p:sp>
        <p:nvSpPr>
          <p:cNvPr id="12" name="Text Box 3"/>
          <p:cNvSpPr txBox="1">
            <a:spLocks noChangeArrowheads="1"/>
          </p:cNvSpPr>
          <p:nvPr/>
        </p:nvSpPr>
        <p:spPr bwMode="auto">
          <a:xfrm>
            <a:off x="762000" y="3505200"/>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Temperature</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13" name="Text Box 3"/>
          <p:cNvSpPr txBox="1">
            <a:spLocks noChangeArrowheads="1"/>
          </p:cNvSpPr>
          <p:nvPr/>
        </p:nvSpPr>
        <p:spPr bwMode="auto">
          <a:xfrm>
            <a:off x="762000" y="6545447"/>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Salinity</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14" name="Text Box 3"/>
          <p:cNvSpPr txBox="1">
            <a:spLocks noChangeArrowheads="1"/>
          </p:cNvSpPr>
          <p:nvPr/>
        </p:nvSpPr>
        <p:spPr bwMode="auto">
          <a:xfrm>
            <a:off x="4876800" y="3505200"/>
            <a:ext cx="30480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Temperature</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15" name="Text Box 3"/>
          <p:cNvSpPr txBox="1">
            <a:spLocks noChangeArrowheads="1"/>
          </p:cNvSpPr>
          <p:nvPr/>
        </p:nvSpPr>
        <p:spPr bwMode="auto">
          <a:xfrm>
            <a:off x="4953000" y="6553200"/>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Salinity</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pic>
        <p:nvPicPr>
          <p:cNvPr id="7" name="Picture 6" descr="cr_lake_jersey_temp_oneway_4g_ac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706" y="832725"/>
            <a:ext cx="3474720" cy="2706624"/>
          </a:xfrm>
          <a:prstGeom prst="rect">
            <a:avLst/>
          </a:prstGeom>
        </p:spPr>
      </p:pic>
      <p:pic>
        <p:nvPicPr>
          <p:cNvPr id="8" name="Picture 7" descr="cr_lake_jersey_salt_oneway_4g_ac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815" y="3844667"/>
            <a:ext cx="3474720" cy="2706624"/>
          </a:xfrm>
          <a:prstGeom prst="rect">
            <a:avLst/>
          </a:prstGeom>
        </p:spPr>
      </p:pic>
      <p:pic>
        <p:nvPicPr>
          <p:cNvPr id="9" name="Picture 8" descr="cr_lake_jersey_temp_twoway_4g_acd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401" y="832725"/>
            <a:ext cx="3474720" cy="2706624"/>
          </a:xfrm>
          <a:prstGeom prst="rect">
            <a:avLst/>
          </a:prstGeom>
        </p:spPr>
      </p:pic>
      <p:pic>
        <p:nvPicPr>
          <p:cNvPr id="16" name="Picture 15" descr="cr_lake_jersey_salt_twoway_4g_acd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2401" y="3844667"/>
            <a:ext cx="3474720" cy="2706624"/>
          </a:xfrm>
          <a:prstGeom prst="rect">
            <a:avLst/>
          </a:prstGeom>
        </p:spPr>
      </p:pic>
    </p:spTree>
    <p:extLst>
      <p:ext uri="{BB962C8B-B14F-4D97-AF65-F5344CB8AC3E}">
        <p14:creationId xmlns:p14="http://schemas.microsoft.com/office/powerpoint/2010/main" val="3895160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ionship_simpleMedia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 y="1101108"/>
            <a:ext cx="3279648" cy="2365248"/>
          </a:xfrm>
          <a:prstGeom prst="rect">
            <a:avLst/>
          </a:prstGeom>
        </p:spPr>
      </p:pic>
      <p:pic>
        <p:nvPicPr>
          <p:cNvPr id="3" name="Picture 2" descr="coupling_simpleMedia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057400"/>
            <a:ext cx="5577840" cy="4440326"/>
          </a:xfrm>
          <a:prstGeom prst="rect">
            <a:avLst/>
          </a:prstGeom>
        </p:spPr>
      </p:pic>
      <p:sp>
        <p:nvSpPr>
          <p:cNvPr id="4" name="Text Box 4"/>
          <p:cNvSpPr txBox="1">
            <a:spLocks noChangeArrowheads="1"/>
          </p:cNvSpPr>
          <p:nvPr/>
        </p:nvSpPr>
        <p:spPr bwMode="auto">
          <a:xfrm>
            <a:off x="76615" y="0"/>
            <a:ext cx="8986054"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ESMF/NUOPC Coupling Through Mediator Prototype</a:t>
            </a:r>
          </a:p>
        </p:txBody>
      </p:sp>
      <p:sp>
        <p:nvSpPr>
          <p:cNvPr id="5" name="TextBox 4"/>
          <p:cNvSpPr txBox="1"/>
          <p:nvPr/>
        </p:nvSpPr>
        <p:spPr>
          <a:xfrm>
            <a:off x="3429000" y="1060483"/>
            <a:ext cx="5668396" cy="830997"/>
          </a:xfrm>
          <a:prstGeom prst="rect">
            <a:avLst/>
          </a:prstGeom>
          <a:noFill/>
        </p:spPr>
        <p:txBody>
          <a:bodyPr wrap="square" rtlCol="0">
            <a:spAutoFit/>
          </a:bodyPr>
          <a:lstStyle/>
          <a:p>
            <a:pPr algn="l"/>
            <a:r>
              <a:rPr lang="en-US" sz="1600" dirty="0" smtClean="0">
                <a:solidFill>
                  <a:srgbClr val="161616"/>
                </a:solidFill>
                <a:latin typeface="Arial Black"/>
                <a:cs typeface="Arial Black"/>
              </a:rPr>
              <a:t>Connector components transfer OTHER and ROMS fields to mediator at the beginning of the coupling interval</a:t>
            </a:r>
            <a:endParaRPr lang="en-US" sz="1600" dirty="0">
              <a:solidFill>
                <a:srgbClr val="161616"/>
              </a:solidFill>
              <a:latin typeface="Arial Black"/>
              <a:cs typeface="Arial Black"/>
            </a:endParaRPr>
          </a:p>
        </p:txBody>
      </p:sp>
      <p:sp>
        <p:nvSpPr>
          <p:cNvPr id="6" name="TextBox 5"/>
          <p:cNvSpPr txBox="1"/>
          <p:nvPr/>
        </p:nvSpPr>
        <p:spPr>
          <a:xfrm>
            <a:off x="76200" y="3886200"/>
            <a:ext cx="3429000" cy="1077218"/>
          </a:xfrm>
          <a:prstGeom prst="rect">
            <a:avLst/>
          </a:prstGeom>
          <a:noFill/>
        </p:spPr>
        <p:txBody>
          <a:bodyPr wrap="square" rtlCol="0">
            <a:spAutoFit/>
          </a:bodyPr>
          <a:lstStyle/>
          <a:p>
            <a:pPr algn="l"/>
            <a:r>
              <a:rPr lang="en-US" sz="1600" dirty="0" smtClean="0">
                <a:solidFill>
                  <a:srgbClr val="161616"/>
                </a:solidFill>
                <a:latin typeface="Arial Black"/>
                <a:cs typeface="Arial Black"/>
              </a:rPr>
              <a:t>The Mediator processes input data and transfer back to model components: OTHER and ROMS</a:t>
            </a:r>
            <a:endParaRPr lang="en-US" sz="1600" dirty="0">
              <a:solidFill>
                <a:srgbClr val="161616"/>
              </a:solidFill>
              <a:latin typeface="Arial Black"/>
              <a:cs typeface="Arial Black"/>
            </a:endParaRPr>
          </a:p>
        </p:txBody>
      </p:sp>
    </p:spTree>
    <p:extLst>
      <p:ext uri="{BB962C8B-B14F-4D97-AF65-F5344CB8AC3E}">
        <p14:creationId xmlns:p14="http://schemas.microsoft.com/office/powerpoint/2010/main" val="32898683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0"/>
            <a:ext cx="9144000" cy="461963"/>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400" dirty="0">
                <a:solidFill>
                  <a:srgbClr val="DC0000"/>
                </a:solidFill>
                <a:effectLst>
                  <a:outerShdw blurRad="38100" dist="38100" dir="2700000" algn="tl">
                    <a:srgbClr val="DDDDDD"/>
                  </a:outerShdw>
                </a:effectLst>
                <a:latin typeface="Arial Black" charset="0"/>
                <a:cs typeface="Times New Roman" charset="0"/>
              </a:rPr>
              <a:t>Lake Jersey: Case ACDE</a:t>
            </a:r>
          </a:p>
        </p:txBody>
      </p:sp>
      <p:sp>
        <p:nvSpPr>
          <p:cNvPr id="22" name="Text Box 3"/>
          <p:cNvSpPr txBox="1">
            <a:spLocks noChangeArrowheads="1"/>
          </p:cNvSpPr>
          <p:nvPr/>
        </p:nvSpPr>
        <p:spPr bwMode="auto">
          <a:xfrm>
            <a:off x="807720" y="457200"/>
            <a:ext cx="29718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dirty="0" smtClean="0">
                <a:effectLst>
                  <a:outerShdw blurRad="38100" dist="38100" dir="2700000" algn="tl">
                    <a:srgbClr val="DDDDDD"/>
                  </a:outerShdw>
                </a:effectLst>
                <a:latin typeface="Arial Black" charset="0"/>
                <a:cs typeface="Times New Roman" charset="0"/>
              </a:rPr>
              <a:t>One-Way</a:t>
            </a:r>
            <a:endParaRPr lang="en-US" sz="1800" dirty="0">
              <a:effectLst>
                <a:outerShdw blurRad="38100" dist="38100" dir="2700000" algn="tl">
                  <a:srgbClr val="DDDDDD"/>
                </a:outerShdw>
              </a:effectLst>
              <a:latin typeface="Arial Black" charset="0"/>
              <a:cs typeface="Times New Roman" charset="0"/>
            </a:endParaRPr>
          </a:p>
        </p:txBody>
      </p:sp>
      <p:sp>
        <p:nvSpPr>
          <p:cNvPr id="23" name="Text Box 3"/>
          <p:cNvSpPr txBox="1">
            <a:spLocks noChangeArrowheads="1"/>
          </p:cNvSpPr>
          <p:nvPr/>
        </p:nvSpPr>
        <p:spPr bwMode="auto">
          <a:xfrm>
            <a:off x="4940493" y="457200"/>
            <a:ext cx="29718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dirty="0" smtClean="0">
                <a:effectLst>
                  <a:outerShdw blurRad="38100" dist="38100" dir="2700000" algn="tl">
                    <a:srgbClr val="DDDDDD"/>
                  </a:outerShdw>
                </a:effectLst>
                <a:latin typeface="Arial Black" charset="0"/>
                <a:cs typeface="Times New Roman" charset="0"/>
              </a:rPr>
              <a:t>Two-Way</a:t>
            </a:r>
            <a:endParaRPr lang="en-US" sz="1800" dirty="0">
              <a:effectLst>
                <a:outerShdw blurRad="38100" dist="38100" dir="2700000" algn="tl">
                  <a:srgbClr val="DDDDDD"/>
                </a:outerShdw>
              </a:effectLst>
              <a:latin typeface="Arial Black" charset="0"/>
              <a:cs typeface="Times New Roman" charset="0"/>
            </a:endParaRPr>
          </a:p>
        </p:txBody>
      </p:sp>
      <p:sp>
        <p:nvSpPr>
          <p:cNvPr id="24" name="Text Box 3"/>
          <p:cNvSpPr txBox="1">
            <a:spLocks noChangeArrowheads="1"/>
          </p:cNvSpPr>
          <p:nvPr/>
        </p:nvSpPr>
        <p:spPr bwMode="auto">
          <a:xfrm>
            <a:off x="762000" y="3505200"/>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Free-Surface</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25" name="Text Box 3"/>
          <p:cNvSpPr txBox="1">
            <a:spLocks noChangeArrowheads="1"/>
          </p:cNvSpPr>
          <p:nvPr/>
        </p:nvSpPr>
        <p:spPr bwMode="auto">
          <a:xfrm>
            <a:off x="762000" y="6545447"/>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a:solidFill>
                  <a:srgbClr val="0033CC"/>
                </a:solidFill>
                <a:effectLst>
                  <a:outerShdw blurRad="38100" dist="38100" dir="2700000" algn="tl">
                    <a:srgbClr val="DDDDDD"/>
                  </a:outerShdw>
                </a:effectLst>
                <a:latin typeface="Arial Black" charset="0"/>
                <a:cs typeface="Times New Roman" charset="0"/>
              </a:rPr>
              <a:t>2D Relative </a:t>
            </a:r>
            <a:r>
              <a:rPr lang="en-US" dirty="0" err="1">
                <a:solidFill>
                  <a:srgbClr val="0033CC"/>
                </a:solidFill>
                <a:effectLst>
                  <a:outerShdw blurRad="38100" dist="38100" dir="2700000" algn="tl">
                    <a:srgbClr val="DDDDDD"/>
                  </a:outerShdw>
                </a:effectLst>
                <a:latin typeface="Arial Black" charset="0"/>
                <a:cs typeface="Times New Roman" charset="0"/>
              </a:rPr>
              <a:t>Vorticity</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26" name="Text Box 3"/>
          <p:cNvSpPr txBox="1">
            <a:spLocks noChangeArrowheads="1"/>
          </p:cNvSpPr>
          <p:nvPr/>
        </p:nvSpPr>
        <p:spPr bwMode="auto">
          <a:xfrm>
            <a:off x="4876800" y="3505200"/>
            <a:ext cx="30480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Free-Surface</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27" name="Text Box 3"/>
          <p:cNvSpPr txBox="1">
            <a:spLocks noChangeArrowheads="1"/>
          </p:cNvSpPr>
          <p:nvPr/>
        </p:nvSpPr>
        <p:spPr bwMode="auto">
          <a:xfrm>
            <a:off x="4953000" y="6553200"/>
            <a:ext cx="2971800" cy="307777"/>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dirty="0" smtClean="0">
                <a:solidFill>
                  <a:srgbClr val="0033CC"/>
                </a:solidFill>
                <a:effectLst>
                  <a:outerShdw blurRad="38100" dist="38100" dir="2700000" algn="tl">
                    <a:srgbClr val="DDDDDD"/>
                  </a:outerShdw>
                </a:effectLst>
                <a:latin typeface="Arial Black" charset="0"/>
                <a:cs typeface="Times New Roman" charset="0"/>
              </a:rPr>
              <a:t>2D Relative </a:t>
            </a:r>
            <a:r>
              <a:rPr lang="en-US" dirty="0" err="1" smtClean="0">
                <a:solidFill>
                  <a:srgbClr val="0033CC"/>
                </a:solidFill>
                <a:effectLst>
                  <a:outerShdw blurRad="38100" dist="38100" dir="2700000" algn="tl">
                    <a:srgbClr val="DDDDDD"/>
                  </a:outerShdw>
                </a:effectLst>
                <a:latin typeface="Arial Black" charset="0"/>
                <a:cs typeface="Times New Roman" charset="0"/>
              </a:rPr>
              <a:t>Vorticity</a:t>
            </a:r>
            <a:endParaRPr lang="en-US" dirty="0">
              <a:solidFill>
                <a:srgbClr val="0033CC"/>
              </a:solidFill>
              <a:effectLst>
                <a:outerShdw blurRad="38100" dist="38100" dir="2700000" algn="tl">
                  <a:srgbClr val="DDDDDD"/>
                </a:outerShdw>
              </a:effectLst>
              <a:latin typeface="Arial Black" charset="0"/>
              <a:cs typeface="Times New Roman" charset="0"/>
            </a:endParaRPr>
          </a:p>
        </p:txBody>
      </p:sp>
      <p:sp>
        <p:nvSpPr>
          <p:cNvPr id="13" name="TextBox 12"/>
          <p:cNvSpPr txBox="1"/>
          <p:nvPr/>
        </p:nvSpPr>
        <p:spPr>
          <a:xfrm>
            <a:off x="7930791" y="6512946"/>
            <a:ext cx="456525" cy="215444"/>
          </a:xfrm>
          <a:prstGeom prst="rect">
            <a:avLst/>
          </a:prstGeom>
          <a:noFill/>
        </p:spPr>
        <p:txBody>
          <a:bodyPr wrap="none" rtlCol="0">
            <a:spAutoFit/>
          </a:bodyPr>
          <a:lstStyle/>
          <a:p>
            <a:r>
              <a:rPr lang="en-US" sz="800" dirty="0" smtClean="0"/>
              <a:t>X 10</a:t>
            </a:r>
            <a:r>
              <a:rPr lang="en-US" sz="800" baseline="30000" dirty="0" smtClean="0"/>
              <a:t>-4</a:t>
            </a:r>
            <a:endParaRPr lang="en-US" sz="800" baseline="30000" dirty="0"/>
          </a:p>
        </p:txBody>
      </p:sp>
      <p:sp>
        <p:nvSpPr>
          <p:cNvPr id="14" name="TextBox 13"/>
          <p:cNvSpPr txBox="1"/>
          <p:nvPr/>
        </p:nvSpPr>
        <p:spPr>
          <a:xfrm>
            <a:off x="3792027" y="6511263"/>
            <a:ext cx="456525" cy="215444"/>
          </a:xfrm>
          <a:prstGeom prst="rect">
            <a:avLst/>
          </a:prstGeom>
          <a:noFill/>
        </p:spPr>
        <p:txBody>
          <a:bodyPr wrap="none" rtlCol="0">
            <a:spAutoFit/>
          </a:bodyPr>
          <a:lstStyle/>
          <a:p>
            <a:r>
              <a:rPr lang="en-US" sz="800" dirty="0" smtClean="0"/>
              <a:t>X 10</a:t>
            </a:r>
            <a:r>
              <a:rPr lang="en-US" sz="800" baseline="30000" dirty="0" smtClean="0"/>
              <a:t>-4</a:t>
            </a:r>
            <a:endParaRPr lang="en-US" sz="800" baseline="30000" dirty="0"/>
          </a:p>
        </p:txBody>
      </p:sp>
      <p:pic>
        <p:nvPicPr>
          <p:cNvPr id="3" name="Picture 2" descr="cr_lake_jersey_zeta_twoway_4g_ac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6410" y="832725"/>
            <a:ext cx="3474720" cy="2706624"/>
          </a:xfrm>
          <a:prstGeom prst="rect">
            <a:avLst/>
          </a:prstGeom>
        </p:spPr>
      </p:pic>
      <p:pic>
        <p:nvPicPr>
          <p:cNvPr id="4" name="Picture 3" descr="cr_lake_jersey_rvorticity_bar_twoway_4g_ac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2401" y="3844667"/>
            <a:ext cx="3474720" cy="2706624"/>
          </a:xfrm>
          <a:prstGeom prst="rect">
            <a:avLst/>
          </a:prstGeom>
        </p:spPr>
      </p:pic>
      <p:pic>
        <p:nvPicPr>
          <p:cNvPr id="5" name="Picture 4" descr="cr_lake_jersey_zeta_oneway_4g_acd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15" y="832725"/>
            <a:ext cx="3474720" cy="2706624"/>
          </a:xfrm>
          <a:prstGeom prst="rect">
            <a:avLst/>
          </a:prstGeom>
        </p:spPr>
      </p:pic>
      <p:pic>
        <p:nvPicPr>
          <p:cNvPr id="6" name="Picture 5" descr="cr_lake_jersey_rvorticity_bar_oneway_4g_acd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833" y="3850658"/>
            <a:ext cx="3474720" cy="2706624"/>
          </a:xfrm>
          <a:prstGeom prst="rect">
            <a:avLst/>
          </a:prstGeom>
        </p:spPr>
      </p:pic>
    </p:spTree>
    <p:extLst>
      <p:ext uri="{BB962C8B-B14F-4D97-AF65-F5344CB8AC3E}">
        <p14:creationId xmlns:p14="http://schemas.microsoft.com/office/powerpoint/2010/main" val="3777393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38025" y="2335649"/>
            <a:ext cx="9067800" cy="1585049"/>
          </a:xfrm>
          <a:prstGeom prst="rect">
            <a:avLst/>
          </a:prstGeom>
          <a:noFill/>
          <a:ln w="9525">
            <a:noFill/>
            <a:miter lim="800000"/>
            <a:headEnd/>
            <a:tailEnd/>
          </a:ln>
          <a:effectLst/>
        </p:spPr>
        <p:txBody>
          <a:bodyPr wrap="square">
            <a:spAutoFit/>
          </a:bodyPr>
          <a:lstStyle/>
          <a:p>
            <a:pPr marL="285750" indent="-285750" algn="l">
              <a:spcBef>
                <a:spcPts val="1000"/>
              </a:spcBef>
              <a:buClr>
                <a:srgbClr val="DC0000"/>
              </a:buClr>
              <a:buFont typeface="Arial"/>
              <a:buChar char="•"/>
            </a:pPr>
            <a:r>
              <a:rPr lang="en-US" sz="1800" b="0" dirty="0">
                <a:solidFill>
                  <a:srgbClr val="0033CC"/>
                </a:solidFill>
                <a:latin typeface="Arial Black" pitchFamily="34" charset="0"/>
              </a:rPr>
              <a:t>DOPPIO:</a:t>
            </a:r>
            <a:r>
              <a:rPr lang="en-US" sz="1800" b="0" dirty="0">
                <a:solidFill>
                  <a:srgbClr val="C00000"/>
                </a:solidFill>
                <a:latin typeface="Arial Black" pitchFamily="34" charset="0"/>
              </a:rPr>
              <a:t> </a:t>
            </a:r>
            <a:r>
              <a:rPr lang="en-US" sz="1800" b="0" dirty="0">
                <a:solidFill>
                  <a:srgbClr val="000000"/>
                </a:solidFill>
                <a:latin typeface="Arial Black" pitchFamily="34" charset="0"/>
              </a:rPr>
              <a:t>242x106 (~7 km)</a:t>
            </a:r>
          </a:p>
          <a:p>
            <a:pPr marL="285750" indent="-285750" algn="l">
              <a:spcBef>
                <a:spcPts val="1000"/>
              </a:spcBef>
              <a:buClr>
                <a:srgbClr val="DC0000"/>
              </a:buClr>
              <a:buFont typeface="Arial"/>
              <a:buChar char="•"/>
            </a:pPr>
            <a:r>
              <a:rPr lang="en-US" sz="1800" b="0" dirty="0" smtClean="0">
                <a:solidFill>
                  <a:srgbClr val="0033CC"/>
                </a:solidFill>
                <a:latin typeface="Arial Black" pitchFamily="34" charset="0"/>
              </a:rPr>
              <a:t>USECOS: Chesapeake</a:t>
            </a:r>
            <a:r>
              <a:rPr lang="en-US" sz="1800" b="0" dirty="0">
                <a:solidFill>
                  <a:srgbClr val="0033CC"/>
                </a:solidFill>
                <a:latin typeface="Arial Black" pitchFamily="34" charset="0"/>
              </a:rPr>
              <a:t>-Delaware grid (1:5 ratio): </a:t>
            </a:r>
            <a:r>
              <a:rPr lang="en-US" sz="1800" b="0" dirty="0" smtClean="0">
                <a:solidFill>
                  <a:srgbClr val="000000"/>
                </a:solidFill>
                <a:latin typeface="Arial Black" pitchFamily="34" charset="0"/>
              </a:rPr>
              <a:t>202x167 </a:t>
            </a:r>
            <a:r>
              <a:rPr lang="en-US" sz="1800" b="0" dirty="0">
                <a:solidFill>
                  <a:srgbClr val="000000"/>
                </a:solidFill>
                <a:latin typeface="Arial Black" pitchFamily="34" charset="0"/>
              </a:rPr>
              <a:t>(~</a:t>
            </a:r>
            <a:r>
              <a:rPr lang="en-US" sz="1800" b="0" dirty="0" smtClean="0">
                <a:solidFill>
                  <a:srgbClr val="000000"/>
                </a:solidFill>
                <a:latin typeface="Arial Black" pitchFamily="34" charset="0"/>
              </a:rPr>
              <a:t>1.4 </a:t>
            </a:r>
            <a:r>
              <a:rPr lang="en-US" sz="1800" b="0" dirty="0">
                <a:solidFill>
                  <a:srgbClr val="000000"/>
                </a:solidFill>
                <a:latin typeface="Arial Black" pitchFamily="34" charset="0"/>
              </a:rPr>
              <a:t>km</a:t>
            </a:r>
            <a:r>
              <a:rPr lang="en-US" sz="1800" b="0" dirty="0" smtClean="0">
                <a:solidFill>
                  <a:srgbClr val="000000"/>
                </a:solidFill>
                <a:latin typeface="Arial Black" pitchFamily="34" charset="0"/>
              </a:rPr>
              <a:t>)</a:t>
            </a:r>
            <a:endParaRPr lang="en-US" sz="1800" b="0" dirty="0">
              <a:solidFill>
                <a:srgbClr val="000000"/>
              </a:solidFill>
              <a:latin typeface="Arial Black" pitchFamily="34" charset="0"/>
            </a:endParaRPr>
          </a:p>
          <a:p>
            <a:pPr marL="285750" indent="-285750" algn="l">
              <a:spcBef>
                <a:spcPts val="1000"/>
              </a:spcBef>
              <a:buClr>
                <a:srgbClr val="DC0000"/>
              </a:buClr>
              <a:buFont typeface="Arial"/>
              <a:buChar char="•"/>
            </a:pPr>
            <a:r>
              <a:rPr lang="en-US" sz="1800" b="0" dirty="0">
                <a:solidFill>
                  <a:srgbClr val="0033CC"/>
                </a:solidFill>
                <a:latin typeface="Arial Black" pitchFamily="34" charset="0"/>
              </a:rPr>
              <a:t>PIONEER (Hudson Canyon) grid (1:3 ratio): </a:t>
            </a:r>
            <a:r>
              <a:rPr lang="en-US" sz="1800" b="0" dirty="0">
                <a:solidFill>
                  <a:srgbClr val="000000"/>
                </a:solidFill>
                <a:latin typeface="Arial Black" pitchFamily="34" charset="0"/>
              </a:rPr>
              <a:t>204x216 (~2.3 km)</a:t>
            </a:r>
          </a:p>
          <a:p>
            <a:pPr marL="285750" indent="-285750" algn="l">
              <a:spcBef>
                <a:spcPts val="1000"/>
              </a:spcBef>
              <a:buClr>
                <a:srgbClr val="DC0000"/>
              </a:buClr>
              <a:buFont typeface="Arial"/>
              <a:buChar char="•"/>
            </a:pPr>
            <a:r>
              <a:rPr lang="en-US" sz="1800" b="0" dirty="0" smtClean="0">
                <a:solidFill>
                  <a:srgbClr val="0033CC"/>
                </a:solidFill>
                <a:latin typeface="Arial Black" pitchFamily="34" charset="0"/>
              </a:rPr>
              <a:t>ARRAY (Pioneer Data </a:t>
            </a:r>
            <a:r>
              <a:rPr lang="en-US" sz="1800" b="0" dirty="0">
                <a:solidFill>
                  <a:srgbClr val="0033CC"/>
                </a:solidFill>
                <a:latin typeface="Arial Black" pitchFamily="34" charset="0"/>
              </a:rPr>
              <a:t>Array) grid (1:3; 1:9 ratio): </a:t>
            </a:r>
            <a:r>
              <a:rPr lang="en-US" sz="1800" b="0" dirty="0">
                <a:solidFill>
                  <a:srgbClr val="000000"/>
                </a:solidFill>
                <a:latin typeface="Arial Black" pitchFamily="34" charset="0"/>
              </a:rPr>
              <a:t>210x195 (~1 km)</a:t>
            </a:r>
          </a:p>
        </p:txBody>
      </p:sp>
      <p:sp>
        <p:nvSpPr>
          <p:cNvPr id="2" name="Rectangle 1"/>
          <p:cNvSpPr/>
          <p:nvPr/>
        </p:nvSpPr>
        <p:spPr>
          <a:xfrm>
            <a:off x="2474181" y="533400"/>
            <a:ext cx="4201992" cy="461665"/>
          </a:xfrm>
          <a:prstGeom prst="rect">
            <a:avLst/>
          </a:prstGeom>
        </p:spPr>
        <p:txBody>
          <a:bodyPr wrap="none">
            <a:spAutoFit/>
          </a:bodyPr>
          <a:lstStyle/>
          <a:p>
            <a:r>
              <a:rPr lang="en-US" sz="2400" b="0" dirty="0" smtClean="0">
                <a:solidFill>
                  <a:srgbClr val="C00000"/>
                </a:solidFill>
                <a:effectLst>
                  <a:outerShdw blurRad="38100" dist="38100" dir="2700000" algn="tl">
                    <a:srgbClr val="000000">
                      <a:alpha val="43137"/>
                    </a:srgbClr>
                  </a:outerShdw>
                </a:effectLst>
                <a:latin typeface="Arial Black" pitchFamily="34" charset="0"/>
              </a:rPr>
              <a:t>Mid-Atlantic Bight Grids</a:t>
            </a:r>
            <a:endParaRPr lang="en-US" sz="2400" b="0" dirty="0">
              <a:solidFill>
                <a:srgbClr val="C0000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31532615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309646" y="0"/>
            <a:ext cx="4519988"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DOPPIO Refinement Grids</a:t>
            </a:r>
          </a:p>
        </p:txBody>
      </p:sp>
      <p:sp>
        <p:nvSpPr>
          <p:cNvPr id="4" name="Text Box 3"/>
          <p:cNvSpPr txBox="1">
            <a:spLocks noChangeArrowheads="1"/>
          </p:cNvSpPr>
          <p:nvPr/>
        </p:nvSpPr>
        <p:spPr bwMode="auto">
          <a:xfrm>
            <a:off x="0" y="6260068"/>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0" dirty="0" smtClean="0">
                <a:solidFill>
                  <a:srgbClr val="000000"/>
                </a:solidFill>
                <a:effectLst>
                  <a:outerShdw blurRad="38100" dist="38100" dir="2700000" algn="tl">
                    <a:srgbClr val="DDDDDD"/>
                  </a:outerShdw>
                </a:effectLst>
                <a:latin typeface="Arial Black" charset="0"/>
                <a:cs typeface="Times New Roman" charset="0"/>
              </a:rPr>
              <a:t>Bathymetry (m)</a:t>
            </a:r>
            <a:endParaRPr lang="en-US" sz="1800" b="0" dirty="0">
              <a:solidFill>
                <a:srgbClr val="000000"/>
              </a:solidFill>
              <a:effectLst>
                <a:outerShdw blurRad="38100" dist="38100" dir="2700000" algn="tl">
                  <a:srgbClr val="DDDDDD"/>
                </a:outerShdw>
              </a:effectLst>
              <a:latin typeface="Arial Black" charset="0"/>
              <a:cs typeface="Times New Roman" charset="0"/>
            </a:endParaRPr>
          </a:p>
        </p:txBody>
      </p:sp>
      <p:pic>
        <p:nvPicPr>
          <p:cNvPr id="3" name="Picture 2" descr="refined_grid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00" y="635000"/>
            <a:ext cx="7110984" cy="5568696"/>
          </a:xfrm>
          <a:prstGeom prst="rect">
            <a:avLst/>
          </a:prstGeom>
        </p:spPr>
      </p:pic>
    </p:spTree>
    <p:extLst>
      <p:ext uri="{BB962C8B-B14F-4D97-AF65-F5344CB8AC3E}">
        <p14:creationId xmlns:p14="http://schemas.microsoft.com/office/powerpoint/2010/main" val="285341171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583713" y="0"/>
            <a:ext cx="5971857"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PIONEER Data Array Observations</a:t>
            </a:r>
          </a:p>
        </p:txBody>
      </p:sp>
      <p:sp>
        <p:nvSpPr>
          <p:cNvPr id="4" name="Text Box 3"/>
          <p:cNvSpPr txBox="1">
            <a:spLocks noChangeArrowheads="1"/>
          </p:cNvSpPr>
          <p:nvPr/>
        </p:nvSpPr>
        <p:spPr bwMode="auto">
          <a:xfrm>
            <a:off x="0" y="6260068"/>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0" dirty="0" smtClean="0">
                <a:solidFill>
                  <a:srgbClr val="000000"/>
                </a:solidFill>
                <a:effectLst>
                  <a:outerShdw blurRad="38100" dist="38100" dir="2700000" algn="tl">
                    <a:srgbClr val="DDDDDD"/>
                  </a:outerShdw>
                </a:effectLst>
                <a:latin typeface="Arial Black" charset="0"/>
                <a:cs typeface="Times New Roman" charset="0"/>
              </a:rPr>
              <a:t>Initial Surface Temperature (01-Jan-2014)</a:t>
            </a:r>
            <a:endParaRPr lang="en-US" sz="1800" b="0" dirty="0">
              <a:solidFill>
                <a:srgbClr val="000000"/>
              </a:solidFill>
              <a:effectLst>
                <a:outerShdw blurRad="38100" dist="38100" dir="2700000" algn="tl">
                  <a:srgbClr val="DDDDDD"/>
                </a:outerShdw>
              </a:effectLst>
              <a:latin typeface="Arial Black" charset="0"/>
              <a:cs typeface="Times New Roman" charset="0"/>
            </a:endParaRPr>
          </a:p>
        </p:txBody>
      </p:sp>
      <p:pic>
        <p:nvPicPr>
          <p:cNvPr id="7" name="Picture 6" descr="nested-doppio-pioneer-array.png"/>
          <p:cNvPicPr>
            <a:picLocks noChangeAspect="1"/>
          </p:cNvPicPr>
          <p:nvPr/>
        </p:nvPicPr>
        <p:blipFill rotWithShape="1">
          <a:blip r:embed="rId2">
            <a:extLst>
              <a:ext uri="{28A0092B-C50C-407E-A947-70E740481C1C}">
                <a14:useLocalDpi xmlns:a14="http://schemas.microsoft.com/office/drawing/2010/main" val="0"/>
              </a:ext>
            </a:extLst>
          </a:blip>
          <a:srcRect t="6765"/>
          <a:stretch/>
        </p:blipFill>
        <p:spPr>
          <a:xfrm>
            <a:off x="917575" y="990600"/>
            <a:ext cx="7315200" cy="5115223"/>
          </a:xfrm>
          <a:prstGeom prst="rect">
            <a:avLst/>
          </a:prstGeom>
        </p:spPr>
      </p:pic>
    </p:spTree>
    <p:extLst>
      <p:ext uri="{BB962C8B-B14F-4D97-AF65-F5344CB8AC3E}">
        <p14:creationId xmlns:p14="http://schemas.microsoft.com/office/powerpoint/2010/main" val="216991002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602320" y="0"/>
            <a:ext cx="3934641"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DOPPIO Sponge Areas</a:t>
            </a:r>
          </a:p>
        </p:txBody>
      </p:sp>
      <p:pic>
        <p:nvPicPr>
          <p:cNvPr id="3" name="Picture 2"/>
          <p:cNvPicPr>
            <a:picLocks noChangeAspect="1"/>
          </p:cNvPicPr>
          <p:nvPr/>
        </p:nvPicPr>
        <p:blipFill>
          <a:blip r:embed="rId2"/>
          <a:stretch>
            <a:fillRect/>
          </a:stretch>
        </p:blipFill>
        <p:spPr>
          <a:xfrm>
            <a:off x="4572000" y="609600"/>
            <a:ext cx="4572000" cy="3429000"/>
          </a:xfrm>
          <a:prstGeom prst="rect">
            <a:avLst/>
          </a:prstGeom>
        </p:spPr>
      </p:pic>
      <p:pic>
        <p:nvPicPr>
          <p:cNvPr id="6" name="Picture 5"/>
          <p:cNvPicPr>
            <a:picLocks noChangeAspect="1"/>
          </p:cNvPicPr>
          <p:nvPr/>
        </p:nvPicPr>
        <p:blipFill>
          <a:blip r:embed="rId3"/>
          <a:stretch>
            <a:fillRect/>
          </a:stretch>
        </p:blipFill>
        <p:spPr>
          <a:xfrm>
            <a:off x="0" y="609600"/>
            <a:ext cx="4572000" cy="3429000"/>
          </a:xfrm>
          <a:prstGeom prst="rect">
            <a:avLst/>
          </a:prstGeom>
        </p:spPr>
      </p:pic>
      <p:sp>
        <p:nvSpPr>
          <p:cNvPr id="7" name="TextBox 6"/>
          <p:cNvSpPr txBox="1"/>
          <p:nvPr/>
        </p:nvSpPr>
        <p:spPr>
          <a:xfrm>
            <a:off x="381000" y="4191000"/>
            <a:ext cx="8775510" cy="2308324"/>
          </a:xfrm>
          <a:prstGeom prst="rect">
            <a:avLst/>
          </a:prstGeom>
          <a:noFill/>
        </p:spPr>
        <p:txBody>
          <a:bodyPr wrap="none" rtlCol="0">
            <a:spAutoFit/>
          </a:bodyPr>
          <a:lstStyle/>
          <a:p>
            <a:pPr algn="l"/>
            <a:r>
              <a:rPr lang="en-US" sz="1800" dirty="0" smtClean="0">
                <a:solidFill>
                  <a:srgbClr val="000000"/>
                </a:solidFill>
                <a:latin typeface="Arial"/>
                <a:cs typeface="Arial"/>
              </a:rPr>
              <a:t>Same Reynolds Number for all Grids (U </a:t>
            </a:r>
            <a:r>
              <a:rPr lang="en-US" sz="1800" dirty="0" err="1" smtClean="0">
                <a:solidFill>
                  <a:srgbClr val="000000"/>
                </a:solidFill>
                <a:latin typeface="Arial"/>
                <a:cs typeface="Arial"/>
              </a:rPr>
              <a:t>Δx</a:t>
            </a:r>
            <a:r>
              <a:rPr lang="en-US" sz="1800" dirty="0" smtClean="0">
                <a:solidFill>
                  <a:srgbClr val="000000"/>
                </a:solidFill>
                <a:latin typeface="Arial"/>
                <a:cs typeface="Arial"/>
              </a:rPr>
              <a:t>/</a:t>
            </a:r>
            <a:r>
              <a:rPr lang="en-US" sz="1800" dirty="0" err="1" smtClean="0">
                <a:solidFill>
                  <a:srgbClr val="000000"/>
                </a:solidFill>
                <a:latin typeface="Arial"/>
                <a:cs typeface="Arial"/>
              </a:rPr>
              <a:t>ν</a:t>
            </a:r>
            <a:r>
              <a:rPr lang="en-US" sz="1800" dirty="0" smtClean="0">
                <a:solidFill>
                  <a:srgbClr val="000000"/>
                </a:solidFill>
                <a:latin typeface="Arial"/>
                <a:cs typeface="Arial"/>
              </a:rPr>
              <a:t>):</a:t>
            </a:r>
          </a:p>
          <a:p>
            <a:pPr algn="l"/>
            <a:endParaRPr lang="en-US" sz="1800" dirty="0">
              <a:solidFill>
                <a:srgbClr val="000000"/>
              </a:solidFill>
              <a:latin typeface="Arial"/>
              <a:cs typeface="Arial"/>
            </a:endParaRPr>
          </a:p>
          <a:p>
            <a:pPr algn="l"/>
            <a:r>
              <a:rPr lang="en-US" sz="1800" dirty="0">
                <a:solidFill>
                  <a:srgbClr val="FF0000"/>
                </a:solidFill>
              </a:rPr>
              <a:t>VISC2 == 90.0d0  30.0d0  10.0d0             (</a:t>
            </a:r>
            <a:r>
              <a:rPr lang="en-US" sz="1800" dirty="0" smtClean="0">
                <a:solidFill>
                  <a:srgbClr val="FF0000"/>
                </a:solidFill>
              </a:rPr>
              <a:t>m2</a:t>
            </a:r>
            <a:r>
              <a:rPr lang="en-US" sz="1800" dirty="0">
                <a:solidFill>
                  <a:srgbClr val="FF0000"/>
                </a:solidFill>
              </a:rPr>
              <a:t>/</a:t>
            </a:r>
            <a:r>
              <a:rPr lang="en-US" sz="1800" dirty="0" smtClean="0">
                <a:solidFill>
                  <a:srgbClr val="FF0000"/>
                </a:solidFill>
              </a:rPr>
              <a:t>s)</a:t>
            </a:r>
            <a:r>
              <a:rPr lang="en-US" sz="1800" dirty="0">
                <a:solidFill>
                  <a:srgbClr val="FF0000"/>
                </a:solidFill>
              </a:rPr>
              <a:t/>
            </a:r>
            <a:br>
              <a:rPr lang="en-US" sz="1800" dirty="0">
                <a:solidFill>
                  <a:srgbClr val="FF0000"/>
                </a:solidFill>
              </a:rPr>
            </a:br>
            <a:r>
              <a:rPr lang="en-US" sz="1800" dirty="0" smtClean="0">
                <a:solidFill>
                  <a:srgbClr val="FF0000"/>
                </a:solidFill>
              </a:rPr>
              <a:t> TNU2 </a:t>
            </a:r>
            <a:r>
              <a:rPr lang="en-US" sz="1800" dirty="0">
                <a:solidFill>
                  <a:srgbClr val="FF0000"/>
                </a:solidFill>
              </a:rPr>
              <a:t>== 2*27.0d0  2*9.0d0    2*3.0d0       </a:t>
            </a:r>
            <a:r>
              <a:rPr lang="en-US" sz="1800" dirty="0" smtClean="0">
                <a:solidFill>
                  <a:srgbClr val="FF0000"/>
                </a:solidFill>
              </a:rPr>
              <a:t>(m2</a:t>
            </a:r>
            <a:r>
              <a:rPr lang="en-US" sz="1800" dirty="0">
                <a:solidFill>
                  <a:srgbClr val="FF0000"/>
                </a:solidFill>
              </a:rPr>
              <a:t>/</a:t>
            </a:r>
            <a:r>
              <a:rPr lang="en-US" sz="1800" dirty="0" smtClean="0">
                <a:solidFill>
                  <a:srgbClr val="FF0000"/>
                </a:solidFill>
              </a:rPr>
              <a:t>s)</a:t>
            </a:r>
          </a:p>
          <a:p>
            <a:pPr algn="l"/>
            <a:endParaRPr lang="en-US" sz="1800" dirty="0" smtClean="0">
              <a:solidFill>
                <a:srgbClr val="FF0000"/>
              </a:solidFill>
            </a:endParaRPr>
          </a:p>
          <a:p>
            <a:pPr algn="l"/>
            <a:r>
              <a:rPr lang="en-US" sz="1800" dirty="0" smtClean="0">
                <a:solidFill>
                  <a:srgbClr val="000000"/>
                </a:solidFill>
                <a:latin typeface="Arial"/>
                <a:cs typeface="Arial"/>
              </a:rPr>
              <a:t>Time stepping (</a:t>
            </a:r>
            <a:r>
              <a:rPr lang="en-US" sz="1800" dirty="0" err="1" smtClean="0">
                <a:solidFill>
                  <a:srgbClr val="000000"/>
                </a:solidFill>
                <a:latin typeface="Arial"/>
                <a:cs typeface="Arial"/>
              </a:rPr>
              <a:t>Δt</a:t>
            </a:r>
            <a:r>
              <a:rPr lang="en-US" sz="1800" dirty="0" smtClean="0">
                <a:solidFill>
                  <a:srgbClr val="000000"/>
                </a:solidFill>
                <a:latin typeface="Arial"/>
                <a:cs typeface="Arial"/>
              </a:rPr>
              <a:t>):</a:t>
            </a:r>
          </a:p>
          <a:p>
            <a:pPr algn="l"/>
            <a:endParaRPr lang="en-US" sz="1800" dirty="0">
              <a:solidFill>
                <a:srgbClr val="FF0000"/>
              </a:solidFill>
              <a:latin typeface="Arial"/>
              <a:cs typeface="Arial"/>
            </a:endParaRPr>
          </a:p>
          <a:p>
            <a:pPr algn="l"/>
            <a:r>
              <a:rPr lang="en-US" sz="1800" dirty="0">
                <a:solidFill>
                  <a:srgbClr val="FF0000"/>
                </a:solidFill>
                <a:latin typeface="Arial"/>
                <a:cs typeface="Arial"/>
              </a:rPr>
              <a:t> </a:t>
            </a:r>
            <a:r>
              <a:rPr lang="en-US" sz="1800" dirty="0" smtClean="0">
                <a:solidFill>
                  <a:srgbClr val="FF0000"/>
                </a:solidFill>
                <a:latin typeface="Arial"/>
                <a:cs typeface="Arial"/>
              </a:rPr>
              <a:t>      </a:t>
            </a:r>
            <a:r>
              <a:rPr lang="en-US" sz="1800" dirty="0" smtClean="0">
                <a:solidFill>
                  <a:srgbClr val="FF0000"/>
                </a:solidFill>
                <a:latin typeface="Lucida Console"/>
                <a:cs typeface="Lucida Console"/>
              </a:rPr>
              <a:t>DT =</a:t>
            </a:r>
            <a:r>
              <a:rPr lang="en-US" sz="1800" dirty="0">
                <a:solidFill>
                  <a:srgbClr val="FF0000"/>
                </a:solidFill>
                <a:latin typeface="Lucida Console"/>
                <a:cs typeface="Lucida Console"/>
              </a:rPr>
              <a:t>= 180.0d0  90.0d0   45.0d0  </a:t>
            </a:r>
            <a:r>
              <a:rPr lang="en-US" sz="1800" dirty="0" smtClean="0">
                <a:solidFill>
                  <a:srgbClr val="FF0000"/>
                </a:solidFill>
                <a:latin typeface="Lucida Console"/>
                <a:cs typeface="Lucida Console"/>
              </a:rPr>
              <a:t>   (3</a:t>
            </a:r>
            <a:r>
              <a:rPr lang="en-US" sz="1800" dirty="0">
                <a:solidFill>
                  <a:srgbClr val="FF0000"/>
                </a:solidFill>
                <a:latin typeface="Lucida Console"/>
                <a:cs typeface="Lucida Console"/>
              </a:rPr>
              <a:t>/1.5/0.75 minute </a:t>
            </a:r>
            <a:r>
              <a:rPr lang="en-US" sz="1800" dirty="0" smtClean="0">
                <a:solidFill>
                  <a:srgbClr val="FF0000"/>
                </a:solidFill>
                <a:latin typeface="Lucida Console"/>
                <a:cs typeface="Lucida Console"/>
              </a:rPr>
              <a:t>step)</a:t>
            </a:r>
            <a:endParaRPr lang="en-US" sz="1800" dirty="0">
              <a:solidFill>
                <a:srgbClr val="FF0000"/>
              </a:solidFill>
              <a:latin typeface="Lucida Console"/>
              <a:cs typeface="Lucida Console"/>
            </a:endParaRPr>
          </a:p>
        </p:txBody>
      </p:sp>
    </p:spTree>
    <p:extLst>
      <p:ext uri="{BB962C8B-B14F-4D97-AF65-F5344CB8AC3E}">
        <p14:creationId xmlns:p14="http://schemas.microsoft.com/office/powerpoint/2010/main" val="161210889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502135" y="0"/>
            <a:ext cx="6135013" cy="738664"/>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 Two-Way DOPPIO-PIONEER-ARRAY</a:t>
            </a: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(1:3 Refinement)</a:t>
            </a:r>
            <a:endParaRPr lang="en-US" sz="1800" b="0" dirty="0">
              <a:solidFill>
                <a:srgbClr val="0033CC"/>
              </a:solidFill>
              <a:effectLst>
                <a:outerShdw blurRad="38100" dist="38100" dir="2700000" algn="tl">
                  <a:srgbClr val="000000">
                    <a:alpha val="43137"/>
                  </a:srgbClr>
                </a:outerShdw>
              </a:effectLst>
              <a:latin typeface="Arial Black" charset="0"/>
            </a:endParaRPr>
          </a:p>
        </p:txBody>
      </p:sp>
      <p:sp>
        <p:nvSpPr>
          <p:cNvPr id="4" name="Text Box 3"/>
          <p:cNvSpPr txBox="1">
            <a:spLocks noChangeArrowheads="1"/>
          </p:cNvSpPr>
          <p:nvPr/>
        </p:nvSpPr>
        <p:spPr bwMode="auto">
          <a:xfrm>
            <a:off x="0" y="5486400"/>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0" dirty="0" smtClean="0">
                <a:solidFill>
                  <a:srgbClr val="000000"/>
                </a:solidFill>
                <a:effectLst>
                  <a:outerShdw blurRad="38100" dist="38100" dir="2700000" algn="tl">
                    <a:srgbClr val="DDDDDD"/>
                  </a:outerShdw>
                </a:effectLst>
                <a:latin typeface="Arial Black" charset="0"/>
                <a:cs typeface="Times New Roman" charset="0"/>
              </a:rPr>
              <a:t>Free-Surface (m)</a:t>
            </a:r>
            <a:endParaRPr lang="en-US" sz="1800" b="0" dirty="0">
              <a:solidFill>
                <a:srgbClr val="000000"/>
              </a:solidFill>
              <a:effectLst>
                <a:outerShdw blurRad="38100" dist="38100" dir="2700000" algn="tl">
                  <a:srgbClr val="DDDDDD"/>
                </a:outerShdw>
              </a:effectLst>
              <a:latin typeface="Arial Black" charset="0"/>
              <a:cs typeface="Times New Roman" charset="0"/>
            </a:endParaRPr>
          </a:p>
        </p:txBody>
      </p:sp>
      <p:pic>
        <p:nvPicPr>
          <p:cNvPr id="3" name="Picture 2" descr="ssh_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6" y="1565874"/>
            <a:ext cx="4443984" cy="3721608"/>
          </a:xfrm>
          <a:prstGeom prst="rect">
            <a:avLst/>
          </a:prstGeom>
        </p:spPr>
      </p:pic>
      <p:pic>
        <p:nvPicPr>
          <p:cNvPr id="6" name="Picture 5" descr="doppio_zet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726" y="1600202"/>
            <a:ext cx="4420392" cy="3675339"/>
          </a:xfrm>
          <a:prstGeom prst="rect">
            <a:avLst/>
          </a:prstGeom>
        </p:spPr>
      </p:pic>
    </p:spTree>
    <p:extLst>
      <p:ext uri="{BB962C8B-B14F-4D97-AF65-F5344CB8AC3E}">
        <p14:creationId xmlns:p14="http://schemas.microsoft.com/office/powerpoint/2010/main" val="19295762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553427" y="0"/>
            <a:ext cx="6032421" cy="738664"/>
          </a:xfrm>
          <a:prstGeom prst="rect">
            <a:avLst/>
          </a:prstGeom>
          <a:noFill/>
          <a:ln w="9525">
            <a:noFill/>
            <a:miter lim="800000"/>
            <a:headEnd/>
            <a:tailEnd/>
          </a:ln>
        </p:spPr>
        <p:txBody>
          <a:bodyPr wrap="none">
            <a:spAutoFit/>
          </a:bodyPr>
          <a:lstStyle/>
          <a:p>
            <a:pPr eaLnBrk="1" hangingPunct="1"/>
            <a:r>
              <a:rPr lang="en-US" sz="2400" b="0" dirty="0">
                <a:solidFill>
                  <a:srgbClr val="DC0000"/>
                </a:solidFill>
                <a:effectLst>
                  <a:outerShdw blurRad="38100" dist="38100" dir="2700000" algn="tl">
                    <a:srgbClr val="000000">
                      <a:alpha val="43137"/>
                    </a:srgbClr>
                  </a:outerShdw>
                </a:effectLst>
                <a:latin typeface="Arial Black" charset="0"/>
              </a:rPr>
              <a:t>Two-Way DOPPIO-PIONEER-ARRAY</a:t>
            </a:r>
          </a:p>
          <a:p>
            <a:pPr eaLnBrk="1" hangingPunct="1"/>
            <a:r>
              <a:rPr lang="en-US" sz="1800" b="0" dirty="0">
                <a:solidFill>
                  <a:srgbClr val="0033CC"/>
                </a:solidFill>
                <a:effectLst>
                  <a:outerShdw blurRad="38100" dist="38100" dir="2700000" algn="tl">
                    <a:srgbClr val="000000">
                      <a:alpha val="43137"/>
                    </a:srgbClr>
                  </a:outerShdw>
                </a:effectLst>
                <a:latin typeface="Arial Black" charset="0"/>
              </a:rPr>
              <a:t>(1:3 Refinement)</a:t>
            </a:r>
          </a:p>
        </p:txBody>
      </p:sp>
      <p:sp>
        <p:nvSpPr>
          <p:cNvPr id="4" name="Text Box 3"/>
          <p:cNvSpPr txBox="1">
            <a:spLocks noChangeArrowheads="1"/>
          </p:cNvSpPr>
          <p:nvPr/>
        </p:nvSpPr>
        <p:spPr bwMode="auto">
          <a:xfrm>
            <a:off x="0" y="5486400"/>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0" dirty="0" smtClean="0">
                <a:solidFill>
                  <a:srgbClr val="000000"/>
                </a:solidFill>
                <a:effectLst>
                  <a:outerShdw blurRad="38100" dist="38100" dir="2700000" algn="tl">
                    <a:srgbClr val="DDDDDD"/>
                  </a:outerShdw>
                </a:effectLst>
                <a:latin typeface="Arial Black" charset="0"/>
                <a:cs typeface="Times New Roman" charset="0"/>
              </a:rPr>
              <a:t>Surface Temperature (Celsius)</a:t>
            </a:r>
            <a:endParaRPr lang="en-US" sz="1800" b="0" dirty="0">
              <a:solidFill>
                <a:srgbClr val="000000"/>
              </a:solidFill>
              <a:effectLst>
                <a:outerShdw blurRad="38100" dist="38100" dir="2700000" algn="tl">
                  <a:srgbClr val="DDDDDD"/>
                </a:outerShdw>
              </a:effectLst>
              <a:latin typeface="Arial Black" charset="0"/>
              <a:cs typeface="Times New Roman" charset="0"/>
            </a:endParaRPr>
          </a:p>
        </p:txBody>
      </p:sp>
      <p:pic>
        <p:nvPicPr>
          <p:cNvPr id="2" name="Picture 1" descr="Tsur_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2" y="1563847"/>
            <a:ext cx="4443984" cy="3721608"/>
          </a:xfrm>
          <a:prstGeom prst="rect">
            <a:avLst/>
          </a:prstGeom>
        </p:spPr>
      </p:pic>
      <p:pic>
        <p:nvPicPr>
          <p:cNvPr id="7" name="Picture 6" descr="doppio_Ts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300" y="1601517"/>
            <a:ext cx="4351264" cy="3675339"/>
          </a:xfrm>
          <a:prstGeom prst="rect">
            <a:avLst/>
          </a:prstGeom>
        </p:spPr>
      </p:pic>
    </p:spTree>
    <p:extLst>
      <p:ext uri="{BB962C8B-B14F-4D97-AF65-F5344CB8AC3E}">
        <p14:creationId xmlns:p14="http://schemas.microsoft.com/office/powerpoint/2010/main" val="24538443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553430" y="0"/>
            <a:ext cx="6032421" cy="738664"/>
          </a:xfrm>
          <a:prstGeom prst="rect">
            <a:avLst/>
          </a:prstGeom>
          <a:noFill/>
          <a:ln w="9525">
            <a:noFill/>
            <a:miter lim="800000"/>
            <a:headEnd/>
            <a:tailEnd/>
          </a:ln>
        </p:spPr>
        <p:txBody>
          <a:bodyPr wrap="none">
            <a:spAutoFit/>
          </a:bodyPr>
          <a:lstStyle/>
          <a:p>
            <a:pPr eaLnBrk="1" hangingPunct="1"/>
            <a:r>
              <a:rPr lang="en-US" sz="2400" b="0" dirty="0">
                <a:solidFill>
                  <a:srgbClr val="DC0000"/>
                </a:solidFill>
                <a:effectLst>
                  <a:outerShdw blurRad="38100" dist="38100" dir="2700000" algn="tl">
                    <a:srgbClr val="000000">
                      <a:alpha val="43137"/>
                    </a:srgbClr>
                  </a:outerShdw>
                </a:effectLst>
                <a:latin typeface="Arial Black" charset="0"/>
              </a:rPr>
              <a:t>Two-Way DOPPIO-PIONEER-ARRAY</a:t>
            </a:r>
          </a:p>
          <a:p>
            <a:pPr eaLnBrk="1" hangingPunct="1"/>
            <a:r>
              <a:rPr lang="en-US" sz="1800" b="0" dirty="0">
                <a:solidFill>
                  <a:srgbClr val="0033CC"/>
                </a:solidFill>
                <a:effectLst>
                  <a:outerShdw blurRad="38100" dist="38100" dir="2700000" algn="tl">
                    <a:srgbClr val="000000">
                      <a:alpha val="43137"/>
                    </a:srgbClr>
                  </a:outerShdw>
                </a:effectLst>
                <a:latin typeface="Arial Black" charset="0"/>
              </a:rPr>
              <a:t>(1:3 Refinement)</a:t>
            </a:r>
          </a:p>
        </p:txBody>
      </p:sp>
      <p:sp>
        <p:nvSpPr>
          <p:cNvPr id="4" name="Text Box 3"/>
          <p:cNvSpPr txBox="1">
            <a:spLocks noChangeArrowheads="1"/>
          </p:cNvSpPr>
          <p:nvPr/>
        </p:nvSpPr>
        <p:spPr bwMode="auto">
          <a:xfrm>
            <a:off x="0" y="5486400"/>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0" dirty="0" smtClean="0">
                <a:solidFill>
                  <a:srgbClr val="000000"/>
                </a:solidFill>
                <a:effectLst>
                  <a:outerShdw blurRad="38100" dist="38100" dir="2700000" algn="tl">
                    <a:srgbClr val="DDDDDD"/>
                  </a:outerShdw>
                </a:effectLst>
                <a:latin typeface="Arial Black" charset="0"/>
                <a:cs typeface="Times New Roman" charset="0"/>
              </a:rPr>
              <a:t>Surface Salinity</a:t>
            </a:r>
            <a:endParaRPr lang="en-US" sz="1800" b="0" dirty="0">
              <a:solidFill>
                <a:srgbClr val="000000"/>
              </a:solidFill>
              <a:effectLst>
                <a:outerShdw blurRad="38100" dist="38100" dir="2700000" algn="tl">
                  <a:srgbClr val="DDDDDD"/>
                </a:outerShdw>
              </a:effectLst>
              <a:latin typeface="Arial Black" charset="0"/>
              <a:cs typeface="Times New Roman" charset="0"/>
            </a:endParaRPr>
          </a:p>
        </p:txBody>
      </p:sp>
      <p:grpSp>
        <p:nvGrpSpPr>
          <p:cNvPr id="2" name="Group 1"/>
          <p:cNvGrpSpPr/>
          <p:nvPr/>
        </p:nvGrpSpPr>
        <p:grpSpPr>
          <a:xfrm>
            <a:off x="23712" y="1567542"/>
            <a:ext cx="9014658" cy="3721608"/>
            <a:chOff x="23712" y="1567542"/>
            <a:chExt cx="9014658" cy="3721608"/>
          </a:xfrm>
        </p:grpSpPr>
        <p:pic>
          <p:nvPicPr>
            <p:cNvPr id="3" name="Picture 2" descr="Ssur_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2" y="1567542"/>
              <a:ext cx="4443984" cy="3721608"/>
            </a:xfrm>
            <a:prstGeom prst="rect">
              <a:avLst/>
            </a:prstGeom>
          </p:spPr>
        </p:pic>
        <p:pic>
          <p:nvPicPr>
            <p:cNvPr id="6" name="Picture 5" descr="doppio_Ss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106" y="1606425"/>
              <a:ext cx="4351264" cy="3675339"/>
            </a:xfrm>
            <a:prstGeom prst="rect">
              <a:avLst/>
            </a:prstGeom>
          </p:spPr>
        </p:pic>
      </p:grpSp>
    </p:spTree>
    <p:extLst>
      <p:ext uri="{BB962C8B-B14F-4D97-AF65-F5344CB8AC3E}">
        <p14:creationId xmlns:p14="http://schemas.microsoft.com/office/powerpoint/2010/main" val="162190715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553430" y="0"/>
            <a:ext cx="6032421" cy="738664"/>
          </a:xfrm>
          <a:prstGeom prst="rect">
            <a:avLst/>
          </a:prstGeom>
          <a:noFill/>
          <a:ln w="9525">
            <a:noFill/>
            <a:miter lim="800000"/>
            <a:headEnd/>
            <a:tailEnd/>
          </a:ln>
        </p:spPr>
        <p:txBody>
          <a:bodyPr wrap="none">
            <a:spAutoFit/>
          </a:bodyPr>
          <a:lstStyle/>
          <a:p>
            <a:pPr eaLnBrk="1" hangingPunct="1"/>
            <a:r>
              <a:rPr lang="en-US" sz="2400" b="0" dirty="0">
                <a:solidFill>
                  <a:srgbClr val="DC0000"/>
                </a:solidFill>
                <a:effectLst>
                  <a:outerShdw blurRad="38100" dist="38100" dir="2700000" algn="tl">
                    <a:srgbClr val="000000">
                      <a:alpha val="43137"/>
                    </a:srgbClr>
                  </a:outerShdw>
                </a:effectLst>
                <a:latin typeface="Arial Black" charset="0"/>
              </a:rPr>
              <a:t>Two-Way DOPPIO-PIONEER-ARRAY</a:t>
            </a:r>
          </a:p>
          <a:p>
            <a:pPr eaLnBrk="1" hangingPunct="1"/>
            <a:r>
              <a:rPr lang="en-US" sz="1800" b="0" dirty="0">
                <a:solidFill>
                  <a:srgbClr val="0033CC"/>
                </a:solidFill>
                <a:effectLst>
                  <a:outerShdw blurRad="38100" dist="38100" dir="2700000" algn="tl">
                    <a:srgbClr val="000000">
                      <a:alpha val="43137"/>
                    </a:srgbClr>
                  </a:outerShdw>
                </a:effectLst>
                <a:latin typeface="Arial Black" charset="0"/>
              </a:rPr>
              <a:t>(1:3 Refinement)</a:t>
            </a:r>
          </a:p>
        </p:txBody>
      </p:sp>
      <p:sp>
        <p:nvSpPr>
          <p:cNvPr id="4" name="Text Box 3"/>
          <p:cNvSpPr txBox="1">
            <a:spLocks noChangeArrowheads="1"/>
          </p:cNvSpPr>
          <p:nvPr/>
        </p:nvSpPr>
        <p:spPr bwMode="auto">
          <a:xfrm>
            <a:off x="0" y="5486400"/>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0" dirty="0" smtClean="0">
                <a:solidFill>
                  <a:srgbClr val="000000"/>
                </a:solidFill>
                <a:effectLst>
                  <a:outerShdw blurRad="38100" dist="38100" dir="2700000" algn="tl">
                    <a:srgbClr val="DDDDDD"/>
                  </a:outerShdw>
                </a:effectLst>
                <a:latin typeface="Arial Black" charset="0"/>
                <a:cs typeface="Times New Roman" charset="0"/>
              </a:rPr>
              <a:t>Surface Relative Vorticity (1/s)</a:t>
            </a:r>
            <a:endParaRPr lang="en-US" sz="1800" b="0" dirty="0">
              <a:solidFill>
                <a:srgbClr val="000000"/>
              </a:solidFill>
              <a:effectLst>
                <a:outerShdw blurRad="38100" dist="38100" dir="2700000" algn="tl">
                  <a:srgbClr val="DDDDDD"/>
                </a:outerShdw>
              </a:effectLst>
              <a:latin typeface="Arial Black" charset="0"/>
              <a:cs typeface="Times New Roman" charset="0"/>
            </a:endParaRPr>
          </a:p>
        </p:txBody>
      </p:sp>
      <p:pic>
        <p:nvPicPr>
          <p:cNvPr id="2" name="Picture 1" descr="Rvor_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2" y="1567543"/>
            <a:ext cx="4443984" cy="3721608"/>
          </a:xfrm>
          <a:prstGeom prst="rect">
            <a:avLst/>
          </a:prstGeom>
        </p:spPr>
      </p:pic>
      <p:pic>
        <p:nvPicPr>
          <p:cNvPr id="7" name="Picture 6" descr="doppio_rv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029" y="1606425"/>
            <a:ext cx="4370466" cy="3675339"/>
          </a:xfrm>
          <a:prstGeom prst="rect">
            <a:avLst/>
          </a:prstGeom>
        </p:spPr>
      </p:pic>
    </p:spTree>
    <p:extLst>
      <p:ext uri="{BB962C8B-B14F-4D97-AF65-F5344CB8AC3E}">
        <p14:creationId xmlns:p14="http://schemas.microsoft.com/office/powerpoint/2010/main" val="340277714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0"/>
            <a:ext cx="9144000" cy="1107996"/>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Two-Way DOPPIO-USECOS</a:t>
            </a:r>
          </a:p>
          <a:p>
            <a:pPr eaLnBrk="1" hangingPunct="1"/>
            <a:r>
              <a:rPr lang="en-US" sz="2400" b="0" dirty="0" smtClean="0">
                <a:solidFill>
                  <a:srgbClr val="0033CC"/>
                </a:solidFill>
                <a:latin typeface="Arial Black" pitchFamily="34" charset="0"/>
              </a:rPr>
              <a:t>Chesapeake and Delaware Estuaries </a:t>
            </a:r>
            <a:endParaRPr lang="en-US" sz="2400" b="0" dirty="0" smtClean="0">
              <a:solidFill>
                <a:srgbClr val="DC0000"/>
              </a:solidFill>
              <a:effectLst>
                <a:outerShdw blurRad="38100" dist="38100" dir="2700000" algn="tl">
                  <a:srgbClr val="000000">
                    <a:alpha val="43137"/>
                  </a:srgbClr>
                </a:outerShdw>
              </a:effectLst>
              <a:latin typeface="Arial Black" charset="0"/>
            </a:endParaRP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(1:5 Refinement)</a:t>
            </a:r>
            <a:endParaRPr lang="en-US" sz="1800" b="0" dirty="0">
              <a:solidFill>
                <a:srgbClr val="0033CC"/>
              </a:solidFill>
              <a:effectLst>
                <a:outerShdw blurRad="38100" dist="38100" dir="2700000" algn="tl">
                  <a:srgbClr val="000000">
                    <a:alpha val="43137"/>
                  </a:srgbClr>
                </a:outerShdw>
              </a:effectLst>
              <a:latin typeface="Arial Black" charset="0"/>
            </a:endParaRPr>
          </a:p>
        </p:txBody>
      </p:sp>
      <p:grpSp>
        <p:nvGrpSpPr>
          <p:cNvPr id="3" name="Group 2"/>
          <p:cNvGrpSpPr/>
          <p:nvPr/>
        </p:nvGrpSpPr>
        <p:grpSpPr>
          <a:xfrm>
            <a:off x="114624" y="1600200"/>
            <a:ext cx="8920771" cy="3886200"/>
            <a:chOff x="114624" y="1676400"/>
            <a:chExt cx="8920771" cy="3886200"/>
          </a:xfrm>
        </p:grpSpPr>
        <p:pic>
          <p:nvPicPr>
            <p:cNvPr id="4" name="Picture 3" descr="ssh.png"/>
            <p:cNvPicPr>
              <a:picLocks noChangeAspect="1"/>
            </p:cNvPicPr>
            <p:nvPr/>
          </p:nvPicPr>
          <p:blipFill rotWithShape="1">
            <a:blip r:embed="rId3">
              <a:extLst>
                <a:ext uri="{28A0092B-C50C-407E-A947-70E740481C1C}">
                  <a14:useLocalDpi xmlns:a14="http://schemas.microsoft.com/office/drawing/2010/main" val="0"/>
                </a:ext>
              </a:extLst>
            </a:blip>
            <a:srcRect r="14309"/>
            <a:stretch/>
          </p:blipFill>
          <p:spPr>
            <a:xfrm>
              <a:off x="114624" y="1676400"/>
              <a:ext cx="3976530" cy="3886200"/>
            </a:xfrm>
            <a:prstGeom prst="rect">
              <a:avLst/>
            </a:prstGeom>
          </p:spPr>
        </p:pic>
        <p:grpSp>
          <p:nvGrpSpPr>
            <p:cNvPr id="7" name="Group 6"/>
            <p:cNvGrpSpPr/>
            <p:nvPr/>
          </p:nvGrpSpPr>
          <p:grpSpPr>
            <a:xfrm>
              <a:off x="4252313" y="1676400"/>
              <a:ext cx="4783082" cy="3886200"/>
              <a:chOff x="4252313" y="1676400"/>
              <a:chExt cx="4783082" cy="3886200"/>
            </a:xfrm>
          </p:grpSpPr>
          <p:pic>
            <p:nvPicPr>
              <p:cNvPr id="6" name="Picture 5" descr="ssh.png"/>
              <p:cNvPicPr>
                <a:picLocks noChangeAspect="1"/>
              </p:cNvPicPr>
              <p:nvPr/>
            </p:nvPicPr>
            <p:blipFill rotWithShape="1">
              <a:blip r:embed="rId3">
                <a:extLst>
                  <a:ext uri="{28A0092B-C50C-407E-A947-70E740481C1C}">
                    <a14:useLocalDpi xmlns:a14="http://schemas.microsoft.com/office/drawing/2010/main" val="0"/>
                  </a:ext>
                </a:extLst>
              </a:blip>
              <a:srcRect l="85814"/>
              <a:stretch/>
            </p:blipFill>
            <p:spPr>
              <a:xfrm>
                <a:off x="8377109" y="1676400"/>
                <a:ext cx="658286" cy="3886200"/>
              </a:xfrm>
              <a:prstGeom prst="rect">
                <a:avLst/>
              </a:prstGeom>
            </p:spPr>
          </p:pic>
          <p:pic>
            <p:nvPicPr>
              <p:cNvPr id="5" name="Picture 4" descr="ssh_zoom.png"/>
              <p:cNvPicPr>
                <a:picLocks noChangeAspect="1"/>
              </p:cNvPicPr>
              <p:nvPr/>
            </p:nvPicPr>
            <p:blipFill rotWithShape="1">
              <a:blip r:embed="rId4">
                <a:extLst>
                  <a:ext uri="{28A0092B-C50C-407E-A947-70E740481C1C}">
                    <a14:useLocalDpi xmlns:a14="http://schemas.microsoft.com/office/drawing/2010/main" val="0"/>
                  </a:ext>
                </a:extLst>
              </a:blip>
              <a:srcRect r="12915"/>
              <a:stretch/>
            </p:blipFill>
            <p:spPr>
              <a:xfrm>
                <a:off x="4252313" y="1676400"/>
                <a:ext cx="4123559" cy="3886200"/>
              </a:xfrm>
              <a:prstGeom prst="rect">
                <a:avLst/>
              </a:prstGeom>
            </p:spPr>
          </p:pic>
        </p:grpSp>
      </p:grpSp>
      <p:sp>
        <p:nvSpPr>
          <p:cNvPr id="11" name="Text Box 3"/>
          <p:cNvSpPr txBox="1">
            <a:spLocks noChangeArrowheads="1"/>
          </p:cNvSpPr>
          <p:nvPr/>
        </p:nvSpPr>
        <p:spPr bwMode="auto">
          <a:xfrm>
            <a:off x="0" y="5486400"/>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0" dirty="0" smtClean="0">
                <a:solidFill>
                  <a:srgbClr val="000000"/>
                </a:solidFill>
                <a:effectLst>
                  <a:outerShdw blurRad="38100" dist="38100" dir="2700000" algn="tl">
                    <a:srgbClr val="DDDDDD"/>
                  </a:outerShdw>
                </a:effectLst>
                <a:latin typeface="Arial Black" charset="0"/>
                <a:cs typeface="Times New Roman" charset="0"/>
              </a:rPr>
              <a:t>Free-Surface (m)</a:t>
            </a:r>
            <a:endParaRPr lang="en-US" sz="1800" b="0" dirty="0">
              <a:solidFill>
                <a:srgbClr val="000000"/>
              </a:solidFill>
              <a:effectLst>
                <a:outerShdw blurRad="38100" dist="38100" dir="2700000" algn="tl">
                  <a:srgbClr val="DDDDDD"/>
                </a:outerShdw>
              </a:effectLst>
              <a:latin typeface="Arial Black" charset="0"/>
              <a:cs typeface="Times New Roman" charset="0"/>
            </a:endParaRPr>
          </a:p>
        </p:txBody>
      </p:sp>
      <p:sp>
        <p:nvSpPr>
          <p:cNvPr id="8" name="TextBox 7"/>
          <p:cNvSpPr txBox="1"/>
          <p:nvPr/>
        </p:nvSpPr>
        <p:spPr>
          <a:xfrm>
            <a:off x="7515951" y="6477000"/>
            <a:ext cx="1323249" cy="307777"/>
          </a:xfrm>
          <a:prstGeom prst="rect">
            <a:avLst/>
          </a:prstGeom>
          <a:noFill/>
        </p:spPr>
        <p:txBody>
          <a:bodyPr wrap="none" rtlCol="0">
            <a:spAutoFit/>
          </a:bodyPr>
          <a:lstStyle/>
          <a:p>
            <a:r>
              <a:rPr lang="en-US" sz="1400" dirty="0" smtClean="0">
                <a:solidFill>
                  <a:srgbClr val="FF0000"/>
                </a:solidFill>
                <a:latin typeface="Arial Black"/>
                <a:cs typeface="Arial Black"/>
              </a:rPr>
              <a:t>John Wilkin</a:t>
            </a:r>
            <a:endParaRPr lang="en-US" sz="1400" dirty="0">
              <a:solidFill>
                <a:srgbClr val="FF0000"/>
              </a:solidFill>
              <a:latin typeface="Arial Black"/>
              <a:cs typeface="Arial Black"/>
            </a:endParaRPr>
          </a:p>
        </p:txBody>
      </p:sp>
    </p:spTree>
    <p:extLst>
      <p:ext uri="{BB962C8B-B14F-4D97-AF65-F5344CB8AC3E}">
        <p14:creationId xmlns:p14="http://schemas.microsoft.com/office/powerpoint/2010/main" val="40865718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40080" y="1219200"/>
            <a:ext cx="7894320" cy="5334000"/>
            <a:chOff x="640080" y="990600"/>
            <a:chExt cx="7894320" cy="5334000"/>
          </a:xfrm>
        </p:grpSpPr>
        <p:sp>
          <p:nvSpPr>
            <p:cNvPr id="4" name="Oval 3"/>
            <p:cNvSpPr>
              <a:spLocks noChangeAspect="1"/>
            </p:cNvSpPr>
            <p:nvPr/>
          </p:nvSpPr>
          <p:spPr>
            <a:xfrm>
              <a:off x="640080" y="2057400"/>
              <a:ext cx="1828800" cy="1828800"/>
            </a:xfrm>
            <a:prstGeom prst="ellipse">
              <a:avLst/>
            </a:prstGeom>
            <a:solidFill>
              <a:schemeClr val="bg1">
                <a:lumMod val="7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en-US" sz="3600" dirty="0" smtClean="0">
                  <a:solidFill>
                    <a:srgbClr val="000000"/>
                  </a:solidFill>
                  <a:latin typeface="Calibri"/>
                </a:rPr>
                <a:t>Sea</a:t>
              </a:r>
            </a:p>
            <a:p>
              <a:pPr eaLnBrk="1" fontAlgn="auto" hangingPunct="1">
                <a:spcBef>
                  <a:spcPts val="0"/>
                </a:spcBef>
                <a:spcAft>
                  <a:spcPts val="0"/>
                </a:spcAft>
              </a:pPr>
              <a:r>
                <a:rPr lang="en-US" sz="3600" dirty="0" smtClean="0">
                  <a:solidFill>
                    <a:srgbClr val="000000"/>
                  </a:solidFill>
                  <a:latin typeface="Calibri"/>
                </a:rPr>
                <a:t>Ice</a:t>
              </a:r>
              <a:endParaRPr lang="en-US" sz="3600" dirty="0">
                <a:solidFill>
                  <a:srgbClr val="000000"/>
                </a:solidFill>
                <a:latin typeface="Calibri"/>
              </a:endParaRPr>
            </a:p>
          </p:txBody>
        </p:sp>
        <p:sp>
          <p:nvSpPr>
            <p:cNvPr id="3" name="Oval 2"/>
            <p:cNvSpPr/>
            <p:nvPr/>
          </p:nvSpPr>
          <p:spPr>
            <a:xfrm>
              <a:off x="2661920" y="990600"/>
              <a:ext cx="1828800" cy="1828800"/>
            </a:xfrm>
            <a:prstGeom prst="ellipse">
              <a:avLst/>
            </a:prstGeom>
            <a:solidFill>
              <a:schemeClr val="accent4"/>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eaLnBrk="1" fontAlgn="auto" hangingPunct="1">
                <a:spcBef>
                  <a:spcPts val="0"/>
                </a:spcBef>
                <a:spcAft>
                  <a:spcPts val="0"/>
                </a:spcAft>
              </a:pPr>
              <a:r>
                <a:rPr lang="en-US" sz="3200" dirty="0" err="1" smtClean="0">
                  <a:solidFill>
                    <a:srgbClr val="000000"/>
                  </a:solidFill>
                  <a:latin typeface="Calibri"/>
                </a:rPr>
                <a:t>Atmos</a:t>
              </a:r>
              <a:endParaRPr lang="en-US" sz="3200" dirty="0">
                <a:solidFill>
                  <a:srgbClr val="000000"/>
                </a:solidFill>
                <a:latin typeface="Calibri"/>
              </a:endParaRPr>
            </a:p>
          </p:txBody>
        </p:sp>
        <p:sp>
          <p:nvSpPr>
            <p:cNvPr id="5" name="Oval 4"/>
            <p:cNvSpPr>
              <a:spLocks noChangeAspect="1"/>
            </p:cNvSpPr>
            <p:nvPr/>
          </p:nvSpPr>
          <p:spPr>
            <a:xfrm>
              <a:off x="4683760" y="990600"/>
              <a:ext cx="1828800" cy="1828800"/>
            </a:xfrm>
            <a:prstGeom prst="ellipse">
              <a:avLst/>
            </a:prstGeom>
            <a:solidFill>
              <a:srgbClr val="3C7D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200" dirty="0" smtClean="0">
                  <a:solidFill>
                    <a:srgbClr val="000000"/>
                  </a:solidFill>
                  <a:latin typeface="Calibri"/>
                </a:rPr>
                <a:t>Ocean</a:t>
              </a:r>
              <a:endParaRPr lang="en-US" sz="3200" dirty="0">
                <a:solidFill>
                  <a:srgbClr val="000000"/>
                </a:solidFill>
                <a:latin typeface="Calibri"/>
              </a:endParaRPr>
            </a:p>
          </p:txBody>
        </p:sp>
        <p:sp>
          <p:nvSpPr>
            <p:cNvPr id="6" name="Oval 5"/>
            <p:cNvSpPr>
              <a:spLocks noChangeAspect="1"/>
            </p:cNvSpPr>
            <p:nvPr/>
          </p:nvSpPr>
          <p:spPr>
            <a:xfrm>
              <a:off x="6705600" y="2057400"/>
              <a:ext cx="1828800" cy="1828800"/>
            </a:xfrm>
            <a:prstGeom prst="ellipse">
              <a:avLst/>
            </a:prstGeom>
            <a:solidFill>
              <a:schemeClr val="bg2">
                <a:lumMod val="5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en-US" sz="3200" dirty="0" smtClean="0">
                  <a:solidFill>
                    <a:schemeClr val="tx1"/>
                  </a:solidFill>
                  <a:latin typeface="Calibri"/>
                </a:rPr>
                <a:t>Wave</a:t>
              </a:r>
              <a:endParaRPr lang="en-US" sz="3200" dirty="0">
                <a:solidFill>
                  <a:schemeClr val="tx1"/>
                </a:solidFill>
                <a:latin typeface="Calibri"/>
              </a:endParaRPr>
            </a:p>
          </p:txBody>
        </p:sp>
        <p:sp>
          <p:nvSpPr>
            <p:cNvPr id="7" name="Rectangle 6"/>
            <p:cNvSpPr>
              <a:spLocks noChangeAspect="1"/>
            </p:cNvSpPr>
            <p:nvPr/>
          </p:nvSpPr>
          <p:spPr>
            <a:xfrm>
              <a:off x="3101340" y="3616694"/>
              <a:ext cx="2971800" cy="914400"/>
            </a:xfrm>
            <a:prstGeom prst="rect">
              <a:avLst/>
            </a:prstGeom>
            <a:solidFill>
              <a:srgbClr val="FE7F5C"/>
            </a:solidFill>
            <a:ln w="254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eaLnBrk="1" fontAlgn="auto" hangingPunct="1">
                <a:spcBef>
                  <a:spcPts val="0"/>
                </a:spcBef>
                <a:spcAft>
                  <a:spcPts val="0"/>
                </a:spcAft>
              </a:pPr>
              <a:r>
                <a:rPr lang="en-US" sz="2400" dirty="0" smtClean="0">
                  <a:solidFill>
                    <a:prstClr val="black"/>
                  </a:solidFill>
                  <a:latin typeface="Calibri"/>
                </a:rPr>
                <a:t>Mediator/Coupler (ESMF, NUOPC)</a:t>
              </a:r>
              <a:endParaRPr lang="en-US" sz="2400" dirty="0">
                <a:solidFill>
                  <a:prstClr val="black"/>
                </a:solidFill>
                <a:latin typeface="Calibri"/>
              </a:endParaRPr>
            </a:p>
          </p:txBody>
        </p:sp>
        <p:sp>
          <p:nvSpPr>
            <p:cNvPr id="8" name="Rounded Rectangle 7"/>
            <p:cNvSpPr>
              <a:spLocks noChangeAspect="1"/>
            </p:cNvSpPr>
            <p:nvPr/>
          </p:nvSpPr>
          <p:spPr>
            <a:xfrm>
              <a:off x="3739706" y="5181600"/>
              <a:ext cx="1695069" cy="1143000"/>
            </a:xfrm>
            <a:prstGeom prst="roundRect">
              <a:avLst/>
            </a:prstGeom>
            <a:noFill/>
            <a:ln w="101600">
              <a:solidFill>
                <a:srgbClr val="3C7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200" dirty="0" smtClean="0">
                  <a:solidFill>
                    <a:prstClr val="black"/>
                  </a:solidFill>
                  <a:latin typeface="Calibri"/>
                </a:rPr>
                <a:t>Data Ocean</a:t>
              </a:r>
              <a:endParaRPr lang="en-US" sz="3200" dirty="0">
                <a:solidFill>
                  <a:prstClr val="white"/>
                </a:solidFill>
                <a:latin typeface="Calibri"/>
              </a:endParaRPr>
            </a:p>
          </p:txBody>
        </p:sp>
        <p:sp>
          <p:nvSpPr>
            <p:cNvPr id="9" name="Rounded Rectangle 8"/>
            <p:cNvSpPr>
              <a:spLocks noChangeAspect="1"/>
            </p:cNvSpPr>
            <p:nvPr/>
          </p:nvSpPr>
          <p:spPr>
            <a:xfrm>
              <a:off x="706946" y="4660458"/>
              <a:ext cx="1695069" cy="1143000"/>
            </a:xfrm>
            <a:prstGeom prst="roundRect">
              <a:avLst/>
            </a:prstGeom>
            <a:no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200" dirty="0" smtClean="0">
                  <a:solidFill>
                    <a:prstClr val="black"/>
                  </a:solidFill>
                  <a:latin typeface="Calibri"/>
                </a:rPr>
                <a:t>Data </a:t>
              </a:r>
              <a:r>
                <a:rPr lang="en-US" sz="3200" dirty="0" err="1" smtClean="0">
                  <a:solidFill>
                    <a:prstClr val="black"/>
                  </a:solidFill>
                  <a:latin typeface="Calibri"/>
                </a:rPr>
                <a:t>Atmos</a:t>
              </a:r>
              <a:endParaRPr lang="en-US" sz="3200" dirty="0">
                <a:solidFill>
                  <a:prstClr val="white"/>
                </a:solidFill>
                <a:latin typeface="Calibri"/>
              </a:endParaRPr>
            </a:p>
          </p:txBody>
        </p:sp>
        <p:sp>
          <p:nvSpPr>
            <p:cNvPr id="10" name="Rounded Rectangle 9"/>
            <p:cNvSpPr>
              <a:spLocks noChangeAspect="1"/>
            </p:cNvSpPr>
            <p:nvPr/>
          </p:nvSpPr>
          <p:spPr>
            <a:xfrm>
              <a:off x="6772466" y="4660458"/>
              <a:ext cx="1695069" cy="1143000"/>
            </a:xfrm>
            <a:prstGeom prst="round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200" dirty="0" smtClean="0">
                  <a:solidFill>
                    <a:prstClr val="black"/>
                  </a:solidFill>
                  <a:latin typeface="Calibri"/>
                </a:rPr>
                <a:t>Data Generic</a:t>
              </a:r>
              <a:endParaRPr lang="en-US" sz="3200" dirty="0">
                <a:solidFill>
                  <a:prstClr val="white"/>
                </a:solidFill>
                <a:latin typeface="Calibri"/>
              </a:endParaRPr>
            </a:p>
          </p:txBody>
        </p:sp>
        <p:cxnSp>
          <p:nvCxnSpPr>
            <p:cNvPr id="12" name="Straight Arrow Connector 11"/>
            <p:cNvCxnSpPr/>
            <p:nvPr/>
          </p:nvCxnSpPr>
          <p:spPr>
            <a:xfrm flipV="1">
              <a:off x="2468880" y="4531094"/>
              <a:ext cx="479117" cy="2131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174851" y="4531094"/>
              <a:ext cx="530749" cy="2131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564380" y="4660458"/>
              <a:ext cx="0" cy="4015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2468880" y="3388227"/>
              <a:ext cx="479117" cy="228467"/>
            </a:xfrm>
            <a:prstGeom prst="straightConnector1">
              <a:avLst/>
            </a:prstGeom>
            <a:ln w="38100">
              <a:solidFill>
                <a:srgbClr val="2AAC5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733022" y="2872363"/>
              <a:ext cx="181166" cy="606861"/>
            </a:xfrm>
            <a:prstGeom prst="straightConnector1">
              <a:avLst/>
            </a:prstGeom>
            <a:ln w="38100">
              <a:solidFill>
                <a:srgbClr val="2AAC5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112163" y="2903098"/>
              <a:ext cx="185452" cy="606861"/>
            </a:xfrm>
            <a:prstGeom prst="straightConnector1">
              <a:avLst/>
            </a:prstGeom>
            <a:ln w="38100">
              <a:solidFill>
                <a:srgbClr val="2AAC5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164580" y="3388227"/>
              <a:ext cx="541020" cy="264668"/>
            </a:xfrm>
            <a:prstGeom prst="straightConnector1">
              <a:avLst/>
            </a:prstGeom>
            <a:ln w="38100">
              <a:solidFill>
                <a:srgbClr val="2AAC52"/>
              </a:solidFill>
              <a:tailEnd type="arrow"/>
            </a:ln>
          </p:spPr>
          <p:style>
            <a:lnRef idx="1">
              <a:schemeClr val="accent1"/>
            </a:lnRef>
            <a:fillRef idx="0">
              <a:schemeClr val="accent1"/>
            </a:fillRef>
            <a:effectRef idx="0">
              <a:schemeClr val="accent1"/>
            </a:effectRef>
            <a:fontRef idx="minor">
              <a:schemeClr val="tx1"/>
            </a:fontRef>
          </p:style>
        </p:cxnSp>
      </p:grpSp>
      <p:sp>
        <p:nvSpPr>
          <p:cNvPr id="22" name="Text Box 4"/>
          <p:cNvSpPr txBox="1">
            <a:spLocks noChangeArrowheads="1"/>
          </p:cNvSpPr>
          <p:nvPr/>
        </p:nvSpPr>
        <p:spPr bwMode="auto">
          <a:xfrm>
            <a:off x="527502" y="0"/>
            <a:ext cx="8084264" cy="830997"/>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NRL Global Earth System Prediction Capability</a:t>
            </a:r>
          </a:p>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(ESPC)</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Tree>
    <p:extLst>
      <p:ext uri="{BB962C8B-B14F-4D97-AF65-F5344CB8AC3E}">
        <p14:creationId xmlns:p14="http://schemas.microsoft.com/office/powerpoint/2010/main" val="32467479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sh.png"/>
          <p:cNvPicPr>
            <a:picLocks noChangeAspect="1"/>
          </p:cNvPicPr>
          <p:nvPr/>
        </p:nvPicPr>
        <p:blipFill rotWithShape="1">
          <a:blip r:embed="rId3">
            <a:extLst>
              <a:ext uri="{28A0092B-C50C-407E-A947-70E740481C1C}">
                <a14:useLocalDpi xmlns:a14="http://schemas.microsoft.com/office/drawing/2010/main" val="0"/>
              </a:ext>
            </a:extLst>
          </a:blip>
          <a:srcRect l="85814"/>
          <a:stretch/>
        </p:blipFill>
        <p:spPr>
          <a:xfrm>
            <a:off x="8333314" y="1676400"/>
            <a:ext cx="658286" cy="3886200"/>
          </a:xfrm>
          <a:prstGeom prst="rect">
            <a:avLst/>
          </a:prstGeom>
        </p:spPr>
      </p:pic>
      <p:pic>
        <p:nvPicPr>
          <p:cNvPr id="5" name="Picture 4" descr="ssh_zoom.png"/>
          <p:cNvPicPr>
            <a:picLocks noChangeAspect="1"/>
          </p:cNvPicPr>
          <p:nvPr/>
        </p:nvPicPr>
        <p:blipFill rotWithShape="1">
          <a:blip r:embed="rId4">
            <a:extLst>
              <a:ext uri="{28A0092B-C50C-407E-A947-70E740481C1C}">
                <a14:useLocalDpi xmlns:a14="http://schemas.microsoft.com/office/drawing/2010/main" val="0"/>
              </a:ext>
            </a:extLst>
          </a:blip>
          <a:srcRect r="12915"/>
          <a:stretch/>
        </p:blipFill>
        <p:spPr>
          <a:xfrm>
            <a:off x="4208518" y="1676400"/>
            <a:ext cx="4123559" cy="3886200"/>
          </a:xfrm>
          <a:prstGeom prst="rect">
            <a:avLst/>
          </a:prstGeom>
        </p:spPr>
      </p:pic>
      <p:grpSp>
        <p:nvGrpSpPr>
          <p:cNvPr id="4" name="Group 3"/>
          <p:cNvGrpSpPr/>
          <p:nvPr/>
        </p:nvGrpSpPr>
        <p:grpSpPr>
          <a:xfrm>
            <a:off x="111236" y="1600200"/>
            <a:ext cx="8880364" cy="3886200"/>
            <a:chOff x="111236" y="1676400"/>
            <a:chExt cx="8880364" cy="3886200"/>
          </a:xfrm>
        </p:grpSpPr>
        <p:pic>
          <p:nvPicPr>
            <p:cNvPr id="3" name="Picture 2" descr="Tsur.png"/>
            <p:cNvPicPr>
              <a:picLocks noChangeAspect="1"/>
            </p:cNvPicPr>
            <p:nvPr/>
          </p:nvPicPr>
          <p:blipFill rotWithShape="1">
            <a:blip r:embed="rId5">
              <a:extLst>
                <a:ext uri="{28A0092B-C50C-407E-A947-70E740481C1C}">
                  <a14:useLocalDpi xmlns:a14="http://schemas.microsoft.com/office/drawing/2010/main" val="0"/>
                </a:ext>
              </a:extLst>
            </a:blip>
            <a:srcRect r="14434"/>
            <a:stretch/>
          </p:blipFill>
          <p:spPr>
            <a:xfrm>
              <a:off x="111236" y="1676400"/>
              <a:ext cx="3970721" cy="3886200"/>
            </a:xfrm>
            <a:prstGeom prst="rect">
              <a:avLst/>
            </a:prstGeom>
          </p:spPr>
        </p:pic>
        <p:pic>
          <p:nvPicPr>
            <p:cNvPr id="7" name="Picture 6" descr="Tsur_zoo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6520" y="1676400"/>
              <a:ext cx="4735080" cy="3886200"/>
            </a:xfrm>
            <a:prstGeom prst="rect">
              <a:avLst/>
            </a:prstGeom>
          </p:spPr>
        </p:pic>
      </p:grpSp>
      <p:sp>
        <p:nvSpPr>
          <p:cNvPr id="8" name="Text Box 3"/>
          <p:cNvSpPr txBox="1">
            <a:spLocks noChangeArrowheads="1"/>
          </p:cNvSpPr>
          <p:nvPr/>
        </p:nvSpPr>
        <p:spPr bwMode="auto">
          <a:xfrm>
            <a:off x="0" y="0"/>
            <a:ext cx="9144000" cy="1107996"/>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Two-Way DOPPIO-USECOS</a:t>
            </a:r>
          </a:p>
          <a:p>
            <a:pPr eaLnBrk="1" hangingPunct="1"/>
            <a:r>
              <a:rPr lang="en-US" sz="2400" b="0" dirty="0" smtClean="0">
                <a:solidFill>
                  <a:srgbClr val="0033CC"/>
                </a:solidFill>
                <a:latin typeface="Arial Black" pitchFamily="34" charset="0"/>
              </a:rPr>
              <a:t>Chesapeake and Delaware Estuaries </a:t>
            </a:r>
            <a:endParaRPr lang="en-US" sz="2400" b="0" dirty="0" smtClean="0">
              <a:solidFill>
                <a:srgbClr val="DC0000"/>
              </a:solidFill>
              <a:effectLst>
                <a:outerShdw blurRad="38100" dist="38100" dir="2700000" algn="tl">
                  <a:srgbClr val="000000">
                    <a:alpha val="43137"/>
                  </a:srgbClr>
                </a:outerShdw>
              </a:effectLst>
              <a:latin typeface="Arial Black" charset="0"/>
            </a:endParaRP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(1:5 Refinement)</a:t>
            </a:r>
            <a:endParaRPr lang="en-US" sz="1800" b="0" dirty="0">
              <a:solidFill>
                <a:srgbClr val="0033CC"/>
              </a:solidFill>
              <a:effectLst>
                <a:outerShdw blurRad="38100" dist="38100" dir="2700000" algn="tl">
                  <a:srgbClr val="000000">
                    <a:alpha val="43137"/>
                  </a:srgbClr>
                </a:outerShdw>
              </a:effectLst>
              <a:latin typeface="Arial Black" charset="0"/>
            </a:endParaRPr>
          </a:p>
        </p:txBody>
      </p:sp>
      <p:sp>
        <p:nvSpPr>
          <p:cNvPr id="9" name="Text Box 3"/>
          <p:cNvSpPr txBox="1">
            <a:spLocks noChangeArrowheads="1"/>
          </p:cNvSpPr>
          <p:nvPr/>
        </p:nvSpPr>
        <p:spPr bwMode="auto">
          <a:xfrm>
            <a:off x="0" y="5486400"/>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0" dirty="0" smtClean="0">
                <a:solidFill>
                  <a:srgbClr val="000000"/>
                </a:solidFill>
                <a:effectLst>
                  <a:outerShdw blurRad="38100" dist="38100" dir="2700000" algn="tl">
                    <a:srgbClr val="DDDDDD"/>
                  </a:outerShdw>
                </a:effectLst>
                <a:latin typeface="Arial Black" charset="0"/>
                <a:cs typeface="Times New Roman" charset="0"/>
              </a:rPr>
              <a:t>Surface Temperature (Celsius)</a:t>
            </a:r>
            <a:endParaRPr lang="en-US" sz="1800" b="0" dirty="0">
              <a:solidFill>
                <a:srgbClr val="000000"/>
              </a:solidFill>
              <a:effectLst>
                <a:outerShdw blurRad="38100" dist="38100" dir="2700000" algn="tl">
                  <a:srgbClr val="DDDDDD"/>
                </a:outerShdw>
              </a:effectLst>
              <a:latin typeface="Arial Black" charset="0"/>
              <a:cs typeface="Times New Roman" charset="0"/>
            </a:endParaRPr>
          </a:p>
        </p:txBody>
      </p:sp>
      <p:sp>
        <p:nvSpPr>
          <p:cNvPr id="10" name="TextBox 9"/>
          <p:cNvSpPr txBox="1"/>
          <p:nvPr/>
        </p:nvSpPr>
        <p:spPr>
          <a:xfrm>
            <a:off x="7515951" y="6477000"/>
            <a:ext cx="1323249" cy="307777"/>
          </a:xfrm>
          <a:prstGeom prst="rect">
            <a:avLst/>
          </a:prstGeom>
          <a:noFill/>
        </p:spPr>
        <p:txBody>
          <a:bodyPr wrap="none" rtlCol="0">
            <a:spAutoFit/>
          </a:bodyPr>
          <a:lstStyle/>
          <a:p>
            <a:r>
              <a:rPr lang="en-US" sz="1400" dirty="0" smtClean="0">
                <a:solidFill>
                  <a:srgbClr val="FF0000"/>
                </a:solidFill>
                <a:latin typeface="Arial Black"/>
                <a:cs typeface="Arial Black"/>
              </a:rPr>
              <a:t>John Wilkin</a:t>
            </a:r>
            <a:endParaRPr lang="en-US" sz="1400" dirty="0">
              <a:solidFill>
                <a:srgbClr val="FF0000"/>
              </a:solidFill>
              <a:latin typeface="Arial Black"/>
              <a:cs typeface="Arial Black"/>
            </a:endParaRPr>
          </a:p>
        </p:txBody>
      </p:sp>
    </p:spTree>
    <p:extLst>
      <p:ext uri="{BB962C8B-B14F-4D97-AF65-F5344CB8AC3E}">
        <p14:creationId xmlns:p14="http://schemas.microsoft.com/office/powerpoint/2010/main" val="1826048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1236" y="1600200"/>
            <a:ext cx="8882285" cy="3886200"/>
            <a:chOff x="111236" y="1676400"/>
            <a:chExt cx="8882285" cy="3886200"/>
          </a:xfrm>
        </p:grpSpPr>
        <p:pic>
          <p:nvPicPr>
            <p:cNvPr id="3" name="Picture 2" descr="Ssur.png"/>
            <p:cNvPicPr>
              <a:picLocks noChangeAspect="1"/>
            </p:cNvPicPr>
            <p:nvPr/>
          </p:nvPicPr>
          <p:blipFill rotWithShape="1">
            <a:blip r:embed="rId3">
              <a:extLst>
                <a:ext uri="{28A0092B-C50C-407E-A947-70E740481C1C}">
                  <a14:useLocalDpi xmlns:a14="http://schemas.microsoft.com/office/drawing/2010/main" val="0"/>
                </a:ext>
              </a:extLst>
            </a:blip>
            <a:srcRect r="14444"/>
            <a:stretch/>
          </p:blipFill>
          <p:spPr>
            <a:xfrm>
              <a:off x="111236" y="1676400"/>
              <a:ext cx="3970281" cy="3886200"/>
            </a:xfrm>
            <a:prstGeom prst="rect">
              <a:avLst/>
            </a:prstGeom>
          </p:spPr>
        </p:pic>
        <p:pic>
          <p:nvPicPr>
            <p:cNvPr id="7" name="Picture 6" descr="Ssur_zoo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441" y="1676400"/>
              <a:ext cx="4735080" cy="3886200"/>
            </a:xfrm>
            <a:prstGeom prst="rect">
              <a:avLst/>
            </a:prstGeom>
          </p:spPr>
        </p:pic>
      </p:grpSp>
      <p:sp>
        <p:nvSpPr>
          <p:cNvPr id="8" name="Text Box 3"/>
          <p:cNvSpPr txBox="1">
            <a:spLocks noChangeArrowheads="1"/>
          </p:cNvSpPr>
          <p:nvPr/>
        </p:nvSpPr>
        <p:spPr bwMode="auto">
          <a:xfrm>
            <a:off x="0" y="0"/>
            <a:ext cx="9144000" cy="1107996"/>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Two-Way DOPPIO-USECOS</a:t>
            </a:r>
          </a:p>
          <a:p>
            <a:pPr eaLnBrk="1" hangingPunct="1"/>
            <a:r>
              <a:rPr lang="en-US" sz="2400" b="0" dirty="0" smtClean="0">
                <a:solidFill>
                  <a:srgbClr val="0033CC"/>
                </a:solidFill>
                <a:latin typeface="Arial Black" pitchFamily="34" charset="0"/>
              </a:rPr>
              <a:t>Chesapeake and Delaware Estuaries </a:t>
            </a:r>
            <a:endParaRPr lang="en-US" sz="2400" b="0" dirty="0" smtClean="0">
              <a:solidFill>
                <a:srgbClr val="DC0000"/>
              </a:solidFill>
              <a:effectLst>
                <a:outerShdw blurRad="38100" dist="38100" dir="2700000" algn="tl">
                  <a:srgbClr val="000000">
                    <a:alpha val="43137"/>
                  </a:srgbClr>
                </a:outerShdw>
              </a:effectLst>
              <a:latin typeface="Arial Black" charset="0"/>
            </a:endParaRP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(1:5 Refinement)</a:t>
            </a:r>
            <a:endParaRPr lang="en-US" sz="1800" b="0" dirty="0">
              <a:solidFill>
                <a:srgbClr val="0033CC"/>
              </a:solidFill>
              <a:effectLst>
                <a:outerShdw blurRad="38100" dist="38100" dir="2700000" algn="tl">
                  <a:srgbClr val="000000">
                    <a:alpha val="43137"/>
                  </a:srgbClr>
                </a:outerShdw>
              </a:effectLst>
              <a:latin typeface="Arial Black" charset="0"/>
            </a:endParaRPr>
          </a:p>
        </p:txBody>
      </p:sp>
      <p:sp>
        <p:nvSpPr>
          <p:cNvPr id="9" name="Text Box 3"/>
          <p:cNvSpPr txBox="1">
            <a:spLocks noChangeArrowheads="1"/>
          </p:cNvSpPr>
          <p:nvPr/>
        </p:nvSpPr>
        <p:spPr bwMode="auto">
          <a:xfrm>
            <a:off x="0" y="5486400"/>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0" dirty="0" smtClean="0">
                <a:solidFill>
                  <a:srgbClr val="000000"/>
                </a:solidFill>
                <a:effectLst>
                  <a:outerShdw blurRad="38100" dist="38100" dir="2700000" algn="tl">
                    <a:srgbClr val="DDDDDD"/>
                  </a:outerShdw>
                </a:effectLst>
                <a:latin typeface="Arial Black" charset="0"/>
                <a:cs typeface="Times New Roman" charset="0"/>
              </a:rPr>
              <a:t>Surface Salinity</a:t>
            </a:r>
            <a:endParaRPr lang="en-US" sz="1800" b="0" dirty="0">
              <a:solidFill>
                <a:srgbClr val="000000"/>
              </a:solidFill>
              <a:effectLst>
                <a:outerShdw blurRad="38100" dist="38100" dir="2700000" algn="tl">
                  <a:srgbClr val="DDDDDD"/>
                </a:outerShdw>
              </a:effectLst>
              <a:latin typeface="Arial Black" charset="0"/>
              <a:cs typeface="Times New Roman" charset="0"/>
            </a:endParaRPr>
          </a:p>
        </p:txBody>
      </p:sp>
      <p:sp>
        <p:nvSpPr>
          <p:cNvPr id="10" name="TextBox 9"/>
          <p:cNvSpPr txBox="1"/>
          <p:nvPr/>
        </p:nvSpPr>
        <p:spPr>
          <a:xfrm>
            <a:off x="7515951" y="6477000"/>
            <a:ext cx="1323249" cy="307777"/>
          </a:xfrm>
          <a:prstGeom prst="rect">
            <a:avLst/>
          </a:prstGeom>
          <a:noFill/>
        </p:spPr>
        <p:txBody>
          <a:bodyPr wrap="none" rtlCol="0">
            <a:spAutoFit/>
          </a:bodyPr>
          <a:lstStyle/>
          <a:p>
            <a:r>
              <a:rPr lang="en-US" sz="1400" dirty="0" smtClean="0">
                <a:solidFill>
                  <a:srgbClr val="FF0000"/>
                </a:solidFill>
                <a:latin typeface="Arial Black"/>
                <a:cs typeface="Arial Black"/>
              </a:rPr>
              <a:t>John Wilkin</a:t>
            </a:r>
            <a:endParaRPr lang="en-US" sz="1400" dirty="0">
              <a:solidFill>
                <a:srgbClr val="FF0000"/>
              </a:solidFill>
              <a:latin typeface="Arial Black"/>
              <a:cs typeface="Arial Black"/>
            </a:endParaRPr>
          </a:p>
        </p:txBody>
      </p:sp>
    </p:spTree>
    <p:extLst>
      <p:ext uri="{BB962C8B-B14F-4D97-AF65-F5344CB8AC3E}">
        <p14:creationId xmlns:p14="http://schemas.microsoft.com/office/powerpoint/2010/main" val="34266071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1236" y="1600200"/>
            <a:ext cx="8876157" cy="3886200"/>
            <a:chOff x="111236" y="1676400"/>
            <a:chExt cx="8876157" cy="3886200"/>
          </a:xfrm>
        </p:grpSpPr>
        <p:pic>
          <p:nvPicPr>
            <p:cNvPr id="3" name="Picture 2" descr="Rvor.png"/>
            <p:cNvPicPr>
              <a:picLocks noChangeAspect="1"/>
            </p:cNvPicPr>
            <p:nvPr/>
          </p:nvPicPr>
          <p:blipFill rotWithShape="1">
            <a:blip r:embed="rId3">
              <a:extLst>
                <a:ext uri="{28A0092B-C50C-407E-A947-70E740481C1C}">
                  <a14:useLocalDpi xmlns:a14="http://schemas.microsoft.com/office/drawing/2010/main" val="0"/>
                </a:ext>
              </a:extLst>
            </a:blip>
            <a:srcRect r="14764"/>
            <a:stretch/>
          </p:blipFill>
          <p:spPr>
            <a:xfrm>
              <a:off x="111236" y="1676400"/>
              <a:ext cx="3955393" cy="3886200"/>
            </a:xfrm>
            <a:prstGeom prst="rect">
              <a:avLst/>
            </a:prstGeom>
          </p:spPr>
        </p:pic>
        <p:pic>
          <p:nvPicPr>
            <p:cNvPr id="7" name="Picture 6" descr="Rvor_zoo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313" y="1676400"/>
              <a:ext cx="4735080" cy="3886200"/>
            </a:xfrm>
            <a:prstGeom prst="rect">
              <a:avLst/>
            </a:prstGeom>
          </p:spPr>
        </p:pic>
      </p:grpSp>
      <p:sp>
        <p:nvSpPr>
          <p:cNvPr id="8" name="Text Box 3"/>
          <p:cNvSpPr txBox="1">
            <a:spLocks noChangeArrowheads="1"/>
          </p:cNvSpPr>
          <p:nvPr/>
        </p:nvSpPr>
        <p:spPr bwMode="auto">
          <a:xfrm>
            <a:off x="0" y="0"/>
            <a:ext cx="9144000" cy="1107996"/>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Two-Way DOPPIO-USECOS</a:t>
            </a:r>
          </a:p>
          <a:p>
            <a:pPr eaLnBrk="1" hangingPunct="1"/>
            <a:r>
              <a:rPr lang="en-US" sz="2400" b="0" dirty="0" smtClean="0">
                <a:solidFill>
                  <a:srgbClr val="0033CC"/>
                </a:solidFill>
                <a:latin typeface="Arial Black" pitchFamily="34" charset="0"/>
              </a:rPr>
              <a:t>Chesapeake and Delaware Estuaries </a:t>
            </a:r>
            <a:endParaRPr lang="en-US" sz="2400" b="0" dirty="0" smtClean="0">
              <a:solidFill>
                <a:srgbClr val="DC0000"/>
              </a:solidFill>
              <a:effectLst>
                <a:outerShdw blurRad="38100" dist="38100" dir="2700000" algn="tl">
                  <a:srgbClr val="000000">
                    <a:alpha val="43137"/>
                  </a:srgbClr>
                </a:outerShdw>
              </a:effectLst>
              <a:latin typeface="Arial Black" charset="0"/>
            </a:endParaRP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(1:5 Refinement)</a:t>
            </a:r>
            <a:endParaRPr lang="en-US" sz="1800" b="0" dirty="0">
              <a:solidFill>
                <a:srgbClr val="0033CC"/>
              </a:solidFill>
              <a:effectLst>
                <a:outerShdw blurRad="38100" dist="38100" dir="2700000" algn="tl">
                  <a:srgbClr val="000000">
                    <a:alpha val="43137"/>
                  </a:srgbClr>
                </a:outerShdw>
              </a:effectLst>
              <a:latin typeface="Arial Black" charset="0"/>
            </a:endParaRPr>
          </a:p>
        </p:txBody>
      </p:sp>
      <p:sp>
        <p:nvSpPr>
          <p:cNvPr id="9" name="Text Box 3"/>
          <p:cNvSpPr txBox="1">
            <a:spLocks noChangeArrowheads="1"/>
          </p:cNvSpPr>
          <p:nvPr/>
        </p:nvSpPr>
        <p:spPr bwMode="auto">
          <a:xfrm>
            <a:off x="0" y="5486400"/>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0" dirty="0" smtClean="0">
                <a:solidFill>
                  <a:srgbClr val="000000"/>
                </a:solidFill>
                <a:effectLst>
                  <a:outerShdw blurRad="38100" dist="38100" dir="2700000" algn="tl">
                    <a:srgbClr val="DDDDDD"/>
                  </a:outerShdw>
                </a:effectLst>
                <a:latin typeface="Arial Black" charset="0"/>
                <a:cs typeface="Times New Roman" charset="0"/>
              </a:rPr>
              <a:t>Surface Relative Vorticity (1/s)</a:t>
            </a:r>
            <a:endParaRPr lang="en-US" sz="1800" b="0" dirty="0">
              <a:solidFill>
                <a:srgbClr val="000000"/>
              </a:solidFill>
              <a:effectLst>
                <a:outerShdw blurRad="38100" dist="38100" dir="2700000" algn="tl">
                  <a:srgbClr val="DDDDDD"/>
                </a:outerShdw>
              </a:effectLst>
              <a:latin typeface="Arial Black" charset="0"/>
              <a:cs typeface="Times New Roman" charset="0"/>
            </a:endParaRPr>
          </a:p>
        </p:txBody>
      </p:sp>
      <p:sp>
        <p:nvSpPr>
          <p:cNvPr id="10" name="TextBox 9"/>
          <p:cNvSpPr txBox="1"/>
          <p:nvPr/>
        </p:nvSpPr>
        <p:spPr>
          <a:xfrm>
            <a:off x="7515951" y="6477000"/>
            <a:ext cx="1323249" cy="307777"/>
          </a:xfrm>
          <a:prstGeom prst="rect">
            <a:avLst/>
          </a:prstGeom>
          <a:noFill/>
        </p:spPr>
        <p:txBody>
          <a:bodyPr wrap="none" rtlCol="0">
            <a:spAutoFit/>
          </a:bodyPr>
          <a:lstStyle/>
          <a:p>
            <a:r>
              <a:rPr lang="en-US" sz="1400" dirty="0" smtClean="0">
                <a:solidFill>
                  <a:srgbClr val="FF0000"/>
                </a:solidFill>
                <a:latin typeface="Arial Black"/>
                <a:cs typeface="Arial Black"/>
              </a:rPr>
              <a:t>John Wilkin</a:t>
            </a:r>
            <a:endParaRPr lang="en-US" sz="1400" dirty="0">
              <a:solidFill>
                <a:srgbClr val="FF0000"/>
              </a:solidFill>
              <a:latin typeface="Arial Black"/>
              <a:cs typeface="Arial Black"/>
            </a:endParaRPr>
          </a:p>
        </p:txBody>
      </p:sp>
    </p:spTree>
    <p:extLst>
      <p:ext uri="{BB962C8B-B14F-4D97-AF65-F5344CB8AC3E}">
        <p14:creationId xmlns:p14="http://schemas.microsoft.com/office/powerpoint/2010/main" val="3390547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3" descr="Wiki.png">
            <a:hlinkClick r:id="rId3"/>
          </p:cNvPr>
          <p:cNvPicPr>
            <a:picLocks noChangeAspect="1"/>
          </p:cNvPicPr>
          <p:nvPr/>
        </p:nvPicPr>
        <p:blipFill>
          <a:blip r:embed="rId4" cstate="print"/>
          <a:stretch>
            <a:fillRect/>
          </a:stretch>
        </p:blipFill>
        <p:spPr>
          <a:xfrm>
            <a:off x="430745" y="0"/>
            <a:ext cx="8282510" cy="6858000"/>
          </a:xfrm>
          <a:prstGeom prst="rect">
            <a:avLst/>
          </a:prstGeom>
        </p:spPr>
      </p:pic>
      <p:sp>
        <p:nvSpPr>
          <p:cNvPr id="5" name="Rectangle 4"/>
          <p:cNvSpPr/>
          <p:nvPr/>
        </p:nvSpPr>
        <p:spPr>
          <a:xfrm>
            <a:off x="1307255" y="6488668"/>
            <a:ext cx="6241838" cy="369332"/>
          </a:xfrm>
          <a:prstGeom prst="rect">
            <a:avLst/>
          </a:prstGeom>
        </p:spPr>
        <p:txBody>
          <a:bodyPr wrap="none">
            <a:spAutoFit/>
          </a:bodyPr>
          <a:lstStyle/>
          <a:p>
            <a:r>
              <a:rPr lang="en-US" sz="1800" dirty="0" smtClean="0">
                <a:solidFill>
                  <a:srgbClr val="0033CC"/>
                </a:solidFill>
                <a:latin typeface="Arial" pitchFamily="34" charset="0"/>
                <a:cs typeface="Arial" pitchFamily="34" charset="0"/>
                <a:hlinkClick r:id="rId3"/>
              </a:rPr>
              <a:t>https://www.myroms.org/wiki/index.php/Matlab_Scripts</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2"/>
          <p:cNvSpPr txBox="1">
            <a:spLocks noChangeArrowheads="1"/>
          </p:cNvSpPr>
          <p:nvPr/>
        </p:nvSpPr>
        <p:spPr bwMode="auto">
          <a:xfrm>
            <a:off x="0" y="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b="0" dirty="0" smtClean="0">
                <a:solidFill>
                  <a:srgbClr val="C00000"/>
                </a:solidFill>
                <a:effectLst>
                  <a:outerShdw blurRad="38100" dist="38100" dir="2700000" algn="tl">
                    <a:srgbClr val="C0C0C0"/>
                  </a:outerShdw>
                </a:effectLst>
                <a:latin typeface="Arial Black" pitchFamily="34" charset="0"/>
              </a:rPr>
              <a:t>Heterogeneous Model Nesting</a:t>
            </a:r>
          </a:p>
          <a:p>
            <a:r>
              <a:rPr lang="en-US" sz="2800" b="0" dirty="0" smtClean="0">
                <a:solidFill>
                  <a:srgbClr val="000000"/>
                </a:solidFill>
                <a:effectLst>
                  <a:outerShdw blurRad="38100" dist="38100" dir="2700000" algn="tl">
                    <a:srgbClr val="C0C0C0"/>
                  </a:outerShdw>
                </a:effectLst>
                <a:latin typeface="Arial Black" pitchFamily="34" charset="0"/>
              </a:rPr>
              <a:t>(One-Way Open boundary Conditions)</a:t>
            </a:r>
            <a:r>
              <a:rPr lang="en-US" sz="2400" b="0" dirty="0" smtClean="0">
                <a:solidFill>
                  <a:srgbClr val="000000"/>
                </a:solidFill>
                <a:effectLst>
                  <a:outerShdw blurRad="38100" dist="38100" dir="2700000" algn="tl">
                    <a:srgbClr val="C0C0C0"/>
                  </a:outerShdw>
                </a:effectLst>
                <a:latin typeface="Arial Black" pitchFamily="34" charset="0"/>
              </a:rPr>
              <a:t> </a:t>
            </a:r>
          </a:p>
        </p:txBody>
      </p:sp>
      <p:pic>
        <p:nvPicPr>
          <p:cNvPr id="2" name="Picture 1" descr="Hycom-ROM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225" y="1264310"/>
            <a:ext cx="5148072" cy="5288890"/>
          </a:xfrm>
          <a:prstGeom prst="rect">
            <a:avLst/>
          </a:prstGeom>
        </p:spPr>
      </p:pic>
    </p:spTree>
    <p:extLst>
      <p:ext uri="{BB962C8B-B14F-4D97-AF65-F5344CB8AC3E}">
        <p14:creationId xmlns:p14="http://schemas.microsoft.com/office/powerpoint/2010/main" val="4174197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88098" name="Text Box 2"/>
          <p:cNvSpPr txBox="1">
            <a:spLocks noChangeArrowheads="1"/>
          </p:cNvSpPr>
          <p:nvPr/>
        </p:nvSpPr>
        <p:spPr bwMode="auto">
          <a:xfrm>
            <a:off x="0" y="152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b="0" dirty="0" smtClean="0">
                <a:solidFill>
                  <a:srgbClr val="C00000"/>
                </a:solidFill>
                <a:effectLst>
                  <a:outerShdw blurRad="38100" dist="38100" dir="2700000" algn="tl">
                    <a:srgbClr val="C0C0C0"/>
                  </a:outerShdw>
                </a:effectLst>
                <a:latin typeface="Arial Black" pitchFamily="34" charset="0"/>
              </a:rPr>
              <a:t>Nesting Remarks</a:t>
            </a:r>
            <a:r>
              <a:rPr lang="en-US" sz="2400" b="0" dirty="0" smtClean="0">
                <a:solidFill>
                  <a:srgbClr val="FF0000"/>
                </a:solidFill>
                <a:effectLst>
                  <a:outerShdw blurRad="38100" dist="38100" dir="2700000" algn="tl">
                    <a:srgbClr val="C0C0C0"/>
                  </a:outerShdw>
                </a:effectLst>
                <a:latin typeface="Arial Black" pitchFamily="34" charset="0"/>
              </a:rPr>
              <a:t> </a:t>
            </a:r>
          </a:p>
        </p:txBody>
      </p:sp>
      <p:sp>
        <p:nvSpPr>
          <p:cNvPr id="388099" name="Rectangle 3"/>
          <p:cNvSpPr>
            <a:spLocks noChangeArrowheads="1"/>
          </p:cNvSpPr>
          <p:nvPr/>
        </p:nvSpPr>
        <p:spPr bwMode="auto">
          <a:xfrm>
            <a:off x="152400" y="838200"/>
            <a:ext cx="88392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120000"/>
              </a:lnSpc>
              <a:spcBef>
                <a:spcPct val="20000"/>
              </a:spcBef>
              <a:buClr>
                <a:srgbClr val="FF0000"/>
              </a:buClr>
              <a:buSzPct val="115000"/>
              <a:buFontTx/>
              <a:buChar char="•"/>
              <a:defRPr/>
            </a:pPr>
            <a:r>
              <a:rPr lang="en-US" sz="2000" b="0" dirty="0">
                <a:solidFill>
                  <a:srgbClr val="0033CC"/>
                </a:solidFill>
                <a:latin typeface="Arial Black" charset="0"/>
                <a:ea typeface="ＭＳ Ｐゴシック" charset="0"/>
              </a:rPr>
              <a:t>ROMS nesting capabilities are unique and </a:t>
            </a:r>
            <a:r>
              <a:rPr lang="en-US" sz="2000" b="0" dirty="0" smtClean="0">
                <a:solidFill>
                  <a:srgbClr val="0033CC"/>
                </a:solidFill>
                <a:latin typeface="Arial Black" charset="0"/>
                <a:ea typeface="ＭＳ Ｐゴシック" charset="0"/>
              </a:rPr>
              <a:t>allow </a:t>
            </a:r>
            <a:r>
              <a:rPr lang="en-US" sz="2000" b="0" dirty="0">
                <a:solidFill>
                  <a:srgbClr val="0033CC"/>
                </a:solidFill>
                <a:latin typeface="Arial Black" charset="0"/>
                <a:ea typeface="ＭＳ Ｐゴシック" charset="0"/>
              </a:rPr>
              <a:t>complex estuary and coastal configurations with unlimited number of composite and refined grids</a:t>
            </a:r>
          </a:p>
          <a:p>
            <a:pPr marL="342900" indent="-342900" algn="l" eaLnBrk="1" hangingPunct="1">
              <a:lnSpc>
                <a:spcPct val="120000"/>
              </a:lnSpc>
              <a:spcBef>
                <a:spcPct val="20000"/>
              </a:spcBef>
              <a:buClr>
                <a:srgbClr val="FF0000"/>
              </a:buClr>
              <a:buSzPct val="115000"/>
              <a:buFontTx/>
              <a:buChar char="•"/>
              <a:defRPr/>
            </a:pPr>
            <a:r>
              <a:rPr lang="en-US" sz="2000" b="0" dirty="0">
                <a:solidFill>
                  <a:srgbClr val="0033CC"/>
                </a:solidFill>
                <a:latin typeface="Arial Black" charset="0"/>
                <a:ea typeface="ＭＳ Ｐゴシック" charset="0"/>
              </a:rPr>
              <a:t>Coincident composite and mosaic grids produce identical solutions when compared to one large continuous grid</a:t>
            </a:r>
          </a:p>
          <a:p>
            <a:pPr marL="342900" indent="-342900" algn="l" eaLnBrk="1" hangingPunct="1">
              <a:lnSpc>
                <a:spcPct val="120000"/>
              </a:lnSpc>
              <a:spcBef>
                <a:spcPct val="20000"/>
              </a:spcBef>
              <a:buClr>
                <a:srgbClr val="FF0000"/>
              </a:buClr>
              <a:buSzPct val="115000"/>
              <a:buFontTx/>
              <a:buChar char="•"/>
              <a:defRPr/>
            </a:pPr>
            <a:r>
              <a:rPr lang="en-US" sz="2000" b="0" dirty="0" smtClean="0">
                <a:solidFill>
                  <a:srgbClr val="0033CC"/>
                </a:solidFill>
                <a:latin typeface="Arial Black" charset="0"/>
                <a:ea typeface="ＭＳ Ｐゴシック" charset="0"/>
              </a:rPr>
              <a:t>Nowadays, both one-way and two-way nesting work well</a:t>
            </a:r>
            <a:endParaRPr lang="en-US" sz="2000" b="0" dirty="0">
              <a:solidFill>
                <a:srgbClr val="000000"/>
              </a:solidFill>
              <a:latin typeface="Arial Black" charset="0"/>
              <a:ea typeface="ＭＳ Ｐゴシック" charset="0"/>
            </a:endParaRPr>
          </a:p>
          <a:p>
            <a:pPr marL="342900" indent="-342900" algn="l" eaLnBrk="1" hangingPunct="1">
              <a:lnSpc>
                <a:spcPct val="120000"/>
              </a:lnSpc>
              <a:spcBef>
                <a:spcPct val="20000"/>
              </a:spcBef>
              <a:buClr>
                <a:srgbClr val="FF0000"/>
              </a:buClr>
              <a:buSzPct val="115000"/>
              <a:buFontTx/>
              <a:buChar char="•"/>
              <a:defRPr/>
            </a:pPr>
            <a:r>
              <a:rPr lang="en-US" sz="2000" b="0" dirty="0" smtClean="0">
                <a:solidFill>
                  <a:srgbClr val="0033CC"/>
                </a:solidFill>
                <a:latin typeface="Arial Black" charset="0"/>
                <a:ea typeface="ＭＳ Ｐゴシック" charset="0"/>
              </a:rPr>
              <a:t>Placement of nested grids is application dependent and subject to geometrical and dynamical constrains</a:t>
            </a:r>
          </a:p>
          <a:p>
            <a:pPr marL="342900" indent="-342900" algn="l" eaLnBrk="1" hangingPunct="1">
              <a:lnSpc>
                <a:spcPct val="120000"/>
              </a:lnSpc>
              <a:spcBef>
                <a:spcPct val="20000"/>
              </a:spcBef>
              <a:buClr>
                <a:srgbClr val="FF0000"/>
              </a:buClr>
              <a:buSzPct val="115000"/>
              <a:buFontTx/>
              <a:buChar char="•"/>
              <a:defRPr/>
            </a:pPr>
            <a:r>
              <a:rPr lang="en-US" sz="2000" b="0" dirty="0" smtClean="0">
                <a:solidFill>
                  <a:srgbClr val="0033CC"/>
                </a:solidFill>
                <a:latin typeface="Arial Black" charset="0"/>
                <a:ea typeface="ＭＳ Ｐゴシック" charset="0"/>
              </a:rPr>
              <a:t>The two-way exchange of information fine-to-coarse in grid refinement applications is expensive.  We are exploring strategies to minimize computational cost.</a:t>
            </a:r>
            <a:endParaRPr lang="en-US" sz="2000" b="0" dirty="0">
              <a:solidFill>
                <a:srgbClr val="0033CC"/>
              </a:solidFill>
              <a:latin typeface="Arial Black" charset="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2"/>
          <p:cNvSpPr txBox="1">
            <a:spLocks noChangeArrowheads="1"/>
          </p:cNvSpPr>
          <p:nvPr/>
        </p:nvSpPr>
        <p:spPr bwMode="auto">
          <a:xfrm>
            <a:off x="0" y="762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b="0" dirty="0" smtClean="0">
                <a:solidFill>
                  <a:srgbClr val="C00000"/>
                </a:solidFill>
                <a:effectLst>
                  <a:outerShdw blurRad="38100" dist="38100" dir="2700000" algn="tl">
                    <a:srgbClr val="C0C0C0"/>
                  </a:outerShdw>
                </a:effectLst>
                <a:latin typeface="Arial Black" pitchFamily="34" charset="0"/>
              </a:rPr>
              <a:t>Latest Releases</a:t>
            </a:r>
            <a:r>
              <a:rPr lang="en-US" sz="2400" b="0" dirty="0" smtClean="0">
                <a:solidFill>
                  <a:srgbClr val="FF0000"/>
                </a:solidFill>
                <a:effectLst>
                  <a:outerShdw blurRad="38100" dist="38100" dir="2700000" algn="tl">
                    <a:srgbClr val="C0C0C0"/>
                  </a:outerShdw>
                </a:effectLst>
                <a:latin typeface="Arial Black" pitchFamily="34" charset="0"/>
              </a:rPr>
              <a:t> </a:t>
            </a:r>
          </a:p>
        </p:txBody>
      </p:sp>
      <p:sp>
        <p:nvSpPr>
          <p:cNvPr id="388099" name="Rectangle 3"/>
          <p:cNvSpPr>
            <a:spLocks noChangeArrowheads="1"/>
          </p:cNvSpPr>
          <p:nvPr/>
        </p:nvSpPr>
        <p:spPr bwMode="auto">
          <a:xfrm>
            <a:off x="155575" y="685800"/>
            <a:ext cx="88392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120000"/>
              </a:lnSpc>
              <a:spcBef>
                <a:spcPct val="20000"/>
              </a:spcBef>
              <a:buClr>
                <a:srgbClr val="FF0000"/>
              </a:buClr>
              <a:buSzPct val="115000"/>
              <a:buFontTx/>
              <a:buChar char="•"/>
              <a:defRPr/>
            </a:pPr>
            <a:r>
              <a:rPr lang="en-US" sz="1800" b="0" dirty="0" smtClean="0">
                <a:solidFill>
                  <a:srgbClr val="000000"/>
                </a:solidFill>
                <a:latin typeface="Arial Black" charset="0"/>
                <a:ea typeface="ＭＳ Ｐゴシック" charset="0"/>
              </a:rPr>
              <a:t>Replaced the </a:t>
            </a:r>
            <a:r>
              <a:rPr lang="en-US" sz="1800" b="0" dirty="0">
                <a:solidFill>
                  <a:srgbClr val="C000EC"/>
                </a:solidFill>
                <a:latin typeface="Arial Black" charset="0"/>
                <a:ea typeface="ＭＳ Ｐゴシック" charset="0"/>
              </a:rPr>
              <a:t>SPLINES</a:t>
            </a:r>
            <a:r>
              <a:rPr lang="en-US" sz="1800" b="0" dirty="0">
                <a:solidFill>
                  <a:srgbClr val="0033CC"/>
                </a:solidFill>
                <a:latin typeface="Arial Black" charset="0"/>
                <a:ea typeface="ＭＳ Ｐゴシック" charset="0"/>
              </a:rPr>
              <a:t> </a:t>
            </a:r>
            <a:r>
              <a:rPr lang="en-US" sz="1800" b="0" dirty="0" smtClean="0">
                <a:solidFill>
                  <a:srgbClr val="000000"/>
                </a:solidFill>
                <a:latin typeface="Arial Black" charset="0"/>
                <a:ea typeface="ＭＳ Ｐゴシック" charset="0"/>
              </a:rPr>
              <a:t>option: </a:t>
            </a:r>
            <a:r>
              <a:rPr lang="en-US" sz="1800" b="0" dirty="0" smtClean="0">
                <a:solidFill>
                  <a:srgbClr val="0033CC"/>
                </a:solidFill>
                <a:latin typeface="Arial Black" charset="0"/>
                <a:ea typeface="ＭＳ Ｐゴシック" charset="0"/>
                <a:hlinkClick r:id="rId3"/>
              </a:rPr>
              <a:t>www.myroms.org/projects/src/ticket/681</a:t>
            </a:r>
            <a:endParaRPr lang="en-US" sz="1800" b="0" dirty="0" smtClean="0">
              <a:solidFill>
                <a:srgbClr val="0033CC"/>
              </a:solidFill>
              <a:latin typeface="Arial Black" charset="0"/>
              <a:ea typeface="ＭＳ Ｐゴシック" charset="0"/>
            </a:endParaRPr>
          </a:p>
          <a:p>
            <a:pPr marL="342900" indent="-342900" algn="l" eaLnBrk="1" hangingPunct="1">
              <a:lnSpc>
                <a:spcPct val="120000"/>
              </a:lnSpc>
              <a:spcBef>
                <a:spcPct val="20000"/>
              </a:spcBef>
              <a:buClr>
                <a:srgbClr val="FF0000"/>
              </a:buClr>
              <a:buSzPct val="115000"/>
              <a:buFontTx/>
              <a:buChar char="•"/>
              <a:defRPr/>
            </a:pPr>
            <a:r>
              <a:rPr lang="en-US" sz="1800" b="0" dirty="0" smtClean="0">
                <a:solidFill>
                  <a:srgbClr val="000000"/>
                </a:solidFill>
                <a:latin typeface="Arial Black" charset="0"/>
                <a:ea typeface="ＭＳ Ｐゴシック" charset="0"/>
              </a:rPr>
              <a:t>Corrected tracer horizontal </a:t>
            </a:r>
            <a:r>
              <a:rPr lang="en-US" sz="1800" b="0" dirty="0">
                <a:solidFill>
                  <a:srgbClr val="000000"/>
                </a:solidFill>
                <a:latin typeface="Arial Black" charset="0"/>
                <a:ea typeface="ＭＳ Ｐゴシック" charset="0"/>
              </a:rPr>
              <a:t>diffusion </a:t>
            </a:r>
            <a:r>
              <a:rPr lang="en-US" sz="1800" b="0" dirty="0" smtClean="0">
                <a:solidFill>
                  <a:srgbClr val="000000"/>
                </a:solidFill>
                <a:latin typeface="Arial Black" charset="0"/>
                <a:ea typeface="ＭＳ Ｐゴシック" charset="0"/>
              </a:rPr>
              <a:t>algorithms: </a:t>
            </a:r>
            <a:r>
              <a:rPr lang="en-US" sz="1800" b="0" dirty="0" smtClean="0">
                <a:solidFill>
                  <a:srgbClr val="0033CC"/>
                </a:solidFill>
                <a:latin typeface="Arial Black" charset="0"/>
                <a:ea typeface="ＭＳ Ｐゴシック" charset="0"/>
                <a:hlinkClick r:id="rId4"/>
              </a:rPr>
              <a:t>www.myroms.org/projects/src/ticket/689</a:t>
            </a:r>
            <a:endParaRPr lang="en-US" sz="1800" b="0" dirty="0" smtClean="0">
              <a:solidFill>
                <a:srgbClr val="0033CC"/>
              </a:solidFill>
              <a:latin typeface="Arial Black" charset="0"/>
              <a:ea typeface="ＭＳ Ｐゴシック" charset="0"/>
            </a:endParaRPr>
          </a:p>
          <a:p>
            <a:pPr marL="342900" indent="-342900" algn="l" eaLnBrk="1" hangingPunct="1">
              <a:lnSpc>
                <a:spcPct val="120000"/>
              </a:lnSpc>
              <a:spcBef>
                <a:spcPct val="20000"/>
              </a:spcBef>
              <a:buClr>
                <a:srgbClr val="FF0000"/>
              </a:buClr>
              <a:buSzPct val="115000"/>
              <a:buFontTx/>
              <a:buChar char="•"/>
              <a:defRPr/>
            </a:pPr>
            <a:r>
              <a:rPr lang="en-US" sz="1800" b="0" dirty="0" smtClean="0">
                <a:solidFill>
                  <a:srgbClr val="000000"/>
                </a:solidFill>
                <a:latin typeface="Arial Black" charset="0"/>
                <a:ea typeface="ＭＳ Ｐゴシック" charset="0"/>
              </a:rPr>
              <a:t>Added Red Tide Ecosystem Model </a:t>
            </a:r>
            <a:r>
              <a:rPr lang="en-US" sz="1800" b="0" dirty="0">
                <a:solidFill>
                  <a:srgbClr val="000000"/>
                </a:solidFill>
                <a:latin typeface="Arial Black" charset="0"/>
                <a:ea typeface="ＭＳ Ｐゴシック" charset="0"/>
              </a:rPr>
              <a:t>(Gulf of Maine</a:t>
            </a:r>
            <a:r>
              <a:rPr lang="en-US" sz="1800" b="0" dirty="0" smtClean="0">
                <a:solidFill>
                  <a:srgbClr val="000000"/>
                </a:solidFill>
                <a:latin typeface="Arial Black" charset="0"/>
                <a:ea typeface="ＭＳ Ｐゴシック" charset="0"/>
              </a:rPr>
              <a:t>): </a:t>
            </a:r>
            <a:r>
              <a:rPr lang="en-US" sz="1800" b="0" dirty="0" smtClean="0">
                <a:solidFill>
                  <a:srgbClr val="0033CC"/>
                </a:solidFill>
                <a:latin typeface="Arial Black" charset="0"/>
                <a:ea typeface="ＭＳ Ｐゴシック" charset="0"/>
                <a:hlinkClick r:id="rId5"/>
              </a:rPr>
              <a:t>www.myroms.org/projects/src/ticket/694</a:t>
            </a:r>
            <a:endParaRPr lang="en-US" sz="1800" b="0" dirty="0" smtClean="0">
              <a:solidFill>
                <a:srgbClr val="0033CC"/>
              </a:solidFill>
              <a:latin typeface="Arial Black" charset="0"/>
              <a:ea typeface="ＭＳ Ｐゴシック" charset="0"/>
            </a:endParaRPr>
          </a:p>
          <a:p>
            <a:pPr marL="342900" indent="-342900" algn="l" eaLnBrk="1" hangingPunct="1">
              <a:lnSpc>
                <a:spcPct val="120000"/>
              </a:lnSpc>
              <a:spcBef>
                <a:spcPct val="20000"/>
              </a:spcBef>
              <a:buClr>
                <a:srgbClr val="FF0000"/>
              </a:buClr>
              <a:buSzPct val="115000"/>
              <a:buFontTx/>
              <a:buChar char="•"/>
              <a:defRPr/>
            </a:pPr>
            <a:r>
              <a:rPr lang="en-US" sz="1800" b="0" dirty="0" smtClean="0">
                <a:solidFill>
                  <a:srgbClr val="000000"/>
                </a:solidFill>
                <a:latin typeface="Arial Black" charset="0"/>
                <a:ea typeface="ＭＳ Ｐゴシック" charset="0"/>
              </a:rPr>
              <a:t>Added Ensemble </a:t>
            </a:r>
            <a:r>
              <a:rPr lang="en-US" sz="1800" b="0" dirty="0">
                <a:solidFill>
                  <a:srgbClr val="000000"/>
                </a:solidFill>
                <a:latin typeface="Arial Black" charset="0"/>
                <a:ea typeface="ＭＳ Ｐゴシック" charset="0"/>
              </a:rPr>
              <a:t>Kalman filter (</a:t>
            </a:r>
            <a:r>
              <a:rPr lang="en-US" sz="1800" b="0" dirty="0" err="1">
                <a:solidFill>
                  <a:srgbClr val="000000"/>
                </a:solidFill>
                <a:latin typeface="Arial Black" charset="0"/>
                <a:ea typeface="ＭＳ Ｐゴシック" charset="0"/>
              </a:rPr>
              <a:t>EnKF</a:t>
            </a:r>
            <a:r>
              <a:rPr lang="en-US" sz="1800" b="0" dirty="0">
                <a:solidFill>
                  <a:srgbClr val="000000"/>
                </a:solidFill>
                <a:latin typeface="Arial Black" charset="0"/>
                <a:ea typeface="ＭＳ Ｐゴシック" charset="0"/>
              </a:rPr>
              <a:t>) using the Data Assimilation Research </a:t>
            </a:r>
            <a:r>
              <a:rPr lang="en-US" sz="1800" b="0" dirty="0" err="1">
                <a:solidFill>
                  <a:srgbClr val="000000"/>
                </a:solidFill>
                <a:latin typeface="Arial Black" charset="0"/>
                <a:ea typeface="ＭＳ Ｐゴシック" charset="0"/>
              </a:rPr>
              <a:t>Testbed</a:t>
            </a:r>
            <a:r>
              <a:rPr lang="en-US" sz="1800" b="0" dirty="0">
                <a:solidFill>
                  <a:srgbClr val="000000"/>
                </a:solidFill>
                <a:latin typeface="Arial Black" charset="0"/>
                <a:ea typeface="ＭＳ Ｐゴシック" charset="0"/>
              </a:rPr>
              <a:t> (DART) developed at </a:t>
            </a:r>
            <a:r>
              <a:rPr lang="en-US" sz="1800" b="0" dirty="0" err="1" smtClean="0">
                <a:solidFill>
                  <a:srgbClr val="000000"/>
                </a:solidFill>
                <a:latin typeface="Arial Black" charset="0"/>
                <a:ea typeface="ＭＳ Ｐゴシック" charset="0"/>
              </a:rPr>
              <a:t>NCAR:</a:t>
            </a:r>
            <a:r>
              <a:rPr lang="en-US" sz="1800" b="0" dirty="0" err="1" smtClean="0">
                <a:solidFill>
                  <a:srgbClr val="0033CC"/>
                </a:solidFill>
                <a:latin typeface="Arial Black" charset="0"/>
                <a:ea typeface="ＭＳ Ｐゴシック" charset="0"/>
                <a:hlinkClick r:id="rId6"/>
              </a:rPr>
              <a:t>www.myroms.org</a:t>
            </a:r>
            <a:r>
              <a:rPr lang="en-US" sz="1800" b="0" dirty="0" smtClean="0">
                <a:solidFill>
                  <a:srgbClr val="0033CC"/>
                </a:solidFill>
                <a:latin typeface="Arial Black" charset="0"/>
                <a:ea typeface="ＭＳ Ｐゴシック" charset="0"/>
                <a:hlinkClick r:id="rId6"/>
              </a:rPr>
              <a:t>/projects/src/ticket/697</a:t>
            </a:r>
            <a:endParaRPr lang="en-US" sz="1800" b="0" dirty="0" smtClean="0">
              <a:solidFill>
                <a:srgbClr val="0033CC"/>
              </a:solidFill>
              <a:latin typeface="Arial Black" charset="0"/>
              <a:ea typeface="ＭＳ Ｐゴシック" charset="0"/>
            </a:endParaRPr>
          </a:p>
          <a:p>
            <a:pPr marL="342900" indent="-342900" algn="l" eaLnBrk="1" hangingPunct="1">
              <a:lnSpc>
                <a:spcPct val="120000"/>
              </a:lnSpc>
              <a:spcBef>
                <a:spcPct val="20000"/>
              </a:spcBef>
              <a:buClr>
                <a:srgbClr val="FF0000"/>
              </a:buClr>
              <a:buSzPct val="115000"/>
              <a:buFontTx/>
              <a:buChar char="•"/>
              <a:defRPr/>
            </a:pPr>
            <a:r>
              <a:rPr lang="en-US" sz="1800" b="0" dirty="0" smtClean="0">
                <a:solidFill>
                  <a:srgbClr val="000000"/>
                </a:solidFill>
                <a:latin typeface="Arial Black" charset="0"/>
                <a:ea typeface="ＭＳ Ｐゴシック" charset="0"/>
              </a:rPr>
              <a:t>Added Staggered </a:t>
            </a:r>
            <a:r>
              <a:rPr lang="en-US" sz="1800" b="0" dirty="0">
                <a:solidFill>
                  <a:srgbClr val="000000"/>
                </a:solidFill>
                <a:latin typeface="Arial Black" charset="0"/>
                <a:ea typeface="ＭＳ Ｐゴシック" charset="0"/>
              </a:rPr>
              <a:t>Grid (SGRID) data model </a:t>
            </a:r>
            <a:r>
              <a:rPr lang="en-US" sz="1800" b="0" dirty="0" smtClean="0">
                <a:solidFill>
                  <a:srgbClr val="000000"/>
                </a:solidFill>
                <a:latin typeface="Arial Black" charset="0"/>
                <a:ea typeface="ＭＳ Ｐゴシック" charset="0"/>
              </a:rPr>
              <a:t>conventions: </a:t>
            </a:r>
            <a:r>
              <a:rPr lang="en-US" sz="1800" b="0" dirty="0" smtClean="0">
                <a:solidFill>
                  <a:srgbClr val="0033CC"/>
                </a:solidFill>
                <a:latin typeface="Arial Black" charset="0"/>
                <a:ea typeface="ＭＳ Ｐゴシック" charset="0"/>
                <a:hlinkClick r:id="rId7"/>
              </a:rPr>
              <a:t>www.myroms.org/projects/src/ticket/701</a:t>
            </a:r>
            <a:endParaRPr lang="en-US" sz="1800" b="0" dirty="0">
              <a:solidFill>
                <a:srgbClr val="0033CC"/>
              </a:solidFill>
              <a:latin typeface="Arial Black" charset="0"/>
              <a:ea typeface="ＭＳ Ｐゴシック" charset="0"/>
            </a:endParaRPr>
          </a:p>
          <a:p>
            <a:pPr marL="342900" indent="-342900" algn="l" eaLnBrk="1" hangingPunct="1">
              <a:lnSpc>
                <a:spcPct val="120000"/>
              </a:lnSpc>
              <a:spcBef>
                <a:spcPct val="20000"/>
              </a:spcBef>
              <a:buClr>
                <a:srgbClr val="FF0000"/>
              </a:buClr>
              <a:buSzPct val="115000"/>
              <a:buFontTx/>
              <a:buChar char="•"/>
              <a:defRPr/>
            </a:pPr>
            <a:r>
              <a:rPr lang="en-US" sz="1800" b="0" dirty="0" smtClean="0">
                <a:solidFill>
                  <a:srgbClr val="000000"/>
                </a:solidFill>
                <a:latin typeface="Arial Black" charset="0"/>
                <a:ea typeface="ＭＳ Ｐゴシック" charset="0"/>
              </a:rPr>
              <a:t>Major Update to all 4D-Var algorithms: </a:t>
            </a:r>
            <a:r>
              <a:rPr lang="en-US" sz="1800" b="0" dirty="0" smtClean="0">
                <a:solidFill>
                  <a:srgbClr val="0033CC"/>
                </a:solidFill>
                <a:latin typeface="Arial Black" charset="0"/>
                <a:ea typeface="ＭＳ Ｐゴシック" charset="0"/>
                <a:hlinkClick r:id="rId8"/>
              </a:rPr>
              <a:t>www.myroms.org/projects/src/ticket/702</a:t>
            </a:r>
            <a:endParaRPr lang="en-US" sz="1800" b="0" dirty="0" smtClean="0">
              <a:solidFill>
                <a:srgbClr val="0033CC"/>
              </a:solidFill>
              <a:latin typeface="Arial Black" charset="0"/>
              <a:ea typeface="ＭＳ Ｐゴシック" charset="0"/>
            </a:endParaRPr>
          </a:p>
          <a:p>
            <a:pPr marL="342900" indent="-342900" algn="l" eaLnBrk="1" hangingPunct="1">
              <a:lnSpc>
                <a:spcPct val="120000"/>
              </a:lnSpc>
              <a:spcBef>
                <a:spcPct val="20000"/>
              </a:spcBef>
              <a:buClr>
                <a:srgbClr val="FF0000"/>
              </a:buClr>
              <a:buSzPct val="115000"/>
              <a:buFontTx/>
              <a:buChar char="•"/>
              <a:defRPr/>
            </a:pPr>
            <a:r>
              <a:rPr lang="en-US" sz="1800" b="0" dirty="0" smtClean="0">
                <a:solidFill>
                  <a:srgbClr val="000000"/>
                </a:solidFill>
                <a:latin typeface="Arial Black" charset="0"/>
                <a:ea typeface="ＭＳ Ｐゴシック" charset="0"/>
              </a:rPr>
              <a:t>Added </a:t>
            </a:r>
            <a:r>
              <a:rPr lang="en-US" sz="1800" b="0" dirty="0" err="1" smtClean="0">
                <a:solidFill>
                  <a:srgbClr val="000000"/>
                </a:solidFill>
                <a:latin typeface="Arial Black" charset="0"/>
                <a:ea typeface="ＭＳ Ｐゴシック" charset="0"/>
              </a:rPr>
              <a:t>Quicksave</a:t>
            </a:r>
            <a:r>
              <a:rPr lang="en-US" sz="1800" b="0" dirty="0" smtClean="0">
                <a:solidFill>
                  <a:srgbClr val="000000"/>
                </a:solidFill>
                <a:latin typeface="Arial Black" charset="0"/>
                <a:ea typeface="ＭＳ Ｐゴシック" charset="0"/>
              </a:rPr>
              <a:t> output </a:t>
            </a:r>
            <a:r>
              <a:rPr lang="en-US" sz="1800" b="0" dirty="0">
                <a:solidFill>
                  <a:srgbClr val="000000"/>
                </a:solidFill>
                <a:latin typeface="Arial Black" charset="0"/>
                <a:ea typeface="ＭＳ Ｐゴシック" charset="0"/>
              </a:rPr>
              <a:t>NetCDF file: </a:t>
            </a:r>
            <a:r>
              <a:rPr lang="en-US" sz="1800" b="0" dirty="0" smtClean="0">
                <a:solidFill>
                  <a:srgbClr val="0033CC"/>
                </a:solidFill>
                <a:latin typeface="Arial Black" charset="0"/>
                <a:ea typeface="ＭＳ Ｐゴシック" charset="0"/>
                <a:hlinkClick r:id="rId9"/>
              </a:rPr>
              <a:t>www.myroms.org/projects/src/ticket/704</a:t>
            </a:r>
            <a:endParaRPr lang="en-US" sz="1800" b="0" dirty="0">
              <a:solidFill>
                <a:srgbClr val="0033CC"/>
              </a:solidFill>
              <a:latin typeface="Arial Black" charset="0"/>
              <a:ea typeface="ＭＳ Ｐゴシック" charset="0"/>
            </a:endParaRPr>
          </a:p>
        </p:txBody>
      </p:sp>
    </p:spTree>
    <p:extLst>
      <p:ext uri="{BB962C8B-B14F-4D97-AF65-F5344CB8AC3E}">
        <p14:creationId xmlns:p14="http://schemas.microsoft.com/office/powerpoint/2010/main" val="15606716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2"/>
          <p:cNvSpPr txBox="1">
            <a:spLocks noChangeArrowheads="1"/>
          </p:cNvSpPr>
          <p:nvPr/>
        </p:nvSpPr>
        <p:spPr bwMode="auto">
          <a:xfrm>
            <a:off x="0" y="152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b="0" dirty="0" smtClean="0">
                <a:solidFill>
                  <a:srgbClr val="C00000"/>
                </a:solidFill>
                <a:effectLst>
                  <a:outerShdw blurRad="38100" dist="38100" dir="2700000" algn="tl">
                    <a:srgbClr val="C0C0C0"/>
                  </a:outerShdw>
                </a:effectLst>
                <a:latin typeface="Arial Black" pitchFamily="34" charset="0"/>
              </a:rPr>
              <a:t>Upcoming</a:t>
            </a:r>
            <a:r>
              <a:rPr lang="en-US" sz="2400" b="0" dirty="0" smtClean="0">
                <a:solidFill>
                  <a:srgbClr val="FF0000"/>
                </a:solidFill>
                <a:effectLst>
                  <a:outerShdw blurRad="38100" dist="38100" dir="2700000" algn="tl">
                    <a:srgbClr val="C0C0C0"/>
                  </a:outerShdw>
                </a:effectLst>
                <a:latin typeface="Arial Black" pitchFamily="34" charset="0"/>
              </a:rPr>
              <a:t> </a:t>
            </a:r>
          </a:p>
        </p:txBody>
      </p:sp>
      <p:sp>
        <p:nvSpPr>
          <p:cNvPr id="388099" name="Rectangle 3"/>
          <p:cNvSpPr>
            <a:spLocks noChangeArrowheads="1"/>
          </p:cNvSpPr>
          <p:nvPr/>
        </p:nvSpPr>
        <p:spPr bwMode="auto">
          <a:xfrm>
            <a:off x="155575" y="814614"/>
            <a:ext cx="88392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120000"/>
              </a:lnSpc>
              <a:spcBef>
                <a:spcPct val="20000"/>
              </a:spcBef>
              <a:buClr>
                <a:srgbClr val="FF0000"/>
              </a:buClr>
              <a:buSzPct val="115000"/>
              <a:buFontTx/>
              <a:buChar char="•"/>
              <a:defRPr/>
            </a:pPr>
            <a:r>
              <a:rPr lang="en-US" sz="2000" b="0" dirty="0" smtClean="0">
                <a:solidFill>
                  <a:srgbClr val="0033CC"/>
                </a:solidFill>
                <a:latin typeface="Arial Black" charset="0"/>
                <a:ea typeface="ＭＳ Ｐゴシック" charset="0"/>
              </a:rPr>
              <a:t>Efficient two-way MPI-communications for the fine-to-coarse nesting step</a:t>
            </a:r>
            <a:endParaRPr lang="en-US" sz="2000" b="0" dirty="0">
              <a:solidFill>
                <a:srgbClr val="0033CC"/>
              </a:solidFill>
              <a:latin typeface="Arial Black" charset="0"/>
              <a:ea typeface="ＭＳ Ｐゴシック" charset="0"/>
            </a:endParaRPr>
          </a:p>
          <a:p>
            <a:pPr marL="342900" indent="-342900" algn="l" eaLnBrk="1" hangingPunct="1">
              <a:lnSpc>
                <a:spcPct val="120000"/>
              </a:lnSpc>
              <a:spcBef>
                <a:spcPct val="20000"/>
              </a:spcBef>
              <a:buClr>
                <a:srgbClr val="FF0000"/>
              </a:buClr>
              <a:buSzPct val="115000"/>
              <a:buFontTx/>
              <a:buChar char="•"/>
              <a:defRPr/>
            </a:pPr>
            <a:r>
              <a:rPr lang="en-US" sz="2000" b="0" dirty="0" smtClean="0">
                <a:solidFill>
                  <a:srgbClr val="0033CC"/>
                </a:solidFill>
                <a:latin typeface="Arial Black" charset="0"/>
                <a:ea typeface="ＭＳ Ｐゴシック" charset="0"/>
              </a:rPr>
              <a:t>Heterogeneous models nesting: one-way open boundary conditions (NetCDF files or </a:t>
            </a:r>
            <a:r>
              <a:rPr lang="en-US" sz="2000" b="0" dirty="0" smtClean="0">
                <a:solidFill>
                  <a:srgbClr val="FF0000"/>
                </a:solidFill>
                <a:latin typeface="Arial Black" charset="0"/>
                <a:ea typeface="ＭＳ Ｐゴシック" charset="0"/>
              </a:rPr>
              <a:t>ESMF</a:t>
            </a:r>
            <a:r>
              <a:rPr lang="en-US" sz="2000" b="0" dirty="0" smtClean="0">
                <a:solidFill>
                  <a:srgbClr val="0033CC"/>
                </a:solidFill>
                <a:latin typeface="Arial Black" charset="0"/>
                <a:ea typeface="ＭＳ Ｐゴシック" charset="0"/>
              </a:rPr>
              <a:t>/</a:t>
            </a:r>
            <a:r>
              <a:rPr lang="en-US" sz="2000" b="0" dirty="0" smtClean="0">
                <a:solidFill>
                  <a:srgbClr val="FF0000"/>
                </a:solidFill>
                <a:latin typeface="Arial Black" charset="0"/>
                <a:ea typeface="ＭＳ Ｐゴシック" charset="0"/>
              </a:rPr>
              <a:t>MCT</a:t>
            </a:r>
            <a:r>
              <a:rPr lang="en-US" sz="2000" b="0" dirty="0" smtClean="0">
                <a:solidFill>
                  <a:srgbClr val="0033CC"/>
                </a:solidFill>
                <a:latin typeface="Arial Black" charset="0"/>
                <a:ea typeface="ＭＳ Ｐゴシック" charset="0"/>
              </a:rPr>
              <a:t> coupling) </a:t>
            </a:r>
            <a:endParaRPr lang="en-US" sz="2000" b="0" dirty="0">
              <a:solidFill>
                <a:srgbClr val="000000"/>
              </a:solidFill>
              <a:latin typeface="Arial Black" charset="0"/>
              <a:ea typeface="ＭＳ Ｐゴシック" charset="0"/>
            </a:endParaRPr>
          </a:p>
          <a:p>
            <a:pPr marL="342900" indent="-342900" algn="l" eaLnBrk="1" hangingPunct="1">
              <a:lnSpc>
                <a:spcPct val="120000"/>
              </a:lnSpc>
              <a:spcBef>
                <a:spcPct val="20000"/>
              </a:spcBef>
              <a:buClr>
                <a:srgbClr val="FF0000"/>
              </a:buClr>
              <a:buSzPct val="115000"/>
              <a:buFontTx/>
              <a:buChar char="•"/>
              <a:defRPr/>
            </a:pPr>
            <a:r>
              <a:rPr lang="en-US" sz="2000" b="0" dirty="0" smtClean="0">
                <a:solidFill>
                  <a:srgbClr val="0033CC"/>
                </a:solidFill>
                <a:latin typeface="Arial Black" charset="0"/>
                <a:ea typeface="ＭＳ Ｐゴシック" charset="0"/>
              </a:rPr>
              <a:t>Multiple model coupling with </a:t>
            </a:r>
            <a:r>
              <a:rPr lang="en-US" sz="2000" b="0" dirty="0" smtClean="0">
                <a:solidFill>
                  <a:srgbClr val="FF0000"/>
                </a:solidFill>
                <a:latin typeface="Arial Black" charset="0"/>
                <a:ea typeface="ＭＳ Ｐゴシック" charset="0"/>
              </a:rPr>
              <a:t>ESMF</a:t>
            </a:r>
            <a:r>
              <a:rPr lang="en-US" sz="2000" b="0" dirty="0" smtClean="0">
                <a:solidFill>
                  <a:srgbClr val="0033CC"/>
                </a:solidFill>
                <a:latin typeface="Arial Black" charset="0"/>
                <a:ea typeface="ＭＳ Ｐゴシック" charset="0"/>
              </a:rPr>
              <a:t> (Earth System Modeling Framework, Version 7) including the </a:t>
            </a:r>
            <a:r>
              <a:rPr lang="en-US" sz="2000" b="0" dirty="0" smtClean="0">
                <a:solidFill>
                  <a:srgbClr val="FF0000"/>
                </a:solidFill>
                <a:latin typeface="Arial Black" charset="0"/>
                <a:ea typeface="ＭＳ Ｐゴシック" charset="0"/>
              </a:rPr>
              <a:t>NUOPC</a:t>
            </a:r>
            <a:r>
              <a:rPr lang="en-US" sz="2000" b="0" dirty="0" smtClean="0">
                <a:solidFill>
                  <a:srgbClr val="0033CC"/>
                </a:solidFill>
                <a:latin typeface="Arial Black" charset="0"/>
                <a:ea typeface="ＭＳ Ｐゴシック" charset="0"/>
              </a:rPr>
              <a:t> (National Unified Operational Prediction Capability) layer</a:t>
            </a:r>
          </a:p>
          <a:p>
            <a:pPr marL="342900" indent="-342900" algn="l" eaLnBrk="1" hangingPunct="1">
              <a:lnSpc>
                <a:spcPct val="120000"/>
              </a:lnSpc>
              <a:spcBef>
                <a:spcPct val="20000"/>
              </a:spcBef>
              <a:buClr>
                <a:srgbClr val="FF0000"/>
              </a:buClr>
              <a:buSzPct val="115000"/>
              <a:buFontTx/>
              <a:buChar char="•"/>
              <a:defRPr/>
            </a:pPr>
            <a:r>
              <a:rPr lang="en-US" sz="2000" b="0" dirty="0" smtClean="0">
                <a:solidFill>
                  <a:srgbClr val="0033CC"/>
                </a:solidFill>
                <a:latin typeface="Arial Black" charset="0"/>
                <a:ea typeface="ＭＳ Ｐゴシック" charset="0"/>
              </a:rPr>
              <a:t>Fully coupled ROMS</a:t>
            </a:r>
            <a:r>
              <a:rPr lang="en-US" sz="2000" b="0" dirty="0">
                <a:solidFill>
                  <a:srgbClr val="0033CC"/>
                </a:solidFill>
                <a:latin typeface="Arial Black" charset="0"/>
                <a:ea typeface="ＭＳ Ｐゴシック" charset="0"/>
              </a:rPr>
              <a:t> </a:t>
            </a:r>
            <a:r>
              <a:rPr lang="en-US" sz="2000" b="0" dirty="0" smtClean="0">
                <a:solidFill>
                  <a:srgbClr val="0033CC"/>
                </a:solidFill>
                <a:latin typeface="Arial Black" charset="0"/>
                <a:ea typeface="ＭＳ Ｐゴシック" charset="0"/>
              </a:rPr>
              <a:t>and COAMPS dynamics via </a:t>
            </a:r>
            <a:r>
              <a:rPr lang="en-US" sz="2000" b="0" dirty="0" smtClean="0">
                <a:solidFill>
                  <a:srgbClr val="FF0000"/>
                </a:solidFill>
                <a:latin typeface="Arial Black" charset="0"/>
                <a:ea typeface="ＭＳ Ｐゴシック" charset="0"/>
              </a:rPr>
              <a:t>ESMF</a:t>
            </a:r>
            <a:r>
              <a:rPr lang="en-US" sz="2000" b="0" dirty="0" smtClean="0">
                <a:solidFill>
                  <a:srgbClr val="0033CC"/>
                </a:solidFill>
                <a:latin typeface="Arial Black" charset="0"/>
                <a:ea typeface="ＭＳ Ｐゴシック" charset="0"/>
              </a:rPr>
              <a:t> and </a:t>
            </a:r>
            <a:r>
              <a:rPr lang="en-US" sz="2000" b="0" dirty="0" smtClean="0">
                <a:solidFill>
                  <a:srgbClr val="FF0000"/>
                </a:solidFill>
                <a:latin typeface="Arial Black" charset="0"/>
                <a:ea typeface="ＭＳ Ｐゴシック" charset="0"/>
              </a:rPr>
              <a:t>NUOPC</a:t>
            </a:r>
          </a:p>
          <a:p>
            <a:pPr marL="342900" indent="-342900" algn="l" eaLnBrk="1" hangingPunct="1">
              <a:lnSpc>
                <a:spcPct val="120000"/>
              </a:lnSpc>
              <a:spcBef>
                <a:spcPct val="20000"/>
              </a:spcBef>
              <a:buClr>
                <a:srgbClr val="FF0000"/>
              </a:buClr>
              <a:buSzPct val="115000"/>
              <a:buFontTx/>
              <a:buChar char="•"/>
              <a:defRPr/>
            </a:pPr>
            <a:r>
              <a:rPr lang="en-US" sz="2000" b="0" dirty="0" smtClean="0">
                <a:solidFill>
                  <a:srgbClr val="0033CC"/>
                </a:solidFill>
                <a:latin typeface="Arial Black" charset="0"/>
                <a:ea typeface="ＭＳ Ｐゴシック" charset="0"/>
              </a:rPr>
              <a:t>Fully coupled ROMS and COAMPS data assimilation (</a:t>
            </a:r>
            <a:r>
              <a:rPr lang="en-US" sz="2000" b="0" dirty="0" err="1" smtClean="0">
                <a:solidFill>
                  <a:srgbClr val="FF0000"/>
                </a:solidFill>
                <a:latin typeface="Arial Black" charset="0"/>
                <a:ea typeface="ＭＳ Ｐゴシック" charset="0"/>
              </a:rPr>
              <a:t>EnKF</a:t>
            </a:r>
            <a:r>
              <a:rPr lang="en-US" sz="2000" b="0" dirty="0" smtClean="0">
                <a:solidFill>
                  <a:srgbClr val="0033CC"/>
                </a:solidFill>
                <a:latin typeface="Arial Black" charset="0"/>
                <a:ea typeface="ＭＳ Ｐゴシック" charset="0"/>
              </a:rPr>
              <a:t> and </a:t>
            </a:r>
            <a:r>
              <a:rPr lang="en-US" sz="2000" b="0" dirty="0" smtClean="0">
                <a:solidFill>
                  <a:srgbClr val="FF0000"/>
                </a:solidFill>
                <a:latin typeface="Arial Black" charset="0"/>
                <a:ea typeface="ＭＳ Ｐゴシック" charset="0"/>
              </a:rPr>
              <a:t>4D-Var</a:t>
            </a:r>
            <a:r>
              <a:rPr lang="en-US" sz="2000" b="0" dirty="0" smtClean="0">
                <a:solidFill>
                  <a:srgbClr val="0033CC"/>
                </a:solidFill>
                <a:latin typeface="Arial Black" charset="0"/>
                <a:ea typeface="ＭＳ Ｐゴシック" charset="0"/>
              </a:rPr>
              <a:t>)</a:t>
            </a:r>
          </a:p>
          <a:p>
            <a:pPr marL="342900" indent="-342900" algn="l" eaLnBrk="1" hangingPunct="1">
              <a:lnSpc>
                <a:spcPct val="120000"/>
              </a:lnSpc>
              <a:spcBef>
                <a:spcPct val="20000"/>
              </a:spcBef>
              <a:buClr>
                <a:srgbClr val="FF0000"/>
              </a:buClr>
              <a:buSzPct val="115000"/>
              <a:buFontTx/>
              <a:buChar char="•"/>
              <a:defRPr/>
            </a:pPr>
            <a:r>
              <a:rPr lang="en-US" sz="2000" b="0" dirty="0" smtClean="0">
                <a:solidFill>
                  <a:srgbClr val="FF0000"/>
                </a:solidFill>
                <a:latin typeface="Arial Black" charset="0"/>
                <a:ea typeface="ＭＳ Ｐゴシック" charset="0"/>
              </a:rPr>
              <a:t>4D-Var </a:t>
            </a:r>
            <a:r>
              <a:rPr lang="en-US" sz="2000" b="0" dirty="0" smtClean="0">
                <a:solidFill>
                  <a:srgbClr val="0033CC"/>
                </a:solidFill>
                <a:latin typeface="Arial Black" charset="0"/>
                <a:ea typeface="ＭＳ Ｐゴシック" charset="0"/>
              </a:rPr>
              <a:t>data assimilation within nested grids</a:t>
            </a:r>
          </a:p>
          <a:p>
            <a:pPr marL="342900" indent="-342900" algn="l" eaLnBrk="1" hangingPunct="1">
              <a:lnSpc>
                <a:spcPct val="120000"/>
              </a:lnSpc>
              <a:spcBef>
                <a:spcPct val="20000"/>
              </a:spcBef>
              <a:buClr>
                <a:srgbClr val="FF0000"/>
              </a:buClr>
              <a:buSzPct val="115000"/>
              <a:buFontTx/>
              <a:buChar char="•"/>
              <a:defRPr/>
            </a:pPr>
            <a:r>
              <a:rPr lang="en-US" sz="2000" b="0" dirty="0" smtClean="0">
                <a:solidFill>
                  <a:srgbClr val="0033CC"/>
                </a:solidFill>
                <a:latin typeface="Arial Black" charset="0"/>
                <a:ea typeface="ＭＳ Ｐゴシック" charset="0"/>
              </a:rPr>
              <a:t>Overhaul of ROMS plotting package (NCAR GKS library) to include nesting grids </a:t>
            </a:r>
          </a:p>
          <a:p>
            <a:pPr marL="342900" indent="-342900" algn="l" eaLnBrk="1" hangingPunct="1">
              <a:lnSpc>
                <a:spcPct val="120000"/>
              </a:lnSpc>
              <a:spcBef>
                <a:spcPct val="20000"/>
              </a:spcBef>
              <a:buClr>
                <a:srgbClr val="FF0000"/>
              </a:buClr>
              <a:buSzPct val="115000"/>
              <a:buFontTx/>
              <a:buChar char="•"/>
              <a:defRPr/>
            </a:pPr>
            <a:r>
              <a:rPr lang="en-US" sz="2000" b="0" dirty="0" smtClean="0">
                <a:solidFill>
                  <a:srgbClr val="0033CC"/>
                </a:solidFill>
                <a:latin typeface="Arial Black" charset="0"/>
                <a:ea typeface="ＭＳ Ｐゴシック" charset="0"/>
              </a:rPr>
              <a:t>Release of ROMS 4.0</a:t>
            </a:r>
            <a:r>
              <a:rPr lang="en-US" sz="2000" dirty="0">
                <a:solidFill>
                  <a:srgbClr val="0033CC"/>
                </a:solidFill>
                <a:latin typeface="Arial Black"/>
                <a:cs typeface="Arial Black"/>
              </a:rPr>
              <a:t/>
            </a:r>
            <a:br>
              <a:rPr lang="en-US" sz="2000" dirty="0">
                <a:solidFill>
                  <a:srgbClr val="0033CC"/>
                </a:solidFill>
                <a:latin typeface="Arial Black"/>
                <a:cs typeface="Arial Black"/>
              </a:rPr>
            </a:br>
            <a:r>
              <a:rPr lang="en-US" sz="2000" b="0" dirty="0" smtClean="0">
                <a:solidFill>
                  <a:srgbClr val="0033CC"/>
                </a:solidFill>
                <a:latin typeface="Arial Black" charset="0"/>
                <a:ea typeface="ＭＳ Ｐゴシック" charset="0"/>
              </a:rPr>
              <a:t>    </a:t>
            </a:r>
            <a:endParaRPr lang="en-US" sz="2000" b="0" dirty="0">
              <a:solidFill>
                <a:srgbClr val="0033CC"/>
              </a:solidFill>
              <a:latin typeface="Arial Black" charset="0"/>
              <a:ea typeface="ＭＳ Ｐゴシック" charset="0"/>
            </a:endParaRPr>
          </a:p>
        </p:txBody>
      </p:sp>
    </p:spTree>
    <p:extLst>
      <p:ext uri="{BB962C8B-B14F-4D97-AF65-F5344CB8AC3E}">
        <p14:creationId xmlns:p14="http://schemas.microsoft.com/office/powerpoint/2010/main" val="19711613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88098" name="Text Box 2"/>
          <p:cNvSpPr txBox="1">
            <a:spLocks noChangeArrowheads="1"/>
          </p:cNvSpPr>
          <p:nvPr/>
        </p:nvSpPr>
        <p:spPr bwMode="auto">
          <a:xfrm>
            <a:off x="0" y="152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b="0" dirty="0" smtClean="0">
                <a:solidFill>
                  <a:srgbClr val="C00000"/>
                </a:solidFill>
                <a:effectLst>
                  <a:outerShdw blurRad="38100" dist="38100" dir="2700000" algn="tl">
                    <a:srgbClr val="C0C0C0"/>
                  </a:outerShdw>
                </a:effectLst>
                <a:latin typeface="Arial Black" pitchFamily="34" charset="0"/>
              </a:rPr>
              <a:t>SPLINES Option</a:t>
            </a:r>
            <a:r>
              <a:rPr lang="en-US" sz="2400" b="0" dirty="0" smtClean="0">
                <a:solidFill>
                  <a:srgbClr val="FF0000"/>
                </a:solidFill>
                <a:effectLst>
                  <a:outerShdw blurRad="38100" dist="38100" dir="2700000" algn="tl">
                    <a:srgbClr val="C0C0C0"/>
                  </a:outerShdw>
                </a:effectLst>
                <a:latin typeface="Arial Black" pitchFamily="34" charset="0"/>
              </a:rPr>
              <a:t> </a:t>
            </a:r>
          </a:p>
        </p:txBody>
      </p:sp>
      <p:sp>
        <p:nvSpPr>
          <p:cNvPr id="388099" name="Rectangle 3"/>
          <p:cNvSpPr>
            <a:spLocks noChangeArrowheads="1"/>
          </p:cNvSpPr>
          <p:nvPr/>
        </p:nvSpPr>
        <p:spPr bwMode="auto">
          <a:xfrm>
            <a:off x="152400" y="838200"/>
            <a:ext cx="88392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r>
              <a:rPr lang="en-US" sz="2000" dirty="0" smtClean="0">
                <a:solidFill>
                  <a:srgbClr val="0033CC"/>
                </a:solidFill>
                <a:latin typeface="Arial"/>
                <a:ea typeface="ＭＳ Ｐゴシック" charset="0"/>
              </a:rPr>
              <a:t>The </a:t>
            </a:r>
            <a:r>
              <a:rPr lang="en-US" sz="2000" dirty="0" smtClean="0">
                <a:solidFill>
                  <a:srgbClr val="FF0000"/>
                </a:solidFill>
                <a:latin typeface="Arial"/>
                <a:ea typeface="ＭＳ Ｐゴシック" charset="0"/>
              </a:rPr>
              <a:t>SPLINES</a:t>
            </a:r>
            <a:r>
              <a:rPr lang="en-US" sz="2000" dirty="0" smtClean="0">
                <a:solidFill>
                  <a:srgbClr val="0033CC"/>
                </a:solidFill>
                <a:latin typeface="Arial"/>
                <a:ea typeface="ＭＳ Ｐゴシック" charset="0"/>
              </a:rPr>
              <a:t> option was </a:t>
            </a:r>
            <a:r>
              <a:rPr lang="en-US" sz="2000" dirty="0" smtClean="0">
                <a:solidFill>
                  <a:srgbClr val="0033CC"/>
                </a:solidFill>
                <a:latin typeface="Arial"/>
              </a:rPr>
              <a:t>removed </a:t>
            </a:r>
            <a:r>
              <a:rPr lang="en-US" sz="2000" dirty="0">
                <a:solidFill>
                  <a:srgbClr val="0033CC"/>
                </a:solidFill>
                <a:latin typeface="Arial"/>
              </a:rPr>
              <a:t>and replaced with following three options for more </a:t>
            </a:r>
            <a:r>
              <a:rPr lang="en-US" sz="2000" dirty="0" smtClean="0">
                <a:solidFill>
                  <a:srgbClr val="0033CC"/>
                </a:solidFill>
                <a:latin typeface="Arial"/>
              </a:rPr>
              <a:t>flexibility:</a:t>
            </a:r>
          </a:p>
          <a:p>
            <a:pPr algn="l"/>
            <a:endParaRPr lang="en-US" sz="2000" dirty="0">
              <a:solidFill>
                <a:srgbClr val="0033CC"/>
              </a:solidFill>
              <a:latin typeface="Arial"/>
            </a:endParaRPr>
          </a:p>
          <a:p>
            <a:pPr marL="342900" indent="-342900" algn="l">
              <a:spcAft>
                <a:spcPts val="1000"/>
              </a:spcAft>
              <a:buClr>
                <a:srgbClr val="0033CC"/>
              </a:buClr>
              <a:buFont typeface="Arial"/>
              <a:buChar char="•"/>
            </a:pPr>
            <a:r>
              <a:rPr lang="en-US" sz="2000" dirty="0">
                <a:solidFill>
                  <a:srgbClr val="FF0000"/>
                </a:solidFill>
                <a:latin typeface="Arial"/>
              </a:rPr>
              <a:t>SPLINES_VDIFF:</a:t>
            </a:r>
            <a:r>
              <a:rPr lang="en-US" sz="2000" dirty="0">
                <a:solidFill>
                  <a:srgbClr val="0033CC"/>
                </a:solidFill>
                <a:latin typeface="Arial"/>
              </a:rPr>
              <a:t> conservative, parabolic splines reconstruction for vertical diffusion on active and passive tracers (</a:t>
            </a:r>
            <a:r>
              <a:rPr lang="en-US" sz="2000" dirty="0">
                <a:solidFill>
                  <a:srgbClr val="000000"/>
                </a:solidFill>
                <a:latin typeface="Arial"/>
              </a:rPr>
              <a:t>step3d_t.f</a:t>
            </a:r>
            <a:r>
              <a:rPr lang="en-US" sz="2000" dirty="0">
                <a:solidFill>
                  <a:srgbClr val="0033CC"/>
                </a:solidFill>
                <a:latin typeface="Arial"/>
              </a:rPr>
              <a:t>)</a:t>
            </a:r>
            <a:r>
              <a:rPr lang="en-US" sz="2000" dirty="0" smtClean="0">
                <a:solidFill>
                  <a:srgbClr val="0033CC"/>
                </a:solidFill>
                <a:latin typeface="Arial"/>
              </a:rPr>
              <a:t>.</a:t>
            </a:r>
          </a:p>
          <a:p>
            <a:pPr marL="342900" indent="-342900" algn="l">
              <a:spcAft>
                <a:spcPts val="1000"/>
              </a:spcAft>
              <a:buClr>
                <a:srgbClr val="0033CC"/>
              </a:buClr>
              <a:buFont typeface="Arial"/>
              <a:buChar char="•"/>
            </a:pPr>
            <a:r>
              <a:rPr lang="en-US" sz="2000" dirty="0" smtClean="0">
                <a:solidFill>
                  <a:srgbClr val="FF0000"/>
                </a:solidFill>
                <a:latin typeface="Arial"/>
              </a:rPr>
              <a:t>SPLINES_VVISC</a:t>
            </a:r>
            <a:r>
              <a:rPr lang="en-US" sz="2000" dirty="0">
                <a:solidFill>
                  <a:srgbClr val="FF0000"/>
                </a:solidFill>
                <a:latin typeface="Arial"/>
              </a:rPr>
              <a:t>: </a:t>
            </a:r>
            <a:r>
              <a:rPr lang="en-US" sz="2000" dirty="0">
                <a:solidFill>
                  <a:srgbClr val="0033CC"/>
                </a:solidFill>
                <a:latin typeface="Arial"/>
              </a:rPr>
              <a:t>conservative, parabolic splines reconstruction for vertical diffusion on active and passive tracers (</a:t>
            </a:r>
            <a:r>
              <a:rPr lang="en-US" sz="2000" dirty="0">
                <a:solidFill>
                  <a:srgbClr val="000000"/>
                </a:solidFill>
                <a:latin typeface="Arial"/>
              </a:rPr>
              <a:t>step3d_uv.f</a:t>
            </a:r>
            <a:r>
              <a:rPr lang="en-US" sz="2000" dirty="0">
                <a:solidFill>
                  <a:srgbClr val="0033CC"/>
                </a:solidFill>
                <a:latin typeface="Arial"/>
              </a:rPr>
              <a:t>)</a:t>
            </a:r>
            <a:r>
              <a:rPr lang="en-US" sz="2000" dirty="0" smtClean="0">
                <a:solidFill>
                  <a:srgbClr val="0033CC"/>
                </a:solidFill>
                <a:latin typeface="Arial"/>
              </a:rPr>
              <a:t>.</a:t>
            </a:r>
          </a:p>
          <a:p>
            <a:pPr marL="342900" indent="-342900" algn="l">
              <a:spcAft>
                <a:spcPts val="1000"/>
              </a:spcAft>
              <a:buClr>
                <a:srgbClr val="0033CC"/>
              </a:buClr>
              <a:buFont typeface="Arial"/>
              <a:buChar char="•"/>
            </a:pPr>
            <a:r>
              <a:rPr lang="en-US" sz="2000" dirty="0" smtClean="0">
                <a:solidFill>
                  <a:srgbClr val="FF0000"/>
                </a:solidFill>
                <a:latin typeface="Arial"/>
              </a:rPr>
              <a:t>RI_SPLINES</a:t>
            </a:r>
            <a:r>
              <a:rPr lang="en-US" sz="2000" dirty="0">
                <a:solidFill>
                  <a:srgbClr val="FF0000"/>
                </a:solidFill>
                <a:latin typeface="Arial"/>
              </a:rPr>
              <a:t>:</a:t>
            </a:r>
            <a:r>
              <a:rPr lang="en-US" sz="2000" dirty="0">
                <a:solidFill>
                  <a:srgbClr val="0033CC"/>
                </a:solidFill>
                <a:latin typeface="Arial"/>
              </a:rPr>
              <a:t> conservative, parabolic splines reconstruction for vertical velocity shear used in the Richardson Number (</a:t>
            </a:r>
            <a:r>
              <a:rPr lang="en-US" sz="2000" dirty="0" err="1">
                <a:solidFill>
                  <a:srgbClr val="000000"/>
                </a:solidFill>
                <a:latin typeface="Arial"/>
              </a:rPr>
              <a:t>gls_corstep.F</a:t>
            </a:r>
            <a:r>
              <a:rPr lang="en-US" sz="2000" dirty="0">
                <a:solidFill>
                  <a:srgbClr val="0033CC"/>
                </a:solidFill>
                <a:latin typeface="Arial"/>
              </a:rPr>
              <a:t> and </a:t>
            </a:r>
            <a:r>
              <a:rPr lang="en-US" sz="2000" dirty="0">
                <a:solidFill>
                  <a:srgbClr val="000000"/>
                </a:solidFill>
                <a:latin typeface="Arial"/>
              </a:rPr>
              <a:t>my25_corstep.F</a:t>
            </a:r>
            <a:r>
              <a:rPr lang="en-US" sz="2000" dirty="0">
                <a:solidFill>
                  <a:srgbClr val="0033CC"/>
                </a:solidFill>
                <a:latin typeface="Arial"/>
              </a:rPr>
              <a:t>) and Bulk Richardson Number (</a:t>
            </a:r>
            <a:r>
              <a:rPr lang="en-US" sz="2000" dirty="0" err="1">
                <a:solidFill>
                  <a:srgbClr val="000000"/>
                </a:solidFill>
                <a:latin typeface="Arial"/>
              </a:rPr>
              <a:t>lmd_bkpp.F</a:t>
            </a:r>
            <a:r>
              <a:rPr lang="en-US" sz="2000" dirty="0">
                <a:solidFill>
                  <a:srgbClr val="0033CC"/>
                </a:solidFill>
                <a:latin typeface="Arial"/>
              </a:rPr>
              <a:t>, </a:t>
            </a:r>
            <a:r>
              <a:rPr lang="en-US" sz="2000" dirty="0" err="1">
                <a:solidFill>
                  <a:srgbClr val="000000"/>
                </a:solidFill>
                <a:latin typeface="Arial"/>
              </a:rPr>
              <a:t>lmd_skpp.F</a:t>
            </a:r>
            <a:r>
              <a:rPr lang="en-US" sz="2000" dirty="0">
                <a:solidFill>
                  <a:srgbClr val="0033CC"/>
                </a:solidFill>
                <a:latin typeface="Arial"/>
              </a:rPr>
              <a:t>, and </a:t>
            </a:r>
            <a:r>
              <a:rPr lang="en-US" sz="2000" dirty="0" err="1">
                <a:solidFill>
                  <a:srgbClr val="000000"/>
                </a:solidFill>
                <a:latin typeface="Arial"/>
              </a:rPr>
              <a:t>lmd_vmis.F</a:t>
            </a:r>
            <a:r>
              <a:rPr lang="en-US" sz="2000" dirty="0">
                <a:solidFill>
                  <a:srgbClr val="0033CC"/>
                </a:solidFill>
                <a:latin typeface="Arial"/>
              </a:rPr>
              <a:t>)</a:t>
            </a:r>
            <a:r>
              <a:rPr lang="en-US" sz="2000" dirty="0" smtClean="0">
                <a:solidFill>
                  <a:srgbClr val="0033CC"/>
                </a:solidFill>
                <a:latin typeface="Arial"/>
              </a:rPr>
              <a:t>.</a:t>
            </a:r>
          </a:p>
          <a:p>
            <a:pPr algn="l">
              <a:spcBef>
                <a:spcPts val="600"/>
              </a:spcBef>
              <a:spcAft>
                <a:spcPts val="1000"/>
              </a:spcAft>
              <a:buClr>
                <a:srgbClr val="0033CC"/>
              </a:buClr>
            </a:pPr>
            <a:r>
              <a:rPr lang="en-US" sz="2000" dirty="0">
                <a:solidFill>
                  <a:srgbClr val="0033CC"/>
                </a:solidFill>
                <a:latin typeface="Arial"/>
              </a:rPr>
              <a:t>It </a:t>
            </a:r>
            <a:r>
              <a:rPr lang="en-US" sz="2000" dirty="0" smtClean="0">
                <a:solidFill>
                  <a:srgbClr val="0033CC"/>
                </a:solidFill>
                <a:latin typeface="Arial"/>
              </a:rPr>
              <a:t>was </a:t>
            </a:r>
            <a:r>
              <a:rPr lang="en-US" sz="2000" dirty="0">
                <a:solidFill>
                  <a:srgbClr val="0033CC"/>
                </a:solidFill>
                <a:latin typeface="Arial"/>
              </a:rPr>
              <a:t>been reported that the SPLINES option violates the stress </a:t>
            </a:r>
            <a:r>
              <a:rPr lang="en-US" sz="2000" dirty="0" smtClean="0">
                <a:solidFill>
                  <a:srgbClr val="0033CC"/>
                </a:solidFill>
                <a:latin typeface="Arial"/>
              </a:rPr>
              <a:t>condition:</a:t>
            </a:r>
          </a:p>
          <a:p>
            <a:pPr algn="l">
              <a:spcAft>
                <a:spcPts val="1000"/>
              </a:spcAft>
              <a:buClr>
                <a:srgbClr val="0033CC"/>
              </a:buClr>
            </a:pPr>
            <a:r>
              <a:rPr lang="en-US" sz="2000" dirty="0">
                <a:solidFill>
                  <a:srgbClr val="0033CC"/>
                </a:solidFill>
                <a:latin typeface="Arial"/>
              </a:rPr>
              <a:t> </a:t>
            </a:r>
            <a:r>
              <a:rPr lang="en-US" sz="2000" dirty="0" smtClean="0">
                <a:solidFill>
                  <a:srgbClr val="0033CC"/>
                </a:solidFill>
                <a:latin typeface="Arial"/>
              </a:rPr>
              <a:t>       </a:t>
            </a:r>
            <a:r>
              <a:rPr lang="en-US" sz="2000" dirty="0" err="1" smtClean="0">
                <a:solidFill>
                  <a:srgbClr val="000000"/>
                </a:solidFill>
                <a:latin typeface="Arial"/>
              </a:rPr>
              <a:t>sustr</a:t>
            </a:r>
            <a:r>
              <a:rPr lang="en-US" sz="2000" dirty="0" smtClean="0">
                <a:solidFill>
                  <a:srgbClr val="000000"/>
                </a:solidFill>
                <a:latin typeface="Arial"/>
              </a:rPr>
              <a:t> </a:t>
            </a:r>
            <a:r>
              <a:rPr lang="en-US" sz="2000" dirty="0">
                <a:solidFill>
                  <a:srgbClr val="000000"/>
                </a:solidFill>
                <a:latin typeface="Arial"/>
              </a:rPr>
              <a:t>= </a:t>
            </a:r>
            <a:r>
              <a:rPr lang="en-US" sz="2000" dirty="0" err="1">
                <a:solidFill>
                  <a:srgbClr val="000000"/>
                </a:solidFill>
                <a:latin typeface="Arial"/>
              </a:rPr>
              <a:t>Akv</a:t>
            </a:r>
            <a:r>
              <a:rPr lang="en-US" sz="2000" dirty="0">
                <a:solidFill>
                  <a:srgbClr val="000000"/>
                </a:solidFill>
                <a:latin typeface="Arial"/>
              </a:rPr>
              <a:t> * du/</a:t>
            </a:r>
            <a:r>
              <a:rPr lang="en-US" sz="2000" dirty="0" err="1" smtClean="0">
                <a:solidFill>
                  <a:srgbClr val="000000"/>
                </a:solidFill>
                <a:latin typeface="Arial"/>
              </a:rPr>
              <a:t>dz</a:t>
            </a:r>
            <a:endParaRPr lang="en-US" sz="2000" dirty="0" smtClean="0">
              <a:solidFill>
                <a:srgbClr val="000000"/>
              </a:solidFill>
              <a:latin typeface="Arial"/>
            </a:endParaRPr>
          </a:p>
          <a:p>
            <a:pPr algn="l">
              <a:spcAft>
                <a:spcPts val="1000"/>
              </a:spcAft>
              <a:buClr>
                <a:srgbClr val="0033CC"/>
              </a:buClr>
            </a:pPr>
            <a:r>
              <a:rPr lang="en-US" sz="2000" dirty="0">
                <a:solidFill>
                  <a:srgbClr val="000000"/>
                </a:solidFill>
                <a:latin typeface="Arial"/>
              </a:rPr>
              <a:t> </a:t>
            </a:r>
            <a:r>
              <a:rPr lang="en-US" sz="2000" dirty="0" smtClean="0">
                <a:solidFill>
                  <a:srgbClr val="000000"/>
                </a:solidFill>
                <a:latin typeface="Arial"/>
              </a:rPr>
              <a:t>       </a:t>
            </a:r>
            <a:r>
              <a:rPr lang="en-US" sz="2000" dirty="0" err="1" smtClean="0">
                <a:solidFill>
                  <a:srgbClr val="000000"/>
                </a:solidFill>
                <a:latin typeface="Arial"/>
              </a:rPr>
              <a:t>svstr</a:t>
            </a:r>
            <a:r>
              <a:rPr lang="en-US" sz="2000" dirty="0" smtClean="0">
                <a:solidFill>
                  <a:srgbClr val="000000"/>
                </a:solidFill>
                <a:latin typeface="Arial"/>
              </a:rPr>
              <a:t> </a:t>
            </a:r>
            <a:r>
              <a:rPr lang="en-US" sz="2000" dirty="0">
                <a:solidFill>
                  <a:srgbClr val="000000"/>
                </a:solidFill>
                <a:latin typeface="Arial"/>
              </a:rPr>
              <a:t>= </a:t>
            </a:r>
            <a:r>
              <a:rPr lang="en-US" sz="2000" dirty="0" err="1">
                <a:solidFill>
                  <a:srgbClr val="000000"/>
                </a:solidFill>
                <a:latin typeface="Arial"/>
              </a:rPr>
              <a:t>Akv</a:t>
            </a:r>
            <a:r>
              <a:rPr lang="en-US" sz="2000" dirty="0">
                <a:solidFill>
                  <a:srgbClr val="000000"/>
                </a:solidFill>
                <a:latin typeface="Arial"/>
              </a:rPr>
              <a:t> * dv/</a:t>
            </a:r>
            <a:r>
              <a:rPr lang="en-US" sz="2000" dirty="0" err="1" smtClean="0">
                <a:solidFill>
                  <a:srgbClr val="000000"/>
                </a:solidFill>
                <a:latin typeface="Arial"/>
              </a:rPr>
              <a:t>dz</a:t>
            </a:r>
            <a:endParaRPr lang="en-US" sz="2000" dirty="0" smtClean="0">
              <a:solidFill>
                <a:srgbClr val="000000"/>
              </a:solidFill>
              <a:latin typeface="Arial"/>
            </a:endParaRPr>
          </a:p>
          <a:p>
            <a:pPr algn="l">
              <a:spcAft>
                <a:spcPts val="1000"/>
              </a:spcAft>
              <a:buClr>
                <a:srgbClr val="0033CC"/>
              </a:buClr>
            </a:pPr>
            <a:r>
              <a:rPr lang="en-US" sz="2000" dirty="0" smtClean="0">
                <a:solidFill>
                  <a:srgbClr val="0033CC"/>
                </a:solidFill>
                <a:latin typeface="Arial"/>
              </a:rPr>
              <a:t>Check  </a:t>
            </a:r>
            <a:r>
              <a:rPr lang="en-US" sz="2000" dirty="0" smtClean="0">
                <a:solidFill>
                  <a:srgbClr val="0033CC"/>
                </a:solidFill>
                <a:latin typeface="Arial"/>
                <a:hlinkClick r:id="rId3"/>
              </a:rPr>
              <a:t>www.myroms.org/projects/src/ticket/681</a:t>
            </a:r>
            <a:endParaRPr lang="en-US" sz="2000" dirty="0">
              <a:solidFill>
                <a:srgbClr val="0033CC"/>
              </a:solidFill>
              <a:latin typeface="Arial"/>
            </a:endParaRPr>
          </a:p>
          <a:p>
            <a:pPr marL="342900" indent="-342900" algn="l">
              <a:spcAft>
                <a:spcPts val="1000"/>
              </a:spcAft>
              <a:buClr>
                <a:srgbClr val="0033CC"/>
              </a:buClr>
              <a:buFont typeface="Arial"/>
              <a:buChar char="•"/>
            </a:pPr>
            <a:endParaRPr lang="en-US" sz="2000" dirty="0">
              <a:solidFill>
                <a:srgbClr val="0033CC"/>
              </a:solidFill>
              <a:latin typeface="Arial"/>
            </a:endParaRPr>
          </a:p>
          <a:p>
            <a:pPr algn="l" eaLnBrk="1" hangingPunct="1">
              <a:lnSpc>
                <a:spcPct val="120000"/>
              </a:lnSpc>
              <a:spcBef>
                <a:spcPct val="20000"/>
              </a:spcBef>
              <a:spcAft>
                <a:spcPts val="1000"/>
              </a:spcAft>
              <a:buClr>
                <a:srgbClr val="FF0000"/>
              </a:buClr>
              <a:buSzPct val="115000"/>
              <a:defRPr/>
            </a:pPr>
            <a:r>
              <a:rPr lang="en-US" sz="2000" b="0" dirty="0" smtClean="0">
                <a:solidFill>
                  <a:srgbClr val="0033CC"/>
                </a:solidFill>
                <a:latin typeface="Arial Black" charset="0"/>
                <a:ea typeface="ＭＳ Ｐゴシック" charset="0"/>
              </a:rPr>
              <a:t>     </a:t>
            </a:r>
            <a:endParaRPr lang="en-US" sz="2000" b="0" dirty="0">
              <a:solidFill>
                <a:srgbClr val="0033CC"/>
              </a:solidFill>
              <a:latin typeface="Arial Black" charset="0"/>
              <a:ea typeface="ＭＳ Ｐゴシック" charset="0"/>
            </a:endParaRPr>
          </a:p>
        </p:txBody>
      </p:sp>
    </p:spTree>
    <p:extLst>
      <p:ext uri="{BB962C8B-B14F-4D97-AF65-F5344CB8AC3E}">
        <p14:creationId xmlns:p14="http://schemas.microsoft.com/office/powerpoint/2010/main" val="23493101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3" name="Picture 2" descr="ESPRESSO_nesting.png"/>
          <p:cNvPicPr>
            <a:picLocks noChangeAspect="1"/>
          </p:cNvPicPr>
          <p:nvPr/>
        </p:nvPicPr>
        <p:blipFill>
          <a:blip r:embed="rId2" cstate="print"/>
          <a:stretch>
            <a:fillRect/>
          </a:stretch>
        </p:blipFill>
        <p:spPr>
          <a:xfrm>
            <a:off x="1593099" y="990600"/>
            <a:ext cx="5957801" cy="5562600"/>
          </a:xfrm>
          <a:prstGeom prst="rect">
            <a:avLst/>
          </a:prstGeom>
        </p:spPr>
      </p:pic>
      <p:sp>
        <p:nvSpPr>
          <p:cNvPr id="4" name="Rectangle 3"/>
          <p:cNvSpPr/>
          <p:nvPr/>
        </p:nvSpPr>
        <p:spPr>
          <a:xfrm>
            <a:off x="2895600" y="2971800"/>
            <a:ext cx="1676400" cy="2133600"/>
          </a:xfrm>
          <a:prstGeom prst="rect">
            <a:avLst/>
          </a:prstGeom>
          <a:noFill/>
          <a:ln>
            <a:solidFill>
              <a:srgbClr val="FF0000"/>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4" descr="Delaware_Chesapeake_zoom.png"/>
          <p:cNvPicPr>
            <a:picLocks noChangeAspect="1"/>
          </p:cNvPicPr>
          <p:nvPr/>
        </p:nvPicPr>
        <p:blipFill>
          <a:blip r:embed="rId3" cstate="print"/>
          <a:stretch>
            <a:fillRect/>
          </a:stretch>
        </p:blipFill>
        <p:spPr>
          <a:xfrm>
            <a:off x="2188937" y="990600"/>
            <a:ext cx="4766125" cy="5559552"/>
          </a:xfrm>
          <a:prstGeom prst="rect">
            <a:avLst/>
          </a:prstGeom>
        </p:spPr>
      </p:pic>
      <p:sp>
        <p:nvSpPr>
          <p:cNvPr id="6" name="Rectangle 5"/>
          <p:cNvSpPr/>
          <p:nvPr/>
        </p:nvSpPr>
        <p:spPr>
          <a:xfrm>
            <a:off x="5334000" y="1676400"/>
            <a:ext cx="685800" cy="609600"/>
          </a:xfrm>
          <a:prstGeom prst="rect">
            <a:avLst/>
          </a:prstGeom>
          <a:noFill/>
          <a:ln>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7" name="Picture 6" descr="Delaware_contact_zoom.png"/>
          <p:cNvPicPr>
            <a:picLocks noChangeAspect="1"/>
          </p:cNvPicPr>
          <p:nvPr/>
        </p:nvPicPr>
        <p:blipFill>
          <a:blip r:embed="rId4" cstate="print"/>
          <a:stretch>
            <a:fillRect/>
          </a:stretch>
        </p:blipFill>
        <p:spPr>
          <a:xfrm>
            <a:off x="1524000" y="990600"/>
            <a:ext cx="6161307" cy="5559552"/>
          </a:xfrm>
          <a:prstGeom prst="rect">
            <a:avLst/>
          </a:prstGeom>
        </p:spPr>
      </p:pic>
      <p:sp>
        <p:nvSpPr>
          <p:cNvPr id="8" name="Rectangle 7"/>
          <p:cNvSpPr/>
          <p:nvPr/>
        </p:nvSpPr>
        <p:spPr>
          <a:xfrm>
            <a:off x="4419600" y="4419600"/>
            <a:ext cx="609600" cy="762000"/>
          </a:xfrm>
          <a:prstGeom prst="rect">
            <a:avLst/>
          </a:prstGeom>
          <a:noFill/>
          <a:ln>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9" name="Picture 8" descr="Chesapeake_contact_zoom.png"/>
          <p:cNvPicPr>
            <a:picLocks noChangeAspect="1"/>
          </p:cNvPicPr>
          <p:nvPr/>
        </p:nvPicPr>
        <p:blipFill>
          <a:blip r:embed="rId5" cstate="print"/>
          <a:stretch>
            <a:fillRect/>
          </a:stretch>
        </p:blipFill>
        <p:spPr>
          <a:xfrm>
            <a:off x="2252894" y="990600"/>
            <a:ext cx="4638212" cy="5559552"/>
          </a:xfrm>
          <a:prstGeom prst="rect">
            <a:avLst/>
          </a:prstGeom>
        </p:spPr>
      </p:pic>
      <p:sp>
        <p:nvSpPr>
          <p:cNvPr id="10" name="Text Box 3"/>
          <p:cNvSpPr txBox="1">
            <a:spLocks noChangeArrowheads="1"/>
          </p:cNvSpPr>
          <p:nvPr/>
        </p:nvSpPr>
        <p:spPr bwMode="auto">
          <a:xfrm>
            <a:off x="542573" y="0"/>
            <a:ext cx="8054128" cy="738664"/>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Realistic Nesting Configuration: US East Coast</a:t>
            </a: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(Complex Estuary Refinement-Composite Sub-Class)</a:t>
            </a:r>
            <a:endParaRPr lang="en-US" sz="1800" b="0" dirty="0">
              <a:solidFill>
                <a:srgbClr val="0033CC"/>
              </a:solidFill>
              <a:effectLst>
                <a:outerShdw blurRad="38100" dist="38100" dir="2700000" algn="tl">
                  <a:srgbClr val="000000">
                    <a:alpha val="43137"/>
                  </a:srgbClr>
                </a:outerShdw>
              </a:effectLst>
              <a:latin typeface="Arial Black"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3886200" y="1828800"/>
            <a:ext cx="1066800" cy="914400"/>
          </a:xfrm>
          <a:prstGeom prst="flowChartAlternateProcess">
            <a:avLst/>
          </a:prstGeom>
          <a:solidFill>
            <a:srgbClr val="9DBEE7"/>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Coupled</a:t>
            </a: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App</a:t>
            </a: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Driver</a:t>
            </a:r>
          </a:p>
        </p:txBody>
      </p:sp>
      <p:sp>
        <p:nvSpPr>
          <p:cNvPr id="6147" name="AutoShape 3"/>
          <p:cNvSpPr>
            <a:spLocks noChangeArrowheads="1"/>
          </p:cNvSpPr>
          <p:nvPr/>
        </p:nvSpPr>
        <p:spPr bwMode="auto">
          <a:xfrm>
            <a:off x="609600" y="3200400"/>
            <a:ext cx="1981200" cy="1219200"/>
          </a:xfrm>
          <a:prstGeom prst="flowChartAlternateProcess">
            <a:avLst/>
          </a:prstGeom>
          <a:solidFill>
            <a:srgbClr val="9DBEE7"/>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800" b="0" dirty="0" smtClean="0">
                <a:solidFill>
                  <a:prstClr val="black"/>
                </a:solidFill>
                <a:ea typeface="新細明體" charset="-120"/>
                <a:cs typeface="Arial" charset="0"/>
              </a:rPr>
              <a:t>COAMPS</a:t>
            </a:r>
            <a:endParaRPr lang="en-US" altLang="zh-TW" sz="18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NUOPC </a:t>
            </a:r>
            <a:r>
              <a:rPr lang="en-US" altLang="zh-TW" sz="1800" b="0" dirty="0" smtClean="0">
                <a:solidFill>
                  <a:prstClr val="black"/>
                </a:solidFill>
                <a:ea typeface="新細明體" charset="-120"/>
                <a:cs typeface="Arial" charset="0"/>
              </a:rPr>
              <a:t>Layer</a:t>
            </a:r>
            <a:endParaRPr lang="en-US" altLang="zh-TW" sz="1800" b="0" dirty="0">
              <a:solidFill>
                <a:prstClr val="black"/>
              </a:solidFill>
              <a:ea typeface="新細明體" charset="-120"/>
              <a:cs typeface="Arial" charset="0"/>
            </a:endParaRPr>
          </a:p>
        </p:txBody>
      </p:sp>
      <p:sp>
        <p:nvSpPr>
          <p:cNvPr id="6148" name="AutoShape 4"/>
          <p:cNvSpPr>
            <a:spLocks noChangeArrowheads="1"/>
          </p:cNvSpPr>
          <p:nvPr/>
        </p:nvSpPr>
        <p:spPr bwMode="auto">
          <a:xfrm>
            <a:off x="3472635" y="3429000"/>
            <a:ext cx="1905000" cy="762000"/>
          </a:xfrm>
          <a:prstGeom prst="flowChartAlternateProcess">
            <a:avLst/>
          </a:prstGeom>
          <a:solidFill>
            <a:srgbClr val="FE7F5C"/>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800" b="0" dirty="0" smtClean="0">
                <a:solidFill>
                  <a:prstClr val="black"/>
                </a:solidFill>
                <a:ea typeface="新細明體" charset="-120"/>
                <a:cs typeface="Arial" charset="0"/>
              </a:rPr>
              <a:t>Mediator/Coupler </a:t>
            </a:r>
            <a:endParaRPr lang="en-US" altLang="zh-TW" sz="18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400" b="0" dirty="0">
                <a:solidFill>
                  <a:prstClr val="black"/>
                </a:solidFill>
                <a:ea typeface="新細明體" charset="-120"/>
                <a:cs typeface="Arial" charset="0"/>
              </a:rPr>
              <a:t>(</a:t>
            </a:r>
            <a:r>
              <a:rPr lang="en-US" altLang="zh-TW" sz="1400" b="0" dirty="0" smtClean="0">
                <a:solidFill>
                  <a:prstClr val="black"/>
                </a:solidFill>
                <a:ea typeface="新細明體" charset="-120"/>
                <a:cs typeface="Arial" charset="0"/>
              </a:rPr>
              <a:t>a2m, m2a, o2m, m2o)</a:t>
            </a:r>
            <a:endParaRPr lang="en-US" altLang="zh-TW" sz="1400" b="0" dirty="0">
              <a:solidFill>
                <a:prstClr val="black"/>
              </a:solidFill>
              <a:ea typeface="新細明體" charset="-120"/>
              <a:cs typeface="Arial" charset="0"/>
            </a:endParaRPr>
          </a:p>
        </p:txBody>
      </p:sp>
      <p:sp>
        <p:nvSpPr>
          <p:cNvPr id="6149" name="AutoShape 5"/>
          <p:cNvSpPr>
            <a:spLocks noChangeArrowheads="1"/>
          </p:cNvSpPr>
          <p:nvPr/>
        </p:nvSpPr>
        <p:spPr bwMode="auto">
          <a:xfrm>
            <a:off x="6281180" y="3200400"/>
            <a:ext cx="1981200" cy="1219200"/>
          </a:xfrm>
          <a:prstGeom prst="flowChartAlternateProcess">
            <a:avLst/>
          </a:prstGeom>
          <a:solidFill>
            <a:srgbClr val="9DBEE7"/>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800" b="0" dirty="0" smtClean="0">
                <a:solidFill>
                  <a:prstClr val="black"/>
                </a:solidFill>
                <a:ea typeface="新細明體" charset="-120"/>
                <a:cs typeface="Arial" charset="0"/>
              </a:rPr>
              <a:t>ROMS</a:t>
            </a:r>
            <a:endParaRPr lang="en-US" altLang="zh-TW" sz="18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NUOPC </a:t>
            </a:r>
            <a:r>
              <a:rPr lang="en-US" altLang="zh-TW" sz="1800" b="0" dirty="0" smtClean="0">
                <a:solidFill>
                  <a:prstClr val="black"/>
                </a:solidFill>
                <a:ea typeface="新細明體" charset="-120"/>
                <a:cs typeface="Arial" charset="0"/>
              </a:rPr>
              <a:t>Layer</a:t>
            </a:r>
            <a:endParaRPr lang="en-US" altLang="zh-TW" sz="1800" b="0" dirty="0">
              <a:solidFill>
                <a:prstClr val="black"/>
              </a:solidFill>
              <a:ea typeface="新細明體" charset="-120"/>
              <a:cs typeface="Arial" charset="0"/>
            </a:endParaRPr>
          </a:p>
        </p:txBody>
      </p:sp>
      <p:sp>
        <p:nvSpPr>
          <p:cNvPr id="6150" name="AutoShape 6"/>
          <p:cNvSpPr>
            <a:spLocks noChangeArrowheads="1"/>
          </p:cNvSpPr>
          <p:nvPr/>
        </p:nvSpPr>
        <p:spPr bwMode="auto">
          <a:xfrm>
            <a:off x="152400" y="5334000"/>
            <a:ext cx="914400" cy="609600"/>
          </a:xfrm>
          <a:prstGeom prst="flowChartAlternateProcess">
            <a:avLst/>
          </a:prstGeom>
          <a:solidFill>
            <a:srgbClr val="FFEA81"/>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400" b="0" dirty="0" smtClean="0">
                <a:solidFill>
                  <a:prstClr val="black"/>
                </a:solidFill>
                <a:ea typeface="新細明體" charset="-120"/>
                <a:cs typeface="Arial" charset="0"/>
              </a:rPr>
              <a:t>COAMPS</a:t>
            </a:r>
            <a:endParaRPr lang="en-US" altLang="zh-TW" sz="14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400" b="0" dirty="0">
                <a:solidFill>
                  <a:prstClr val="black"/>
                </a:solidFill>
                <a:ea typeface="新細明體" charset="-120"/>
                <a:cs typeface="Arial" charset="0"/>
              </a:rPr>
              <a:t>Initialize</a:t>
            </a:r>
          </a:p>
        </p:txBody>
      </p:sp>
      <p:sp>
        <p:nvSpPr>
          <p:cNvPr id="6151" name="AutoShape 7"/>
          <p:cNvSpPr>
            <a:spLocks noChangeArrowheads="1"/>
          </p:cNvSpPr>
          <p:nvPr/>
        </p:nvSpPr>
        <p:spPr bwMode="auto">
          <a:xfrm>
            <a:off x="1175565" y="5334000"/>
            <a:ext cx="914400" cy="609600"/>
          </a:xfrm>
          <a:prstGeom prst="flowChartAlternateProcess">
            <a:avLst/>
          </a:prstGeom>
          <a:solidFill>
            <a:srgbClr val="FFEA81"/>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400" b="0" dirty="0" smtClean="0">
                <a:solidFill>
                  <a:prstClr val="black"/>
                </a:solidFill>
                <a:ea typeface="新細明體" charset="-120"/>
                <a:cs typeface="Arial" charset="0"/>
              </a:rPr>
              <a:t>COAMPS</a:t>
            </a:r>
            <a:endParaRPr lang="en-US" altLang="zh-TW" sz="14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400" b="0" dirty="0">
                <a:solidFill>
                  <a:prstClr val="black"/>
                </a:solidFill>
                <a:ea typeface="新細明體" charset="-120"/>
                <a:cs typeface="Arial" charset="0"/>
              </a:rPr>
              <a:t>Run</a:t>
            </a:r>
          </a:p>
        </p:txBody>
      </p:sp>
      <p:sp>
        <p:nvSpPr>
          <p:cNvPr id="6152" name="AutoShape 8"/>
          <p:cNvSpPr>
            <a:spLocks noChangeArrowheads="1"/>
          </p:cNvSpPr>
          <p:nvPr/>
        </p:nvSpPr>
        <p:spPr bwMode="auto">
          <a:xfrm>
            <a:off x="2209800" y="5334000"/>
            <a:ext cx="914400" cy="609600"/>
          </a:xfrm>
          <a:prstGeom prst="flowChartAlternateProcess">
            <a:avLst/>
          </a:prstGeom>
          <a:solidFill>
            <a:srgbClr val="FFEA81"/>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400" b="0" dirty="0" smtClean="0">
                <a:solidFill>
                  <a:prstClr val="black"/>
                </a:solidFill>
                <a:ea typeface="新細明體" charset="-120"/>
                <a:cs typeface="Arial" charset="0"/>
              </a:rPr>
              <a:t>COAMPS</a:t>
            </a:r>
            <a:endParaRPr lang="en-US" altLang="zh-TW" sz="14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400" b="0" dirty="0">
                <a:solidFill>
                  <a:prstClr val="black"/>
                </a:solidFill>
                <a:ea typeface="新細明體" charset="-120"/>
                <a:cs typeface="Arial" charset="0"/>
              </a:rPr>
              <a:t>Finalize</a:t>
            </a:r>
          </a:p>
        </p:txBody>
      </p:sp>
      <p:sp>
        <p:nvSpPr>
          <p:cNvPr id="6153" name="AutoShape 9"/>
          <p:cNvSpPr>
            <a:spLocks noChangeArrowheads="1"/>
          </p:cNvSpPr>
          <p:nvPr/>
        </p:nvSpPr>
        <p:spPr bwMode="auto">
          <a:xfrm>
            <a:off x="5747780" y="5334000"/>
            <a:ext cx="914400" cy="609600"/>
          </a:xfrm>
          <a:prstGeom prst="flowChartAlternateProcess">
            <a:avLst/>
          </a:prstGeom>
          <a:solidFill>
            <a:srgbClr val="FFEA81"/>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400" b="0" dirty="0" smtClean="0">
                <a:solidFill>
                  <a:prstClr val="black"/>
                </a:solidFill>
                <a:ea typeface="新細明體" charset="-120"/>
                <a:cs typeface="Arial" charset="0"/>
              </a:rPr>
              <a:t>ROMS</a:t>
            </a:r>
            <a:endParaRPr lang="en-US" altLang="zh-TW" sz="14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400" b="0" dirty="0">
                <a:solidFill>
                  <a:prstClr val="black"/>
                </a:solidFill>
                <a:ea typeface="新細明體" charset="-120"/>
                <a:cs typeface="Arial" charset="0"/>
              </a:rPr>
              <a:t>Initialize</a:t>
            </a:r>
          </a:p>
        </p:txBody>
      </p:sp>
      <p:sp>
        <p:nvSpPr>
          <p:cNvPr id="6154" name="AutoShape 10"/>
          <p:cNvSpPr>
            <a:spLocks noChangeArrowheads="1"/>
          </p:cNvSpPr>
          <p:nvPr/>
        </p:nvSpPr>
        <p:spPr bwMode="auto">
          <a:xfrm>
            <a:off x="6814580" y="5334000"/>
            <a:ext cx="914400" cy="609600"/>
          </a:xfrm>
          <a:prstGeom prst="flowChartAlternateProcess">
            <a:avLst/>
          </a:prstGeom>
          <a:solidFill>
            <a:srgbClr val="FFEA81"/>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400" b="0" dirty="0" smtClean="0">
                <a:solidFill>
                  <a:prstClr val="black"/>
                </a:solidFill>
                <a:ea typeface="新細明體" charset="-120"/>
                <a:cs typeface="Arial" charset="0"/>
              </a:rPr>
              <a:t>ROMS</a:t>
            </a:r>
            <a:endParaRPr lang="en-US" altLang="zh-TW" sz="14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400" b="0" dirty="0">
                <a:solidFill>
                  <a:prstClr val="black"/>
                </a:solidFill>
                <a:ea typeface="新細明體" charset="-120"/>
                <a:cs typeface="Arial" charset="0"/>
              </a:rPr>
              <a:t>Run</a:t>
            </a:r>
          </a:p>
        </p:txBody>
      </p:sp>
      <p:sp>
        <p:nvSpPr>
          <p:cNvPr id="6155" name="AutoShape 11"/>
          <p:cNvSpPr>
            <a:spLocks noChangeArrowheads="1"/>
          </p:cNvSpPr>
          <p:nvPr/>
        </p:nvSpPr>
        <p:spPr bwMode="auto">
          <a:xfrm>
            <a:off x="7881380" y="5334000"/>
            <a:ext cx="914400" cy="609600"/>
          </a:xfrm>
          <a:prstGeom prst="flowChartAlternateProcess">
            <a:avLst/>
          </a:prstGeom>
          <a:solidFill>
            <a:srgbClr val="FFEA81"/>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400" b="0" dirty="0" smtClean="0">
                <a:solidFill>
                  <a:prstClr val="black"/>
                </a:solidFill>
                <a:ea typeface="新細明體" charset="-120"/>
                <a:cs typeface="Arial" charset="0"/>
              </a:rPr>
              <a:t>ROMS </a:t>
            </a:r>
            <a:endParaRPr lang="en-US" altLang="zh-TW" sz="14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400" b="0" dirty="0">
                <a:solidFill>
                  <a:prstClr val="black"/>
                </a:solidFill>
                <a:ea typeface="新細明體" charset="-120"/>
                <a:cs typeface="Arial" charset="0"/>
              </a:rPr>
              <a:t>Finalize</a:t>
            </a:r>
          </a:p>
        </p:txBody>
      </p:sp>
      <p:sp>
        <p:nvSpPr>
          <p:cNvPr id="6156" name="Line 12"/>
          <p:cNvSpPr>
            <a:spLocks noChangeShapeType="1"/>
          </p:cNvSpPr>
          <p:nvPr/>
        </p:nvSpPr>
        <p:spPr bwMode="auto">
          <a:xfrm>
            <a:off x="4419600" y="2743200"/>
            <a:ext cx="0" cy="228600"/>
          </a:xfrm>
          <a:prstGeom prst="line">
            <a:avLst/>
          </a:prstGeom>
          <a:noFill/>
          <a:ln w="28575" cmpd="sng">
            <a:solidFill>
              <a:schemeClr val="tx1"/>
            </a:solidFill>
            <a:round/>
            <a:headEnd type="non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en-US" sz="1800" b="0">
              <a:solidFill>
                <a:prstClr val="black"/>
              </a:solidFill>
              <a:latin typeface="Calibri"/>
              <a:ea typeface="+mn-ea"/>
            </a:endParaRPr>
          </a:p>
        </p:txBody>
      </p:sp>
      <p:sp>
        <p:nvSpPr>
          <p:cNvPr id="6157" name="Line 13"/>
          <p:cNvSpPr>
            <a:spLocks noChangeShapeType="1"/>
          </p:cNvSpPr>
          <p:nvPr/>
        </p:nvSpPr>
        <p:spPr bwMode="auto">
          <a:xfrm>
            <a:off x="4419600" y="2971800"/>
            <a:ext cx="0" cy="457200"/>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en-US" sz="1800" b="0">
              <a:solidFill>
                <a:prstClr val="black"/>
              </a:solidFill>
              <a:latin typeface="Calibri"/>
              <a:ea typeface="+mn-ea"/>
            </a:endParaRPr>
          </a:p>
        </p:txBody>
      </p:sp>
      <p:cxnSp>
        <p:nvCxnSpPr>
          <p:cNvPr id="6158" name="AutoShape 14"/>
          <p:cNvCxnSpPr>
            <a:cxnSpLocks noChangeShapeType="1"/>
            <a:stCxn id="6147" idx="3"/>
            <a:endCxn id="6148" idx="1"/>
          </p:cNvCxnSpPr>
          <p:nvPr/>
        </p:nvCxnSpPr>
        <p:spPr bwMode="auto">
          <a:xfrm>
            <a:off x="2590800" y="3810000"/>
            <a:ext cx="881835" cy="0"/>
          </a:xfrm>
          <a:prstGeom prst="straightConnector1">
            <a:avLst/>
          </a:prstGeom>
          <a:noFill/>
          <a:ln w="76200" cmpd="sng">
            <a:solidFill>
              <a:srgbClr val="2AAC5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9" name="AutoShape 15"/>
          <p:cNvCxnSpPr>
            <a:cxnSpLocks noChangeShapeType="1"/>
            <a:stCxn id="6148" idx="3"/>
            <a:endCxn id="6149" idx="1"/>
          </p:cNvCxnSpPr>
          <p:nvPr/>
        </p:nvCxnSpPr>
        <p:spPr bwMode="auto">
          <a:xfrm>
            <a:off x="5377635" y="3810000"/>
            <a:ext cx="903545" cy="0"/>
          </a:xfrm>
          <a:prstGeom prst="straightConnector1">
            <a:avLst/>
          </a:prstGeom>
          <a:noFill/>
          <a:ln w="76200" cmpd="sng">
            <a:solidFill>
              <a:srgbClr val="2AAC5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60" name="Line 16"/>
          <p:cNvSpPr>
            <a:spLocks noChangeShapeType="1"/>
          </p:cNvSpPr>
          <p:nvPr/>
        </p:nvSpPr>
        <p:spPr bwMode="auto">
          <a:xfrm>
            <a:off x="1600200" y="4953000"/>
            <a:ext cx="0" cy="381000"/>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en-US" sz="1800" b="0">
              <a:solidFill>
                <a:prstClr val="black"/>
              </a:solidFill>
              <a:latin typeface="Calibri"/>
              <a:ea typeface="+mn-ea"/>
            </a:endParaRPr>
          </a:p>
        </p:txBody>
      </p:sp>
      <p:sp>
        <p:nvSpPr>
          <p:cNvPr id="6161" name="Line 17"/>
          <p:cNvSpPr>
            <a:spLocks noChangeShapeType="1"/>
          </p:cNvSpPr>
          <p:nvPr/>
        </p:nvSpPr>
        <p:spPr bwMode="auto">
          <a:xfrm>
            <a:off x="1600200" y="4419600"/>
            <a:ext cx="0" cy="533400"/>
          </a:xfrm>
          <a:prstGeom prst="line">
            <a:avLst/>
          </a:prstGeom>
          <a:noFill/>
          <a:ln w="28575" cmpd="sng">
            <a:solidFill>
              <a:schemeClr val="tx1"/>
            </a:solidFill>
            <a:round/>
            <a:headEnd type="non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en-US" sz="1800" b="0">
              <a:solidFill>
                <a:prstClr val="black"/>
              </a:solidFill>
              <a:latin typeface="Calibri"/>
              <a:ea typeface="+mn-ea"/>
            </a:endParaRPr>
          </a:p>
        </p:txBody>
      </p:sp>
      <p:sp>
        <p:nvSpPr>
          <p:cNvPr id="6162" name="Line 18"/>
          <p:cNvSpPr>
            <a:spLocks noChangeShapeType="1"/>
          </p:cNvSpPr>
          <p:nvPr/>
        </p:nvSpPr>
        <p:spPr bwMode="auto">
          <a:xfrm>
            <a:off x="7271780" y="4953000"/>
            <a:ext cx="0" cy="381000"/>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en-US" sz="1800" b="0">
              <a:solidFill>
                <a:prstClr val="black"/>
              </a:solidFill>
              <a:latin typeface="Calibri"/>
              <a:ea typeface="+mn-ea"/>
            </a:endParaRPr>
          </a:p>
        </p:txBody>
      </p:sp>
      <p:sp>
        <p:nvSpPr>
          <p:cNvPr id="6163" name="Line 19"/>
          <p:cNvSpPr>
            <a:spLocks noChangeShapeType="1"/>
          </p:cNvSpPr>
          <p:nvPr/>
        </p:nvSpPr>
        <p:spPr bwMode="auto">
          <a:xfrm>
            <a:off x="7271780" y="4419600"/>
            <a:ext cx="0" cy="533400"/>
          </a:xfrm>
          <a:prstGeom prst="line">
            <a:avLst/>
          </a:prstGeom>
          <a:noFill/>
          <a:ln w="28575" cmpd="sng">
            <a:solidFill>
              <a:schemeClr val="tx1"/>
            </a:solidFill>
            <a:round/>
            <a:headEnd type="non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en-US" sz="1800" b="0">
              <a:solidFill>
                <a:prstClr val="black"/>
              </a:solidFill>
              <a:latin typeface="Calibri"/>
              <a:ea typeface="+mn-ea"/>
            </a:endParaRPr>
          </a:p>
        </p:txBody>
      </p:sp>
      <p:cxnSp>
        <p:nvCxnSpPr>
          <p:cNvPr id="6165" name="AutoShape 21"/>
          <p:cNvCxnSpPr>
            <a:cxnSpLocks noChangeShapeType="1"/>
            <a:stCxn id="6147" idx="0"/>
            <a:endCxn id="6149" idx="0"/>
          </p:cNvCxnSpPr>
          <p:nvPr/>
        </p:nvCxnSpPr>
        <p:spPr bwMode="auto">
          <a:xfrm rot="5400000" flipH="1" flipV="1">
            <a:off x="4435990" y="364610"/>
            <a:ext cx="12700" cy="5671580"/>
          </a:xfrm>
          <a:prstGeom prst="bentConnector3">
            <a:avLst>
              <a:gd name="adj1" fmla="val 1800000"/>
            </a:avLst>
          </a:prstGeom>
          <a:noFill/>
          <a:ln w="28575" cmpd="sng">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66" name="AutoShape 22"/>
          <p:cNvCxnSpPr>
            <a:cxnSpLocks noChangeShapeType="1"/>
            <a:stCxn id="6150" idx="0"/>
            <a:endCxn id="6152" idx="0"/>
          </p:cNvCxnSpPr>
          <p:nvPr/>
        </p:nvCxnSpPr>
        <p:spPr bwMode="auto">
          <a:xfrm rot="5400000" flipV="1">
            <a:off x="1637506" y="4306094"/>
            <a:ext cx="1588" cy="2057400"/>
          </a:xfrm>
          <a:prstGeom prst="bentConnector3">
            <a:avLst>
              <a:gd name="adj1" fmla="val -24100000"/>
            </a:avLst>
          </a:prstGeom>
          <a:noFill/>
          <a:ln w="28575" cmpd="sng">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67" name="AutoShape 23"/>
          <p:cNvCxnSpPr>
            <a:cxnSpLocks noChangeShapeType="1"/>
            <a:stCxn id="6153" idx="0"/>
            <a:endCxn id="6155" idx="0"/>
          </p:cNvCxnSpPr>
          <p:nvPr/>
        </p:nvCxnSpPr>
        <p:spPr bwMode="auto">
          <a:xfrm rot="5400000" flipV="1">
            <a:off x="7270986" y="4267994"/>
            <a:ext cx="1588" cy="2133600"/>
          </a:xfrm>
          <a:prstGeom prst="bentConnector3">
            <a:avLst>
              <a:gd name="adj1" fmla="val -24100000"/>
            </a:avLst>
          </a:prstGeom>
          <a:noFill/>
          <a:ln w="28575" cmpd="sng">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 Box 4"/>
          <p:cNvSpPr txBox="1">
            <a:spLocks noChangeArrowheads="1"/>
          </p:cNvSpPr>
          <p:nvPr/>
        </p:nvSpPr>
        <p:spPr bwMode="auto">
          <a:xfrm>
            <a:off x="1226412" y="0"/>
            <a:ext cx="6686446"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COAMPS-ROMS Coupled Infrastructure</a:t>
            </a:r>
          </a:p>
        </p:txBody>
      </p:sp>
    </p:spTree>
    <p:extLst>
      <p:ext uri="{BB962C8B-B14F-4D97-AF65-F5344CB8AC3E}">
        <p14:creationId xmlns:p14="http://schemas.microsoft.com/office/powerpoint/2010/main" val="340806820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542573" y="0"/>
            <a:ext cx="8054128" cy="738664"/>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Realistic Nesting Configuration: US East Coast</a:t>
            </a:r>
          </a:p>
          <a:p>
            <a:pPr eaLnBrk="1" hangingPunct="1"/>
            <a:r>
              <a:rPr lang="en-US" sz="1800" b="0" dirty="0" smtClean="0">
                <a:solidFill>
                  <a:srgbClr val="0033CC"/>
                </a:solidFill>
                <a:effectLst>
                  <a:outerShdw blurRad="38100" dist="38100" dir="2700000" algn="tl">
                    <a:srgbClr val="000000">
                      <a:alpha val="43137"/>
                    </a:srgbClr>
                  </a:outerShdw>
                </a:effectLst>
                <a:latin typeface="Arial Black" charset="0"/>
              </a:rPr>
              <a:t>(Complex Estuary Refinement-Composite Sub-Class)</a:t>
            </a:r>
            <a:endParaRPr lang="en-US" sz="1800" b="0" dirty="0">
              <a:solidFill>
                <a:srgbClr val="0033CC"/>
              </a:solidFill>
              <a:effectLst>
                <a:outerShdw blurRad="38100" dist="38100" dir="2700000" algn="tl">
                  <a:srgbClr val="000000">
                    <a:alpha val="43137"/>
                  </a:srgbClr>
                </a:outerShdw>
              </a:effectLst>
              <a:latin typeface="Arial Black" charset="0"/>
            </a:endParaRPr>
          </a:p>
        </p:txBody>
      </p:sp>
      <p:sp>
        <p:nvSpPr>
          <p:cNvPr id="11" name="Rectangle 10"/>
          <p:cNvSpPr/>
          <p:nvPr/>
        </p:nvSpPr>
        <p:spPr>
          <a:xfrm>
            <a:off x="152400" y="1524000"/>
            <a:ext cx="8839200" cy="3785652"/>
          </a:xfrm>
          <a:prstGeom prst="rect">
            <a:avLst/>
          </a:prstGeom>
        </p:spPr>
        <p:txBody>
          <a:bodyPr wrap="square">
            <a:spAutoFit/>
          </a:bodyPr>
          <a:lstStyle/>
          <a:p>
            <a:pPr algn="just">
              <a:lnSpc>
                <a:spcPts val="2400"/>
              </a:lnSpc>
            </a:pPr>
            <a:r>
              <a:rPr lang="en-US" sz="2000" dirty="0" smtClean="0">
                <a:latin typeface="Arial" pitchFamily="34" charset="0"/>
                <a:cs typeface="Arial" pitchFamily="34" charset="0"/>
              </a:rPr>
              <a:t>The coarser grid, </a:t>
            </a:r>
            <a:r>
              <a:rPr lang="en-US" sz="2000" dirty="0" smtClean="0">
                <a:solidFill>
                  <a:srgbClr val="C000EC"/>
                </a:solidFill>
                <a:latin typeface="Arial" pitchFamily="34" charset="0"/>
                <a:cs typeface="Arial" pitchFamily="34" charset="0"/>
              </a:rPr>
              <a:t>ESPRESSO</a:t>
            </a:r>
            <a:r>
              <a:rPr lang="en-US" sz="2000" dirty="0" smtClean="0">
                <a:latin typeface="Arial" pitchFamily="34" charset="0"/>
                <a:cs typeface="Arial" pitchFamily="34" charset="0"/>
              </a:rPr>
              <a:t> (130 x 82), has an average resolution of </a:t>
            </a:r>
            <a:r>
              <a:rPr lang="en-US" sz="2000" dirty="0" err="1" smtClean="0">
                <a:latin typeface="Arial" pitchFamily="34" charset="0"/>
                <a:cs typeface="Arial" pitchFamily="34" charset="0"/>
              </a:rPr>
              <a:t>dx</a:t>
            </a:r>
            <a:r>
              <a:rPr lang="en-US" sz="2000" dirty="0" smtClean="0">
                <a:latin typeface="Arial" pitchFamily="34" charset="0"/>
                <a:cs typeface="Arial" pitchFamily="34" charset="0"/>
              </a:rPr>
              <a:t>=7.5km, </a:t>
            </a:r>
            <a:r>
              <a:rPr lang="en-US" sz="2000" dirty="0" err="1" smtClean="0">
                <a:latin typeface="Arial" pitchFamily="34" charset="0"/>
                <a:cs typeface="Arial" pitchFamily="34" charset="0"/>
              </a:rPr>
              <a:t>dy</a:t>
            </a:r>
            <a:r>
              <a:rPr lang="en-US" sz="2000" dirty="0" smtClean="0">
                <a:latin typeface="Arial" pitchFamily="34" charset="0"/>
                <a:cs typeface="Arial" pitchFamily="34" charset="0"/>
              </a:rPr>
              <a:t>=5.8km. The nested grids (ρ-points mesh) are color coded for convenience to show the strategy used to better resolve the Delaware and Chesapeake Estuary Systems. The </a:t>
            </a:r>
            <a:r>
              <a:rPr lang="en-US" sz="2000" dirty="0" smtClean="0">
                <a:solidFill>
                  <a:srgbClr val="FF0000"/>
                </a:solidFill>
                <a:latin typeface="Arial" pitchFamily="34" charset="0"/>
                <a:cs typeface="Arial" pitchFamily="34" charset="0"/>
              </a:rPr>
              <a:t>red</a:t>
            </a:r>
            <a:r>
              <a:rPr lang="en-US" sz="2000" dirty="0" smtClean="0">
                <a:latin typeface="Arial" pitchFamily="34" charset="0"/>
                <a:cs typeface="Arial" pitchFamily="34" charset="0"/>
              </a:rPr>
              <a:t> and </a:t>
            </a:r>
            <a:r>
              <a:rPr lang="en-US" sz="2000" dirty="0" smtClean="0">
                <a:solidFill>
                  <a:srgbClr val="009A46"/>
                </a:solidFill>
                <a:latin typeface="Arial" pitchFamily="34" charset="0"/>
                <a:cs typeface="Arial" pitchFamily="34" charset="0"/>
              </a:rPr>
              <a:t>green</a:t>
            </a:r>
            <a:r>
              <a:rPr lang="en-US" sz="2000" dirty="0" smtClean="0">
                <a:latin typeface="Arial" pitchFamily="34" charset="0"/>
                <a:cs typeface="Arial" pitchFamily="34" charset="0"/>
              </a:rPr>
              <a:t> are refinement grids whereas </a:t>
            </a:r>
            <a:r>
              <a:rPr lang="en-US" sz="2000" dirty="0" smtClean="0">
                <a:solidFill>
                  <a:srgbClr val="0033CC"/>
                </a:solidFill>
                <a:latin typeface="Arial" pitchFamily="34" charset="0"/>
                <a:cs typeface="Arial" pitchFamily="34" charset="0"/>
              </a:rPr>
              <a:t>blue</a:t>
            </a:r>
            <a:r>
              <a:rPr lang="en-US" sz="2000" dirty="0" smtClean="0">
                <a:latin typeface="Arial" pitchFamily="34" charset="0"/>
                <a:cs typeface="Arial" pitchFamily="34" charset="0"/>
              </a:rPr>
              <a:t> and </a:t>
            </a:r>
            <a:r>
              <a:rPr lang="en-US" sz="2000" dirty="0" smtClean="0">
                <a:solidFill>
                  <a:srgbClr val="FF00FF"/>
                </a:solidFill>
                <a:latin typeface="Arial" pitchFamily="34" charset="0"/>
                <a:cs typeface="Arial" pitchFamily="34" charset="0"/>
              </a:rPr>
              <a:t>magenta</a:t>
            </a:r>
            <a:r>
              <a:rPr lang="en-US" sz="2000" dirty="0" smtClean="0">
                <a:latin typeface="Arial" pitchFamily="34" charset="0"/>
                <a:cs typeface="Arial" pitchFamily="34" charset="0"/>
              </a:rPr>
              <a:t> are composite grids. The refinement ratio is 1:7. An intermediate 1:7 refinement grid is created using </a:t>
            </a:r>
            <a:r>
              <a:rPr lang="en-US" sz="2000" dirty="0" err="1" smtClean="0">
                <a:latin typeface="Arial" pitchFamily="34" charset="0"/>
                <a:cs typeface="Arial" pitchFamily="34" charset="0"/>
              </a:rPr>
              <a:t>Matlab</a:t>
            </a:r>
            <a:r>
              <a:rPr lang="en-US" sz="2000" dirty="0" smtClean="0">
                <a:latin typeface="Arial" pitchFamily="34" charset="0"/>
                <a:cs typeface="Arial" pitchFamily="34" charset="0"/>
              </a:rPr>
              <a:t> script </a:t>
            </a:r>
            <a:r>
              <a:rPr lang="en-US" sz="2000" dirty="0" smtClean="0">
                <a:solidFill>
                  <a:srgbClr val="00B0F0"/>
                </a:solidFill>
                <a:latin typeface="Arial" pitchFamily="34" charset="0"/>
                <a:cs typeface="Arial" pitchFamily="34" charset="0"/>
              </a:rPr>
              <a:t>coarse2fine.m</a:t>
            </a:r>
            <a:r>
              <a:rPr lang="en-US" sz="2000" dirty="0" smtClean="0">
                <a:latin typeface="Arial" pitchFamily="34" charset="0"/>
                <a:cs typeface="Arial" pitchFamily="34" charset="0"/>
              </a:rPr>
              <a:t> that included both the Delaware and Chesapeake Estuary Systems. Then, the </a:t>
            </a:r>
            <a:r>
              <a:rPr lang="en-US" sz="2000" dirty="0" err="1" smtClean="0">
                <a:latin typeface="Arial" pitchFamily="34" charset="0"/>
                <a:cs typeface="Arial" pitchFamily="34" charset="0"/>
              </a:rPr>
              <a:t>Matlab</a:t>
            </a:r>
            <a:r>
              <a:rPr lang="en-US" sz="2000" dirty="0" smtClean="0">
                <a:latin typeface="Arial" pitchFamily="34" charset="0"/>
                <a:cs typeface="Arial" pitchFamily="34" charset="0"/>
              </a:rPr>
              <a:t> script </a:t>
            </a:r>
            <a:r>
              <a:rPr lang="en-US" sz="2000" dirty="0" err="1" smtClean="0">
                <a:solidFill>
                  <a:srgbClr val="00B0F0"/>
                </a:solidFill>
                <a:latin typeface="Arial" pitchFamily="34" charset="0"/>
                <a:cs typeface="Arial" pitchFamily="34" charset="0"/>
              </a:rPr>
              <a:t>grid_extract.m</a:t>
            </a:r>
            <a:r>
              <a:rPr lang="en-US" sz="2000" dirty="0" smtClean="0">
                <a:latin typeface="Arial" pitchFamily="34" charset="0"/>
                <a:cs typeface="Arial" pitchFamily="34" charset="0"/>
              </a:rPr>
              <a:t> is used to extract the Delaware Bay refinement grid (</a:t>
            </a:r>
            <a:r>
              <a:rPr lang="en-US" sz="2000" dirty="0" smtClean="0">
                <a:solidFill>
                  <a:srgbClr val="009A46"/>
                </a:solidFill>
                <a:latin typeface="Arial" pitchFamily="34" charset="0"/>
                <a:cs typeface="Arial" pitchFamily="34" charset="0"/>
              </a:rPr>
              <a:t>58 x 142</a:t>
            </a:r>
            <a:r>
              <a:rPr lang="en-US" sz="2000" dirty="0" smtClean="0">
                <a:latin typeface="Arial" pitchFamily="34" charset="0"/>
                <a:cs typeface="Arial" pitchFamily="34" charset="0"/>
              </a:rPr>
              <a:t>) and Delaware River composite grid (</a:t>
            </a:r>
            <a:r>
              <a:rPr lang="en-US" sz="2000" dirty="0" smtClean="0">
                <a:solidFill>
                  <a:srgbClr val="FF00FF"/>
                </a:solidFill>
                <a:latin typeface="Arial" pitchFamily="34" charset="0"/>
                <a:cs typeface="Arial" pitchFamily="34" charset="0"/>
              </a:rPr>
              <a:t>42 x 55</a:t>
            </a:r>
            <a:r>
              <a:rPr lang="en-US" sz="2000" dirty="0" smtClean="0">
                <a:latin typeface="Arial" pitchFamily="34" charset="0"/>
                <a:cs typeface="Arial" pitchFamily="34" charset="0"/>
              </a:rPr>
              <a:t>). Similarly, </a:t>
            </a:r>
            <a:r>
              <a:rPr lang="en-US" sz="2000" dirty="0" err="1" smtClean="0">
                <a:solidFill>
                  <a:srgbClr val="00B0F0"/>
                </a:solidFill>
                <a:latin typeface="Arial" pitchFamily="34" charset="0"/>
                <a:cs typeface="Arial" pitchFamily="34" charset="0"/>
              </a:rPr>
              <a:t>grid_extract.m</a:t>
            </a:r>
            <a:r>
              <a:rPr lang="en-US" sz="2000" dirty="0" smtClean="0">
                <a:latin typeface="Arial" pitchFamily="34" charset="0"/>
                <a:cs typeface="Arial" pitchFamily="34" charset="0"/>
              </a:rPr>
              <a:t> is used to extract the Chesapeake Bay outer refinement grid (</a:t>
            </a:r>
            <a:r>
              <a:rPr lang="en-US" sz="2000" dirty="0" smtClean="0">
                <a:solidFill>
                  <a:srgbClr val="FF0000"/>
                </a:solidFill>
                <a:latin typeface="Arial" pitchFamily="34" charset="0"/>
                <a:cs typeface="Arial" pitchFamily="34" charset="0"/>
              </a:rPr>
              <a:t>135 x 142</a:t>
            </a:r>
            <a:r>
              <a:rPr lang="en-US" sz="2000" dirty="0" smtClean="0">
                <a:latin typeface="Arial" pitchFamily="34" charset="0"/>
                <a:cs typeface="Arial" pitchFamily="34" charset="0"/>
              </a:rPr>
              <a:t>) and Chesapeake Bay inner composite grid (</a:t>
            </a:r>
            <a:r>
              <a:rPr lang="en-US" sz="2000" dirty="0" smtClean="0">
                <a:solidFill>
                  <a:srgbClr val="0033CC"/>
                </a:solidFill>
                <a:latin typeface="Arial" pitchFamily="34" charset="0"/>
                <a:cs typeface="Arial" pitchFamily="34" charset="0"/>
              </a:rPr>
              <a:t>233 x 212</a:t>
            </a:r>
            <a:r>
              <a:rPr lang="en-US" sz="2000" dirty="0" smtClean="0">
                <a:latin typeface="Arial" pitchFamily="34" charset="0"/>
                <a:cs typeface="Arial" pitchFamily="34" charset="0"/>
              </a:rPr>
              <a:t>). </a:t>
            </a:r>
            <a:endParaRPr lang="en-US" sz="2000"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Box 4"/>
          <p:cNvSpPr txBox="1">
            <a:spLocks noChangeArrowheads="1"/>
          </p:cNvSpPr>
          <p:nvPr/>
        </p:nvSpPr>
        <p:spPr bwMode="auto">
          <a:xfrm>
            <a:off x="1111113" y="0"/>
            <a:ext cx="6917022"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Contact Points: Quadratic Interpolation </a:t>
            </a:r>
            <a:endParaRPr lang="en-US" sz="2400" b="0" dirty="0">
              <a:solidFill>
                <a:srgbClr val="0033CC"/>
              </a:solidFill>
              <a:effectLst>
                <a:outerShdw blurRad="38100" dist="38100" dir="2700000" algn="tl">
                  <a:srgbClr val="000000">
                    <a:alpha val="43137"/>
                  </a:srgbClr>
                </a:outerShdw>
              </a:effectLst>
              <a:latin typeface="Arial Black" charset="0"/>
            </a:endParaRPr>
          </a:p>
        </p:txBody>
      </p:sp>
      <p:grpSp>
        <p:nvGrpSpPr>
          <p:cNvPr id="67" name="Group 66"/>
          <p:cNvGrpSpPr/>
          <p:nvPr/>
        </p:nvGrpSpPr>
        <p:grpSpPr>
          <a:xfrm>
            <a:off x="0" y="4214336"/>
            <a:ext cx="9144000" cy="2110264"/>
            <a:chOff x="0" y="4214336"/>
            <a:chExt cx="9144000" cy="2110264"/>
          </a:xfrm>
        </p:grpSpPr>
        <p:grpSp>
          <p:nvGrpSpPr>
            <p:cNvPr id="61" name="Group 60"/>
            <p:cNvGrpSpPr/>
            <p:nvPr/>
          </p:nvGrpSpPr>
          <p:grpSpPr>
            <a:xfrm>
              <a:off x="228600" y="4214336"/>
              <a:ext cx="8915400" cy="738664"/>
              <a:chOff x="228600" y="4214336"/>
              <a:chExt cx="8915400" cy="738664"/>
            </a:xfrm>
          </p:grpSpPr>
          <p:sp>
            <p:nvSpPr>
              <p:cNvPr id="58" name="TextBox 57"/>
              <p:cNvSpPr txBox="1"/>
              <p:nvPr/>
            </p:nvSpPr>
            <p:spPr>
              <a:xfrm>
                <a:off x="228600" y="4214336"/>
                <a:ext cx="4343400" cy="738664"/>
              </a:xfrm>
              <a:prstGeom prst="rect">
                <a:avLst/>
              </a:prstGeom>
              <a:noFill/>
            </p:spPr>
            <p:txBody>
              <a:bodyPr wrap="square" rtlCol="0">
                <a:spAutoFit/>
              </a:bodyPr>
              <a:lstStyle/>
              <a:p>
                <a:pPr algn="l"/>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 0.5 *</a:t>
                </a:r>
                <a:r>
                  <a:rPr lang="en-US" dirty="0" smtClean="0">
                    <a:solidFill>
                      <a:srgbClr val="00000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p * (p-1) + </a:t>
                </a:r>
                <a:r>
                  <a:rPr lang="el-GR" sz="1400" dirty="0" smtClean="0">
                    <a:solidFill>
                      <a:srgbClr val="FF0000"/>
                    </a:solidFill>
                    <a:latin typeface="Courier New" pitchFamily="49" charset="0"/>
                    <a:cs typeface="Courier New" pitchFamily="49" charset="0"/>
                  </a:rPr>
                  <a:t>α</a:t>
                </a:r>
                <a:endParaRPr lang="en-US" sz="1400" dirty="0" smtClean="0">
                  <a:solidFill>
                    <a:srgbClr val="FF0000"/>
                  </a:solidFill>
                  <a:latin typeface="Courier New" pitchFamily="49" charset="0"/>
                  <a:cs typeface="Courier New" pitchFamily="49" charset="0"/>
                </a:endParaRPr>
              </a:p>
              <a:p>
                <a:pPr algn="l"/>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o</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 (1-p</a:t>
                </a:r>
                <a:r>
                  <a:rPr lang="en-US" sz="1400" baseline="30000" dirty="0" smtClean="0">
                    <a:solidFill>
                      <a:srgbClr val="000000"/>
                    </a:solidFill>
                    <a:latin typeface="Courier New" pitchFamily="49" charset="0"/>
                    <a:cs typeface="Courier New" pitchFamily="49" charset="0"/>
                  </a:rPr>
                  <a:t>2</a:t>
                </a:r>
                <a:r>
                  <a:rPr lang="en-US" sz="1400" dirty="0" smtClean="0">
                    <a:solidFill>
                      <a:srgbClr val="000000"/>
                    </a:solidFill>
                    <a:latin typeface="Courier New" pitchFamily="49" charset="0"/>
                    <a:cs typeface="Courier New" pitchFamily="49" charset="0"/>
                  </a:rPr>
                  <a:t>)          - </a:t>
                </a:r>
                <a:r>
                  <a:rPr lang="en-US" sz="1400" dirty="0" smtClean="0">
                    <a:solidFill>
                      <a:srgbClr val="FF0000"/>
                    </a:solidFill>
                    <a:latin typeface="Courier New" pitchFamily="49" charset="0"/>
                    <a:cs typeface="Courier New" pitchFamily="49" charset="0"/>
                  </a:rPr>
                  <a:t>2</a:t>
                </a:r>
                <a:r>
                  <a:rPr lang="el-GR" sz="1400" dirty="0" smtClean="0">
                    <a:solidFill>
                      <a:srgbClr val="FF0000"/>
                    </a:solidFill>
                    <a:latin typeface="Courier New" pitchFamily="49" charset="0"/>
                    <a:cs typeface="Courier New" pitchFamily="49" charset="0"/>
                  </a:rPr>
                  <a:t>α</a:t>
                </a:r>
                <a:endParaRPr lang="en-US" sz="1400" dirty="0" smtClean="0">
                  <a:solidFill>
                    <a:srgbClr val="FF0000"/>
                  </a:solidFill>
                  <a:latin typeface="Courier New" pitchFamily="49" charset="0"/>
                  <a:cs typeface="Courier New" pitchFamily="49" charset="0"/>
                </a:endParaRPr>
              </a:p>
              <a:p>
                <a:pPr algn="l"/>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 0.5 *</a:t>
                </a:r>
                <a:r>
                  <a:rPr lang="en-US" dirty="0" smtClean="0">
                    <a:solidFill>
                      <a:srgbClr val="00000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p * (p+1) + </a:t>
                </a:r>
                <a:r>
                  <a:rPr lang="el-GR" sz="1400" dirty="0" smtClean="0">
                    <a:solidFill>
                      <a:srgbClr val="FF0000"/>
                    </a:solidFill>
                    <a:latin typeface="Courier New" pitchFamily="49" charset="0"/>
                    <a:cs typeface="Courier New" pitchFamily="49" charset="0"/>
                  </a:rPr>
                  <a:t>α</a:t>
                </a:r>
                <a:endParaRPr lang="en-US" sz="1400" dirty="0" smtClean="0">
                  <a:solidFill>
                    <a:srgbClr val="FF0000"/>
                  </a:solidFill>
                  <a:latin typeface="Courier New" pitchFamily="49" charset="0"/>
                  <a:cs typeface="Courier New" pitchFamily="49" charset="0"/>
                </a:endParaRPr>
              </a:p>
            </p:txBody>
          </p:sp>
          <p:sp>
            <p:nvSpPr>
              <p:cNvPr id="59" name="TextBox 58"/>
              <p:cNvSpPr txBox="1"/>
              <p:nvPr/>
            </p:nvSpPr>
            <p:spPr>
              <a:xfrm>
                <a:off x="4572000" y="4214336"/>
                <a:ext cx="4572000" cy="738664"/>
              </a:xfrm>
              <a:prstGeom prst="rect">
                <a:avLst/>
              </a:prstGeom>
              <a:noFill/>
            </p:spPr>
            <p:txBody>
              <a:bodyPr wrap="square" rtlCol="0">
                <a:spAutoFit/>
              </a:bodyPr>
              <a:lstStyle/>
              <a:p>
                <a:pPr algn="l"/>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 0.5 *</a:t>
                </a:r>
                <a:r>
                  <a:rPr lang="en-US" dirty="0" smtClean="0">
                    <a:solidFill>
                      <a:srgbClr val="00000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q * (q-1) + </a:t>
                </a:r>
                <a:r>
                  <a:rPr lang="el-GR" sz="1400" dirty="0" smtClean="0">
                    <a:solidFill>
                      <a:srgbClr val="FF0000"/>
                    </a:solidFill>
                    <a:latin typeface="Courier New" pitchFamily="49" charset="0"/>
                    <a:cs typeface="Courier New" pitchFamily="49" charset="0"/>
                  </a:rPr>
                  <a:t>α</a:t>
                </a:r>
                <a:endParaRPr lang="en-US" sz="1400" dirty="0" smtClean="0">
                  <a:solidFill>
                    <a:srgbClr val="FF0000"/>
                  </a:solidFill>
                  <a:latin typeface="Courier New" pitchFamily="49" charset="0"/>
                  <a:cs typeface="Courier New" pitchFamily="49" charset="0"/>
                </a:endParaRPr>
              </a:p>
              <a:p>
                <a:pPr algn="l"/>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o</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 (1-q</a:t>
                </a:r>
                <a:r>
                  <a:rPr lang="en-US" sz="1400" baseline="30000" dirty="0" smtClean="0">
                    <a:solidFill>
                      <a:srgbClr val="000000"/>
                    </a:solidFill>
                    <a:latin typeface="Courier New" pitchFamily="49" charset="0"/>
                    <a:cs typeface="Courier New" pitchFamily="49" charset="0"/>
                  </a:rPr>
                  <a:t>2</a:t>
                </a:r>
                <a:r>
                  <a:rPr lang="en-US" sz="1400" dirty="0" smtClean="0">
                    <a:solidFill>
                      <a:srgbClr val="000000"/>
                    </a:solidFill>
                    <a:latin typeface="Courier New" pitchFamily="49" charset="0"/>
                    <a:cs typeface="Courier New" pitchFamily="49" charset="0"/>
                  </a:rPr>
                  <a:t>)          - </a:t>
                </a:r>
                <a:r>
                  <a:rPr lang="en-US" sz="1400" dirty="0" smtClean="0">
                    <a:solidFill>
                      <a:srgbClr val="FF0000"/>
                    </a:solidFill>
                    <a:latin typeface="Courier New" pitchFamily="49" charset="0"/>
                    <a:cs typeface="Courier New" pitchFamily="49" charset="0"/>
                  </a:rPr>
                  <a:t>2</a:t>
                </a:r>
                <a:r>
                  <a:rPr lang="el-GR" sz="1400" dirty="0" smtClean="0">
                    <a:solidFill>
                      <a:srgbClr val="FF0000"/>
                    </a:solidFill>
                    <a:latin typeface="Courier New" pitchFamily="49" charset="0"/>
                    <a:cs typeface="Courier New" pitchFamily="49" charset="0"/>
                  </a:rPr>
                  <a:t>α</a:t>
                </a:r>
                <a:endParaRPr lang="en-US" sz="1400" dirty="0" smtClean="0">
                  <a:solidFill>
                    <a:srgbClr val="FF0000"/>
                  </a:solidFill>
                  <a:latin typeface="Courier New" pitchFamily="49" charset="0"/>
                  <a:cs typeface="Courier New" pitchFamily="49" charset="0"/>
                </a:endParaRPr>
              </a:p>
              <a:p>
                <a:pPr algn="l"/>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 0.5 *</a:t>
                </a:r>
                <a:r>
                  <a:rPr lang="en-US" dirty="0" smtClean="0">
                    <a:solidFill>
                      <a:srgbClr val="00000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q * (q+1) + </a:t>
                </a:r>
                <a:r>
                  <a:rPr lang="el-GR" sz="1400" dirty="0" smtClean="0">
                    <a:solidFill>
                      <a:srgbClr val="FF0000"/>
                    </a:solidFill>
                    <a:latin typeface="Courier New" pitchFamily="49" charset="0"/>
                    <a:cs typeface="Courier New" pitchFamily="49" charset="0"/>
                  </a:rPr>
                  <a:t>α</a:t>
                </a:r>
                <a:endParaRPr lang="en-US" sz="1400" dirty="0" smtClean="0">
                  <a:solidFill>
                    <a:srgbClr val="FF0000"/>
                  </a:solidFill>
                  <a:latin typeface="Courier New" pitchFamily="49" charset="0"/>
                  <a:cs typeface="Courier New" pitchFamily="49" charset="0"/>
                </a:endParaRPr>
              </a:p>
            </p:txBody>
          </p:sp>
        </p:grpSp>
        <p:sp>
          <p:nvSpPr>
            <p:cNvPr id="64" name="TextBox 63"/>
            <p:cNvSpPr txBox="1"/>
            <p:nvPr/>
          </p:nvSpPr>
          <p:spPr>
            <a:xfrm>
              <a:off x="0" y="5155049"/>
              <a:ext cx="9144000" cy="1169551"/>
            </a:xfrm>
            <a:prstGeom prst="rect">
              <a:avLst/>
            </a:prstGeom>
            <a:noFill/>
          </p:spPr>
          <p:txBody>
            <a:bodyPr wrap="square" rtlCol="0">
              <a:spAutoFit/>
            </a:bodyPr>
            <a:lstStyle/>
            <a:p>
              <a:pPr marL="228600" algn="l"/>
              <a:r>
                <a:rPr lang="en-US" sz="1400" dirty="0" smtClean="0">
                  <a:solidFill>
                    <a:srgbClr val="000000"/>
                  </a:solidFill>
                  <a:latin typeface="Arial" pitchFamily="34" charset="0"/>
                  <a:cs typeface="Arial" pitchFamily="34" charset="0"/>
                </a:rPr>
                <a:t>The finer grid variable, </a:t>
              </a:r>
              <a:r>
                <a:rPr lang="en-US" sz="1400" dirty="0" smtClean="0">
                  <a:solidFill>
                    <a:srgbClr val="FF0000"/>
                  </a:solidFill>
                  <a:latin typeface="Arial" pitchFamily="34" charset="0"/>
                  <a:cs typeface="Arial" pitchFamily="34" charset="0"/>
                </a:rPr>
                <a:t>F</a:t>
              </a:r>
              <a:r>
                <a:rPr lang="en-US" sz="1400" dirty="0" smtClean="0">
                  <a:solidFill>
                    <a:srgbClr val="000000"/>
                  </a:solidFill>
                  <a:latin typeface="Arial" pitchFamily="34" charset="0"/>
                  <a:cs typeface="Arial" pitchFamily="34" charset="0"/>
                </a:rPr>
                <a:t>, is interpolated from the coarser grid variable, </a:t>
              </a:r>
              <a:r>
                <a:rPr lang="en-US" sz="1400" dirty="0" smtClean="0">
                  <a:solidFill>
                    <a:srgbClr val="0033CC"/>
                  </a:solidFill>
                  <a:latin typeface="Arial" pitchFamily="34" charset="0"/>
                  <a:cs typeface="Arial" pitchFamily="34" charset="0"/>
                </a:rPr>
                <a:t>C</a:t>
              </a:r>
              <a:r>
                <a:rPr lang="en-US" sz="1400" dirty="0" smtClean="0">
                  <a:solidFill>
                    <a:srgbClr val="000000"/>
                  </a:solidFill>
                  <a:latin typeface="Arial" pitchFamily="34" charset="0"/>
                  <a:cs typeface="Arial" pitchFamily="34" charset="0"/>
                </a:rPr>
                <a:t>, as:</a:t>
              </a:r>
            </a:p>
            <a:p>
              <a:pPr marL="228600" algn="l"/>
              <a:endParaRPr lang="en-US" sz="1400" dirty="0" smtClean="0">
                <a:solidFill>
                  <a:srgbClr val="000000"/>
                </a:solidFill>
                <a:latin typeface="Arial" pitchFamily="34" charset="0"/>
                <a:cs typeface="Arial" pitchFamily="34" charset="0"/>
              </a:endParaRPr>
            </a:p>
            <a:p>
              <a:pPr marL="228600" algn="l">
                <a:tabLst>
                  <a:tab pos="914400" algn="l"/>
                </a:tabLst>
              </a:pPr>
              <a:r>
                <a:rPr lang="en-US" sz="1400" dirty="0" smtClean="0">
                  <a:solidFill>
                    <a:srgbClr val="FF0000"/>
                  </a:solidFill>
                  <a:latin typeface="Courier New" pitchFamily="49" charset="0"/>
                  <a:cs typeface="Courier New" pitchFamily="49" charset="0"/>
                </a:rPr>
                <a:t>F(</a:t>
              </a:r>
              <a:r>
                <a:rPr lang="en-US" sz="1400" dirty="0" err="1" smtClean="0">
                  <a:solidFill>
                    <a:srgbClr val="FF0000"/>
                  </a:solidFill>
                  <a:latin typeface="Courier New" pitchFamily="49" charset="0"/>
                  <a:cs typeface="Courier New" pitchFamily="49" charset="0"/>
                </a:rPr>
                <a:t>Irg,Jrg</a:t>
              </a:r>
              <a:r>
                <a:rPr lang="en-US" sz="1400" dirty="0" smtClean="0">
                  <a:solidFill>
                    <a:srgbClr val="FF0000"/>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a:t>
              </a:r>
              <a:r>
                <a:rPr lang="en-US" sz="1400" dirty="0" smtClean="0">
                  <a:solidFill>
                    <a:srgbClr val="FF0000"/>
                  </a:solidFill>
                  <a:latin typeface="Courier New" pitchFamily="49" charset="0"/>
                  <a:cs typeface="Courier New" pitchFamily="49" charset="0"/>
                </a:rPr>
                <a:t>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33CC"/>
                  </a:solidFill>
                  <a:latin typeface="Courier New" pitchFamily="49" charset="0"/>
                  <a:cs typeface="Courier New" pitchFamily="49" charset="0"/>
                </a:rPr>
                <a:t>C(Idg-1,Jdg-1)</a:t>
              </a:r>
              <a:r>
                <a:rPr lang="en-US" sz="1400" dirty="0" smtClean="0">
                  <a:solidFill>
                    <a:srgbClr val="000000"/>
                  </a:solidFill>
                  <a:latin typeface="Courier New" pitchFamily="49" charset="0"/>
                  <a:cs typeface="Courier New" pitchFamily="49" charset="0"/>
                </a:rPr>
                <a:t> + </a:t>
              </a:r>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o</a:t>
              </a:r>
              <a:r>
                <a:rPr lang="en-US" sz="1400" dirty="0" smtClean="0">
                  <a:solidFill>
                    <a:srgbClr val="000000"/>
                  </a:solidFill>
                  <a:latin typeface="Courier New" pitchFamily="49" charset="0"/>
                  <a:cs typeface="Courier New" pitchFamily="49" charset="0"/>
                </a:rPr>
                <a:t> * </a:t>
              </a:r>
              <a:r>
                <a:rPr lang="en-US" sz="1400" dirty="0" smtClean="0">
                  <a:solidFill>
                    <a:srgbClr val="0033CC"/>
                  </a:solidFill>
                  <a:latin typeface="Courier New" pitchFamily="49" charset="0"/>
                  <a:cs typeface="Courier New" pitchFamily="49" charset="0"/>
                </a:rPr>
                <a:t>C(Idg,Jdg-1)</a:t>
              </a:r>
              <a:r>
                <a:rPr lang="en-US" sz="1400" dirty="0" smtClean="0">
                  <a:solidFill>
                    <a:srgbClr val="000000"/>
                  </a:solidFill>
                  <a:latin typeface="Courier New" pitchFamily="49" charset="0"/>
                  <a:cs typeface="Courier New" pitchFamily="49" charset="0"/>
                </a:rPr>
                <a:t> + </a:t>
              </a:r>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33CC"/>
                  </a:solidFill>
                  <a:latin typeface="Courier New" pitchFamily="49" charset="0"/>
                  <a:cs typeface="Courier New" pitchFamily="49" charset="0"/>
                </a:rPr>
                <a:t>C(Idg+1,Jdg-1)</a:t>
              </a:r>
              <a:r>
                <a:rPr lang="en-US" sz="1400" dirty="0" smtClean="0">
                  <a:solidFill>
                    <a:srgbClr val="000000"/>
                  </a:solidFill>
                  <a:latin typeface="Courier New" pitchFamily="49" charset="0"/>
                  <a:cs typeface="Courier New" pitchFamily="49" charset="0"/>
                </a:rPr>
                <a:t>]+</a:t>
              </a:r>
            </a:p>
            <a:p>
              <a:pPr marL="228600" algn="l">
                <a:tabLst>
                  <a:tab pos="914400" algn="l"/>
                </a:tabLst>
              </a:pPr>
              <a:r>
                <a:rPr lang="en-US" sz="1400" dirty="0" smtClean="0">
                  <a:solidFill>
                    <a:srgbClr val="000000"/>
                  </a:solidFill>
                  <a:latin typeface="Courier New" pitchFamily="49" charset="0"/>
                  <a:cs typeface="Courier New" pitchFamily="49" charset="0"/>
                </a:rPr>
                <a:t>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o</a:t>
              </a:r>
              <a:r>
                <a:rPr lang="en-US" sz="1400" dirty="0" smtClean="0">
                  <a:solidFill>
                    <a:srgbClr val="000000"/>
                  </a:solidFill>
                  <a:latin typeface="Courier New" pitchFamily="49" charset="0"/>
                  <a:cs typeface="Courier New" pitchFamily="49" charset="0"/>
                </a:rPr>
                <a:t> * [</a:t>
              </a:r>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33CC"/>
                  </a:solidFill>
                  <a:latin typeface="Courier New" pitchFamily="49" charset="0"/>
                  <a:cs typeface="Courier New" pitchFamily="49" charset="0"/>
                </a:rPr>
                <a:t>C(Idg-1,Jdg  )</a:t>
              </a:r>
              <a:r>
                <a:rPr lang="en-US" sz="1400" dirty="0" smtClean="0">
                  <a:solidFill>
                    <a:srgbClr val="000000"/>
                  </a:solidFill>
                  <a:latin typeface="Courier New" pitchFamily="49" charset="0"/>
                  <a:cs typeface="Courier New" pitchFamily="49" charset="0"/>
                </a:rPr>
                <a:t> + </a:t>
              </a:r>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o</a:t>
              </a:r>
              <a:r>
                <a:rPr lang="en-US" sz="1400" dirty="0" smtClean="0">
                  <a:solidFill>
                    <a:srgbClr val="000000"/>
                  </a:solidFill>
                  <a:latin typeface="Courier New" pitchFamily="49" charset="0"/>
                  <a:cs typeface="Courier New" pitchFamily="49" charset="0"/>
                </a:rPr>
                <a:t> * </a:t>
              </a:r>
              <a:r>
                <a:rPr lang="en-US" sz="1400" dirty="0" smtClean="0">
                  <a:solidFill>
                    <a:srgbClr val="0033CC"/>
                  </a:solidFill>
                  <a:latin typeface="Courier New" pitchFamily="49" charset="0"/>
                  <a:cs typeface="Courier New" pitchFamily="49" charset="0"/>
                </a:rPr>
                <a:t>C(</a:t>
              </a:r>
              <a:r>
                <a:rPr lang="en-US" sz="1400" dirty="0" err="1" smtClean="0">
                  <a:solidFill>
                    <a:srgbClr val="0033CC"/>
                  </a:solidFill>
                  <a:latin typeface="Courier New" pitchFamily="49" charset="0"/>
                  <a:cs typeface="Courier New" pitchFamily="49" charset="0"/>
                </a:rPr>
                <a:t>Idg,Jdg</a:t>
              </a:r>
              <a:r>
                <a:rPr lang="en-US" sz="1400" dirty="0" smtClean="0">
                  <a:solidFill>
                    <a:srgbClr val="0033CC"/>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 + </a:t>
              </a:r>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33CC"/>
                  </a:solidFill>
                  <a:latin typeface="Courier New" pitchFamily="49" charset="0"/>
                  <a:cs typeface="Courier New" pitchFamily="49" charset="0"/>
                </a:rPr>
                <a:t>C(Idg+1,Jdg  )</a:t>
              </a:r>
              <a:r>
                <a:rPr lang="en-US" sz="1400" dirty="0" smtClean="0">
                  <a:solidFill>
                    <a:srgbClr val="000000"/>
                  </a:solidFill>
                  <a:latin typeface="Courier New" pitchFamily="49" charset="0"/>
                  <a:cs typeface="Courier New" pitchFamily="49" charset="0"/>
                </a:rPr>
                <a:t>]+</a:t>
              </a:r>
            </a:p>
            <a:p>
              <a:pPr marL="228600" algn="l">
                <a:tabLst>
                  <a:tab pos="914400" algn="l"/>
                </a:tabLst>
              </a:pPr>
              <a:r>
                <a:rPr lang="en-US" sz="1400" dirty="0" smtClean="0">
                  <a:solidFill>
                    <a:srgbClr val="000000"/>
                  </a:solidFill>
                  <a:latin typeface="Courier New" pitchFamily="49" charset="0"/>
                  <a:cs typeface="Courier New" pitchFamily="49" charset="0"/>
                </a:rPr>
                <a:t>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33CC"/>
                  </a:solidFill>
                  <a:latin typeface="Courier New" pitchFamily="49" charset="0"/>
                  <a:cs typeface="Courier New" pitchFamily="49" charset="0"/>
                </a:rPr>
                <a:t>C(Idg-1,Jdg+1)</a:t>
              </a:r>
              <a:r>
                <a:rPr lang="en-US" sz="1400" dirty="0" smtClean="0">
                  <a:solidFill>
                    <a:srgbClr val="000000"/>
                  </a:solidFill>
                  <a:latin typeface="Courier New" pitchFamily="49" charset="0"/>
                  <a:cs typeface="Courier New" pitchFamily="49" charset="0"/>
                </a:rPr>
                <a:t> + </a:t>
              </a:r>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o</a:t>
              </a:r>
              <a:r>
                <a:rPr lang="en-US" sz="1400" dirty="0" smtClean="0">
                  <a:solidFill>
                    <a:srgbClr val="000000"/>
                  </a:solidFill>
                  <a:latin typeface="Courier New" pitchFamily="49" charset="0"/>
                  <a:cs typeface="Courier New" pitchFamily="49" charset="0"/>
                </a:rPr>
                <a:t> * </a:t>
              </a:r>
              <a:r>
                <a:rPr lang="en-US" sz="1400" dirty="0" smtClean="0">
                  <a:solidFill>
                    <a:srgbClr val="0033CC"/>
                  </a:solidFill>
                  <a:latin typeface="Courier New" pitchFamily="49" charset="0"/>
                  <a:cs typeface="Courier New" pitchFamily="49" charset="0"/>
                </a:rPr>
                <a:t>C(Idg,Jdg+1)</a:t>
              </a:r>
              <a:r>
                <a:rPr lang="en-US" sz="1400" dirty="0" smtClean="0">
                  <a:solidFill>
                    <a:srgbClr val="000000"/>
                  </a:solidFill>
                  <a:latin typeface="Courier New" pitchFamily="49" charset="0"/>
                  <a:cs typeface="Courier New" pitchFamily="49" charset="0"/>
                </a:rPr>
                <a:t> + </a:t>
              </a:r>
              <a:r>
                <a:rPr lang="en-US" sz="1400" dirty="0" smtClean="0">
                  <a:solidFill>
                    <a:srgbClr val="FF00FF"/>
                  </a:solidFill>
                  <a:latin typeface="Courier New" pitchFamily="49" charset="0"/>
                  <a:cs typeface="Courier New" pitchFamily="49" charset="0"/>
                </a:rPr>
                <a:t>R</a:t>
              </a:r>
              <a:r>
                <a:rPr lang="en-US" sz="1400" baseline="30000" dirty="0" smtClean="0">
                  <a:solidFill>
                    <a:srgbClr val="FF00FF"/>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33CC"/>
                  </a:solidFill>
                  <a:latin typeface="Courier New" pitchFamily="49" charset="0"/>
                  <a:cs typeface="Courier New" pitchFamily="49" charset="0"/>
                </a:rPr>
                <a:t>C(Idg+1,Jdg+1)</a:t>
              </a:r>
              <a:r>
                <a:rPr lang="en-US" sz="1400" dirty="0" smtClean="0">
                  <a:solidFill>
                    <a:srgbClr val="000000"/>
                  </a:solidFill>
                  <a:latin typeface="Courier New" pitchFamily="49" charset="0"/>
                  <a:cs typeface="Courier New" pitchFamily="49" charset="0"/>
                </a:rPr>
                <a:t>]</a:t>
              </a:r>
              <a:endParaRPr lang="en-US" sz="1400" dirty="0" smtClean="0">
                <a:solidFill>
                  <a:srgbClr val="0033CC"/>
                </a:solidFill>
                <a:latin typeface="Courier New" pitchFamily="49" charset="0"/>
                <a:cs typeface="Courier New" pitchFamily="49" charset="0"/>
              </a:endParaRPr>
            </a:p>
          </p:txBody>
        </p:sp>
      </p:grpSp>
      <p:pic>
        <p:nvPicPr>
          <p:cNvPr id="65" name="Picture 64" descr="conservative_interpolation.png"/>
          <p:cNvPicPr>
            <a:picLocks noChangeAspect="1"/>
          </p:cNvPicPr>
          <p:nvPr/>
        </p:nvPicPr>
        <p:blipFill>
          <a:blip r:embed="rId2" cstate="print"/>
          <a:stretch>
            <a:fillRect/>
          </a:stretch>
        </p:blipFill>
        <p:spPr>
          <a:xfrm>
            <a:off x="2590800" y="457200"/>
            <a:ext cx="3671322" cy="3533318"/>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Box 4"/>
          <p:cNvSpPr txBox="1">
            <a:spLocks noChangeArrowheads="1"/>
          </p:cNvSpPr>
          <p:nvPr/>
        </p:nvSpPr>
        <p:spPr bwMode="auto">
          <a:xfrm>
            <a:off x="1111113" y="0"/>
            <a:ext cx="6917022"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Contact Points: Quadratic Interpolation </a:t>
            </a:r>
            <a:endParaRPr lang="en-US" sz="2400" b="0" dirty="0">
              <a:solidFill>
                <a:srgbClr val="0033CC"/>
              </a:solidFill>
              <a:effectLst>
                <a:outerShdw blurRad="38100" dist="38100" dir="2700000" algn="tl">
                  <a:srgbClr val="000000">
                    <a:alpha val="43137"/>
                  </a:srgbClr>
                </a:outerShdw>
              </a:effectLst>
              <a:latin typeface="Arial Black" charset="0"/>
            </a:endParaRPr>
          </a:p>
        </p:txBody>
      </p:sp>
      <p:sp>
        <p:nvSpPr>
          <p:cNvPr id="64" name="TextBox 63"/>
          <p:cNvSpPr txBox="1"/>
          <p:nvPr/>
        </p:nvSpPr>
        <p:spPr>
          <a:xfrm>
            <a:off x="0" y="533400"/>
            <a:ext cx="9144000" cy="307777"/>
          </a:xfrm>
          <a:prstGeom prst="rect">
            <a:avLst/>
          </a:prstGeom>
          <a:noFill/>
        </p:spPr>
        <p:txBody>
          <a:bodyPr wrap="square" rtlCol="0">
            <a:spAutoFit/>
          </a:bodyPr>
          <a:lstStyle/>
          <a:p>
            <a:pPr marL="228600" algn="l"/>
            <a:r>
              <a:rPr lang="en-US" sz="1400" dirty="0" smtClean="0">
                <a:solidFill>
                  <a:srgbClr val="000000"/>
                </a:solidFill>
                <a:latin typeface="Arial" pitchFamily="34" charset="0"/>
                <a:cs typeface="Arial" pitchFamily="34" charset="0"/>
              </a:rPr>
              <a:t>For conservation and reversibility, we need:</a:t>
            </a:r>
          </a:p>
        </p:txBody>
      </p:sp>
      <p:pic>
        <p:nvPicPr>
          <p:cNvPr id="228354" name="Picture 2"/>
          <p:cNvPicPr>
            <a:picLocks noChangeAspect="1" noChangeArrowheads="1"/>
          </p:cNvPicPr>
          <p:nvPr/>
        </p:nvPicPr>
        <p:blipFill>
          <a:blip r:embed="rId2" cstate="print"/>
          <a:srcRect/>
          <a:stretch>
            <a:fillRect/>
          </a:stretch>
        </p:blipFill>
        <p:spPr bwMode="auto">
          <a:xfrm>
            <a:off x="3352800" y="2667000"/>
            <a:ext cx="2438400" cy="930729"/>
          </a:xfrm>
          <a:prstGeom prst="rect">
            <a:avLst/>
          </a:prstGeom>
          <a:noFill/>
          <a:ln w="9525">
            <a:noFill/>
            <a:miter lim="800000"/>
            <a:headEnd/>
            <a:tailEnd/>
          </a:ln>
        </p:spPr>
      </p:pic>
      <p:pic>
        <p:nvPicPr>
          <p:cNvPr id="228355" name="Picture 3"/>
          <p:cNvPicPr>
            <a:picLocks noChangeAspect="1" noChangeArrowheads="1"/>
          </p:cNvPicPr>
          <p:nvPr/>
        </p:nvPicPr>
        <p:blipFill>
          <a:blip r:embed="rId3" cstate="print"/>
          <a:srcRect/>
          <a:stretch>
            <a:fillRect/>
          </a:stretch>
        </p:blipFill>
        <p:spPr bwMode="auto">
          <a:xfrm>
            <a:off x="3730895" y="990600"/>
            <a:ext cx="1682210" cy="864584"/>
          </a:xfrm>
          <a:prstGeom prst="rect">
            <a:avLst/>
          </a:prstGeom>
          <a:noFill/>
          <a:ln w="9525">
            <a:noFill/>
            <a:miter lim="800000"/>
            <a:headEnd/>
            <a:tailEnd/>
          </a:ln>
        </p:spPr>
      </p:pic>
      <p:sp>
        <p:nvSpPr>
          <p:cNvPr id="11" name="TextBox 10"/>
          <p:cNvSpPr txBox="1"/>
          <p:nvPr/>
        </p:nvSpPr>
        <p:spPr>
          <a:xfrm>
            <a:off x="208850" y="1981200"/>
            <a:ext cx="5810950" cy="307777"/>
          </a:xfrm>
          <a:prstGeom prst="rect">
            <a:avLst/>
          </a:prstGeom>
          <a:noFill/>
        </p:spPr>
        <p:txBody>
          <a:bodyPr wrap="none" rtlCol="0">
            <a:spAutoFit/>
          </a:bodyPr>
          <a:lstStyle/>
          <a:p>
            <a:pPr algn="l"/>
            <a:r>
              <a:rPr lang="en-US" sz="1400" dirty="0" smtClean="0">
                <a:solidFill>
                  <a:srgbClr val="000000"/>
                </a:solidFill>
                <a:latin typeface="Arial" pitchFamily="34" charset="0"/>
                <a:cs typeface="Arial" pitchFamily="34" charset="0"/>
              </a:rPr>
              <a:t>where </a:t>
            </a:r>
            <a:r>
              <a:rPr lang="en-US" sz="1400" dirty="0" smtClean="0">
                <a:solidFill>
                  <a:srgbClr val="FF0000"/>
                </a:solidFill>
                <a:latin typeface="Arial" pitchFamily="34" charset="0"/>
                <a:cs typeface="Arial" pitchFamily="34" charset="0"/>
              </a:rPr>
              <a:t>r</a:t>
            </a:r>
            <a:r>
              <a:rPr lang="en-US" sz="1400" dirty="0" smtClean="0">
                <a:solidFill>
                  <a:srgbClr val="000000"/>
                </a:solidFill>
                <a:latin typeface="Arial" pitchFamily="34" charset="0"/>
                <a:cs typeface="Arial" pitchFamily="34" charset="0"/>
              </a:rPr>
              <a:t> is the grid refinement factor. The reversibility condition is:</a:t>
            </a:r>
            <a:endParaRPr lang="en-US" sz="1400" dirty="0">
              <a:solidFill>
                <a:srgbClr val="000000"/>
              </a:solidFill>
              <a:latin typeface="Arial" pitchFamily="34" charset="0"/>
              <a:cs typeface="Arial" pitchFamily="34" charset="0"/>
            </a:endParaRPr>
          </a:p>
        </p:txBody>
      </p:sp>
      <p:sp>
        <p:nvSpPr>
          <p:cNvPr id="15" name="TextBox 14"/>
          <p:cNvSpPr txBox="1"/>
          <p:nvPr/>
        </p:nvSpPr>
        <p:spPr>
          <a:xfrm>
            <a:off x="228600" y="3810000"/>
            <a:ext cx="8763000" cy="307777"/>
          </a:xfrm>
          <a:prstGeom prst="rect">
            <a:avLst/>
          </a:prstGeom>
          <a:noFill/>
        </p:spPr>
        <p:txBody>
          <a:bodyPr wrap="square" rtlCol="0">
            <a:spAutoFit/>
          </a:bodyPr>
          <a:lstStyle/>
          <a:p>
            <a:pPr algn="l"/>
            <a:r>
              <a:rPr lang="en-US" sz="1400" dirty="0" smtClean="0">
                <a:solidFill>
                  <a:srgbClr val="000000"/>
                </a:solidFill>
                <a:latin typeface="Arial" pitchFamily="34" charset="0"/>
                <a:cs typeface="Arial" pitchFamily="34" charset="0"/>
              </a:rPr>
              <a:t>Then, the quadratic interpolation weights are:</a:t>
            </a:r>
          </a:p>
        </p:txBody>
      </p:sp>
      <p:sp>
        <p:nvSpPr>
          <p:cNvPr id="17" name="Rectangle 16"/>
          <p:cNvSpPr/>
          <p:nvPr/>
        </p:nvSpPr>
        <p:spPr>
          <a:xfrm>
            <a:off x="2286000" y="4369475"/>
            <a:ext cx="4572000" cy="2031325"/>
          </a:xfrm>
          <a:prstGeom prst="rect">
            <a:avLst/>
          </a:prstGeom>
        </p:spPr>
        <p:txBody>
          <a:bodyPr>
            <a:spAutoFit/>
          </a:bodyPr>
          <a:lstStyle/>
          <a:p>
            <a:pPr algn="l"/>
            <a:r>
              <a:rPr lang="en-US" sz="1400" dirty="0" err="1" smtClean="0">
                <a:solidFill>
                  <a:srgbClr val="FF0000"/>
                </a:solidFill>
                <a:latin typeface="Courier New" pitchFamily="49" charset="0"/>
                <a:cs typeface="Courier New" pitchFamily="49" charset="0"/>
              </a:rPr>
              <a:t>Qweight</a:t>
            </a:r>
            <a:r>
              <a:rPr lang="en-US" sz="1400" dirty="0" smtClean="0">
                <a:solidFill>
                  <a:srgbClr val="FF0000"/>
                </a:solidFill>
                <a:latin typeface="Courier New" pitchFamily="49" charset="0"/>
                <a:cs typeface="Courier New" pitchFamily="49" charset="0"/>
              </a:rPr>
              <a:t> (1, :)</a:t>
            </a:r>
            <a:r>
              <a:rPr lang="en-US" sz="1400" dirty="0" smtClean="0">
                <a:solidFill>
                  <a:srgbClr val="000000"/>
                </a:solidFill>
                <a:latin typeface="Courier New" pitchFamily="49" charset="0"/>
                <a:cs typeface="Courier New" pitchFamily="49" charset="0"/>
              </a:rPr>
              <a:t> = </a:t>
            </a:r>
            <a:r>
              <a:rPr lang="en-US" sz="1400" dirty="0" smtClean="0">
                <a:solidFill>
                  <a:srgbClr val="FF0000"/>
                </a:solidFill>
                <a:latin typeface="Courier New" pitchFamily="49" charset="0"/>
                <a:cs typeface="Courier New" pitchFamily="49" charset="0"/>
              </a:rPr>
              <a:t>R</a:t>
            </a:r>
            <a:r>
              <a:rPr lang="en-US" sz="1400" baseline="30000" dirty="0" smtClean="0">
                <a:solidFill>
                  <a:srgbClr val="FF0000"/>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a:t>
            </a:r>
          </a:p>
          <a:p>
            <a:pPr algn="l"/>
            <a:r>
              <a:rPr lang="en-US" sz="1400" dirty="0" err="1" smtClean="0">
                <a:solidFill>
                  <a:srgbClr val="FF0000"/>
                </a:solidFill>
                <a:latin typeface="Courier New" pitchFamily="49" charset="0"/>
                <a:cs typeface="Courier New" pitchFamily="49" charset="0"/>
              </a:rPr>
              <a:t>Qweight</a:t>
            </a:r>
            <a:r>
              <a:rPr lang="en-US" sz="1400" dirty="0" smtClean="0">
                <a:solidFill>
                  <a:srgbClr val="FF0000"/>
                </a:solidFill>
                <a:latin typeface="Courier New" pitchFamily="49" charset="0"/>
                <a:cs typeface="Courier New" pitchFamily="49" charset="0"/>
              </a:rPr>
              <a:t> (2, :)</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 </a:t>
            </a:r>
            <a:r>
              <a:rPr lang="en-US" sz="1400" dirty="0" smtClean="0">
                <a:solidFill>
                  <a:srgbClr val="FF0000"/>
                </a:solidFill>
                <a:latin typeface="Courier New" pitchFamily="49" charset="0"/>
                <a:cs typeface="Courier New" pitchFamily="49" charset="0"/>
              </a:rPr>
              <a:t>R</a:t>
            </a:r>
            <a:r>
              <a:rPr lang="en-US" sz="1400" baseline="30000" dirty="0" smtClean="0">
                <a:solidFill>
                  <a:srgbClr val="FF0000"/>
                </a:solidFill>
                <a:latin typeface="Courier New" pitchFamily="49" charset="0"/>
                <a:cs typeface="Courier New" pitchFamily="49" charset="0"/>
              </a:rPr>
              <a:t>o</a:t>
            </a:r>
            <a:r>
              <a:rPr lang="en-US" sz="1400" dirty="0" smtClean="0">
                <a:solidFill>
                  <a:srgbClr val="000000"/>
                </a:solidFill>
                <a:latin typeface="Courier New" pitchFamily="49" charset="0"/>
                <a:cs typeface="Courier New" pitchFamily="49" charset="0"/>
              </a:rPr>
              <a:t> *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a:t>
            </a:r>
            <a:endParaRPr lang="en-US" sz="1400" dirty="0" smtClean="0">
              <a:solidFill>
                <a:srgbClr val="0033CC"/>
              </a:solidFill>
              <a:latin typeface="Courier New" pitchFamily="49" charset="0"/>
              <a:cs typeface="Courier New" pitchFamily="49" charset="0"/>
            </a:endParaRPr>
          </a:p>
          <a:p>
            <a:pPr algn="l"/>
            <a:r>
              <a:rPr lang="en-US" sz="1400" dirty="0" err="1" smtClean="0">
                <a:solidFill>
                  <a:srgbClr val="FF0000"/>
                </a:solidFill>
                <a:latin typeface="Courier New" pitchFamily="49" charset="0"/>
                <a:cs typeface="Courier New" pitchFamily="49" charset="0"/>
              </a:rPr>
              <a:t>Qweight</a:t>
            </a:r>
            <a:r>
              <a:rPr lang="en-US" sz="1400" dirty="0" smtClean="0">
                <a:solidFill>
                  <a:srgbClr val="FF0000"/>
                </a:solidFill>
                <a:latin typeface="Courier New" pitchFamily="49" charset="0"/>
                <a:cs typeface="Courier New" pitchFamily="49" charset="0"/>
              </a:rPr>
              <a:t> (3, :)</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a:t>
            </a:r>
            <a:r>
              <a:rPr lang="en-US" sz="1400" dirty="0" smtClean="0">
                <a:solidFill>
                  <a:srgbClr val="FF0000"/>
                </a:solidFill>
                <a:latin typeface="Courier New" pitchFamily="49" charset="0"/>
                <a:cs typeface="Courier New" pitchFamily="49" charset="0"/>
              </a:rPr>
              <a:t> R</a:t>
            </a:r>
            <a:r>
              <a:rPr lang="en-US" sz="1400" baseline="30000" dirty="0" smtClean="0">
                <a:solidFill>
                  <a:srgbClr val="FF0000"/>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a:t>
            </a:r>
            <a:endParaRPr lang="en-US" sz="1400" dirty="0" smtClean="0">
              <a:solidFill>
                <a:srgbClr val="1E1E1E"/>
              </a:solidFill>
              <a:latin typeface="Courier New" pitchFamily="49" charset="0"/>
              <a:cs typeface="Courier New" pitchFamily="49" charset="0"/>
            </a:endParaRPr>
          </a:p>
          <a:p>
            <a:pPr algn="l"/>
            <a:r>
              <a:rPr lang="en-US" sz="1400" dirty="0" err="1" smtClean="0">
                <a:solidFill>
                  <a:srgbClr val="FF0000"/>
                </a:solidFill>
                <a:latin typeface="Courier New" pitchFamily="49" charset="0"/>
                <a:cs typeface="Courier New" pitchFamily="49" charset="0"/>
              </a:rPr>
              <a:t>Qweight</a:t>
            </a:r>
            <a:r>
              <a:rPr lang="en-US" sz="1400" dirty="0" smtClean="0">
                <a:solidFill>
                  <a:srgbClr val="FF0000"/>
                </a:solidFill>
                <a:latin typeface="Courier New" pitchFamily="49" charset="0"/>
                <a:cs typeface="Courier New" pitchFamily="49" charset="0"/>
              </a:rPr>
              <a:t> (4, :)</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a:t>
            </a:r>
            <a:r>
              <a:rPr lang="en-US" sz="1400" dirty="0" smtClean="0">
                <a:solidFill>
                  <a:srgbClr val="FF0000"/>
                </a:solidFill>
                <a:latin typeface="Courier New" pitchFamily="49" charset="0"/>
                <a:cs typeface="Courier New" pitchFamily="49" charset="0"/>
              </a:rPr>
              <a:t> R</a:t>
            </a:r>
            <a:r>
              <a:rPr lang="en-US" sz="1400" baseline="30000" dirty="0" smtClean="0">
                <a:solidFill>
                  <a:srgbClr val="FF0000"/>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o</a:t>
            </a:r>
            <a:endParaRPr lang="en-US" sz="1400" dirty="0" smtClean="0">
              <a:solidFill>
                <a:srgbClr val="1E1E1E"/>
              </a:solidFill>
              <a:latin typeface="Courier New" pitchFamily="49" charset="0"/>
              <a:cs typeface="Courier New" pitchFamily="49" charset="0"/>
            </a:endParaRPr>
          </a:p>
          <a:p>
            <a:pPr algn="l"/>
            <a:r>
              <a:rPr lang="en-US" sz="1400" dirty="0" err="1" smtClean="0">
                <a:solidFill>
                  <a:srgbClr val="FF0000"/>
                </a:solidFill>
                <a:latin typeface="Courier New" pitchFamily="49" charset="0"/>
                <a:cs typeface="Courier New" pitchFamily="49" charset="0"/>
              </a:rPr>
              <a:t>Qweight</a:t>
            </a:r>
            <a:r>
              <a:rPr lang="en-US" sz="1400" dirty="0" smtClean="0">
                <a:solidFill>
                  <a:srgbClr val="FF0000"/>
                </a:solidFill>
                <a:latin typeface="Courier New" pitchFamily="49" charset="0"/>
                <a:cs typeface="Courier New" pitchFamily="49" charset="0"/>
              </a:rPr>
              <a:t> (5, :)</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a:t>
            </a:r>
            <a:r>
              <a:rPr lang="en-US" sz="1400" dirty="0" smtClean="0">
                <a:solidFill>
                  <a:srgbClr val="FF0000"/>
                </a:solidFill>
                <a:latin typeface="Courier New" pitchFamily="49" charset="0"/>
                <a:cs typeface="Courier New" pitchFamily="49" charset="0"/>
              </a:rPr>
              <a:t> R</a:t>
            </a:r>
            <a:r>
              <a:rPr lang="en-US" sz="1400" baseline="30000" dirty="0" smtClean="0">
                <a:solidFill>
                  <a:srgbClr val="FF0000"/>
                </a:solidFill>
                <a:latin typeface="Courier New" pitchFamily="49" charset="0"/>
                <a:cs typeface="Courier New" pitchFamily="49" charset="0"/>
              </a:rPr>
              <a:t>o</a:t>
            </a:r>
            <a:r>
              <a:rPr lang="en-US" sz="1400" dirty="0" smtClean="0">
                <a:solidFill>
                  <a:srgbClr val="000000"/>
                </a:solidFill>
                <a:latin typeface="Courier New" pitchFamily="49" charset="0"/>
                <a:cs typeface="Courier New" pitchFamily="49" charset="0"/>
              </a:rPr>
              <a:t> *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o</a:t>
            </a:r>
            <a:endParaRPr lang="en-US" sz="1400" dirty="0" smtClean="0">
              <a:solidFill>
                <a:srgbClr val="0033CC"/>
              </a:solidFill>
              <a:latin typeface="Courier New" pitchFamily="49" charset="0"/>
              <a:cs typeface="Courier New" pitchFamily="49" charset="0"/>
            </a:endParaRPr>
          </a:p>
          <a:p>
            <a:pPr algn="l"/>
            <a:r>
              <a:rPr lang="en-US" sz="1400" dirty="0" err="1" smtClean="0">
                <a:solidFill>
                  <a:srgbClr val="FF0000"/>
                </a:solidFill>
                <a:latin typeface="Courier New" pitchFamily="49" charset="0"/>
                <a:cs typeface="Courier New" pitchFamily="49" charset="0"/>
              </a:rPr>
              <a:t>Qweight</a:t>
            </a:r>
            <a:r>
              <a:rPr lang="en-US" sz="1400" dirty="0" smtClean="0">
                <a:solidFill>
                  <a:srgbClr val="FF0000"/>
                </a:solidFill>
                <a:latin typeface="Courier New" pitchFamily="49" charset="0"/>
                <a:cs typeface="Courier New" pitchFamily="49" charset="0"/>
              </a:rPr>
              <a:t> (6, :)</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a:t>
            </a:r>
            <a:r>
              <a:rPr lang="en-US" sz="1400" dirty="0" smtClean="0">
                <a:solidFill>
                  <a:srgbClr val="FF0000"/>
                </a:solidFill>
                <a:latin typeface="Courier New" pitchFamily="49" charset="0"/>
                <a:cs typeface="Courier New" pitchFamily="49" charset="0"/>
              </a:rPr>
              <a:t> R</a:t>
            </a:r>
            <a:r>
              <a:rPr lang="en-US" sz="1400" baseline="30000" dirty="0" smtClean="0">
                <a:solidFill>
                  <a:srgbClr val="FF0000"/>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o</a:t>
            </a:r>
            <a:endParaRPr lang="en-US" sz="1400" dirty="0" smtClean="0">
              <a:solidFill>
                <a:srgbClr val="0033CC"/>
              </a:solidFill>
              <a:latin typeface="Courier New" pitchFamily="49" charset="0"/>
              <a:cs typeface="Courier New" pitchFamily="49" charset="0"/>
            </a:endParaRPr>
          </a:p>
          <a:p>
            <a:pPr algn="l"/>
            <a:r>
              <a:rPr lang="en-US" sz="1400" dirty="0" err="1" smtClean="0">
                <a:solidFill>
                  <a:srgbClr val="FF0000"/>
                </a:solidFill>
                <a:latin typeface="Courier New" pitchFamily="49" charset="0"/>
                <a:cs typeface="Courier New" pitchFamily="49" charset="0"/>
              </a:rPr>
              <a:t>Qweight</a:t>
            </a:r>
            <a:r>
              <a:rPr lang="en-US" sz="1400" dirty="0" smtClean="0">
                <a:solidFill>
                  <a:srgbClr val="FF0000"/>
                </a:solidFill>
                <a:latin typeface="Courier New" pitchFamily="49" charset="0"/>
                <a:cs typeface="Courier New" pitchFamily="49" charset="0"/>
              </a:rPr>
              <a:t> (7, :)</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a:t>
            </a:r>
            <a:r>
              <a:rPr lang="en-US" sz="1400" dirty="0" smtClean="0">
                <a:solidFill>
                  <a:srgbClr val="FF0000"/>
                </a:solidFill>
                <a:latin typeface="Courier New" pitchFamily="49" charset="0"/>
                <a:cs typeface="Courier New" pitchFamily="49" charset="0"/>
              </a:rPr>
              <a:t> R</a:t>
            </a:r>
            <a:r>
              <a:rPr lang="en-US" sz="1400" baseline="30000" dirty="0" smtClean="0">
                <a:solidFill>
                  <a:srgbClr val="FF0000"/>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a:t>
            </a:r>
            <a:endParaRPr lang="en-US" sz="1400" dirty="0" smtClean="0">
              <a:solidFill>
                <a:srgbClr val="1E1E1E"/>
              </a:solidFill>
              <a:latin typeface="Courier New" pitchFamily="49" charset="0"/>
              <a:cs typeface="Courier New" pitchFamily="49" charset="0"/>
            </a:endParaRPr>
          </a:p>
          <a:p>
            <a:pPr algn="l"/>
            <a:r>
              <a:rPr lang="en-US" sz="1400" dirty="0" err="1" smtClean="0">
                <a:solidFill>
                  <a:srgbClr val="FF0000"/>
                </a:solidFill>
                <a:latin typeface="Courier New" pitchFamily="49" charset="0"/>
                <a:cs typeface="Courier New" pitchFamily="49" charset="0"/>
              </a:rPr>
              <a:t>Qweight</a:t>
            </a:r>
            <a:r>
              <a:rPr lang="en-US" sz="1400" dirty="0" smtClean="0">
                <a:solidFill>
                  <a:srgbClr val="FF0000"/>
                </a:solidFill>
                <a:latin typeface="Courier New" pitchFamily="49" charset="0"/>
                <a:cs typeface="Courier New" pitchFamily="49" charset="0"/>
              </a:rPr>
              <a:t> (8, :)</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a:t>
            </a:r>
            <a:r>
              <a:rPr lang="en-US" sz="1400" dirty="0" smtClean="0">
                <a:solidFill>
                  <a:srgbClr val="FF0000"/>
                </a:solidFill>
                <a:latin typeface="Courier New" pitchFamily="49" charset="0"/>
                <a:cs typeface="Courier New" pitchFamily="49" charset="0"/>
              </a:rPr>
              <a:t> R</a:t>
            </a:r>
            <a:r>
              <a:rPr lang="en-US" sz="1400" baseline="30000" dirty="0" smtClean="0">
                <a:solidFill>
                  <a:srgbClr val="FF0000"/>
                </a:solidFill>
                <a:latin typeface="Courier New" pitchFamily="49" charset="0"/>
                <a:cs typeface="Courier New" pitchFamily="49" charset="0"/>
              </a:rPr>
              <a:t>o</a:t>
            </a:r>
            <a:r>
              <a:rPr lang="en-US" sz="1400" dirty="0" smtClean="0">
                <a:solidFill>
                  <a:srgbClr val="000000"/>
                </a:solidFill>
                <a:latin typeface="Courier New" pitchFamily="49" charset="0"/>
                <a:cs typeface="Courier New" pitchFamily="49" charset="0"/>
              </a:rPr>
              <a:t> *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a:t>
            </a:r>
            <a:endParaRPr lang="en-US" sz="1400" dirty="0" smtClean="0">
              <a:solidFill>
                <a:srgbClr val="1E1E1E"/>
              </a:solidFill>
              <a:latin typeface="Courier New" pitchFamily="49" charset="0"/>
              <a:cs typeface="Courier New" pitchFamily="49" charset="0"/>
            </a:endParaRPr>
          </a:p>
          <a:p>
            <a:pPr algn="l"/>
            <a:r>
              <a:rPr lang="en-US" sz="1400" dirty="0" err="1" smtClean="0">
                <a:solidFill>
                  <a:srgbClr val="FF0000"/>
                </a:solidFill>
                <a:latin typeface="Courier New" pitchFamily="49" charset="0"/>
                <a:cs typeface="Courier New" pitchFamily="49" charset="0"/>
              </a:rPr>
              <a:t>Qweight</a:t>
            </a:r>
            <a:r>
              <a:rPr lang="en-US" sz="1400" dirty="0" smtClean="0">
                <a:solidFill>
                  <a:srgbClr val="FF0000"/>
                </a:solidFill>
                <a:latin typeface="Courier New" pitchFamily="49" charset="0"/>
                <a:cs typeface="Courier New" pitchFamily="49" charset="0"/>
              </a:rPr>
              <a:t> (9, :)</a:t>
            </a:r>
            <a:r>
              <a:rPr lang="en-US" sz="1400" dirty="0" smtClean="0">
                <a:solidFill>
                  <a:srgbClr val="0070C0"/>
                </a:solidFill>
                <a:latin typeface="Courier New" pitchFamily="49" charset="0"/>
                <a:cs typeface="Courier New" pitchFamily="49" charset="0"/>
              </a:rPr>
              <a:t> </a:t>
            </a:r>
            <a:r>
              <a:rPr lang="en-US" sz="1400" dirty="0" smtClean="0">
                <a:solidFill>
                  <a:srgbClr val="000000"/>
                </a:solidFill>
                <a:latin typeface="Courier New" pitchFamily="49" charset="0"/>
                <a:cs typeface="Courier New" pitchFamily="49" charset="0"/>
              </a:rPr>
              <a:t>=</a:t>
            </a:r>
            <a:r>
              <a:rPr lang="en-US" sz="1400" dirty="0" smtClean="0">
                <a:solidFill>
                  <a:srgbClr val="FF0000"/>
                </a:solidFill>
                <a:latin typeface="Courier New" pitchFamily="49" charset="0"/>
                <a:cs typeface="Courier New" pitchFamily="49" charset="0"/>
              </a:rPr>
              <a:t> R</a:t>
            </a:r>
            <a:r>
              <a:rPr lang="en-US" sz="1400" baseline="30000" dirty="0" smtClean="0">
                <a:solidFill>
                  <a:srgbClr val="FF0000"/>
                </a:solidFill>
                <a:latin typeface="Courier New" pitchFamily="49" charset="0"/>
                <a:cs typeface="Courier New" pitchFamily="49" charset="0"/>
              </a:rPr>
              <a:t>+</a:t>
            </a:r>
            <a:r>
              <a:rPr lang="en-US" sz="1400" dirty="0" smtClean="0">
                <a:solidFill>
                  <a:srgbClr val="000000"/>
                </a:solidFill>
                <a:latin typeface="Courier New" pitchFamily="49" charset="0"/>
                <a:cs typeface="Courier New" pitchFamily="49" charset="0"/>
              </a:rPr>
              <a:t> * </a:t>
            </a:r>
            <a:r>
              <a:rPr lang="en-US" sz="1400" dirty="0" smtClean="0">
                <a:solidFill>
                  <a:srgbClr val="009600"/>
                </a:solidFill>
                <a:latin typeface="Courier New" pitchFamily="49" charset="0"/>
                <a:cs typeface="Courier New" pitchFamily="49" charset="0"/>
              </a:rPr>
              <a:t>S</a:t>
            </a:r>
            <a:r>
              <a:rPr lang="en-US" sz="1400" baseline="30000" dirty="0" smtClean="0">
                <a:solidFill>
                  <a:srgbClr val="009600"/>
                </a:solidFill>
                <a:latin typeface="Courier New" pitchFamily="49" charset="0"/>
                <a:cs typeface="Courier New" pitchFamily="49" charset="0"/>
              </a:rPr>
              <a:t>+</a:t>
            </a:r>
            <a:endParaRPr lang="en-US" sz="1400" dirty="0" smtClean="0">
              <a:solidFill>
                <a:srgbClr val="1E1E1E"/>
              </a:solidFill>
              <a:latin typeface="Courier New" pitchFamily="49" charset="0"/>
              <a:cs typeface="Courier New" pitchFamily="49" charset="0"/>
            </a:endParaRPr>
          </a:p>
        </p:txBody>
      </p:sp>
      <p:sp>
        <p:nvSpPr>
          <p:cNvPr id="18" name="Rectangle 17"/>
          <p:cNvSpPr/>
          <p:nvPr/>
        </p:nvSpPr>
        <p:spPr>
          <a:xfrm>
            <a:off x="5668309" y="5181600"/>
            <a:ext cx="2332691" cy="307777"/>
          </a:xfrm>
          <a:prstGeom prst="rect">
            <a:avLst/>
          </a:prstGeom>
        </p:spPr>
        <p:txBody>
          <a:bodyPr wrap="none">
            <a:spAutoFit/>
          </a:bodyPr>
          <a:lstStyle/>
          <a:p>
            <a:r>
              <a:rPr lang="el-GR" sz="1400" dirty="0" smtClean="0">
                <a:solidFill>
                  <a:srgbClr val="FF0000"/>
                </a:solidFill>
                <a:latin typeface="Courier New" pitchFamily="49" charset="0"/>
                <a:cs typeface="Courier New" pitchFamily="49" charset="0"/>
              </a:rPr>
              <a:t>Σ</a:t>
            </a:r>
            <a:r>
              <a:rPr lang="en-US" sz="800" dirty="0" smtClean="0">
                <a:solidFill>
                  <a:srgbClr val="FF0000"/>
                </a:solidFill>
                <a:latin typeface="Courier New" pitchFamily="49" charset="0"/>
                <a:cs typeface="Courier New" pitchFamily="49" charset="0"/>
              </a:rPr>
              <a:t> </a:t>
            </a:r>
            <a:r>
              <a:rPr lang="en-US" sz="1400" dirty="0" err="1" smtClean="0">
                <a:solidFill>
                  <a:srgbClr val="FF0000"/>
                </a:solidFill>
                <a:latin typeface="Courier New" pitchFamily="49" charset="0"/>
                <a:cs typeface="Courier New" pitchFamily="49" charset="0"/>
              </a:rPr>
              <a:t>Qweight</a:t>
            </a:r>
            <a:r>
              <a:rPr lang="en-US" sz="1400" dirty="0" smtClean="0">
                <a:solidFill>
                  <a:srgbClr val="FF0000"/>
                </a:solidFill>
                <a:latin typeface="Courier New" pitchFamily="49" charset="0"/>
                <a:cs typeface="Courier New" pitchFamily="49" charset="0"/>
              </a:rPr>
              <a:t>(1:9,:)</a:t>
            </a:r>
            <a:r>
              <a:rPr lang="en-US" sz="1400" dirty="0" smtClean="0">
                <a:solidFill>
                  <a:srgbClr val="000000"/>
                </a:solidFill>
                <a:latin typeface="Courier New" pitchFamily="49" charset="0"/>
                <a:cs typeface="Courier New" pitchFamily="49" charset="0"/>
              </a:rPr>
              <a:t> = 1</a:t>
            </a:r>
            <a:endParaRPr lang="en-US" sz="1400" dirty="0">
              <a:latin typeface="Courier New" pitchFamily="49" charset="0"/>
              <a:cs typeface="Courier New" pitchFamily="49" charset="0"/>
            </a:endParaRPr>
          </a:p>
        </p:txBody>
      </p:sp>
      <p:sp>
        <p:nvSpPr>
          <p:cNvPr id="3" name="Rectangle 2"/>
          <p:cNvSpPr/>
          <p:nvPr/>
        </p:nvSpPr>
        <p:spPr>
          <a:xfrm>
            <a:off x="6401227" y="6474768"/>
            <a:ext cx="2390398" cy="307777"/>
          </a:xfrm>
          <a:prstGeom prst="rect">
            <a:avLst/>
          </a:prstGeom>
        </p:spPr>
        <p:txBody>
          <a:bodyPr wrap="none">
            <a:spAutoFit/>
          </a:bodyPr>
          <a:lstStyle/>
          <a:p>
            <a:r>
              <a:rPr lang="en-US" sz="1400" dirty="0">
                <a:solidFill>
                  <a:srgbClr val="0033CC"/>
                </a:solidFill>
                <a:latin typeface="Arial Black"/>
                <a:cs typeface="Arial Black"/>
              </a:rPr>
              <a:t>Clark and Farley, 1984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1752600"/>
            <a:ext cx="7315200" cy="4572000"/>
            <a:chOff x="381000" y="2514600"/>
            <a:chExt cx="6858000" cy="3864280"/>
          </a:xfrm>
        </p:grpSpPr>
        <p:sp>
          <p:nvSpPr>
            <p:cNvPr id="5122" name="AutoShape 2"/>
            <p:cNvSpPr>
              <a:spLocks noChangeArrowheads="1"/>
            </p:cNvSpPr>
            <p:nvPr/>
          </p:nvSpPr>
          <p:spPr bwMode="auto">
            <a:xfrm>
              <a:off x="1524000" y="2514600"/>
              <a:ext cx="1905000" cy="1143000"/>
            </a:xfrm>
            <a:prstGeom prst="flowChartAlternateProcess">
              <a:avLst/>
            </a:prstGeom>
            <a:solidFill>
              <a:srgbClr val="9DBEE7"/>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800" b="0" dirty="0" smtClean="0">
                  <a:solidFill>
                    <a:prstClr val="black"/>
                  </a:solidFill>
                  <a:ea typeface="新細明體" charset="-120"/>
                  <a:cs typeface="Arial" charset="0"/>
                </a:rPr>
                <a:t>ROMS</a:t>
              </a:r>
              <a:endParaRPr lang="en-US" altLang="zh-TW" sz="18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ESMF/NUOPC</a:t>
              </a: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Driver</a:t>
              </a:r>
            </a:p>
          </p:txBody>
        </p:sp>
        <p:sp>
          <p:nvSpPr>
            <p:cNvPr id="5123" name="AutoShape 3"/>
            <p:cNvSpPr>
              <a:spLocks noChangeArrowheads="1"/>
            </p:cNvSpPr>
            <p:nvPr/>
          </p:nvSpPr>
          <p:spPr bwMode="auto">
            <a:xfrm>
              <a:off x="1447800" y="3962400"/>
              <a:ext cx="1981200" cy="1143000"/>
            </a:xfrm>
            <a:prstGeom prst="flowChartAlternateProcess">
              <a:avLst/>
            </a:prstGeom>
            <a:solidFill>
              <a:srgbClr val="9DBEE7"/>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800" b="0" dirty="0" smtClean="0">
                  <a:solidFill>
                    <a:prstClr val="black"/>
                  </a:solidFill>
                  <a:ea typeface="新細明體" charset="-120"/>
                  <a:cs typeface="Arial" charset="0"/>
                </a:rPr>
                <a:t>ROMS</a:t>
              </a:r>
              <a:endParaRPr lang="en-US" altLang="zh-TW" sz="18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NUOPC Layer</a:t>
              </a: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Component</a:t>
              </a:r>
            </a:p>
          </p:txBody>
        </p:sp>
        <p:sp>
          <p:nvSpPr>
            <p:cNvPr id="5124" name="AutoShape 4"/>
            <p:cNvSpPr>
              <a:spLocks noChangeArrowheads="1"/>
            </p:cNvSpPr>
            <p:nvPr/>
          </p:nvSpPr>
          <p:spPr bwMode="auto">
            <a:xfrm>
              <a:off x="4343400" y="2514600"/>
              <a:ext cx="1828800" cy="1524000"/>
            </a:xfrm>
            <a:prstGeom prst="flowChartAlternateProcess">
              <a:avLst/>
            </a:prstGeom>
            <a:solidFill>
              <a:srgbClr val="FFEA81"/>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800" b="0" dirty="0" smtClean="0">
                  <a:solidFill>
                    <a:prstClr val="black"/>
                  </a:solidFill>
                  <a:ea typeface="新細明體" charset="-120"/>
                  <a:cs typeface="Arial" charset="0"/>
                </a:rPr>
                <a:t>ROMS</a:t>
              </a:r>
              <a:endParaRPr lang="en-US" altLang="zh-TW" sz="18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n</a:t>
              </a:r>
              <a:r>
                <a:rPr lang="en-US" altLang="zh-TW" sz="1800" b="0" dirty="0" smtClean="0">
                  <a:solidFill>
                    <a:prstClr val="black"/>
                  </a:solidFill>
                  <a:ea typeface="新細明體" charset="-120"/>
                  <a:cs typeface="Arial" charset="0"/>
                </a:rPr>
                <a:t>on-ESMF</a:t>
              </a:r>
              <a:endParaRPr lang="en-US" altLang="zh-TW" sz="18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800" b="0" dirty="0" smtClean="0">
                  <a:solidFill>
                    <a:prstClr val="black"/>
                  </a:solidFill>
                  <a:ea typeface="新細明體" charset="-120"/>
                  <a:cs typeface="Arial" charset="0"/>
                </a:rPr>
                <a:t>Driver</a:t>
              </a:r>
            </a:p>
            <a:p>
              <a:pPr eaLnBrk="1" fontAlgn="auto" hangingPunct="1">
                <a:spcBef>
                  <a:spcPct val="0"/>
                </a:spcBef>
                <a:spcAft>
                  <a:spcPts val="0"/>
                </a:spcAft>
                <a:buFontTx/>
                <a:buNone/>
              </a:pPr>
              <a:r>
                <a:rPr lang="en-US" altLang="zh-TW" sz="1600" b="0" dirty="0" smtClean="0">
                  <a:solidFill>
                    <a:srgbClr val="0000FF"/>
                  </a:solidFill>
                  <a:ea typeface="新細明體" charset="-120"/>
                  <a:cs typeface="Arial" charset="0"/>
                </a:rPr>
                <a:t>(</a:t>
              </a:r>
              <a:r>
                <a:rPr lang="en-US" altLang="zh-TW" sz="1600" b="0" dirty="0" err="1" smtClean="0">
                  <a:solidFill>
                    <a:srgbClr val="0000FF"/>
                  </a:solidFill>
                  <a:ea typeface="新細明體" charset="-120"/>
                  <a:cs typeface="Arial" charset="0"/>
                </a:rPr>
                <a:t>master.F</a:t>
              </a:r>
              <a:r>
                <a:rPr lang="en-US" altLang="zh-TW" sz="1600" b="0" dirty="0">
                  <a:solidFill>
                    <a:srgbClr val="0000FF"/>
                  </a:solidFill>
                  <a:ea typeface="新細明體" charset="-120"/>
                  <a:cs typeface="Arial" charset="0"/>
                </a:rPr>
                <a:t>,</a:t>
              </a:r>
              <a:endParaRPr lang="en-US" altLang="zh-TW" sz="1600" b="0" dirty="0" smtClean="0">
                <a:solidFill>
                  <a:srgbClr val="0000FF"/>
                </a:solidFill>
                <a:ea typeface="新細明體" charset="-120"/>
                <a:cs typeface="Arial" charset="0"/>
              </a:endParaRPr>
            </a:p>
            <a:p>
              <a:pPr eaLnBrk="1" fontAlgn="auto" hangingPunct="1">
                <a:spcBef>
                  <a:spcPct val="0"/>
                </a:spcBef>
                <a:spcAft>
                  <a:spcPts val="0"/>
                </a:spcAft>
                <a:buFontTx/>
                <a:buNone/>
              </a:pPr>
              <a:r>
                <a:rPr lang="en-US" altLang="zh-TW" sz="1600" b="0" dirty="0" err="1" smtClean="0">
                  <a:solidFill>
                    <a:srgbClr val="0000FF"/>
                  </a:solidFill>
                  <a:ea typeface="新細明體" charset="-120"/>
                  <a:cs typeface="Arial" charset="0"/>
                </a:rPr>
                <a:t>ocean_control.F</a:t>
              </a:r>
              <a:r>
                <a:rPr lang="en-US" altLang="zh-TW" sz="1600" b="0" dirty="0" smtClean="0">
                  <a:solidFill>
                    <a:srgbClr val="0000FF"/>
                  </a:solidFill>
                  <a:ea typeface="新細明體" charset="-120"/>
                  <a:cs typeface="Arial" charset="0"/>
                </a:rPr>
                <a:t>)</a:t>
              </a:r>
              <a:endParaRPr lang="en-US" altLang="zh-TW" sz="1600" b="0" dirty="0">
                <a:solidFill>
                  <a:srgbClr val="0000FF"/>
                </a:solidFill>
                <a:ea typeface="新細明體" charset="-120"/>
                <a:cs typeface="Arial" charset="0"/>
              </a:endParaRPr>
            </a:p>
          </p:txBody>
        </p:sp>
        <p:sp>
          <p:nvSpPr>
            <p:cNvPr id="5126" name="AutoShape 6"/>
            <p:cNvSpPr>
              <a:spLocks noChangeArrowheads="1"/>
            </p:cNvSpPr>
            <p:nvPr/>
          </p:nvSpPr>
          <p:spPr bwMode="auto">
            <a:xfrm>
              <a:off x="381000" y="5616880"/>
              <a:ext cx="1371600" cy="762000"/>
            </a:xfrm>
            <a:prstGeom prst="flowChartAlternateProcess">
              <a:avLst/>
            </a:prstGeom>
            <a:solidFill>
              <a:srgbClr val="FFEA81"/>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800" b="0" dirty="0" smtClean="0">
                  <a:solidFill>
                    <a:prstClr val="black"/>
                  </a:solidFill>
                  <a:ea typeface="新細明體" charset="-120"/>
                  <a:cs typeface="Arial" charset="0"/>
                </a:rPr>
                <a:t>ROMS</a:t>
              </a:r>
              <a:endParaRPr lang="en-US" altLang="zh-TW" sz="18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Initialize</a:t>
              </a:r>
            </a:p>
          </p:txBody>
        </p:sp>
        <p:sp>
          <p:nvSpPr>
            <p:cNvPr id="5127" name="AutoShape 7"/>
            <p:cNvSpPr>
              <a:spLocks noChangeArrowheads="1"/>
            </p:cNvSpPr>
            <p:nvPr/>
          </p:nvSpPr>
          <p:spPr bwMode="auto">
            <a:xfrm>
              <a:off x="3124200" y="5616880"/>
              <a:ext cx="1371600" cy="762000"/>
            </a:xfrm>
            <a:prstGeom prst="flowChartAlternateProcess">
              <a:avLst/>
            </a:prstGeom>
            <a:solidFill>
              <a:srgbClr val="FFEA81"/>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800" b="0" dirty="0" smtClean="0">
                  <a:solidFill>
                    <a:prstClr val="black"/>
                  </a:solidFill>
                  <a:ea typeface="新細明體" charset="-120"/>
                  <a:cs typeface="Arial" charset="0"/>
                </a:rPr>
                <a:t>ROMS</a:t>
              </a:r>
              <a:endParaRPr lang="en-US" altLang="zh-TW" sz="18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Run</a:t>
              </a:r>
            </a:p>
          </p:txBody>
        </p:sp>
        <p:sp>
          <p:nvSpPr>
            <p:cNvPr id="5128" name="AutoShape 8"/>
            <p:cNvSpPr>
              <a:spLocks noChangeArrowheads="1"/>
            </p:cNvSpPr>
            <p:nvPr/>
          </p:nvSpPr>
          <p:spPr bwMode="auto">
            <a:xfrm>
              <a:off x="5867400" y="5616880"/>
              <a:ext cx="1371600" cy="762000"/>
            </a:xfrm>
            <a:prstGeom prst="flowChartAlternateProcess">
              <a:avLst/>
            </a:prstGeom>
            <a:solidFill>
              <a:srgbClr val="FFEA81"/>
            </a:solidFill>
            <a:ln w="28575" cmpd="sng">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pPr>
              <a:r>
                <a:rPr lang="en-US" altLang="zh-TW" sz="1800" b="0" dirty="0" smtClean="0">
                  <a:solidFill>
                    <a:prstClr val="black"/>
                  </a:solidFill>
                  <a:ea typeface="新細明體" charset="-120"/>
                  <a:cs typeface="Arial" charset="0"/>
                </a:rPr>
                <a:t>ROMS</a:t>
              </a:r>
              <a:endParaRPr lang="en-US" altLang="zh-TW" sz="1800" b="0" dirty="0">
                <a:solidFill>
                  <a:prstClr val="black"/>
                </a:solidFill>
                <a:ea typeface="新細明體" charset="-120"/>
                <a:cs typeface="Arial" charset="0"/>
              </a:endParaRPr>
            </a:p>
            <a:p>
              <a:pPr eaLnBrk="1" fontAlgn="auto" hangingPunct="1">
                <a:spcBef>
                  <a:spcPct val="0"/>
                </a:spcBef>
                <a:spcAft>
                  <a:spcPts val="0"/>
                </a:spcAft>
                <a:buFontTx/>
                <a:buNone/>
              </a:pPr>
              <a:r>
                <a:rPr lang="en-US" altLang="zh-TW" sz="1800" b="0" dirty="0">
                  <a:solidFill>
                    <a:prstClr val="black"/>
                  </a:solidFill>
                  <a:ea typeface="新細明體" charset="-120"/>
                  <a:cs typeface="Arial" charset="0"/>
                </a:rPr>
                <a:t>Finalize</a:t>
              </a:r>
            </a:p>
          </p:txBody>
        </p:sp>
        <p:sp>
          <p:nvSpPr>
            <p:cNvPr id="5129" name="Line 9"/>
            <p:cNvSpPr>
              <a:spLocks noChangeShapeType="1"/>
            </p:cNvSpPr>
            <p:nvPr/>
          </p:nvSpPr>
          <p:spPr bwMode="auto">
            <a:xfrm>
              <a:off x="2438400" y="3657600"/>
              <a:ext cx="0" cy="304800"/>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en-US" sz="1800" b="0">
                <a:solidFill>
                  <a:prstClr val="black"/>
                </a:solidFill>
                <a:latin typeface="Calibri"/>
                <a:ea typeface="+mn-ea"/>
              </a:endParaRPr>
            </a:p>
          </p:txBody>
        </p:sp>
        <p:sp>
          <p:nvSpPr>
            <p:cNvPr id="5130" name="Line 10"/>
            <p:cNvSpPr>
              <a:spLocks noChangeShapeType="1"/>
            </p:cNvSpPr>
            <p:nvPr/>
          </p:nvSpPr>
          <p:spPr bwMode="auto">
            <a:xfrm>
              <a:off x="2438400" y="5105400"/>
              <a:ext cx="0" cy="279131"/>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en-US" sz="1800" b="0">
                <a:solidFill>
                  <a:prstClr val="black"/>
                </a:solidFill>
                <a:latin typeface="Calibri"/>
                <a:ea typeface="+mn-ea"/>
              </a:endParaRPr>
            </a:p>
          </p:txBody>
        </p:sp>
        <p:sp>
          <p:nvSpPr>
            <p:cNvPr id="5131" name="Line 11"/>
            <p:cNvSpPr>
              <a:spLocks noChangeShapeType="1"/>
            </p:cNvSpPr>
            <p:nvPr/>
          </p:nvSpPr>
          <p:spPr bwMode="auto">
            <a:xfrm>
              <a:off x="3810000" y="5388488"/>
              <a:ext cx="0" cy="228600"/>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en-US" sz="1800" b="0">
                <a:solidFill>
                  <a:prstClr val="black"/>
                </a:solidFill>
                <a:latin typeface="Calibri"/>
                <a:ea typeface="+mn-ea"/>
              </a:endParaRPr>
            </a:p>
          </p:txBody>
        </p:sp>
        <p:sp>
          <p:nvSpPr>
            <p:cNvPr id="5132" name="Line 12"/>
            <p:cNvSpPr>
              <a:spLocks noChangeShapeType="1"/>
            </p:cNvSpPr>
            <p:nvPr/>
          </p:nvSpPr>
          <p:spPr bwMode="auto">
            <a:xfrm flipH="1">
              <a:off x="5257799" y="4038599"/>
              <a:ext cx="0" cy="1332701"/>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en-US" sz="1800" b="0">
                <a:solidFill>
                  <a:prstClr val="black"/>
                </a:solidFill>
                <a:latin typeface="Calibri"/>
                <a:ea typeface="+mn-ea"/>
              </a:endParaRPr>
            </a:p>
          </p:txBody>
        </p:sp>
        <p:cxnSp>
          <p:nvCxnSpPr>
            <p:cNvPr id="5134" name="AutoShape 14"/>
            <p:cNvCxnSpPr>
              <a:cxnSpLocks noChangeShapeType="1"/>
            </p:cNvCxnSpPr>
            <p:nvPr/>
          </p:nvCxnSpPr>
          <p:spPr bwMode="auto">
            <a:xfrm rot="5400000" flipV="1">
              <a:off x="3809206" y="2874474"/>
              <a:ext cx="1588" cy="5486400"/>
            </a:xfrm>
            <a:prstGeom prst="bentConnector3">
              <a:avLst>
                <a:gd name="adj1" fmla="val -14400000"/>
              </a:avLst>
            </a:prstGeom>
            <a:noFill/>
            <a:ln w="28575" cmpd="sng">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Text Box 4"/>
          <p:cNvSpPr txBox="1">
            <a:spLocks noChangeArrowheads="1"/>
          </p:cNvSpPr>
          <p:nvPr/>
        </p:nvSpPr>
        <p:spPr bwMode="auto">
          <a:xfrm>
            <a:off x="1168103" y="0"/>
            <a:ext cx="6803064" cy="461665"/>
          </a:xfrm>
          <a:prstGeom prst="rect">
            <a:avLst/>
          </a:prstGeom>
          <a:noFill/>
          <a:ln w="9525">
            <a:noFill/>
            <a:miter lim="800000"/>
            <a:headEnd/>
            <a:tailEnd/>
          </a:ln>
        </p:spPr>
        <p:txBody>
          <a:bodyPr wrap="none">
            <a:spAutoFit/>
          </a:bodyPr>
          <a:lstStyle/>
          <a:p>
            <a:pPr eaLnBrk="1" hangingPunct="1"/>
            <a:r>
              <a:rPr lang="en-US" sz="2400" b="0" dirty="0" smtClean="0">
                <a:solidFill>
                  <a:srgbClr val="DC0000"/>
                </a:solidFill>
                <a:effectLst>
                  <a:outerShdw blurRad="38100" dist="38100" dir="2700000" algn="tl">
                    <a:srgbClr val="000000">
                      <a:alpha val="43137"/>
                    </a:srgbClr>
                  </a:outerShdw>
                </a:effectLst>
                <a:latin typeface="Arial Black" charset="0"/>
              </a:rPr>
              <a:t>ROMS Single Standalone Infrastructure</a:t>
            </a:r>
          </a:p>
        </p:txBody>
      </p:sp>
    </p:spTree>
    <p:extLst>
      <p:ext uri="{BB962C8B-B14F-4D97-AF65-F5344CB8AC3E}">
        <p14:creationId xmlns:p14="http://schemas.microsoft.com/office/powerpoint/2010/main" val="30424614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1760276" y="3286780"/>
            <a:ext cx="5974713" cy="954107"/>
          </a:xfrm>
          <a:prstGeom prst="rect">
            <a:avLst/>
          </a:prstGeom>
          <a:noFill/>
          <a:ln w="9525">
            <a:noFill/>
            <a:miter lim="800000"/>
            <a:headEnd/>
            <a:tailEnd/>
          </a:ln>
          <a:effectLst/>
        </p:spPr>
        <p:txBody>
          <a:bodyPr wrap="none">
            <a:spAutoFit/>
          </a:bodyPr>
          <a:lstStyle/>
          <a:p>
            <a:r>
              <a:rPr lang="en-US" sz="2800" b="0" dirty="0" smtClean="0">
                <a:solidFill>
                  <a:srgbClr val="C00000"/>
                </a:solidFill>
                <a:effectLst>
                  <a:outerShdw blurRad="38100" dist="38100" dir="2700000" algn="tl">
                    <a:srgbClr val="000000">
                      <a:alpha val="43137"/>
                    </a:srgbClr>
                  </a:outerShdw>
                </a:effectLst>
                <a:latin typeface="Arial Black" pitchFamily="34" charset="0"/>
              </a:rPr>
              <a:t>ROMS Nesting is very unique:</a:t>
            </a:r>
            <a:endParaRPr lang="en-US" sz="2800" b="0" dirty="0">
              <a:solidFill>
                <a:srgbClr val="C00000"/>
              </a:solidFill>
              <a:effectLst>
                <a:outerShdw blurRad="38100" dist="38100" dir="2700000" algn="tl">
                  <a:srgbClr val="000000">
                    <a:alpha val="43137"/>
                  </a:srgbClr>
                </a:outerShdw>
              </a:effectLst>
              <a:latin typeface="Arial Black" pitchFamily="34" charset="0"/>
            </a:endParaRPr>
          </a:p>
          <a:p>
            <a:r>
              <a:rPr lang="en-US" sz="2800" b="0" dirty="0" smtClean="0">
                <a:solidFill>
                  <a:srgbClr val="C00000"/>
                </a:solidFill>
                <a:effectLst>
                  <a:outerShdw blurRad="38100" dist="38100" dir="2700000" algn="tl">
                    <a:srgbClr val="000000">
                      <a:alpha val="43137"/>
                    </a:srgbClr>
                  </a:outerShdw>
                </a:effectLst>
                <a:latin typeface="Arial Black" pitchFamily="34" charset="0"/>
              </a:rPr>
              <a:t>Inspiration</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cean">
  <a:themeElements>
    <a:clrScheme name="2_Ocean 10">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66FFFF"/>
      </a:hlink>
      <a:folHlink>
        <a:srgbClr val="6699FF"/>
      </a:folHlink>
    </a:clrScheme>
    <a:fontScheme name="2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0837D"/>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smtClean="0">
            <a:ln>
              <a:noFill/>
            </a:ln>
            <a:solidFill>
              <a:schemeClr val="tx1"/>
            </a:solidFill>
            <a:effectLst/>
            <a:latin typeface="Lucida Console" pitchFamily="49" charset="0"/>
          </a:defRPr>
        </a:defPPr>
      </a:lstStyle>
    </a:spDef>
    <a:lnDef>
      <a:spPr bwMode="auto">
        <a:xfrm>
          <a:off x="0" y="0"/>
          <a:ext cx="1" cy="1"/>
        </a:xfrm>
        <a:custGeom>
          <a:avLst/>
          <a:gdLst/>
          <a:ahLst/>
          <a:cxnLst/>
          <a:rect l="0" t="0" r="0" b="0"/>
          <a:pathLst/>
        </a:custGeom>
        <a:solidFill>
          <a:srgbClr val="80837D"/>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smtClean="0">
            <a:ln>
              <a:noFill/>
            </a:ln>
            <a:solidFill>
              <a:schemeClr val="tx1"/>
            </a:solidFill>
            <a:effectLst/>
            <a:latin typeface="Lucida Console" pitchFamily="49" charset="0"/>
          </a:defRPr>
        </a:defPPr>
      </a:lstStyle>
    </a:lnDef>
  </a:objectDefaults>
  <a:extraClrSchemeLst>
    <a:extraClrScheme>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2_Ocean 9">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66FF33"/>
        </a:hlink>
        <a:folHlink>
          <a:srgbClr val="6699FF"/>
        </a:folHlink>
      </a:clrScheme>
      <a:clrMap bg1="dk2" tx1="lt1" bg2="dk1" tx2="lt2" accent1="accent1" accent2="accent2" accent3="accent3" accent4="accent4" accent5="accent5" accent6="accent6" hlink="hlink" folHlink="folHlink"/>
    </a:extraClrScheme>
    <a:extraClrScheme>
      <a:clrScheme name="2_Ocean 10">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66FFFF"/>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Default Design 13">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CC0099"/>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0837D"/>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rgbClr val="0033C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80837D"/>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rgbClr val="0033CC"/>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CC"/>
      </a:hlink>
      <a:folHlink>
        <a:srgbClr val="99CC00"/>
      </a:folHlink>
    </a:clrScheme>
    <a:fontScheme name="1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Default Design 13">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CC0099"/>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0837D"/>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smtClean="0">
            <a:ln>
              <a:noFill/>
            </a:ln>
            <a:solidFill>
              <a:schemeClr val="tx1"/>
            </a:solidFill>
            <a:effectLst/>
            <a:latin typeface="Lucida Console" pitchFamily="49" charset="0"/>
          </a:defRPr>
        </a:defPPr>
      </a:lstStyle>
    </a:spDef>
    <a:lnDef>
      <a:spPr bwMode="auto">
        <a:xfrm>
          <a:off x="0" y="0"/>
          <a:ext cx="1" cy="1"/>
        </a:xfrm>
        <a:custGeom>
          <a:avLst/>
          <a:gdLst/>
          <a:ahLst/>
          <a:cxnLst/>
          <a:rect l="0" t="0" r="0" b="0"/>
          <a:pathLst/>
        </a:custGeom>
        <a:solidFill>
          <a:srgbClr val="80837D"/>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smtClean="0">
            <a:ln>
              <a:noFill/>
            </a:ln>
            <a:solidFill>
              <a:schemeClr val="tx1"/>
            </a:solidFill>
            <a:effectLst/>
            <a:latin typeface="Lucida Console" pitchFamily="49"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0837D"/>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smtClean="0">
            <a:ln>
              <a:noFill/>
            </a:ln>
            <a:solidFill>
              <a:schemeClr val="tx1"/>
            </a:solidFill>
            <a:effectLst/>
            <a:latin typeface="Lucida Console" pitchFamily="49" charset="0"/>
          </a:defRPr>
        </a:defPPr>
      </a:lstStyle>
    </a:spDef>
    <a:lnDef>
      <a:spPr bwMode="auto">
        <a:xfrm>
          <a:off x="0" y="0"/>
          <a:ext cx="1" cy="1"/>
        </a:xfrm>
        <a:custGeom>
          <a:avLst/>
          <a:gdLst/>
          <a:ahLst/>
          <a:cxnLst/>
          <a:rect l="0" t="0" r="0" b="0"/>
          <a:pathLst/>
        </a:custGeom>
        <a:solidFill>
          <a:srgbClr val="80837D"/>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smtClean="0">
            <a:ln>
              <a:noFill/>
            </a:ln>
            <a:solidFill>
              <a:schemeClr val="tx1"/>
            </a:solidFill>
            <a:effectLst/>
            <a:latin typeface="Lucida Console" pitchFamily="49"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0837D"/>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smtClean="0">
            <a:ln>
              <a:noFill/>
            </a:ln>
            <a:solidFill>
              <a:schemeClr val="tx1"/>
            </a:solidFill>
            <a:effectLst/>
            <a:latin typeface="Lucida Console" pitchFamily="49" charset="0"/>
          </a:defRPr>
        </a:defPPr>
      </a:lstStyle>
    </a:spDef>
    <a:lnDef>
      <a:spPr bwMode="auto">
        <a:xfrm>
          <a:off x="0" y="0"/>
          <a:ext cx="1" cy="1"/>
        </a:xfrm>
        <a:custGeom>
          <a:avLst/>
          <a:gdLst/>
          <a:ahLst/>
          <a:cxnLst/>
          <a:rect l="0" t="0" r="0" b="0"/>
          <a:pathLst/>
        </a:custGeom>
        <a:solidFill>
          <a:srgbClr val="80837D"/>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smtClean="0">
            <a:ln>
              <a:noFill/>
            </a:ln>
            <a:solidFill>
              <a:schemeClr val="tx1"/>
            </a:solidFill>
            <a:effectLst/>
            <a:latin typeface="Lucida Console" pitchFamily="49"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Default Design 13">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CC0099"/>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
      <a:dk1>
        <a:srgbClr val="000000"/>
      </a:dk1>
      <a:lt1>
        <a:srgbClr val="33CCFF"/>
      </a:lt1>
      <a:dk2>
        <a:srgbClr val="000000"/>
      </a:dk2>
      <a:lt2>
        <a:srgbClr val="808080"/>
      </a:lt2>
      <a:accent1>
        <a:srgbClr val="00CC99"/>
      </a:accent1>
      <a:accent2>
        <a:srgbClr val="3333CC"/>
      </a:accent2>
      <a:accent3>
        <a:srgbClr val="ADE2FF"/>
      </a:accent3>
      <a:accent4>
        <a:srgbClr val="000000"/>
      </a:accent4>
      <a:accent5>
        <a:srgbClr val="AAE2CA"/>
      </a:accent5>
      <a:accent6>
        <a:srgbClr val="2D2DB9"/>
      </a:accent6>
      <a:hlink>
        <a:srgbClr val="FFFFFF"/>
      </a:hlink>
      <a:folHlink>
        <a:srgbClr val="FFFFFF"/>
      </a:folHlink>
    </a:clrScheme>
    <a:fontScheme name="1_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Ocean</Template>
  <TotalTime>20693</TotalTime>
  <Words>4217</Words>
  <Application>Microsoft Macintosh PowerPoint</Application>
  <PresentationFormat>On-screen Show (4:3)</PresentationFormat>
  <Paragraphs>695</Paragraphs>
  <Slides>72</Slides>
  <Notes>20</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72</vt:i4>
      </vt:variant>
    </vt:vector>
  </HeadingPairs>
  <TitlesOfParts>
    <vt:vector size="85" baseType="lpstr">
      <vt:lpstr>2_Ocean</vt:lpstr>
      <vt:lpstr>11_Default Design</vt:lpstr>
      <vt:lpstr>3_Default Design</vt:lpstr>
      <vt:lpstr>12_Default Design</vt:lpstr>
      <vt:lpstr>2_Default Design</vt:lpstr>
      <vt:lpstr>4_Default Design</vt:lpstr>
      <vt:lpstr>5_Default Design</vt:lpstr>
      <vt:lpstr>13_Default Design</vt:lpstr>
      <vt:lpstr>6_Default Design</vt:lpstr>
      <vt:lpstr>Office Theme</vt:lpstr>
      <vt:lpstr>1_Office Theme</vt:lpstr>
      <vt:lpstr>2_Office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PAOS-University of Colorado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Andrew M. Moore</dc:creator>
  <cp:lastModifiedBy>Hernan G Arango</cp:lastModifiedBy>
  <cp:revision>805</cp:revision>
  <dcterms:created xsi:type="dcterms:W3CDTF">2003-07-09T17:21:34Z</dcterms:created>
  <dcterms:modified xsi:type="dcterms:W3CDTF">2016-10-19T21:31:43Z</dcterms:modified>
</cp:coreProperties>
</file>