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5.xml" ContentType="application/vnd.openxmlformats-officedocument.presentationml.notesSlide+xml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notesSlides/notesSlide6.xml" ContentType="application/vnd.openxmlformats-officedocument.presentationml.notesSlide+xml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notesSlides/notesSlide7.xml" ContentType="application/vnd.openxmlformats-officedocument.presentationml.notesSlide+xml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268" r:id="rId2"/>
    <p:sldId id="344" r:id="rId3"/>
    <p:sldId id="366" r:id="rId4"/>
    <p:sldId id="346" r:id="rId5"/>
    <p:sldId id="345" r:id="rId6"/>
    <p:sldId id="365" r:id="rId7"/>
    <p:sldId id="351" r:id="rId8"/>
    <p:sldId id="352" r:id="rId9"/>
    <p:sldId id="364" r:id="rId10"/>
    <p:sldId id="347" r:id="rId11"/>
    <p:sldId id="348" r:id="rId12"/>
    <p:sldId id="341" r:id="rId13"/>
    <p:sldId id="369" r:id="rId14"/>
    <p:sldId id="355" r:id="rId15"/>
    <p:sldId id="331" r:id="rId16"/>
    <p:sldId id="330" r:id="rId17"/>
    <p:sldId id="354" r:id="rId18"/>
    <p:sldId id="356" r:id="rId19"/>
    <p:sldId id="332" r:id="rId20"/>
    <p:sldId id="358" r:id="rId21"/>
    <p:sldId id="333" r:id="rId22"/>
    <p:sldId id="362" r:id="rId23"/>
    <p:sldId id="336" r:id="rId24"/>
    <p:sldId id="337" r:id="rId25"/>
    <p:sldId id="339" r:id="rId26"/>
    <p:sldId id="301" r:id="rId27"/>
    <p:sldId id="367" r:id="rId28"/>
    <p:sldId id="368" r:id="rId29"/>
    <p:sldId id="363" r:id="rId30"/>
    <p:sldId id="340" r:id="rId31"/>
    <p:sldId id="342" r:id="rId32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E98249"/>
    <a:srgbClr val="EB6E47"/>
    <a:srgbClr val="EA6B48"/>
    <a:srgbClr val="EC8D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5646" autoAdjust="0"/>
  </p:normalViewPr>
  <p:slideViewPr>
    <p:cSldViewPr>
      <p:cViewPr varScale="1">
        <p:scale>
          <a:sx n="79" d="100"/>
          <a:sy n="79" d="100"/>
        </p:scale>
        <p:origin x="-1504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92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Relationship Id="rId2" Type="http://schemas.openxmlformats.org/officeDocument/2006/relationships/image" Target="../media/image19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32.emf"/><Relationship Id="rId5" Type="http://schemas.openxmlformats.org/officeDocument/2006/relationships/image" Target="../media/image33.emf"/><Relationship Id="rId6" Type="http://schemas.openxmlformats.org/officeDocument/2006/relationships/image" Target="../media/image34.emf"/><Relationship Id="rId7" Type="http://schemas.openxmlformats.org/officeDocument/2006/relationships/image" Target="../media/image19.emf"/><Relationship Id="rId1" Type="http://schemas.openxmlformats.org/officeDocument/2006/relationships/image" Target="../media/image29.emf"/><Relationship Id="rId2" Type="http://schemas.openxmlformats.org/officeDocument/2006/relationships/image" Target="../media/image30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4" Type="http://schemas.openxmlformats.org/officeDocument/2006/relationships/image" Target="../media/image38.emf"/><Relationship Id="rId5" Type="http://schemas.openxmlformats.org/officeDocument/2006/relationships/image" Target="../media/image39.emf"/><Relationship Id="rId6" Type="http://schemas.openxmlformats.org/officeDocument/2006/relationships/image" Target="../media/image40.emf"/><Relationship Id="rId1" Type="http://schemas.openxmlformats.org/officeDocument/2006/relationships/image" Target="../media/image35.wmf"/><Relationship Id="rId2" Type="http://schemas.openxmlformats.org/officeDocument/2006/relationships/image" Target="../media/image36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4" Type="http://schemas.openxmlformats.org/officeDocument/2006/relationships/image" Target="../media/image44.emf"/><Relationship Id="rId1" Type="http://schemas.openxmlformats.org/officeDocument/2006/relationships/image" Target="../media/image41.emf"/><Relationship Id="rId2" Type="http://schemas.openxmlformats.org/officeDocument/2006/relationships/image" Target="../media/image4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Relationship Id="rId2" Type="http://schemas.openxmlformats.org/officeDocument/2006/relationships/image" Target="../media/image5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B356A716-291A-4304-91F9-9AC1ABD863D1}" type="datetimeFigureOut">
              <a:rPr lang="en-US" smtClean="0"/>
              <a:t>10/16/16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67424464-ABA9-4AE8-B459-DCB0A49822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213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424464-ABA9-4AE8-B459-DCB0A498228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113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Throughout</a:t>
            </a:r>
            <a:r>
              <a:rPr lang="en-US" baseline="0" dirty="0" smtClean="0"/>
              <a:t> the talk, blue represents numerical experiments and green laboratory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424464-ABA9-4AE8-B459-DCB0A498228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7284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Although the mechanism of dense water generation is different than in a coastal polynya, the dense water source provides a more controllable setup in the laboratory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Notice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that some of the control variables here are different from those in numerical experiments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424464-ABA9-4AE8-B459-DCB0A498228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6331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C3DC00-512D-42DF-95A3-2B90500A27A9}" type="slidenum">
              <a:rPr lang="en-US" altLang="en-US"/>
              <a:pPr/>
              <a:t>13</a:t>
            </a:fld>
            <a:endParaRPr lang="en-US" altLang="en-US"/>
          </a:p>
        </p:txBody>
      </p:sp>
      <p:sp>
        <p:nvSpPr>
          <p:cNvPr id="562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2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424464-ABA9-4AE8-B459-DCB0A498228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8629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assume ∂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/∂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be independent of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define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the along-shore span of the baroclinic pressure gradient.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424464-ABA9-4AE8-B459-DCB0A498228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8629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891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3" indent="-285725" defTabSz="942891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898" indent="-228580" defTabSz="942891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57" indent="-228580" defTabSz="942891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17" indent="-228580" defTabSz="942891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76" indent="-228580" defTabSz="94289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36" indent="-228580" defTabSz="94289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694" indent="-228580" defTabSz="94289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54" indent="-228580" defTabSz="94289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0F669A65-BDB1-4A41-8BE8-89C606798E13}" type="slidenum">
              <a:rPr lang="en-US" smtClean="0">
                <a:latin typeface="Times New Roman" pitchFamily="18" charset="0"/>
              </a:rPr>
              <a:pPr/>
              <a:t>26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964426D5-7F13-4E38-AFEC-21A361F971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675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9345A1E4-0401-4BF1-946D-B4CE86384F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352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757497EF-924E-44E6-9C0F-495E095387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5469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75BA3F9B-4FE8-4912-8871-ADC52D8B5F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6714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64DC631-5BB9-4727-B711-00EEEB2F94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1988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5E53E6E8-0429-4769-BAF1-E73669A851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5444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6E38DB6E-ACC7-4C94-805E-33113EFEA5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638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A75984C0-5B1A-400F-87A5-41CAD563CF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531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03723EAB-ACDF-45AA-8AC5-7418C89C7F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00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593ED0E2-A010-456B-A31D-D358E2DE78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781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66A48CA2-1E68-4B1B-8EFC-0B265032E3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534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11FAD040-2ADC-46C6-A6AC-170230EF23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212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2A9EE21D-630E-4F84-A4F8-77790A2B7F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984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9D3F4B74-3266-42BA-872C-AD78D44A93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704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2D9B7BB4-7B44-4912-82E5-08313024E7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083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7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256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56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56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fld id="{5B5C42C0-1D46-438C-85F2-A894DBEC32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16" r:id="rId13"/>
    <p:sldLayoutId id="2147483817" r:id="rId14"/>
    <p:sldLayoutId id="2147483818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t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4" Type="http://schemas.openxmlformats.org/officeDocument/2006/relationships/image" Target="../media/image17.w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10.png"/><Relationship Id="rId5" Type="http://schemas.openxmlformats.org/officeDocument/2006/relationships/image" Target="../media/image20.jpeg"/><Relationship Id="rId6" Type="http://schemas.openxmlformats.org/officeDocument/2006/relationships/image" Target="../media/image21.jpeg"/><Relationship Id="rId7" Type="http://schemas.openxmlformats.org/officeDocument/2006/relationships/oleObject" Target="../embeddings/oleObject1.bin"/><Relationship Id="rId8" Type="http://schemas.openxmlformats.org/officeDocument/2006/relationships/image" Target="../media/image18.emf"/><Relationship Id="rId9" Type="http://schemas.openxmlformats.org/officeDocument/2006/relationships/oleObject" Target="../embeddings/oleObject2.bin"/><Relationship Id="rId10" Type="http://schemas.openxmlformats.org/officeDocument/2006/relationships/image" Target="../media/image19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6.bin"/><Relationship Id="rId12" Type="http://schemas.openxmlformats.org/officeDocument/2006/relationships/image" Target="../media/image32.emf"/><Relationship Id="rId13" Type="http://schemas.openxmlformats.org/officeDocument/2006/relationships/oleObject" Target="../embeddings/oleObject7.bin"/><Relationship Id="rId14" Type="http://schemas.openxmlformats.org/officeDocument/2006/relationships/image" Target="../media/image33.emf"/><Relationship Id="rId15" Type="http://schemas.openxmlformats.org/officeDocument/2006/relationships/oleObject" Target="../embeddings/oleObject8.bin"/><Relationship Id="rId16" Type="http://schemas.openxmlformats.org/officeDocument/2006/relationships/image" Target="../media/image34.emf"/><Relationship Id="rId17" Type="http://schemas.openxmlformats.org/officeDocument/2006/relationships/oleObject" Target="../embeddings/oleObject9.bin"/><Relationship Id="rId18" Type="http://schemas.openxmlformats.org/officeDocument/2006/relationships/image" Target="../media/image19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5.xml"/><Relationship Id="rId4" Type="http://schemas.openxmlformats.org/officeDocument/2006/relationships/oleObject" Target="../embeddings/oleObject3.bin"/><Relationship Id="rId5" Type="http://schemas.openxmlformats.org/officeDocument/2006/relationships/image" Target="../media/image29.emf"/><Relationship Id="rId6" Type="http://schemas.openxmlformats.org/officeDocument/2006/relationships/oleObject" Target="../embeddings/oleObject4.bin"/><Relationship Id="rId7" Type="http://schemas.openxmlformats.org/officeDocument/2006/relationships/image" Target="../media/image30.emf"/><Relationship Id="rId8" Type="http://schemas.openxmlformats.org/officeDocument/2006/relationships/image" Target="../media/image15.emf"/><Relationship Id="rId9" Type="http://schemas.openxmlformats.org/officeDocument/2006/relationships/oleObject" Target="../embeddings/oleObject5.bin"/><Relationship Id="rId10" Type="http://schemas.openxmlformats.org/officeDocument/2006/relationships/image" Target="../media/image31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3.bin"/><Relationship Id="rId12" Type="http://schemas.openxmlformats.org/officeDocument/2006/relationships/image" Target="../media/image38.emf"/><Relationship Id="rId13" Type="http://schemas.openxmlformats.org/officeDocument/2006/relationships/oleObject" Target="../embeddings/oleObject14.bin"/><Relationship Id="rId14" Type="http://schemas.openxmlformats.org/officeDocument/2006/relationships/image" Target="../media/image39.emf"/><Relationship Id="rId15" Type="http://schemas.openxmlformats.org/officeDocument/2006/relationships/oleObject" Target="../embeddings/oleObject15.bin"/><Relationship Id="rId16" Type="http://schemas.openxmlformats.org/officeDocument/2006/relationships/image" Target="../media/image40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6.xml"/><Relationship Id="rId4" Type="http://schemas.openxmlformats.org/officeDocument/2006/relationships/oleObject" Target="../embeddings/oleObject10.bin"/><Relationship Id="rId5" Type="http://schemas.openxmlformats.org/officeDocument/2006/relationships/image" Target="../media/image35.wmf"/><Relationship Id="rId6" Type="http://schemas.openxmlformats.org/officeDocument/2006/relationships/oleObject" Target="../embeddings/oleObject11.bin"/><Relationship Id="rId7" Type="http://schemas.openxmlformats.org/officeDocument/2006/relationships/image" Target="../media/image36.emf"/><Relationship Id="rId8" Type="http://schemas.openxmlformats.org/officeDocument/2006/relationships/oleObject" Target="../embeddings/oleObject12.bin"/><Relationship Id="rId9" Type="http://schemas.openxmlformats.org/officeDocument/2006/relationships/image" Target="../media/image37.emf"/><Relationship Id="rId10" Type="http://schemas.openxmlformats.org/officeDocument/2006/relationships/image" Target="../media/image1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4" Type="http://schemas.openxmlformats.org/officeDocument/2006/relationships/image" Target="../media/image41.emf"/><Relationship Id="rId5" Type="http://schemas.openxmlformats.org/officeDocument/2006/relationships/oleObject" Target="../embeddings/oleObject17.bin"/><Relationship Id="rId6" Type="http://schemas.openxmlformats.org/officeDocument/2006/relationships/image" Target="../media/image42.emf"/><Relationship Id="rId7" Type="http://schemas.openxmlformats.org/officeDocument/2006/relationships/oleObject" Target="../embeddings/oleObject18.bin"/><Relationship Id="rId8" Type="http://schemas.openxmlformats.org/officeDocument/2006/relationships/image" Target="../media/image43.emf"/><Relationship Id="rId9" Type="http://schemas.openxmlformats.org/officeDocument/2006/relationships/oleObject" Target="../embeddings/oleObject19.bin"/><Relationship Id="rId10" Type="http://schemas.openxmlformats.org/officeDocument/2006/relationships/image" Target="../media/image44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4" Type="http://schemas.openxmlformats.org/officeDocument/2006/relationships/image" Target="../media/image49.emf"/><Relationship Id="rId5" Type="http://schemas.openxmlformats.org/officeDocument/2006/relationships/oleObject" Target="../embeddings/oleObject21.bin"/><Relationship Id="rId6" Type="http://schemas.openxmlformats.org/officeDocument/2006/relationships/image" Target="../media/image50.emf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Relationship Id="rId3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alphaModFix amt="76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762000"/>
            <a:ext cx="91440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 hangingPunct="0"/>
            <a:r>
              <a:rPr lang="en-US" sz="3200" b="1" dirty="0" smtClean="0"/>
              <a:t>Dispersal of </a:t>
            </a:r>
            <a:r>
              <a:rPr lang="en-US" sz="3200" b="1" dirty="0"/>
              <a:t>p</a:t>
            </a:r>
            <a:r>
              <a:rPr lang="en-US" sz="3200" b="1" dirty="0" smtClean="0"/>
              <a:t>olynya </a:t>
            </a:r>
            <a:r>
              <a:rPr lang="en-US" sz="3200" b="1" dirty="0"/>
              <a:t>d</a:t>
            </a:r>
            <a:r>
              <a:rPr lang="en-US" sz="3200" b="1" dirty="0" smtClean="0"/>
              <a:t>ense </a:t>
            </a:r>
            <a:r>
              <a:rPr lang="en-US" sz="3200" b="1" dirty="0"/>
              <a:t>w</a:t>
            </a:r>
            <a:r>
              <a:rPr lang="en-US" sz="3200" b="1" dirty="0" smtClean="0"/>
              <a:t>ater </a:t>
            </a:r>
          </a:p>
          <a:p>
            <a:pPr algn="ctr" hangingPunct="0"/>
            <a:r>
              <a:rPr lang="en-US" sz="3200" b="1" dirty="0" smtClean="0"/>
              <a:t>on a sloping shelf</a:t>
            </a:r>
            <a:endParaRPr lang="en-US" sz="3200" dirty="0" smtClean="0"/>
          </a:p>
          <a:p>
            <a:pPr algn="ctr" hangingPunct="0"/>
            <a:endParaRPr lang="en-US" sz="3200" dirty="0">
              <a:solidFill>
                <a:schemeClr val="accent2"/>
              </a:solidFill>
              <a:latin typeface="+mn-lt"/>
              <a:ea typeface="Helvetica" pitchFamily="34" charset="0"/>
              <a:cs typeface="Helvetica" pitchFamily="34" charset="0"/>
            </a:endParaRPr>
          </a:p>
          <a:p>
            <a:pPr algn="ctr" hangingPunct="0"/>
            <a:r>
              <a:rPr lang="en-US" sz="2800" dirty="0" smtClean="0">
                <a:solidFill>
                  <a:schemeClr val="accent2"/>
                </a:solidFill>
                <a:latin typeface="Times New Roman"/>
                <a:ea typeface="Helvetica" pitchFamily="34" charset="0"/>
                <a:cs typeface="Times New Roman"/>
              </a:rPr>
              <a:t>Weifeng (Gordon) Zhang</a:t>
            </a:r>
          </a:p>
          <a:p>
            <a:pPr algn="ctr" hangingPunct="0"/>
            <a:endParaRPr lang="en-US" sz="2800" dirty="0" smtClean="0">
              <a:solidFill>
                <a:schemeClr val="accent2"/>
              </a:solidFill>
              <a:latin typeface="Times New Roman"/>
              <a:ea typeface="Helvetica" pitchFamily="34" charset="0"/>
              <a:cs typeface="Times New Roman"/>
            </a:endParaRPr>
          </a:p>
          <a:p>
            <a:pPr algn="ctr" hangingPunct="0"/>
            <a:r>
              <a:rPr lang="en-US" sz="2800" dirty="0" smtClean="0">
                <a:solidFill>
                  <a:schemeClr val="accent2"/>
                </a:solidFill>
                <a:latin typeface="Times New Roman"/>
                <a:ea typeface="Helvetica" pitchFamily="34" charset="0"/>
                <a:cs typeface="Times New Roman"/>
              </a:rPr>
              <a:t>Collaborator: Claudia </a:t>
            </a:r>
            <a:r>
              <a:rPr lang="en-US" sz="2800" dirty="0" err="1" smtClean="0">
                <a:solidFill>
                  <a:schemeClr val="accent2"/>
                </a:solidFill>
                <a:latin typeface="Times New Roman"/>
                <a:ea typeface="Helvetica" pitchFamily="34" charset="0"/>
                <a:cs typeface="Times New Roman"/>
              </a:rPr>
              <a:t>Cenedese</a:t>
            </a:r>
            <a:endParaRPr lang="en-US" sz="2800" dirty="0" smtClean="0">
              <a:solidFill>
                <a:schemeClr val="accent2"/>
              </a:solidFill>
              <a:latin typeface="Times New Roman"/>
              <a:ea typeface="Helvetica" pitchFamily="34" charset="0"/>
              <a:cs typeface="Times New Roman"/>
            </a:endParaRPr>
          </a:p>
          <a:p>
            <a:pPr algn="ctr" hangingPunct="0"/>
            <a:endParaRPr lang="en-US" sz="2000" dirty="0" smtClean="0">
              <a:latin typeface="Times New Roman"/>
              <a:ea typeface="Helvetica" pitchFamily="34" charset="0"/>
              <a:cs typeface="Times New Roman"/>
            </a:endParaRPr>
          </a:p>
          <a:p>
            <a:pPr algn="ctr" hangingPunct="0"/>
            <a:r>
              <a:rPr lang="en-US" sz="2000" dirty="0" smtClean="0">
                <a:latin typeface="Times New Roman"/>
                <a:ea typeface="Helvetica" pitchFamily="34" charset="0"/>
                <a:cs typeface="Times New Roman"/>
              </a:rPr>
              <a:t>Woods Hole Oceanographic Institution</a:t>
            </a:r>
          </a:p>
          <a:p>
            <a:pPr algn="ctr" hangingPunct="0"/>
            <a:r>
              <a:rPr lang="en-US" sz="2000" dirty="0" smtClean="0">
                <a:latin typeface="Times New Roman"/>
                <a:ea typeface="Helvetica" pitchFamily="34" charset="0"/>
                <a:cs typeface="Times New Roman"/>
              </a:rPr>
              <a:t>Woods Hole, Massachusetts, USA</a:t>
            </a:r>
          </a:p>
          <a:p>
            <a:pPr algn="ctr">
              <a:defRPr/>
            </a:pPr>
            <a:endParaRPr lang="en-US" sz="800" dirty="0" smtClean="0">
              <a:latin typeface="+mn-lt"/>
              <a:ea typeface="Helvetica" pitchFamily="34" charset="0"/>
              <a:cs typeface="Helvetica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19400" y="5638800"/>
            <a:ext cx="373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ROMS Asia-Pacific Workshop</a:t>
            </a:r>
            <a:endParaRPr lang="en-US" i="1" dirty="0"/>
          </a:p>
          <a:p>
            <a:pPr algn="ctr"/>
            <a:r>
              <a:rPr lang="en-US" dirty="0" smtClean="0"/>
              <a:t>17-20 Oct 2016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581432" y="6464762"/>
            <a:ext cx="5556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(background image from Martin and Kauffman 1981)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61767"/>
          <a:stretch/>
        </p:blipFill>
        <p:spPr>
          <a:xfrm>
            <a:off x="0" y="1332974"/>
            <a:ext cx="5105400" cy="30104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8991600" cy="609600"/>
          </a:xfrm>
        </p:spPr>
        <p:txBody>
          <a:bodyPr/>
          <a:lstStyle/>
          <a:p>
            <a:r>
              <a:rPr lang="en-US" sz="2800" dirty="0" smtClean="0"/>
              <a:t>Idealized 3D models, numerical and laboratory</a:t>
            </a:r>
            <a:endParaRPr 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8" t="38905" r="6259" b="33592"/>
          <a:stretch/>
        </p:blipFill>
        <p:spPr>
          <a:xfrm>
            <a:off x="4953000" y="1371600"/>
            <a:ext cx="4159405" cy="2286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72400" y="1524000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Side view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962400" y="144780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Plane view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 bwMode="auto">
          <a:xfrm>
            <a:off x="2895600" y="1524000"/>
            <a:ext cx="502920" cy="8382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34000" y="4267200"/>
            <a:ext cx="35052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Assumptions: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Times New Roman"/>
                <a:cs typeface="Times New Roman"/>
              </a:rPr>
              <a:t>Uniform bottom slope</a:t>
            </a:r>
          </a:p>
          <a:p>
            <a:pPr marL="285750" indent="-285750">
              <a:buFont typeface="Arial"/>
              <a:buChar char="•"/>
            </a:pPr>
            <a:r>
              <a:rPr lang="en-US" i="1" dirty="0" smtClean="0">
                <a:latin typeface="Times New Roman"/>
                <a:cs typeface="Times New Roman"/>
              </a:rPr>
              <a:t>f</a:t>
            </a:r>
            <a:r>
              <a:rPr lang="en-US" dirty="0" smtClean="0">
                <a:latin typeface="Times New Roman"/>
                <a:cs typeface="Times New Roman"/>
              </a:rPr>
              <a:t>-plane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Times New Roman"/>
                <a:cs typeface="Times New Roman"/>
              </a:rPr>
              <a:t>No ambient current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Times New Roman"/>
                <a:cs typeface="Times New Roman"/>
              </a:rPr>
              <a:t>No initial stratification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Times New Roman"/>
                <a:cs typeface="Times New Roman"/>
              </a:rPr>
              <a:t>No surface momentum </a:t>
            </a:r>
            <a:r>
              <a:rPr lang="en-US" dirty="0" smtClean="0">
                <a:latin typeface="Times New Roman"/>
                <a:cs typeface="Times New Roman"/>
              </a:rPr>
              <a:t>flux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81619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9492"/>
            <a:ext cx="8229600" cy="563562"/>
          </a:xfrm>
        </p:spPr>
        <p:txBody>
          <a:bodyPr/>
          <a:lstStyle/>
          <a:p>
            <a:r>
              <a:rPr lang="en-US" altLang="zh-CN" sz="2800" dirty="0" smtClean="0">
                <a:solidFill>
                  <a:srgbClr val="0000FF"/>
                </a:solidFill>
              </a:rPr>
              <a:t>Numerical set-up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4" name="CasellaDiTesto 17"/>
          <p:cNvSpPr txBox="1">
            <a:spLocks noChangeArrowheads="1"/>
          </p:cNvSpPr>
          <p:nvPr/>
        </p:nvSpPr>
        <p:spPr bwMode="auto">
          <a:xfrm>
            <a:off x="152400" y="760273"/>
            <a:ext cx="4495800" cy="1754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buFontTx/>
              <a:buChar char="-"/>
            </a:pPr>
            <a:r>
              <a:rPr lang="en-US" dirty="0" smtClean="0">
                <a:latin typeface="Times New Roman"/>
                <a:cs typeface="Times New Roman"/>
              </a:rPr>
              <a:t>ROMS		</a:t>
            </a:r>
          </a:p>
          <a:p>
            <a:pPr marL="342900" indent="-342900">
              <a:buFontTx/>
              <a:buChar char="-"/>
            </a:pPr>
            <a:r>
              <a:rPr lang="en-US" dirty="0" smtClean="0">
                <a:latin typeface="Times New Roman"/>
                <a:cs typeface="Times New Roman"/>
              </a:rPr>
              <a:t>quadratic bottom drag</a:t>
            </a:r>
          </a:p>
          <a:p>
            <a:pPr marL="342900" indent="-342900">
              <a:buFontTx/>
              <a:buChar char="-"/>
            </a:pPr>
            <a:r>
              <a:rPr lang="en-US" dirty="0" smtClean="0">
                <a:latin typeface="Times New Roman"/>
                <a:cs typeface="Times New Roman"/>
              </a:rPr>
              <a:t>GLS turbulent closure </a:t>
            </a:r>
            <a:r>
              <a:rPr lang="en-US" i="1" dirty="0" smtClean="0">
                <a:latin typeface="Times New Roman"/>
                <a:cs typeface="Times New Roman"/>
              </a:rPr>
              <a:t>k-kl</a:t>
            </a:r>
            <a:r>
              <a:rPr lang="en-US" dirty="0" smtClean="0">
                <a:latin typeface="Times New Roman"/>
                <a:cs typeface="Times New Roman"/>
              </a:rPr>
              <a:t> scheme</a:t>
            </a:r>
            <a:r>
              <a:rPr lang="en-US" dirty="0">
                <a:latin typeface="Times New Roman"/>
                <a:cs typeface="Times New Roman"/>
              </a:rPr>
              <a:t>	</a:t>
            </a:r>
            <a:endParaRPr lang="en-US" dirty="0" smtClean="0">
              <a:latin typeface="Times New Roman"/>
              <a:cs typeface="Times New Roman"/>
            </a:endParaRPr>
          </a:p>
          <a:p>
            <a:pPr marL="342900" indent="-342900">
              <a:buFontTx/>
              <a:buChar char="-"/>
            </a:pPr>
            <a:r>
              <a:rPr lang="en-US" i="1" dirty="0" smtClean="0">
                <a:latin typeface="Times New Roman"/>
                <a:cs typeface="Times New Roman"/>
              </a:rPr>
              <a:t>L</a:t>
            </a:r>
            <a:r>
              <a:rPr lang="en-US" i="1" baseline="-25000" dirty="0" smtClean="0">
                <a:latin typeface="Times New Roman"/>
                <a:cs typeface="Times New Roman"/>
              </a:rPr>
              <a:t>x </a:t>
            </a:r>
            <a:r>
              <a:rPr lang="en-US" dirty="0" smtClean="0">
                <a:latin typeface="Times New Roman"/>
                <a:cs typeface="Times New Roman"/>
              </a:rPr>
              <a:t>= 300km, </a:t>
            </a:r>
            <a:r>
              <a:rPr lang="en-US" i="1" dirty="0" smtClean="0">
                <a:latin typeface="Times New Roman"/>
                <a:cs typeface="Times New Roman"/>
              </a:rPr>
              <a:t>L</a:t>
            </a:r>
            <a:r>
              <a:rPr lang="en-US" i="1" baseline="-25000" dirty="0" smtClean="0">
                <a:latin typeface="Times New Roman"/>
                <a:cs typeface="Times New Roman"/>
              </a:rPr>
              <a:t>y </a:t>
            </a:r>
            <a:r>
              <a:rPr lang="en-US" dirty="0" smtClean="0">
                <a:latin typeface="Times New Roman"/>
                <a:cs typeface="Times New Roman"/>
              </a:rPr>
              <a:t>= 150 km </a:t>
            </a:r>
          </a:p>
          <a:p>
            <a:pPr marL="342900" indent="-342900">
              <a:buFontTx/>
              <a:buChar char="-"/>
            </a:pPr>
            <a:r>
              <a:rPr lang="en-US" dirty="0" smtClean="0">
                <a:latin typeface="Times New Roman"/>
                <a:cs typeface="Times New Roman"/>
              </a:rPr>
              <a:t>horizontal resolution: 500m</a:t>
            </a:r>
          </a:p>
          <a:p>
            <a:pPr marL="342900" indent="-342900">
              <a:buFontTx/>
              <a:buChar char="-"/>
            </a:pPr>
            <a:r>
              <a:rPr lang="en-US" dirty="0">
                <a:latin typeface="Times New Roman"/>
                <a:cs typeface="Times New Roman"/>
              </a:rPr>
              <a:t>60 vertical </a:t>
            </a:r>
            <a:r>
              <a:rPr lang="en-US" dirty="0" smtClean="0">
                <a:latin typeface="Times New Roman"/>
                <a:cs typeface="Times New Roman"/>
              </a:rPr>
              <a:t>layers</a:t>
            </a:r>
          </a:p>
        </p:txBody>
      </p:sp>
      <p:pic>
        <p:nvPicPr>
          <p:cNvPr id="3" name="Picture 2" descr="model_domain2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2" t="5" r="21504" b="66701"/>
          <a:stretch/>
        </p:blipFill>
        <p:spPr>
          <a:xfrm>
            <a:off x="0" y="3437777"/>
            <a:ext cx="5486400" cy="3420223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8736529"/>
              </p:ext>
            </p:extLst>
          </p:nvPr>
        </p:nvGraphicFramePr>
        <p:xfrm>
          <a:off x="5785194" y="1259417"/>
          <a:ext cx="3358806" cy="4572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17542"/>
                <a:gridCol w="1020632"/>
                <a:gridCol w="1020632"/>
              </a:tblGrid>
              <a:tr h="7620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FF"/>
                          </a:solidFill>
                          <a:effectLst/>
                        </a:rPr>
                        <a:t>Parameter</a:t>
                      </a:r>
                      <a:endParaRPr lang="en-US" sz="1600" dirty="0">
                        <a:solidFill>
                          <a:srgbClr val="0000FF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FF"/>
                          </a:solidFill>
                          <a:effectLst/>
                        </a:rPr>
                        <a:t>Symbol</a:t>
                      </a:r>
                      <a:endParaRPr lang="en-US" sz="1600" dirty="0">
                        <a:solidFill>
                          <a:srgbClr val="0000FF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FF"/>
                          </a:solidFill>
                          <a:effectLst/>
                        </a:rPr>
                        <a:t>Control Value</a:t>
                      </a:r>
                      <a:endParaRPr lang="en-US" sz="1600" dirty="0">
                        <a:solidFill>
                          <a:srgbClr val="0000FF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 anchor="ctr"/>
                </a:tc>
              </a:tr>
              <a:tr h="762000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FF"/>
                          </a:solidFill>
                          <a:effectLst/>
                        </a:rPr>
                        <a:t>Bottom slope</a:t>
                      </a:r>
                      <a:endParaRPr lang="en-US" sz="1600" dirty="0">
                        <a:solidFill>
                          <a:srgbClr val="0000FF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i="1" dirty="0">
                          <a:effectLst/>
                          <a:latin typeface="Times New Roman"/>
                          <a:cs typeface="Times New Roman"/>
                        </a:rPr>
                        <a:t>α</a:t>
                      </a:r>
                      <a:endParaRPr lang="en-US" sz="2400" i="1" dirty="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effectLst/>
                          <a:latin typeface="Times New Roman"/>
                          <a:cs typeface="Times New Roman"/>
                        </a:rPr>
                        <a:t>10</a:t>
                      </a:r>
                      <a:r>
                        <a:rPr lang="en-US" sz="1800" baseline="30000" dirty="0" smtClean="0">
                          <a:effectLst/>
                          <a:latin typeface="Times New Roman"/>
                          <a:cs typeface="Times New Roman"/>
                        </a:rPr>
                        <a:t>-3</a:t>
                      </a:r>
                      <a:endParaRPr lang="en-US" sz="1800" dirty="0" smtClean="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762000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FF"/>
                          </a:solidFill>
                          <a:effectLst/>
                        </a:rPr>
                        <a:t>Surface buoyancy flux</a:t>
                      </a:r>
                      <a:endParaRPr lang="en-US" sz="1600" dirty="0">
                        <a:solidFill>
                          <a:srgbClr val="0000FF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i="1" dirty="0">
                          <a:effectLst/>
                          <a:latin typeface="Times New Roman"/>
                          <a:cs typeface="Times New Roman"/>
                        </a:rPr>
                        <a:t>Q</a:t>
                      </a:r>
                      <a:endParaRPr lang="en-US" sz="2400" i="1" dirty="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effectLst/>
                          <a:latin typeface="Times New Roman"/>
                          <a:cs typeface="Times New Roman"/>
                        </a:rPr>
                        <a:t>4×10</a:t>
                      </a:r>
                      <a:r>
                        <a:rPr lang="en-US" sz="1800" baseline="30000" dirty="0" smtClean="0">
                          <a:effectLst/>
                          <a:latin typeface="Times New Roman"/>
                          <a:cs typeface="Times New Roman"/>
                        </a:rPr>
                        <a:t>-7</a:t>
                      </a:r>
                      <a:r>
                        <a:rPr lang="en-US" sz="1800" dirty="0" smtClean="0">
                          <a:effectLst/>
                          <a:latin typeface="Times New Roman"/>
                          <a:cs typeface="Times New Roman"/>
                        </a:rPr>
                        <a:t> m</a:t>
                      </a:r>
                      <a:r>
                        <a:rPr lang="en-US" sz="1800" baseline="30000" dirty="0" smtClean="0">
                          <a:effectLst/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lang="en-US" sz="1800" dirty="0" smtClean="0">
                          <a:effectLst/>
                          <a:latin typeface="Times New Roman"/>
                          <a:cs typeface="Times New Roman"/>
                        </a:rPr>
                        <a:t> s</a:t>
                      </a:r>
                      <a:r>
                        <a:rPr lang="en-US" sz="1800" baseline="30000" dirty="0" smtClean="0">
                          <a:effectLst/>
                          <a:latin typeface="Times New Roman"/>
                          <a:cs typeface="Times New Roman"/>
                        </a:rPr>
                        <a:t>-3</a:t>
                      </a:r>
                      <a:endParaRPr lang="en-US" sz="1800" dirty="0" smtClean="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762000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FF"/>
                          </a:solidFill>
                          <a:effectLst/>
                        </a:rPr>
                        <a:t>Quadratic bottom </a:t>
                      </a:r>
                      <a:r>
                        <a:rPr lang="en-US" sz="1600" dirty="0" smtClean="0">
                          <a:solidFill>
                            <a:srgbClr val="0000FF"/>
                          </a:solidFill>
                          <a:effectLst/>
                        </a:rPr>
                        <a:t>drag </a:t>
                      </a:r>
                      <a:r>
                        <a:rPr lang="en-US" sz="1600" dirty="0" err="1" smtClean="0">
                          <a:solidFill>
                            <a:srgbClr val="0000FF"/>
                          </a:solidFill>
                          <a:effectLst/>
                        </a:rPr>
                        <a:t>coef</a:t>
                      </a:r>
                      <a:r>
                        <a:rPr lang="en-US" sz="1600" dirty="0" smtClean="0">
                          <a:solidFill>
                            <a:srgbClr val="0000FF"/>
                          </a:solidFill>
                          <a:effectLst/>
                        </a:rPr>
                        <a:t>.</a:t>
                      </a:r>
                      <a:endParaRPr lang="en-US" sz="1600" dirty="0">
                        <a:solidFill>
                          <a:srgbClr val="0000FF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i="1" dirty="0">
                          <a:effectLst/>
                          <a:latin typeface="Times New Roman"/>
                          <a:cs typeface="Times New Roman"/>
                        </a:rPr>
                        <a:t>C</a:t>
                      </a:r>
                      <a:r>
                        <a:rPr lang="en-US" sz="2400" i="1" baseline="-25000" dirty="0">
                          <a:effectLst/>
                          <a:latin typeface="Times New Roman"/>
                          <a:cs typeface="Times New Roman"/>
                        </a:rPr>
                        <a:t>d</a:t>
                      </a:r>
                      <a:endParaRPr lang="en-US" sz="2400" i="1" dirty="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effectLst/>
                          <a:latin typeface="Times New Roman"/>
                          <a:cs typeface="Times New Roman"/>
                        </a:rPr>
                        <a:t>3×10</a:t>
                      </a:r>
                      <a:r>
                        <a:rPr lang="en-US" sz="1800" baseline="30000" dirty="0" smtClean="0">
                          <a:effectLst/>
                          <a:latin typeface="Times New Roman"/>
                          <a:cs typeface="Times New Roman"/>
                        </a:rPr>
                        <a:t>-3</a:t>
                      </a:r>
                      <a:endParaRPr lang="en-US" sz="1800" dirty="0" smtClean="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762000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FF"/>
                          </a:solidFill>
                          <a:effectLst/>
                        </a:rPr>
                        <a:t>Coriolis parameter</a:t>
                      </a:r>
                      <a:endParaRPr lang="en-US" sz="1600" dirty="0">
                        <a:solidFill>
                          <a:srgbClr val="0000FF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i="1" dirty="0">
                          <a:effectLst/>
                          <a:latin typeface="Times New Roman"/>
                          <a:cs typeface="Times New Roman"/>
                        </a:rPr>
                        <a:t>f</a:t>
                      </a:r>
                      <a:endParaRPr lang="en-US" sz="2400" i="1" dirty="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effectLst/>
                          <a:latin typeface="Times New Roman"/>
                          <a:cs typeface="Times New Roman"/>
                        </a:rPr>
                        <a:t>1.3×10</a:t>
                      </a:r>
                      <a:r>
                        <a:rPr lang="en-US" sz="1800" baseline="30000" dirty="0" smtClean="0">
                          <a:effectLst/>
                          <a:latin typeface="Times New Roman"/>
                          <a:cs typeface="Times New Roman"/>
                        </a:rPr>
                        <a:t>-4</a:t>
                      </a:r>
                      <a:r>
                        <a:rPr lang="en-US" sz="1800" dirty="0" smtClean="0">
                          <a:effectLst/>
                          <a:latin typeface="Times New Roman"/>
                          <a:cs typeface="Times New Roman"/>
                        </a:rPr>
                        <a:t> s</a:t>
                      </a:r>
                      <a:r>
                        <a:rPr lang="en-US" sz="1800" baseline="30000" dirty="0" smtClean="0">
                          <a:effectLst/>
                          <a:latin typeface="Times New Roman"/>
                          <a:cs typeface="Times New Roman"/>
                        </a:rPr>
                        <a:t>-1</a:t>
                      </a:r>
                      <a:endParaRPr lang="en-US" sz="1800" dirty="0" smtClean="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762000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FF"/>
                          </a:solidFill>
                          <a:effectLst/>
                        </a:rPr>
                        <a:t>Water depth at the coast</a:t>
                      </a:r>
                      <a:endParaRPr lang="en-US" sz="1600" dirty="0">
                        <a:solidFill>
                          <a:srgbClr val="0000FF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i="1" dirty="0">
                          <a:effectLst/>
                          <a:latin typeface="Times New Roman"/>
                          <a:cs typeface="Times New Roman"/>
                        </a:rPr>
                        <a:t>H</a:t>
                      </a:r>
                      <a:r>
                        <a:rPr lang="en-US" sz="2400" i="1" baseline="-25000" dirty="0">
                          <a:effectLst/>
                          <a:latin typeface="Times New Roman"/>
                          <a:cs typeface="Times New Roman"/>
                        </a:rPr>
                        <a:t>c</a:t>
                      </a:r>
                      <a:endParaRPr lang="en-US" sz="2400" i="1" dirty="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Times New Roman"/>
                          <a:cs typeface="Times New Roman"/>
                        </a:rPr>
                        <a:t>30 m</a:t>
                      </a:r>
                      <a:endParaRPr lang="en-US" sz="1800" dirty="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7" name="CasellaDiTesto 17"/>
          <p:cNvSpPr txBox="1">
            <a:spLocks noChangeArrowheads="1"/>
          </p:cNvSpPr>
          <p:nvPr/>
        </p:nvSpPr>
        <p:spPr bwMode="auto">
          <a:xfrm>
            <a:off x="152400" y="2438400"/>
            <a:ext cx="4648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buFontTx/>
              <a:buChar char="-"/>
            </a:pPr>
            <a:r>
              <a:rPr lang="en-US" dirty="0" smtClean="0">
                <a:latin typeface="Times New Roman"/>
                <a:cs typeface="Times New Roman"/>
              </a:rPr>
              <a:t>Constant downward salt flux (negative buoyancy flux) in the “polynya” region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3352800" y="3733800"/>
            <a:ext cx="457200" cy="9144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77000" y="762000"/>
            <a:ext cx="1916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Control variables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458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ChangeArrowheads="1"/>
          </p:cNvSpPr>
          <p:nvPr/>
        </p:nvSpPr>
        <p:spPr bwMode="auto">
          <a:xfrm>
            <a:off x="0" y="152400"/>
            <a:ext cx="498157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>
              <a:lnSpc>
                <a:spcPct val="150000"/>
              </a:lnSpc>
            </a:pPr>
            <a:r>
              <a:rPr lang="en-US" sz="2800" dirty="0" smtClean="0">
                <a:solidFill>
                  <a:srgbClr val="008000"/>
                </a:solidFill>
              </a:rPr>
              <a:t>Laboratory set-up</a:t>
            </a:r>
            <a:endParaRPr lang="en-US" sz="2800" dirty="0">
              <a:solidFill>
                <a:srgbClr val="008000"/>
              </a:solidFill>
              <a:latin typeface="Helvetica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-838200" y="2209800"/>
            <a:ext cx="7162800" cy="4648200"/>
            <a:chOff x="990599" y="1205553"/>
            <a:chExt cx="7894081" cy="5063259"/>
          </a:xfrm>
        </p:grpSpPr>
        <p:sp>
          <p:nvSpPr>
            <p:cNvPr id="15" name="Rectangle 14"/>
            <p:cNvSpPr/>
            <p:nvPr/>
          </p:nvSpPr>
          <p:spPr bwMode="auto">
            <a:xfrm>
              <a:off x="7223762" y="2962989"/>
              <a:ext cx="45719" cy="381000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315200" y="2590800"/>
              <a:ext cx="5334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/>
                <a:t>wall</a:t>
              </a:r>
              <a:endParaRPr lang="en-US" sz="1000" dirty="0"/>
            </a:p>
          </p:txBody>
        </p:sp>
        <p:cxnSp>
          <p:nvCxnSpPr>
            <p:cNvPr id="18" name="Straight Arrow Connector 17"/>
            <p:cNvCxnSpPr/>
            <p:nvPr/>
          </p:nvCxnSpPr>
          <p:spPr bwMode="auto">
            <a:xfrm flipH="1">
              <a:off x="7315200" y="2819400"/>
              <a:ext cx="152400" cy="287179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pic>
          <p:nvPicPr>
            <p:cNvPr id="13" name="Picture 4"/>
            <p:cNvPicPr>
              <a:picLocks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5405" r="45117"/>
            <a:stretch/>
          </p:blipFill>
          <p:spPr bwMode="auto">
            <a:xfrm>
              <a:off x="990599" y="1205553"/>
              <a:ext cx="7894081" cy="50632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4724400" y="6150114"/>
            <a:ext cx="1981200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1600" dirty="0"/>
              <a:t>(</a:t>
            </a:r>
            <a:r>
              <a:rPr lang="en-US" altLang="en-US" sz="1600" dirty="0" smtClean="0"/>
              <a:t>Cenedese and Adduce 2008)</a:t>
            </a:r>
            <a:endParaRPr lang="en-US" altLang="en-US" sz="16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5281950"/>
              </p:ext>
            </p:extLst>
          </p:nvPr>
        </p:nvGraphicFramePr>
        <p:xfrm>
          <a:off x="5867401" y="1066800"/>
          <a:ext cx="3276599" cy="33362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69326"/>
                <a:gridCol w="911622"/>
                <a:gridCol w="995651"/>
              </a:tblGrid>
              <a:tr h="417694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8000"/>
                          </a:solidFill>
                          <a:effectLst/>
                        </a:rPr>
                        <a:t>Parameter</a:t>
                      </a:r>
                      <a:endParaRPr lang="en-US" sz="1600" dirty="0">
                        <a:solidFill>
                          <a:srgbClr val="008000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8000"/>
                          </a:solidFill>
                          <a:effectLst/>
                        </a:rPr>
                        <a:t>Symbol</a:t>
                      </a:r>
                      <a:endParaRPr lang="en-US" sz="1600" dirty="0">
                        <a:solidFill>
                          <a:srgbClr val="008000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8000"/>
                          </a:solidFill>
                          <a:effectLst/>
                        </a:rPr>
                        <a:t>Control Value</a:t>
                      </a:r>
                      <a:endParaRPr lang="en-US" sz="1600" dirty="0">
                        <a:solidFill>
                          <a:srgbClr val="008000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 anchor="ctr"/>
                </a:tc>
              </a:tr>
              <a:tr h="729631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8000"/>
                          </a:solidFill>
                          <a:effectLst/>
                        </a:rPr>
                        <a:t>Bottom slope</a:t>
                      </a:r>
                      <a:endParaRPr lang="en-US" sz="1600" dirty="0">
                        <a:solidFill>
                          <a:srgbClr val="008000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>
                          <a:effectLst/>
                          <a:latin typeface="Times New Roman"/>
                          <a:cs typeface="Times New Roman"/>
                        </a:rPr>
                        <a:t>α</a:t>
                      </a:r>
                      <a:endParaRPr lang="en-US" sz="1800" i="1" dirty="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/>
                          <a:cs typeface="Times New Roman"/>
                        </a:rPr>
                        <a:t>0.21</a:t>
                      </a:r>
                      <a:endParaRPr lang="en-US" sz="180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729631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8000"/>
                          </a:solidFill>
                          <a:effectLst/>
                        </a:rPr>
                        <a:t>Reduced gravity</a:t>
                      </a:r>
                      <a:endParaRPr lang="en-US" sz="1600" dirty="0">
                        <a:solidFill>
                          <a:srgbClr val="008000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>
                          <a:effectLst/>
                          <a:latin typeface="Times New Roman"/>
                          <a:cs typeface="Times New Roman"/>
                        </a:rPr>
                        <a:t>g'</a:t>
                      </a:r>
                      <a:endParaRPr lang="en-US" sz="1800" i="1" dirty="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effectLst/>
                          <a:latin typeface="Times New Roman"/>
                          <a:cs typeface="Times New Roman"/>
                        </a:rPr>
                        <a:t>0.012</a:t>
                      </a:r>
                      <a:r>
                        <a:rPr lang="en-US" sz="1800" baseline="0" dirty="0" smtClean="0">
                          <a:effectLst/>
                          <a:latin typeface="Times New Roman"/>
                          <a:cs typeface="Times New Roman"/>
                        </a:rPr>
                        <a:t>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effectLst/>
                          <a:latin typeface="Times New Roman"/>
                          <a:cs typeface="Times New Roman"/>
                        </a:rPr>
                        <a:t>m s</a:t>
                      </a:r>
                      <a:r>
                        <a:rPr lang="en-US" sz="1800" baseline="30000" dirty="0" smtClean="0">
                          <a:effectLst/>
                          <a:latin typeface="Times New Roman"/>
                          <a:cs typeface="Times New Roman"/>
                        </a:rPr>
                        <a:t>-2</a:t>
                      </a:r>
                      <a:endParaRPr lang="en-US" sz="1800" dirty="0" smtClean="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729631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8000"/>
                          </a:solidFill>
                          <a:effectLst/>
                        </a:rPr>
                        <a:t>Coriolis parameter</a:t>
                      </a:r>
                      <a:endParaRPr lang="en-US" sz="1600" dirty="0">
                        <a:solidFill>
                          <a:srgbClr val="008000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>
                          <a:effectLst/>
                          <a:latin typeface="Times New Roman"/>
                          <a:cs typeface="Times New Roman"/>
                        </a:rPr>
                        <a:t>f</a:t>
                      </a:r>
                      <a:endParaRPr lang="en-US" sz="1800" i="1" dirty="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effectLst/>
                          <a:latin typeface="Times New Roman"/>
                          <a:cs typeface="Times New Roman"/>
                        </a:rPr>
                        <a:t>4.0 s</a:t>
                      </a:r>
                      <a:r>
                        <a:rPr lang="en-US" sz="1800" baseline="30000" dirty="0" smtClean="0">
                          <a:effectLst/>
                          <a:latin typeface="Times New Roman"/>
                          <a:cs typeface="Times New Roman"/>
                        </a:rPr>
                        <a:t>-1</a:t>
                      </a:r>
                      <a:endParaRPr lang="en-US" sz="1800" dirty="0" smtClean="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729631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8000"/>
                          </a:solidFill>
                          <a:effectLst/>
                        </a:rPr>
                        <a:t>Volume flux</a:t>
                      </a:r>
                      <a:endParaRPr lang="en-US" sz="1600" dirty="0">
                        <a:solidFill>
                          <a:srgbClr val="008000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>
                          <a:effectLst/>
                          <a:latin typeface="Times New Roman"/>
                          <a:cs typeface="Times New Roman"/>
                        </a:rPr>
                        <a:t>Q</a:t>
                      </a:r>
                      <a:r>
                        <a:rPr lang="en-US" sz="1800" i="1" baseline="-25000" dirty="0">
                          <a:effectLst/>
                          <a:latin typeface="Times New Roman"/>
                          <a:cs typeface="Times New Roman"/>
                        </a:rPr>
                        <a:t>V</a:t>
                      </a:r>
                      <a:endParaRPr lang="en-US" sz="1800" i="1" dirty="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effectLst/>
                          <a:latin typeface="Times New Roman"/>
                          <a:cs typeface="Times New Roman"/>
                        </a:rPr>
                        <a:t>3.3</a:t>
                      </a:r>
                      <a:r>
                        <a:rPr lang="en-US" sz="1800" dirty="0" smtClean="0">
                          <a:effectLst/>
                        </a:rPr>
                        <a:t>×</a:t>
                      </a:r>
                      <a:r>
                        <a:rPr lang="en-US" sz="1800" dirty="0" smtClean="0">
                          <a:effectLst/>
                          <a:latin typeface="Times New Roman"/>
                          <a:cs typeface="Times New Roman"/>
                        </a:rPr>
                        <a:t>10</a:t>
                      </a:r>
                      <a:r>
                        <a:rPr lang="en-US" sz="1800" baseline="30000" dirty="0" smtClean="0">
                          <a:effectLst/>
                          <a:latin typeface="Times New Roman"/>
                          <a:cs typeface="Times New Roman"/>
                        </a:rPr>
                        <a:t>-6</a:t>
                      </a:r>
                      <a:r>
                        <a:rPr lang="en-US" sz="1800" dirty="0" smtClean="0">
                          <a:effectLst/>
                          <a:latin typeface="Times New Roman"/>
                          <a:cs typeface="Times New Roman"/>
                        </a:rPr>
                        <a:t> m</a:t>
                      </a:r>
                      <a:r>
                        <a:rPr lang="en-US" sz="1800" baseline="30000" dirty="0" smtClean="0">
                          <a:effectLst/>
                          <a:latin typeface="Times New Roman"/>
                          <a:cs typeface="Times New Roman"/>
                        </a:rPr>
                        <a:t>3</a:t>
                      </a:r>
                      <a:r>
                        <a:rPr lang="en-US" sz="1800" dirty="0" smtClean="0">
                          <a:effectLst/>
                          <a:latin typeface="Times New Roman"/>
                          <a:cs typeface="Times New Roman"/>
                        </a:rPr>
                        <a:t> s</a:t>
                      </a:r>
                      <a:r>
                        <a:rPr lang="en-US" sz="1800" baseline="30000" dirty="0" smtClean="0">
                          <a:effectLst/>
                          <a:latin typeface="Times New Roman"/>
                          <a:cs typeface="Times New Roman"/>
                        </a:rPr>
                        <a:t>-1</a:t>
                      </a:r>
                      <a:endParaRPr lang="en-US" sz="1800" dirty="0" smtClean="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12" name="Picture 4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43063"/>
            <a:ext cx="2997200" cy="5214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553200" y="609600"/>
            <a:ext cx="1916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Control variables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971800" y="1161871"/>
            <a:ext cx="2819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0.5 m X 0.5 m tank on a rotating table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Dyed dense water injected on the ‘coast’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54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0132" name="Picture 4" descr="EDDI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733800"/>
            <a:ext cx="3795183" cy="284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0133" name="Picture 5" descr="e007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10000"/>
            <a:ext cx="3505200" cy="280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0134" name="Picture 6" descr="215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762000"/>
            <a:ext cx="3505200" cy="280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0135" name="Rectangle 7"/>
          <p:cNvSpPr>
            <a:spLocks noChangeArrowheads="1"/>
          </p:cNvSpPr>
          <p:nvPr/>
        </p:nvSpPr>
        <p:spPr bwMode="auto">
          <a:xfrm>
            <a:off x="457200" y="76200"/>
            <a:ext cx="8458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1143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342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4572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2286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0" hangingPunct="0"/>
            <a:r>
              <a:rPr lang="en-US" altLang="en-US" sz="2400" dirty="0" smtClean="0">
                <a:latin typeface="+mn-lt"/>
              </a:rPr>
              <a:t>Dynamical regimes of gravity currents on a sloping bottom</a:t>
            </a:r>
            <a:endParaRPr lang="en-US" altLang="en-US" sz="2400" dirty="0">
              <a:latin typeface="+mn-lt"/>
            </a:endParaRPr>
          </a:p>
        </p:txBody>
      </p:sp>
      <p:sp>
        <p:nvSpPr>
          <p:cNvPr id="560137" name="Text Box 9"/>
          <p:cNvSpPr txBox="1">
            <a:spLocks noChangeArrowheads="1"/>
          </p:cNvSpPr>
          <p:nvPr/>
        </p:nvSpPr>
        <p:spPr bwMode="auto">
          <a:xfrm>
            <a:off x="1371600" y="6091536"/>
            <a:ext cx="2667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dirty="0" smtClean="0">
                <a:solidFill>
                  <a:srgbClr val="CC3300"/>
                </a:solidFill>
              </a:rPr>
              <a:t>Laminar regime</a:t>
            </a:r>
            <a:endParaRPr lang="en-US" altLang="en-US" sz="2400" dirty="0">
              <a:solidFill>
                <a:srgbClr val="CC3300"/>
              </a:solidFill>
            </a:endParaRPr>
          </a:p>
        </p:txBody>
      </p:sp>
      <p:sp>
        <p:nvSpPr>
          <p:cNvPr id="560138" name="Text Box 10"/>
          <p:cNvSpPr txBox="1">
            <a:spLocks noChangeArrowheads="1"/>
          </p:cNvSpPr>
          <p:nvPr/>
        </p:nvSpPr>
        <p:spPr bwMode="auto">
          <a:xfrm>
            <a:off x="5638800" y="6096000"/>
            <a:ext cx="257651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dirty="0" smtClean="0">
                <a:solidFill>
                  <a:srgbClr val="CC3300"/>
                </a:solidFill>
              </a:rPr>
              <a:t>Eddies regime</a:t>
            </a:r>
            <a:endParaRPr lang="en-US" altLang="en-US" sz="2400" dirty="0">
              <a:solidFill>
                <a:srgbClr val="CC3300"/>
              </a:solidFill>
            </a:endParaRPr>
          </a:p>
        </p:txBody>
      </p:sp>
      <p:sp>
        <p:nvSpPr>
          <p:cNvPr id="560139" name="Text Box 11"/>
          <p:cNvSpPr txBox="1">
            <a:spLocks noChangeArrowheads="1"/>
          </p:cNvSpPr>
          <p:nvPr/>
        </p:nvSpPr>
        <p:spPr bwMode="auto">
          <a:xfrm>
            <a:off x="2819400" y="3048001"/>
            <a:ext cx="3505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dirty="0">
                <a:solidFill>
                  <a:srgbClr val="CC3300"/>
                </a:solidFill>
              </a:rPr>
              <a:t>Wave-</a:t>
            </a:r>
            <a:r>
              <a:rPr lang="en-US" altLang="en-US" sz="2400" dirty="0" smtClean="0">
                <a:solidFill>
                  <a:srgbClr val="CC3300"/>
                </a:solidFill>
              </a:rPr>
              <a:t>breaking regime</a:t>
            </a:r>
            <a:endParaRPr lang="en-US" altLang="en-US" sz="2400" dirty="0">
              <a:solidFill>
                <a:srgbClr val="CC3300"/>
              </a:solidFill>
            </a:endParaRPr>
          </a:p>
        </p:txBody>
      </p:sp>
      <p:sp>
        <p:nvSpPr>
          <p:cNvPr id="560140" name="Text Box 12"/>
          <p:cNvSpPr txBox="1">
            <a:spLocks noChangeArrowheads="1"/>
          </p:cNvSpPr>
          <p:nvPr/>
        </p:nvSpPr>
        <p:spPr bwMode="auto">
          <a:xfrm>
            <a:off x="0" y="3048000"/>
            <a:ext cx="279114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dirty="0" smtClean="0"/>
              <a:t>(Cenedese </a:t>
            </a:r>
            <a:r>
              <a:rPr lang="en-US" altLang="en-US" sz="2000" i="1" dirty="0"/>
              <a:t>et al</a:t>
            </a:r>
            <a:r>
              <a:rPr lang="en-US" altLang="en-US" sz="2000" i="1" dirty="0" smtClean="0"/>
              <a:t>.</a:t>
            </a:r>
            <a:r>
              <a:rPr lang="en-US" altLang="en-US" sz="2000" dirty="0" smtClean="0"/>
              <a:t> 2004)</a:t>
            </a:r>
            <a:endParaRPr lang="en-US" alt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6096000" y="5650468"/>
            <a:ext cx="2133600" cy="369332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/>
                <a:cs typeface="Times New Roman"/>
              </a:rPr>
              <a:t>Fr</a:t>
            </a:r>
            <a:r>
              <a:rPr lang="en-US" dirty="0" smtClean="0">
                <a:latin typeface="Times New Roman"/>
                <a:cs typeface="Times New Roman"/>
              </a:rPr>
              <a:t> &lt; 1 &amp; </a:t>
            </a:r>
            <a:r>
              <a:rPr lang="en-US" dirty="0" err="1" smtClean="0">
                <a:latin typeface="Times New Roman"/>
                <a:cs typeface="Times New Roman"/>
              </a:rPr>
              <a:t>Ek</a:t>
            </a:r>
            <a:r>
              <a:rPr lang="en-US" dirty="0" smtClean="0">
                <a:latin typeface="Times New Roman"/>
                <a:cs typeface="Times New Roman"/>
              </a:rPr>
              <a:t> &lt; 0.1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00600" y="2590800"/>
            <a:ext cx="838200" cy="369332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/>
                <a:cs typeface="Times New Roman"/>
              </a:rPr>
              <a:t>Fr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smtClean="0">
                <a:latin typeface="Times New Roman"/>
                <a:cs typeface="Times New Roman"/>
              </a:rPr>
              <a:t>≥ 1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76400" y="5715001"/>
            <a:ext cx="2133600" cy="369332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/>
                <a:cs typeface="Times New Roman"/>
              </a:rPr>
              <a:t>Fr</a:t>
            </a:r>
            <a:r>
              <a:rPr lang="en-US" i="1" dirty="0" smtClean="0">
                <a:latin typeface="Times New Roman"/>
                <a:cs typeface="Times New Roman"/>
              </a:rPr>
              <a:t> </a:t>
            </a:r>
            <a:r>
              <a:rPr lang="en-US" dirty="0" smtClean="0">
                <a:latin typeface="Times New Roman"/>
                <a:cs typeface="Times New Roman"/>
              </a:rPr>
              <a:t>&lt; 1 &amp; </a:t>
            </a:r>
            <a:r>
              <a:rPr lang="en-US" dirty="0" err="1" smtClean="0">
                <a:latin typeface="Times New Roman"/>
                <a:cs typeface="Times New Roman"/>
              </a:rPr>
              <a:t>Ek</a:t>
            </a:r>
            <a:r>
              <a:rPr lang="en-US" i="1" dirty="0" smtClean="0">
                <a:latin typeface="Times New Roman"/>
                <a:cs typeface="Times New Roman"/>
              </a:rPr>
              <a:t> &gt;</a:t>
            </a:r>
            <a:r>
              <a:rPr lang="en-US" dirty="0" smtClean="0">
                <a:latin typeface="Times New Roman"/>
                <a:cs typeface="Times New Roman"/>
              </a:rPr>
              <a:t> 0.1</a:t>
            </a:r>
            <a:endParaRPr lang="en-US" dirty="0">
              <a:latin typeface="Times New Roman"/>
              <a:cs typeface="Times New Roman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0489346"/>
              </p:ext>
            </p:extLst>
          </p:nvPr>
        </p:nvGraphicFramePr>
        <p:xfrm>
          <a:off x="533400" y="838200"/>
          <a:ext cx="1344613" cy="8121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96" name="Equation" r:id="rId7" imgW="736600" imgH="444500" progId="Equation.DSMT4">
                  <p:embed/>
                </p:oleObj>
              </mc:Choice>
              <mc:Fallback>
                <p:oleObj name="Equation" r:id="rId7" imgW="736600" imgH="444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33400" y="838200"/>
                        <a:ext cx="1344613" cy="8121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5782401"/>
              </p:ext>
            </p:extLst>
          </p:nvPr>
        </p:nvGraphicFramePr>
        <p:xfrm>
          <a:off x="522288" y="1706564"/>
          <a:ext cx="1368425" cy="906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97" name="Equation" r:id="rId9" imgW="749300" imgH="495300" progId="Equation.DSMT4">
                  <p:embed/>
                </p:oleObj>
              </mc:Choice>
              <mc:Fallback>
                <p:oleObj name="Equation" r:id="rId9" imgW="749300" imgH="4953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22288" y="1706564"/>
                        <a:ext cx="1368425" cy="9064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324600" y="838200"/>
            <a:ext cx="28194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Numerical control </a:t>
            </a:r>
            <a:r>
              <a:rPr lang="en-US" dirty="0" err="1" smtClean="0">
                <a:latin typeface="Times New Roman"/>
                <a:cs typeface="Times New Roman"/>
              </a:rPr>
              <a:t>exp</a:t>
            </a:r>
            <a:r>
              <a:rPr lang="en-US" dirty="0" smtClean="0">
                <a:latin typeface="Times New Roman"/>
                <a:cs typeface="Times New Roman"/>
              </a:rPr>
              <a:t>:</a:t>
            </a:r>
          </a:p>
          <a:p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smtClean="0">
                <a:latin typeface="Times New Roman"/>
                <a:cs typeface="Times New Roman"/>
              </a:rPr>
              <a:t>    </a:t>
            </a:r>
            <a:r>
              <a:rPr lang="en-US" dirty="0" err="1" smtClean="0">
                <a:latin typeface="Times New Roman"/>
                <a:cs typeface="Times New Roman"/>
              </a:rPr>
              <a:t>Fr</a:t>
            </a:r>
            <a:r>
              <a:rPr lang="en-US" dirty="0" smtClean="0">
                <a:latin typeface="Times New Roman"/>
                <a:cs typeface="Times New Roman"/>
              </a:rPr>
              <a:t> = 0.09</a:t>
            </a:r>
          </a:p>
          <a:p>
            <a:r>
              <a:rPr lang="en-US" dirty="0">
                <a:latin typeface="Times New Roman"/>
                <a:cs typeface="Times New Roman"/>
              </a:rPr>
              <a:t>   </a:t>
            </a:r>
            <a:r>
              <a:rPr lang="en-US" dirty="0" smtClean="0">
                <a:latin typeface="Times New Roman"/>
                <a:cs typeface="Times New Roman"/>
              </a:rPr>
              <a:t>  </a:t>
            </a:r>
            <a:r>
              <a:rPr lang="en-US" dirty="0" err="1" smtClean="0">
                <a:latin typeface="Times New Roman"/>
                <a:cs typeface="Times New Roman"/>
              </a:rPr>
              <a:t>Ek</a:t>
            </a:r>
            <a:r>
              <a:rPr lang="en-US" dirty="0" smtClean="0">
                <a:latin typeface="Times New Roman"/>
                <a:cs typeface="Times New Roman"/>
              </a:rPr>
              <a:t> = 0.02</a:t>
            </a:r>
          </a:p>
          <a:p>
            <a:endParaRPr lang="en-US" dirty="0" smtClean="0">
              <a:latin typeface="Times New Roman"/>
              <a:cs typeface="Times New Roman"/>
            </a:endParaRPr>
          </a:p>
          <a:p>
            <a:r>
              <a:rPr lang="en-US" dirty="0" smtClean="0">
                <a:latin typeface="Times New Roman"/>
                <a:cs typeface="Times New Roman"/>
              </a:rPr>
              <a:t>Laboratory control </a:t>
            </a:r>
            <a:r>
              <a:rPr lang="en-US" dirty="0" err="1" smtClean="0">
                <a:latin typeface="Times New Roman"/>
                <a:cs typeface="Times New Roman"/>
              </a:rPr>
              <a:t>exp</a:t>
            </a:r>
            <a:r>
              <a:rPr lang="en-US" dirty="0" smtClean="0">
                <a:latin typeface="Times New Roman"/>
                <a:cs typeface="Times New Roman"/>
              </a:rPr>
              <a:t>: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     </a:t>
            </a:r>
            <a:r>
              <a:rPr lang="en-US" dirty="0" err="1" smtClean="0">
                <a:latin typeface="Times New Roman"/>
                <a:cs typeface="Times New Roman"/>
              </a:rPr>
              <a:t>Fr</a:t>
            </a:r>
            <a:r>
              <a:rPr lang="en-US" dirty="0" smtClean="0">
                <a:latin typeface="Times New Roman"/>
                <a:cs typeface="Times New Roman"/>
              </a:rPr>
              <a:t> = 0.09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     </a:t>
            </a:r>
            <a:r>
              <a:rPr lang="en-US" dirty="0" err="1" smtClean="0">
                <a:latin typeface="Times New Roman"/>
                <a:cs typeface="Times New Roman"/>
              </a:rPr>
              <a:t>Ek</a:t>
            </a:r>
            <a:r>
              <a:rPr lang="en-US" dirty="0" smtClean="0">
                <a:latin typeface="Times New Roman"/>
                <a:cs typeface="Times New Roman"/>
              </a:rPr>
              <a:t> = 0.0002</a:t>
            </a:r>
          </a:p>
          <a:p>
            <a:endParaRPr lang="en-US" dirty="0">
              <a:latin typeface="Times New Roman"/>
              <a:cs typeface="Times New Roman"/>
            </a:endParaRPr>
          </a:p>
          <a:p>
            <a:r>
              <a:rPr lang="en-US" dirty="0" smtClean="0">
                <a:latin typeface="Times New Roman"/>
                <a:cs typeface="Times New Roman"/>
              </a:rPr>
              <a:t>Both in eddies regime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93074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g2_btmz_salt_tseries2.pn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" t="17484" r="48125" b="15857"/>
          <a:stretch/>
        </p:blipFill>
        <p:spPr>
          <a:xfrm>
            <a:off x="228600" y="947928"/>
            <a:ext cx="4535424" cy="4370832"/>
          </a:xfrm>
        </p:spPr>
      </p:pic>
      <p:sp>
        <p:nvSpPr>
          <p:cNvPr id="5" name="TextBox 4"/>
          <p:cNvSpPr txBox="1"/>
          <p:nvPr/>
        </p:nvSpPr>
        <p:spPr>
          <a:xfrm>
            <a:off x="1066800" y="533400"/>
            <a:ext cx="3313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Times New Roman"/>
                <a:cs typeface="Times New Roman"/>
              </a:rPr>
              <a:t>Modeled bottom salinity anomaly</a:t>
            </a:r>
            <a:endParaRPr lang="en-US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8" name="Picture 7" descr="fig2_btmz_salt_tseries2_colorba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5257800"/>
            <a:ext cx="4718613" cy="609600"/>
          </a:xfrm>
          <a:prstGeom prst="rect">
            <a:avLst/>
          </a:prstGeom>
        </p:spPr>
      </p:pic>
      <p:pic>
        <p:nvPicPr>
          <p:cNvPr id="9" name="Picture 8" descr="fig3_lab_tseries_withwall.tif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996696"/>
            <a:ext cx="2959608" cy="464210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19800" y="609600"/>
            <a:ext cx="1870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Times New Roman"/>
                <a:cs typeface="Times New Roman"/>
              </a:rPr>
              <a:t>Laboratory results</a:t>
            </a:r>
            <a:endParaRPr lang="en-US" dirty="0">
              <a:solidFill>
                <a:srgbClr val="008000"/>
              </a:solidFill>
              <a:latin typeface="Times New Roman"/>
              <a:cs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91400" y="1066800"/>
            <a:ext cx="502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9</a:t>
            </a:r>
            <a:r>
              <a:rPr lang="en-US" i="1" dirty="0" smtClean="0">
                <a:latin typeface="Times New Roman"/>
                <a:cs typeface="Times New Roman"/>
              </a:rPr>
              <a:t>T</a:t>
            </a:r>
            <a:endParaRPr lang="en-US" i="1" dirty="0">
              <a:latin typeface="Times New Roman"/>
              <a:cs typeface="Times New Roman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91400" y="2602468"/>
            <a:ext cx="599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24</a:t>
            </a:r>
            <a:r>
              <a:rPr lang="en-US" i="1" dirty="0" smtClean="0">
                <a:latin typeface="Times New Roman"/>
                <a:cs typeface="Times New Roman"/>
              </a:rPr>
              <a:t>T</a:t>
            </a:r>
            <a:endParaRPr lang="en-US" i="1" dirty="0">
              <a:latin typeface="Times New Roman"/>
              <a:cs typeface="Times New Roman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91400" y="4267200"/>
            <a:ext cx="599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4</a:t>
            </a:r>
            <a:r>
              <a:rPr lang="en-US" dirty="0" smtClean="0">
                <a:latin typeface="Times New Roman"/>
                <a:cs typeface="Times New Roman"/>
              </a:rPr>
              <a:t>4</a:t>
            </a:r>
            <a:r>
              <a:rPr lang="en-US" i="1" dirty="0" smtClean="0">
                <a:latin typeface="Times New Roman"/>
                <a:cs typeface="Times New Roman"/>
              </a:rPr>
              <a:t>T</a:t>
            </a:r>
            <a:endParaRPr lang="en-US" i="1" dirty="0">
              <a:latin typeface="Times New Roman"/>
              <a:cs typeface="Times New Roman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14400" y="6019800"/>
            <a:ext cx="701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Both experiments show two pathways: </a:t>
            </a:r>
          </a:p>
          <a:p>
            <a:r>
              <a:rPr lang="en-US" sz="2000" dirty="0">
                <a:latin typeface="Times New Roman"/>
                <a:cs typeface="Times New Roman"/>
              </a:rPr>
              <a:t>	</a:t>
            </a:r>
            <a:r>
              <a:rPr lang="en-US" sz="2000" dirty="0" smtClean="0">
                <a:latin typeface="Times New Roman"/>
                <a:cs typeface="Times New Roman"/>
              </a:rPr>
              <a:t>a narrow coastal plume and a broad offshore plume  </a:t>
            </a:r>
            <a:endParaRPr lang="en-US" sz="2000" dirty="0">
              <a:latin typeface="Times New Roman"/>
              <a:cs typeface="Times New Roman"/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2286000" y="3276600"/>
            <a:ext cx="609600" cy="0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chemeClr val="bg1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flipV="1">
            <a:off x="1981200" y="2895600"/>
            <a:ext cx="381000" cy="381000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chemeClr val="bg1"/>
            </a:solidFill>
            <a:prstDash val="sysDash"/>
            <a:round/>
            <a:headEnd type="none" w="sm" len="sm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2209800" y="76200"/>
            <a:ext cx="53904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Time series of the control experiments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29083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-28575" y="76200"/>
            <a:ext cx="91725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>
              <a:lnSpc>
                <a:spcPct val="150000"/>
              </a:lnSpc>
            </a:pPr>
            <a:r>
              <a:rPr lang="en-US" sz="2800" dirty="0" smtClean="0">
                <a:latin typeface="Helvetica" pitchFamily="34" charset="0"/>
              </a:rPr>
              <a:t>Influence of the coastal vertical wall</a:t>
            </a:r>
            <a:r>
              <a:rPr lang="en-US" sz="2800" dirty="0" smtClean="0">
                <a:solidFill>
                  <a:schemeClr val="accent2"/>
                </a:solidFill>
                <a:latin typeface="Helvetica" pitchFamily="34" charset="0"/>
              </a:rPr>
              <a:t>: numerical</a:t>
            </a:r>
            <a:endParaRPr lang="en-US" sz="2800" dirty="0">
              <a:solidFill>
                <a:schemeClr val="accent2"/>
              </a:solidFill>
              <a:latin typeface="Helvetic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38400" y="762000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/>
                <a:cs typeface="Times New Roman"/>
              </a:rPr>
              <a:t>With wall</a:t>
            </a:r>
            <a:endParaRPr lang="en-US" sz="2800" dirty="0">
              <a:latin typeface="Times New Roman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10200" y="762000"/>
            <a:ext cx="15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No wall</a:t>
            </a:r>
            <a:endParaRPr lang="en-US" sz="28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1" b="4579"/>
          <a:stretch/>
        </p:blipFill>
        <p:spPr>
          <a:xfrm>
            <a:off x="1066800" y="1264920"/>
            <a:ext cx="7098197" cy="544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728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-180975" y="76200"/>
            <a:ext cx="924877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>
              <a:lnSpc>
                <a:spcPct val="150000"/>
              </a:lnSpc>
            </a:pPr>
            <a:r>
              <a:rPr lang="en-US" sz="2800" dirty="0" smtClean="0">
                <a:latin typeface="Helvetica" pitchFamily="34" charset="0"/>
              </a:rPr>
              <a:t>Influence of the coastal vertical wall: </a:t>
            </a:r>
            <a:r>
              <a:rPr lang="en-US" sz="2800" dirty="0" smtClean="0">
                <a:solidFill>
                  <a:srgbClr val="008000"/>
                </a:solidFill>
                <a:latin typeface="Helvetica" pitchFamily="34" charset="0"/>
              </a:rPr>
              <a:t>laboratory</a:t>
            </a:r>
            <a:endParaRPr lang="en-US" sz="2800" dirty="0">
              <a:solidFill>
                <a:srgbClr val="008000"/>
              </a:solidFill>
              <a:latin typeface="Helvetica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371600"/>
            <a:ext cx="7172786" cy="50801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38400" y="762000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/>
                <a:cs typeface="Times New Roman"/>
              </a:rPr>
              <a:t>With wall</a:t>
            </a:r>
            <a:endParaRPr lang="en-US" sz="2800" dirty="0">
              <a:latin typeface="Times New Roman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10200" y="762000"/>
            <a:ext cx="15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No wall</a:t>
            </a:r>
            <a:endParaRPr lang="en-US" sz="28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4176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63562"/>
          </a:xfrm>
        </p:spPr>
        <p:txBody>
          <a:bodyPr/>
          <a:lstStyle/>
          <a:p>
            <a:r>
              <a:rPr lang="en-US" sz="3200" dirty="0" smtClean="0"/>
              <a:t>Generation of the coastal current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4" b="72"/>
          <a:stretch/>
        </p:blipFill>
        <p:spPr>
          <a:xfrm>
            <a:off x="4648200" y="533400"/>
            <a:ext cx="4283751" cy="3526774"/>
          </a:xfrm>
        </p:spPr>
      </p:pic>
      <p:pic>
        <p:nvPicPr>
          <p:cNvPr id="5" name="Picture 4" descr="fig4_sbry_salt_tserie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43" y="1264793"/>
            <a:ext cx="4382557" cy="52884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6200000">
            <a:off x="-496928" y="3514321"/>
            <a:ext cx="1210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Depth (m)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869672" y="3733800"/>
            <a:ext cx="3276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(Chapman and Gawarkiewicz)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527550" y="4419600"/>
            <a:ext cx="464820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1600" dirty="0" smtClean="0"/>
              <a:t>Horizontal density gradient generates a near-bottom anticyclonic jet through thermal-wind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1600" dirty="0" smtClean="0"/>
              <a:t>The jet is stopped at the down-stream end by </a:t>
            </a:r>
            <a:r>
              <a:rPr lang="en-US" sz="1600" dirty="0"/>
              <a:t>the wall and accumulates dense </a:t>
            </a:r>
            <a:r>
              <a:rPr lang="en-US" sz="1600" dirty="0" smtClean="0"/>
              <a:t>water there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1600" dirty="0" smtClean="0"/>
              <a:t>Along-coast baroclinic pressure gradient drives the gravity current along the coast (similar to a lock-release gravity current)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914400" y="762000"/>
            <a:ext cx="2895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Along-coast vertical sections of modeled salinity anomaly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60177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114799"/>
          </a:xfrm>
        </p:spPr>
        <p:txBody>
          <a:bodyPr/>
          <a:lstStyle/>
          <a:p>
            <a:pPr marL="0" indent="0">
              <a:buNone/>
            </a:pPr>
            <a:r>
              <a:rPr lang="en-US" sz="2800" b="1" i="1" dirty="0" smtClean="0">
                <a:latin typeface="+mj-lt"/>
                <a:cs typeface="Times New Roman"/>
              </a:rPr>
              <a:t>Question for this talk</a:t>
            </a:r>
            <a:r>
              <a:rPr lang="en-US" sz="2800" i="1" dirty="0" smtClean="0">
                <a:latin typeface="Times New Roman"/>
                <a:cs typeface="Times New Roman"/>
              </a:rPr>
              <a:t>: </a:t>
            </a:r>
          </a:p>
          <a:p>
            <a:pPr marL="0" indent="0">
              <a:buNone/>
            </a:pPr>
            <a:r>
              <a:rPr lang="en-US" sz="2800" dirty="0" smtClean="0">
                <a:latin typeface="Times New Roman"/>
                <a:cs typeface="Times New Roman"/>
              </a:rPr>
              <a:t>What control the propagation speeds of the offshore and coastal plumes?</a:t>
            </a:r>
          </a:p>
          <a:p>
            <a:pPr marL="0" indent="0">
              <a:buNone/>
            </a:pPr>
            <a:endParaRPr lang="en-US" sz="2800" dirty="0" smtClean="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sz="2800" b="1" i="1" dirty="0" smtClean="0">
                <a:latin typeface="+mj-lt"/>
                <a:cs typeface="Times New Roman"/>
              </a:rPr>
              <a:t>Methods</a:t>
            </a:r>
            <a:r>
              <a:rPr lang="en-US" sz="2800" i="1" dirty="0" smtClean="0">
                <a:latin typeface="Times New Roman"/>
                <a:cs typeface="Times New Roman"/>
              </a:rPr>
              <a:t>:</a:t>
            </a:r>
            <a:endParaRPr lang="en-US" sz="2800" i="1" dirty="0">
              <a:latin typeface="Times New Roman"/>
              <a:cs typeface="Times New Roman"/>
            </a:endParaRPr>
          </a:p>
          <a:p>
            <a:r>
              <a:rPr lang="en-US" sz="2800" dirty="0" smtClean="0">
                <a:latin typeface="Times New Roman"/>
                <a:cs typeface="Times New Roman"/>
              </a:rPr>
              <a:t>Momentum balance-based scaling analyses</a:t>
            </a:r>
          </a:p>
          <a:p>
            <a:r>
              <a:rPr lang="en-US" sz="2800" dirty="0" smtClean="0">
                <a:latin typeface="Times New Roman"/>
                <a:cs typeface="Times New Roman"/>
              </a:rPr>
              <a:t>Numerical and laboratory sensitivity experiments</a:t>
            </a:r>
            <a:endParaRPr lang="en-US" sz="28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00623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504825" y="76200"/>
            <a:ext cx="833437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>
              <a:lnSpc>
                <a:spcPct val="150000"/>
              </a:lnSpc>
            </a:pPr>
            <a:r>
              <a:rPr lang="en-US" sz="2800" dirty="0" smtClean="0">
                <a:latin typeface="Helvetica" pitchFamily="34" charset="0"/>
              </a:rPr>
              <a:t>Velocity scaling for the offshore eddy plume</a:t>
            </a:r>
            <a:endParaRPr lang="en-US" sz="2800" dirty="0">
              <a:latin typeface="Helvetica" pitchFamily="34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1530547"/>
              </p:ext>
            </p:extLst>
          </p:nvPr>
        </p:nvGraphicFramePr>
        <p:xfrm>
          <a:off x="2133600" y="1600200"/>
          <a:ext cx="1938240" cy="4564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234" r:id="rId4" imgW="969120" imgH="228240" progId="Equation.DSMT4">
                  <p:embed/>
                </p:oleObj>
              </mc:Choice>
              <mc:Fallback>
                <p:oleObj r:id="rId4" imgW="969120" imgH="22824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1600200"/>
                        <a:ext cx="1938240" cy="45648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81000" y="906959"/>
            <a:ext cx="441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Because                   &lt;&lt; 1, vertically integrated</a:t>
            </a:r>
          </a:p>
          <a:p>
            <a:endParaRPr lang="en-US" sz="800" dirty="0">
              <a:latin typeface="Times New Roman"/>
              <a:cs typeface="Times New Roman"/>
            </a:endParaRPr>
          </a:p>
          <a:p>
            <a:r>
              <a:rPr lang="en-US" dirty="0" smtClean="0">
                <a:latin typeface="Times New Roman"/>
                <a:cs typeface="Times New Roman"/>
              </a:rPr>
              <a:t>horizontal momentum balance: 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7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1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3" name="Rectangle 2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5" name="Rectangle 3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Rectangle 20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2699969"/>
              </p:ext>
            </p:extLst>
          </p:nvPr>
        </p:nvGraphicFramePr>
        <p:xfrm>
          <a:off x="6451600" y="5257800"/>
          <a:ext cx="15494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235" name="Equation" r:id="rId6" imgW="774700" imgH="457200" progId="Equation.DSMT4">
                  <p:embed/>
                </p:oleObj>
              </mc:Choice>
              <mc:Fallback>
                <p:oleObj name="Equation" r:id="rId6" imgW="774700" imgH="457200" progId="Equation.DSMT4">
                  <p:embed/>
                  <p:pic>
                    <p:nvPicPr>
                      <p:cNvPr id="0" name="Object 20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51600" y="5257800"/>
                        <a:ext cx="1549400" cy="914400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accent2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" name="Picture 28" descr="model_domain2.pdf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2" t="5" r="21504" b="66701"/>
          <a:stretch/>
        </p:blipFill>
        <p:spPr>
          <a:xfrm>
            <a:off x="14817" y="3429001"/>
            <a:ext cx="5500479" cy="342900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381000" y="2895600"/>
            <a:ext cx="6481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For numerical experiments, assuming     </a:t>
            </a:r>
            <a:r>
              <a:rPr lang="en-US" i="1" dirty="0" smtClean="0">
                <a:latin typeface="Times New Roman"/>
                <a:cs typeface="Times New Roman"/>
              </a:rPr>
              <a:t>           </a:t>
            </a:r>
            <a:r>
              <a:rPr lang="en-US" dirty="0" smtClean="0">
                <a:latin typeface="Times New Roman"/>
                <a:cs typeface="Times New Roman"/>
              </a:rPr>
              <a:t>and </a:t>
            </a:r>
            <a:r>
              <a:rPr lang="en-US" i="1" dirty="0" smtClean="0">
                <a:latin typeface="Times New Roman"/>
                <a:cs typeface="Times New Roman"/>
              </a:rPr>
              <a:t>H</a:t>
            </a:r>
            <a:r>
              <a:rPr lang="en-US" i="1" baseline="-25000" dirty="0">
                <a:latin typeface="Times New Roman"/>
                <a:cs typeface="Times New Roman"/>
              </a:rPr>
              <a:t>i</a:t>
            </a:r>
            <a:r>
              <a:rPr lang="en-US" i="1" baseline="-25000" dirty="0" smtClean="0">
                <a:latin typeface="Times New Roman"/>
                <a:cs typeface="Times New Roman"/>
              </a:rPr>
              <a:t> </a:t>
            </a:r>
            <a:r>
              <a:rPr lang="en-US" dirty="0" smtClean="0">
                <a:latin typeface="Times New Roman"/>
                <a:cs typeface="Times New Roman"/>
              </a:rPr>
              <a:t>≈ </a:t>
            </a:r>
            <a:r>
              <a:rPr lang="en-US" i="1" dirty="0" smtClean="0">
                <a:latin typeface="Times New Roman"/>
                <a:cs typeface="Times New Roman"/>
              </a:rPr>
              <a:t>H</a:t>
            </a:r>
            <a:r>
              <a:rPr lang="en-US" i="1" baseline="-25000" dirty="0">
                <a:latin typeface="Times New Roman"/>
                <a:cs typeface="Times New Roman"/>
              </a:rPr>
              <a:t>c</a:t>
            </a:r>
            <a:r>
              <a:rPr lang="en-US" dirty="0" smtClean="0">
                <a:latin typeface="Times New Roman"/>
                <a:cs typeface="Times New Roman"/>
              </a:rPr>
              <a:t>, we get  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705600" y="144780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(speed of the long topographic Rossby wave)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133600" y="2286000"/>
            <a:ext cx="2097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Times New Roman"/>
                <a:cs typeface="Times New Roman"/>
              </a:rPr>
              <a:t>H</a:t>
            </a:r>
            <a:r>
              <a:rPr lang="en-US" i="1" baseline="-25000" dirty="0" smtClean="0">
                <a:latin typeface="Times New Roman"/>
                <a:cs typeface="Times New Roman"/>
              </a:rPr>
              <a:t>i</a:t>
            </a:r>
            <a:r>
              <a:rPr lang="en-US" dirty="0" smtClean="0">
                <a:latin typeface="Times New Roman"/>
                <a:cs typeface="Times New Roman"/>
              </a:rPr>
              <a:t>: total water depth </a:t>
            </a:r>
            <a:endParaRPr lang="en-US" dirty="0">
              <a:latin typeface="Times New Roman"/>
              <a:cs typeface="Times New Roman"/>
            </a:endParaRP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3104809"/>
              </p:ext>
            </p:extLst>
          </p:nvPr>
        </p:nvGraphicFramePr>
        <p:xfrm>
          <a:off x="7299325" y="2743200"/>
          <a:ext cx="1250950" cy="793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236" name="Equation" r:id="rId9" imgW="660400" imgH="419100" progId="Equation.DSMT4">
                  <p:embed/>
                </p:oleObj>
              </mc:Choice>
              <mc:Fallback>
                <p:oleObj name="Equation" r:id="rId9" imgW="660400" imgH="419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299325" y="2743200"/>
                        <a:ext cx="1250950" cy="793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5715000" y="3581400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Because</a:t>
            </a:r>
            <a:endParaRPr lang="en-US" dirty="0">
              <a:latin typeface="Times New Roman"/>
              <a:cs typeface="Times New Roman"/>
            </a:endParaRPr>
          </a:p>
        </p:txBody>
      </p:sp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9084247"/>
              </p:ext>
            </p:extLst>
          </p:nvPr>
        </p:nvGraphicFramePr>
        <p:xfrm>
          <a:off x="4953000" y="1524000"/>
          <a:ext cx="1501588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237" name="Equation" r:id="rId11" imgW="850900" imgH="431800" progId="Equation.DSMT4">
                  <p:embed/>
                </p:oleObj>
              </mc:Choice>
              <mc:Fallback>
                <p:oleObj name="Equation" r:id="rId11" imgW="850900" imgH="431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953000" y="1524000"/>
                        <a:ext cx="1501588" cy="76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Rectangle 26"/>
          <p:cNvSpPr/>
          <p:nvPr/>
        </p:nvSpPr>
        <p:spPr bwMode="auto">
          <a:xfrm>
            <a:off x="4876800" y="1447800"/>
            <a:ext cx="1676400" cy="914400"/>
          </a:xfrm>
          <a:prstGeom prst="rect">
            <a:avLst/>
          </a:prstGeom>
          <a:noFill/>
          <a:ln w="38100" cap="flat" cmpd="sng" algn="ctr">
            <a:solidFill>
              <a:srgbClr val="008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1064756"/>
              </p:ext>
            </p:extLst>
          </p:nvPr>
        </p:nvGraphicFramePr>
        <p:xfrm>
          <a:off x="6337300" y="4114800"/>
          <a:ext cx="1500188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238" name="Equation" r:id="rId13" imgW="749300" imgH="228600" progId="Equation.DSMT4">
                  <p:embed/>
                </p:oleObj>
              </mc:Choice>
              <mc:Fallback>
                <p:oleObj name="Equation" r:id="rId13" imgW="7493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337300" y="4114800"/>
                        <a:ext cx="1500188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8668591"/>
              </p:ext>
            </p:extLst>
          </p:nvPr>
        </p:nvGraphicFramePr>
        <p:xfrm>
          <a:off x="3967163" y="2954989"/>
          <a:ext cx="833437" cy="3247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239" name="Equation" r:id="rId15" imgW="520700" imgH="203200" progId="Equation.DSMT4">
                  <p:embed/>
                </p:oleObj>
              </mc:Choice>
              <mc:Fallback>
                <p:oleObj name="Equation" r:id="rId15" imgW="520700" imgH="203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3967163" y="2954989"/>
                        <a:ext cx="833437" cy="3247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585122"/>
              </p:ext>
            </p:extLst>
          </p:nvPr>
        </p:nvGraphicFramePr>
        <p:xfrm>
          <a:off x="1295400" y="754559"/>
          <a:ext cx="1066800" cy="706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240" name="Equation" r:id="rId17" imgW="749300" imgH="495300" progId="Equation.DSMT4">
                  <p:embed/>
                </p:oleObj>
              </mc:Choice>
              <mc:Fallback>
                <p:oleObj name="Equation" r:id="rId17" imgW="749300" imgH="4953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295400" y="754559"/>
                        <a:ext cx="1066800" cy="706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66688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63562"/>
          </a:xfrm>
        </p:spPr>
        <p:txBody>
          <a:bodyPr/>
          <a:lstStyle/>
          <a:p>
            <a:r>
              <a:rPr lang="en-US" sz="2800" dirty="0" smtClean="0"/>
              <a:t>Physical processes in coastal polynyas</a:t>
            </a:r>
            <a:endParaRPr lang="en-US" sz="2800" dirty="0"/>
          </a:p>
        </p:txBody>
      </p:sp>
      <p:pic>
        <p:nvPicPr>
          <p:cNvPr id="6" name="Picture 5" descr="MoralesMaqueda_etal_polynyaprocesse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37" r="13"/>
          <a:stretch/>
        </p:blipFill>
        <p:spPr>
          <a:xfrm>
            <a:off x="685800" y="762000"/>
            <a:ext cx="7543800" cy="60618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03802" y="6248400"/>
            <a:ext cx="5152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(Morales </a:t>
            </a:r>
            <a:r>
              <a:rPr lang="en-US" dirty="0" err="1">
                <a:latin typeface="Times New Roman"/>
                <a:cs typeface="Times New Roman"/>
              </a:rPr>
              <a:t>M</a:t>
            </a:r>
            <a:r>
              <a:rPr lang="en-US" dirty="0" err="1" smtClean="0">
                <a:latin typeface="Times New Roman"/>
                <a:cs typeface="Times New Roman"/>
              </a:rPr>
              <a:t>aqueda</a:t>
            </a:r>
            <a:r>
              <a:rPr lang="en-US" dirty="0" smtClean="0">
                <a:latin typeface="Times New Roman"/>
                <a:cs typeface="Times New Roman"/>
              </a:rPr>
              <a:t> et al, </a:t>
            </a:r>
            <a:r>
              <a:rPr lang="en-US" i="1" dirty="0" smtClean="0">
                <a:latin typeface="Times New Roman"/>
                <a:cs typeface="Times New Roman"/>
              </a:rPr>
              <a:t>Review of Geophysics</a:t>
            </a:r>
            <a:r>
              <a:rPr lang="en-US" dirty="0" smtClean="0">
                <a:latin typeface="Times New Roman"/>
                <a:cs typeface="Times New Roman"/>
              </a:rPr>
              <a:t>, 2004)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88277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457200" y="4233"/>
            <a:ext cx="83343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>
              <a:lnSpc>
                <a:spcPct val="150000"/>
              </a:lnSpc>
            </a:pPr>
            <a:r>
              <a:rPr lang="en-US" sz="2800" dirty="0" smtClean="0">
                <a:solidFill>
                  <a:schemeClr val="accent2"/>
                </a:solidFill>
                <a:latin typeface="Helvetica" pitchFamily="34" charset="0"/>
              </a:rPr>
              <a:t>Velocity </a:t>
            </a:r>
            <a:r>
              <a:rPr lang="en-US" sz="2800" dirty="0">
                <a:solidFill>
                  <a:schemeClr val="accent2"/>
                </a:solidFill>
                <a:latin typeface="Helvetica" pitchFamily="34" charset="0"/>
              </a:rPr>
              <a:t>s</a:t>
            </a:r>
            <a:r>
              <a:rPr lang="en-US" sz="2800" dirty="0" smtClean="0">
                <a:solidFill>
                  <a:schemeClr val="accent2"/>
                </a:solidFill>
                <a:latin typeface="Helvetica" pitchFamily="34" charset="0"/>
              </a:rPr>
              <a:t>caling for the coastal current</a:t>
            </a:r>
            <a:endParaRPr lang="en-US" sz="2800" dirty="0">
              <a:solidFill>
                <a:schemeClr val="accent2"/>
              </a:solidFill>
              <a:latin typeface="Helvetica" pitchFamily="34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81000" y="1219200"/>
            <a:ext cx="807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Along-shelf momentum balance for the bottom coastal current: 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3058199"/>
              </p:ext>
            </p:extLst>
          </p:nvPr>
        </p:nvGraphicFramePr>
        <p:xfrm>
          <a:off x="787400" y="1828800"/>
          <a:ext cx="2032000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36" name="Equation" r:id="rId4" imgW="1016000" imgH="431800" progId="Equation.3">
                  <p:embed/>
                </p:oleObj>
              </mc:Choice>
              <mc:Fallback>
                <p:oleObj name="Equation" r:id="rId4" imgW="10160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7400" y="1828800"/>
                        <a:ext cx="2032000" cy="863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5393420"/>
              </p:ext>
            </p:extLst>
          </p:nvPr>
        </p:nvGraphicFramePr>
        <p:xfrm>
          <a:off x="4143375" y="1965325"/>
          <a:ext cx="1500188" cy="506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37" name="Equation" r:id="rId6" imgW="749300" imgH="254000" progId="Equation.DSMT4">
                  <p:embed/>
                </p:oleObj>
              </mc:Choice>
              <mc:Fallback>
                <p:oleObj name="Equation" r:id="rId6" imgW="749300" imgH="254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3375" y="1965325"/>
                        <a:ext cx="1500188" cy="5064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2181580"/>
              </p:ext>
            </p:extLst>
          </p:nvPr>
        </p:nvGraphicFramePr>
        <p:xfrm>
          <a:off x="622300" y="2962275"/>
          <a:ext cx="22606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38" name="Equation" r:id="rId8" imgW="1130300" imgH="457200" progId="Equation.DSMT4">
                  <p:embed/>
                </p:oleObj>
              </mc:Choice>
              <mc:Fallback>
                <p:oleObj name="Equation" r:id="rId8" imgW="113030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300" y="2962275"/>
                        <a:ext cx="2260600" cy="914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1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3" name="Rectangle 2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5" name="Rectangle 3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Rectangle 20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ight Arrow 5"/>
          <p:cNvSpPr/>
          <p:nvPr/>
        </p:nvSpPr>
        <p:spPr bwMode="auto">
          <a:xfrm>
            <a:off x="3048000" y="3493532"/>
            <a:ext cx="762000" cy="152400"/>
          </a:xfrm>
          <a:prstGeom prst="right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010894" y="2883932"/>
            <a:ext cx="1484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</a:t>
            </a:r>
            <a:r>
              <a:rPr lang="en-US" dirty="0" smtClean="0"/>
              <a:t>ntegrating over </a:t>
            </a:r>
            <a:r>
              <a:rPr lang="en-US" i="1" dirty="0" err="1" smtClean="0">
                <a:latin typeface="Times New Roman"/>
                <a:cs typeface="Times New Roman"/>
              </a:rPr>
              <a:t>h</a:t>
            </a:r>
            <a:r>
              <a:rPr lang="en-US" baseline="-25000" dirty="0" err="1" smtClean="0">
                <a:latin typeface="Times New Roman"/>
                <a:cs typeface="Times New Roman"/>
              </a:rPr>
              <a:t>c</a:t>
            </a:r>
            <a:endParaRPr lang="en-US" baseline="-25000" dirty="0">
              <a:latin typeface="Times New Roman"/>
              <a:cs typeface="Times New Roman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04824" y="1626136"/>
            <a:ext cx="2085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near field, inviscid</a:t>
            </a:r>
            <a:endParaRPr lang="en-US" baseline="-25000" dirty="0">
              <a:solidFill>
                <a:srgbClr val="008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33400" y="26670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far field, viscous</a:t>
            </a:r>
            <a:endParaRPr lang="en-US" baseline="-25000" dirty="0">
              <a:solidFill>
                <a:srgbClr val="0000FF"/>
              </a:solidFill>
            </a:endParaRPr>
          </a:p>
        </p:txBody>
      </p:sp>
      <p:pic>
        <p:nvPicPr>
          <p:cNvPr id="29" name="Picture 28" descr="model_domain2.pdf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2" t="58568" r="20404" b="16570"/>
          <a:stretch/>
        </p:blipFill>
        <p:spPr>
          <a:xfrm>
            <a:off x="0" y="4267200"/>
            <a:ext cx="5500479" cy="25603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533400"/>
            <a:ext cx="845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A lock-release gravity current transitions from an </a:t>
            </a:r>
            <a:r>
              <a:rPr lang="en-US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initial inviscid </a:t>
            </a:r>
            <a:r>
              <a:rPr lang="en-US" dirty="0" smtClean="0">
                <a:latin typeface="Times New Roman"/>
                <a:cs typeface="Times New Roman"/>
              </a:rPr>
              <a:t>state</a:t>
            </a:r>
            <a:r>
              <a:rPr lang="en-US" b="1" dirty="0" smtClean="0">
                <a:latin typeface="Times New Roman"/>
                <a:cs typeface="Times New Roman"/>
              </a:rPr>
              <a:t> </a:t>
            </a:r>
            <a:r>
              <a:rPr lang="en-US" dirty="0" smtClean="0">
                <a:latin typeface="Times New Roman"/>
                <a:cs typeface="Times New Roman"/>
              </a:rPr>
              <a:t>to a </a:t>
            </a:r>
            <a:r>
              <a:rPr lang="en-US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viscous</a:t>
            </a:r>
            <a:r>
              <a:rPr lang="en-US" dirty="0" smtClean="0">
                <a:latin typeface="Times New Roman"/>
                <a:cs typeface="Times New Roman"/>
              </a:rPr>
              <a:t> state as it proceeds in distance (Linden and Simpson, 1986).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0" name="Right Arrow 29"/>
          <p:cNvSpPr/>
          <p:nvPr/>
        </p:nvSpPr>
        <p:spPr bwMode="auto">
          <a:xfrm>
            <a:off x="3008906" y="2133600"/>
            <a:ext cx="762000" cy="152400"/>
          </a:xfrm>
          <a:prstGeom prst="right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6317824"/>
              </p:ext>
            </p:extLst>
          </p:nvPr>
        </p:nvGraphicFramePr>
        <p:xfrm>
          <a:off x="4130675" y="3124200"/>
          <a:ext cx="17653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39" name="Equation" r:id="rId11" imgW="990600" imgH="469900" progId="Equation.DSMT4">
                  <p:embed/>
                </p:oleObj>
              </mc:Choice>
              <mc:Fallback>
                <p:oleObj name="Equation" r:id="rId11" imgW="990600" imgH="4699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130675" y="3124200"/>
                        <a:ext cx="17653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Rectangle 30"/>
          <p:cNvSpPr/>
          <p:nvPr/>
        </p:nvSpPr>
        <p:spPr bwMode="auto">
          <a:xfrm>
            <a:off x="6248400" y="5181600"/>
            <a:ext cx="1981200" cy="990600"/>
          </a:xfrm>
          <a:prstGeom prst="rect">
            <a:avLst/>
          </a:prstGeom>
          <a:noFill/>
          <a:ln w="38100" cap="flat" cmpd="sng" algn="ctr">
            <a:solidFill>
              <a:srgbClr val="00009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4038600" y="1828800"/>
            <a:ext cx="1714500" cy="762000"/>
          </a:xfrm>
          <a:prstGeom prst="rect">
            <a:avLst/>
          </a:prstGeom>
          <a:noFill/>
          <a:ln w="38100" cap="flat" cmpd="sng" algn="ctr">
            <a:solidFill>
              <a:srgbClr val="008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0838725"/>
              </p:ext>
            </p:extLst>
          </p:nvPr>
        </p:nvGraphicFramePr>
        <p:xfrm>
          <a:off x="6324600" y="2362200"/>
          <a:ext cx="2363787" cy="1531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40" name="Equation" r:id="rId13" imgW="1409700" imgH="914400" progId="Equation.DSMT4">
                  <p:embed/>
                </p:oleObj>
              </mc:Choice>
              <mc:Fallback>
                <p:oleObj name="Equation" r:id="rId13" imgW="1409700" imgH="914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324600" y="2362200"/>
                        <a:ext cx="2363787" cy="15319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Right Brace 34"/>
          <p:cNvSpPr/>
          <p:nvPr/>
        </p:nvSpPr>
        <p:spPr bwMode="auto">
          <a:xfrm>
            <a:off x="5867400" y="1905000"/>
            <a:ext cx="304800" cy="1905000"/>
          </a:xfrm>
          <a:prstGeom prst="rightBrac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248400" y="1752600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The distance separating the near and far fields:</a:t>
            </a:r>
            <a:endParaRPr lang="en-US" dirty="0">
              <a:latin typeface="Times New Roman"/>
              <a:cs typeface="Times New Roman"/>
            </a:endParaRPr>
          </a:p>
        </p:txBody>
      </p:sp>
      <p:graphicFrame>
        <p:nvGraphicFramePr>
          <p:cNvPr id="38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2314301"/>
              </p:ext>
            </p:extLst>
          </p:nvPr>
        </p:nvGraphicFramePr>
        <p:xfrm>
          <a:off x="6324600" y="5257800"/>
          <a:ext cx="1905000" cy="9394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41" name="Equation" r:id="rId15" imgW="927100" imgH="457200" progId="Equation.DSMT4">
                  <p:embed/>
                </p:oleObj>
              </mc:Choice>
              <mc:Fallback>
                <p:oleObj name="Equation" r:id="rId15" imgW="92710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6324600" y="5257800"/>
                        <a:ext cx="1905000" cy="9394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TextBox 39"/>
          <p:cNvSpPr txBox="1"/>
          <p:nvPr/>
        </p:nvSpPr>
        <p:spPr>
          <a:xfrm>
            <a:off x="5638800" y="4495800"/>
            <a:ext cx="1960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Assuming </a:t>
            </a:r>
            <a:r>
              <a:rPr lang="en-US" i="1" dirty="0">
                <a:latin typeface="Times New Roman"/>
                <a:cs typeface="Times New Roman"/>
              </a:rPr>
              <a:t>L</a:t>
            </a:r>
            <a:r>
              <a:rPr lang="en-US" dirty="0">
                <a:latin typeface="Times New Roman"/>
                <a:cs typeface="Times New Roman"/>
              </a:rPr>
              <a:t> ≈ |</a:t>
            </a:r>
            <a:r>
              <a:rPr lang="en-US" b="1" dirty="0" err="1">
                <a:latin typeface="Times New Roman"/>
                <a:cs typeface="Times New Roman"/>
              </a:rPr>
              <a:t>u</a:t>
            </a:r>
            <a:r>
              <a:rPr lang="en-US" i="1" baseline="-25000" dirty="0" err="1">
                <a:latin typeface="Times New Roman"/>
                <a:cs typeface="Times New Roman"/>
              </a:rPr>
              <a:t>c</a:t>
            </a:r>
            <a:r>
              <a:rPr lang="en-US" dirty="0" err="1">
                <a:latin typeface="Times New Roman"/>
                <a:cs typeface="Times New Roman"/>
              </a:rPr>
              <a:t>|</a:t>
            </a:r>
            <a:r>
              <a:rPr lang="en-US" i="1" dirty="0" err="1" smtClean="0">
                <a:latin typeface="Times New Roman"/>
                <a:cs typeface="Times New Roman"/>
              </a:rPr>
              <a:t>t</a:t>
            </a:r>
            <a:r>
              <a:rPr lang="en-US" dirty="0">
                <a:latin typeface="Times New Roman"/>
                <a:cs typeface="Times New Roman"/>
              </a:rPr>
              <a:t>,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71037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2590800" y="228600"/>
            <a:ext cx="41433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>
              <a:lnSpc>
                <a:spcPct val="150000"/>
              </a:lnSpc>
            </a:pPr>
            <a:r>
              <a:rPr lang="en-US" sz="3200" dirty="0" smtClean="0">
                <a:solidFill>
                  <a:schemeClr val="accent2"/>
                </a:solidFill>
                <a:latin typeface="Helvetica" pitchFamily="34" charset="0"/>
              </a:rPr>
              <a:t>Scaled velocities</a:t>
            </a:r>
            <a:endParaRPr lang="en-US" sz="3200" dirty="0">
              <a:solidFill>
                <a:schemeClr val="accent2"/>
              </a:solidFill>
              <a:latin typeface="Helvetica" pitchFamily="34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33412" y="2362200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Offshore plume </a:t>
            </a:r>
            <a:endParaRPr lang="en-US" dirty="0"/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09600" y="3429000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Coastal plume </a:t>
            </a:r>
            <a:endParaRPr lang="en-US" dirty="0"/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7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1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3" name="Rectangle 2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5" name="Rectangle 3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9069920"/>
              </p:ext>
            </p:extLst>
          </p:nvPr>
        </p:nvGraphicFramePr>
        <p:xfrm>
          <a:off x="2743200" y="2209800"/>
          <a:ext cx="1547812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61" name="Equation" r:id="rId3" imgW="774700" imgH="457200" progId="Equation.DSMT4">
                  <p:embed/>
                </p:oleObj>
              </mc:Choice>
              <mc:Fallback>
                <p:oleObj name="Equation" r:id="rId3" imgW="774700" imgH="4572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2209800"/>
                        <a:ext cx="1547812" cy="914400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accent2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4212920"/>
              </p:ext>
            </p:extLst>
          </p:nvPr>
        </p:nvGraphicFramePr>
        <p:xfrm>
          <a:off x="2667000" y="3429000"/>
          <a:ext cx="18542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62" name="Equation" r:id="rId5" imgW="927100" imgH="457200" progId="Equation.DSMT4">
                  <p:embed/>
                </p:oleObj>
              </mc:Choice>
              <mc:Fallback>
                <p:oleObj name="Equation" r:id="rId5" imgW="927100" imgH="4572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3429000"/>
                        <a:ext cx="1854200" cy="914400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accent2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5562600" y="1371600"/>
            <a:ext cx="30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8000"/>
                </a:solidFill>
              </a:rPr>
              <a:t>Laboratory Experiments</a:t>
            </a:r>
            <a:endParaRPr lang="en-US" sz="2000" dirty="0">
              <a:solidFill>
                <a:srgbClr val="008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362200" y="1371600"/>
            <a:ext cx="220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2"/>
                </a:solidFill>
              </a:rPr>
              <a:t>Numerical model</a:t>
            </a:r>
            <a:endParaRPr lang="en-US" sz="2000" dirty="0">
              <a:solidFill>
                <a:schemeClr val="accent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6900" y="4562475"/>
            <a:ext cx="152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Control variables for sensitivity tests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943600" y="4953000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en-US" sz="2400" i="1" dirty="0" smtClean="0">
                <a:latin typeface="Times New Roman"/>
                <a:cs typeface="Times New Roman"/>
              </a:rPr>
              <a:t>α, g</a:t>
            </a:r>
            <a:r>
              <a:rPr lang="el-GR" sz="2400" i="1" dirty="0" smtClean="0">
                <a:latin typeface="Times New Roman"/>
                <a:cs typeface="Times New Roman"/>
              </a:rPr>
              <a:t>’</a:t>
            </a:r>
            <a:r>
              <a:rPr lang="en-US" sz="2400" i="1" dirty="0" smtClean="0">
                <a:latin typeface="Times New Roman"/>
                <a:cs typeface="Times New Roman"/>
              </a:rPr>
              <a:t>, </a:t>
            </a:r>
            <a:r>
              <a:rPr lang="el-GR" sz="2400" i="1" dirty="0" smtClean="0">
                <a:latin typeface="Times New Roman"/>
                <a:cs typeface="Times New Roman"/>
              </a:rPr>
              <a:t>f</a:t>
            </a:r>
            <a:r>
              <a:rPr lang="en-US" sz="2400" i="1" dirty="0" smtClean="0">
                <a:latin typeface="Times New Roman"/>
                <a:cs typeface="Times New Roman"/>
              </a:rPr>
              <a:t>, </a:t>
            </a:r>
            <a:r>
              <a:rPr lang="el-GR" sz="2400" i="1" dirty="0" smtClean="0">
                <a:latin typeface="Times New Roman"/>
                <a:cs typeface="Times New Roman"/>
              </a:rPr>
              <a:t>Q</a:t>
            </a:r>
            <a:r>
              <a:rPr lang="el-GR" sz="2400" i="1" baseline="-25000" dirty="0" smtClean="0">
                <a:latin typeface="Times New Roman"/>
                <a:cs typeface="Times New Roman"/>
              </a:rPr>
              <a:t>V</a:t>
            </a:r>
            <a:endParaRPr lang="el-GR" sz="2400" i="1" dirty="0">
              <a:latin typeface="Times New Roman"/>
              <a:cs typeface="Times New Roman"/>
            </a:endParaRPr>
          </a:p>
          <a:p>
            <a:endParaRPr lang="en-US" sz="2400" dirty="0"/>
          </a:p>
        </p:txBody>
      </p:sp>
      <p:sp>
        <p:nvSpPr>
          <p:cNvPr id="29" name="TextBox 28"/>
          <p:cNvSpPr txBox="1"/>
          <p:nvPr/>
        </p:nvSpPr>
        <p:spPr>
          <a:xfrm>
            <a:off x="2590800" y="4953000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en-US" sz="2400" i="1" dirty="0" smtClean="0">
                <a:latin typeface="Times New Roman"/>
                <a:cs typeface="Times New Roman"/>
              </a:rPr>
              <a:t>α, H</a:t>
            </a:r>
            <a:r>
              <a:rPr lang="en-US" sz="2400" i="1" baseline="-25000" dirty="0" smtClean="0">
                <a:latin typeface="Times New Roman"/>
                <a:cs typeface="Times New Roman"/>
              </a:rPr>
              <a:t>c</a:t>
            </a:r>
            <a:r>
              <a:rPr lang="en-US" sz="2400" i="1" dirty="0" smtClean="0">
                <a:latin typeface="Times New Roman"/>
                <a:cs typeface="Times New Roman"/>
              </a:rPr>
              <a:t>, </a:t>
            </a:r>
            <a:r>
              <a:rPr lang="el-GR" sz="2400" i="1" dirty="0" smtClean="0">
                <a:latin typeface="Times New Roman"/>
                <a:cs typeface="Times New Roman"/>
              </a:rPr>
              <a:t>f</a:t>
            </a:r>
            <a:r>
              <a:rPr lang="en-US" sz="2400" i="1" dirty="0" smtClean="0">
                <a:latin typeface="Times New Roman"/>
                <a:cs typeface="Times New Roman"/>
              </a:rPr>
              <a:t>, </a:t>
            </a:r>
            <a:r>
              <a:rPr lang="el-GR" sz="2400" i="1" dirty="0" smtClean="0">
                <a:latin typeface="Times New Roman"/>
                <a:cs typeface="Times New Roman"/>
              </a:rPr>
              <a:t>Q</a:t>
            </a:r>
            <a:r>
              <a:rPr lang="en-US" sz="2400" i="1" dirty="0" smtClean="0">
                <a:latin typeface="Times New Roman"/>
                <a:cs typeface="Times New Roman"/>
              </a:rPr>
              <a:t>, C</a:t>
            </a:r>
            <a:r>
              <a:rPr lang="en-US" sz="2400" i="1" baseline="-25000" dirty="0" smtClean="0">
                <a:latin typeface="Times New Roman"/>
                <a:cs typeface="Times New Roman"/>
              </a:rPr>
              <a:t>d</a:t>
            </a:r>
            <a:endParaRPr lang="el-GR" sz="2400" i="1" baseline="-25000" dirty="0">
              <a:latin typeface="Times New Roman"/>
              <a:cs typeface="Times New Roman"/>
            </a:endParaRPr>
          </a:p>
          <a:p>
            <a:endParaRPr lang="en-US" sz="2400" dirty="0"/>
          </a:p>
        </p:txBody>
      </p:sp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8027427"/>
              </p:ext>
            </p:extLst>
          </p:nvPr>
        </p:nvGraphicFramePr>
        <p:xfrm>
          <a:off x="5969000" y="2295525"/>
          <a:ext cx="15240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63" name="Equation" r:id="rId7" imgW="863600" imgH="431800" progId="Equation.DSMT4">
                  <p:embed/>
                </p:oleObj>
              </mc:Choice>
              <mc:Fallback>
                <p:oleObj name="Equation" r:id="rId7" imgW="863600" imgH="431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969000" y="2295525"/>
                        <a:ext cx="1524000" cy="76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Rectangle 33"/>
          <p:cNvSpPr/>
          <p:nvPr/>
        </p:nvSpPr>
        <p:spPr bwMode="auto">
          <a:xfrm>
            <a:off x="5903912" y="2219325"/>
            <a:ext cx="1676400" cy="914400"/>
          </a:xfrm>
          <a:prstGeom prst="rect">
            <a:avLst/>
          </a:prstGeom>
          <a:noFill/>
          <a:ln w="38100" cap="flat" cmpd="sng" algn="ctr">
            <a:solidFill>
              <a:srgbClr val="008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aphicFrame>
        <p:nvGraphicFramePr>
          <p:cNvPr id="35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4343827"/>
              </p:ext>
            </p:extLst>
          </p:nvPr>
        </p:nvGraphicFramePr>
        <p:xfrm>
          <a:off x="5867400" y="3667125"/>
          <a:ext cx="15240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64" name="Equation" r:id="rId9" imgW="762000" imgH="254000" progId="Equation.DSMT4">
                  <p:embed/>
                </p:oleObj>
              </mc:Choice>
              <mc:Fallback>
                <p:oleObj name="Equation" r:id="rId9" imgW="762000" imgH="254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867400" y="3667125"/>
                        <a:ext cx="1524000" cy="533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Rectangle 35"/>
          <p:cNvSpPr/>
          <p:nvPr/>
        </p:nvSpPr>
        <p:spPr bwMode="auto">
          <a:xfrm>
            <a:off x="5880100" y="3590925"/>
            <a:ext cx="1524000" cy="685800"/>
          </a:xfrm>
          <a:prstGeom prst="rect">
            <a:avLst/>
          </a:prstGeom>
          <a:noFill/>
          <a:ln w="38100" cap="flat" cmpd="sng" algn="ctr">
            <a:solidFill>
              <a:srgbClr val="008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771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534400" cy="334962"/>
          </a:xfrm>
        </p:spPr>
        <p:txBody>
          <a:bodyPr/>
          <a:lstStyle/>
          <a:p>
            <a:r>
              <a:rPr lang="en-US" sz="2400" dirty="0" smtClean="0">
                <a:solidFill>
                  <a:srgbClr val="0000FF"/>
                </a:solidFill>
              </a:rPr>
              <a:t>Vertically integrated salinity anomaly in the model at Day 25</a:t>
            </a:r>
            <a:endParaRPr lang="en-US" sz="2400" dirty="0">
              <a:solidFill>
                <a:srgbClr val="0000FF"/>
              </a:solidFill>
            </a:endParaRPr>
          </a:p>
        </p:txBody>
      </p:sp>
      <p:pic>
        <p:nvPicPr>
          <p:cNvPr id="4" name="Content Placeholder 3" descr="fig7_plot_vintsalt_param.pn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9" t="34073" r="2099" b="1"/>
          <a:stretch/>
        </p:blipFill>
        <p:spPr>
          <a:xfrm>
            <a:off x="609600" y="1524000"/>
            <a:ext cx="8612668" cy="4495800"/>
          </a:xfrm>
        </p:spPr>
      </p:pic>
      <p:sp>
        <p:nvSpPr>
          <p:cNvPr id="7" name="TextBox 6"/>
          <p:cNvSpPr txBox="1"/>
          <p:nvPr/>
        </p:nvSpPr>
        <p:spPr>
          <a:xfrm>
            <a:off x="34365" y="1905000"/>
            <a:ext cx="6354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>
                <a:latin typeface="Times New Roman"/>
                <a:cs typeface="Times New Roman"/>
              </a:rPr>
              <a:t>C</a:t>
            </a:r>
            <a:r>
              <a:rPr lang="en-US" sz="2800" i="1" baseline="-25000" dirty="0" smtClean="0">
                <a:latin typeface="Times New Roman"/>
                <a:cs typeface="Times New Roman"/>
              </a:rPr>
              <a:t>d</a:t>
            </a:r>
            <a:endParaRPr lang="en-US" sz="2800" i="1" baseline="-25000" dirty="0"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" y="2971800"/>
            <a:ext cx="4420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>
                <a:latin typeface="Times New Roman"/>
                <a:cs typeface="Times New Roman"/>
              </a:rPr>
              <a:t>f</a:t>
            </a:r>
            <a:endParaRPr lang="en-US" sz="2800" i="1" dirty="0">
              <a:latin typeface="Times New Roman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200" y="4038600"/>
            <a:ext cx="6418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>
                <a:latin typeface="Times New Roman"/>
                <a:cs typeface="Times New Roman"/>
              </a:rPr>
              <a:t>H</a:t>
            </a:r>
            <a:r>
              <a:rPr lang="en-US" sz="2800" i="1" baseline="-25000" dirty="0" smtClean="0">
                <a:latin typeface="Times New Roman"/>
                <a:cs typeface="Times New Roman"/>
              </a:rPr>
              <a:t>c</a:t>
            </a:r>
            <a:endParaRPr lang="en-US" sz="2800" i="1" baseline="-25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36424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ig9_scale_velratio_par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685800"/>
            <a:ext cx="6736080" cy="5413248"/>
          </a:xfrm>
          <a:prstGeom prst="rect">
            <a:avLst/>
          </a:prstGeom>
        </p:spPr>
      </p:pic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533400" y="0"/>
            <a:ext cx="8334375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>
              <a:lnSpc>
                <a:spcPct val="150000"/>
              </a:lnSpc>
            </a:pPr>
            <a:r>
              <a:rPr lang="en-US" sz="2800" dirty="0" smtClean="0">
                <a:solidFill>
                  <a:schemeClr val="accent2"/>
                </a:solidFill>
                <a:latin typeface="Helvetica" pitchFamily="34" charset="0"/>
              </a:rPr>
              <a:t>Numerical sensitivity analysis</a:t>
            </a:r>
            <a:endParaRPr lang="en-US" sz="2800" dirty="0">
              <a:solidFill>
                <a:schemeClr val="accent2"/>
              </a:solidFill>
              <a:latin typeface="Helvetic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16200000">
            <a:off x="292389" y="1460212"/>
            <a:ext cx="1981200" cy="5847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Times New Roman"/>
                <a:cs typeface="Times New Roman"/>
              </a:rPr>
              <a:t>Modeled offshore plume speed (m s</a:t>
            </a:r>
            <a:r>
              <a:rPr lang="en-US" sz="1600" baseline="30000" dirty="0" smtClean="0">
                <a:latin typeface="Times New Roman"/>
                <a:cs typeface="Times New Roman"/>
              </a:rPr>
              <a:t>-1</a:t>
            </a:r>
            <a:r>
              <a:rPr lang="en-US" sz="1600" dirty="0" smtClean="0">
                <a:latin typeface="Times New Roman"/>
                <a:cs typeface="Times New Roman"/>
              </a:rPr>
              <a:t>)</a:t>
            </a:r>
            <a:endParaRPr lang="en-US" sz="1600" dirty="0">
              <a:latin typeface="Times New Roman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 rot="16200000">
            <a:off x="-11732" y="4272515"/>
            <a:ext cx="2069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Modeled speed ratio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81200" y="6019800"/>
            <a:ext cx="2081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Scaled velocity ratio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3703286" y="1478314"/>
            <a:ext cx="2017404" cy="5847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Times New Roman"/>
                <a:cs typeface="Times New Roman"/>
              </a:rPr>
              <a:t>Modeled coastal plume speed (m s</a:t>
            </a:r>
            <a:r>
              <a:rPr lang="en-US" sz="1600" baseline="30000" dirty="0" smtClean="0">
                <a:latin typeface="Times New Roman"/>
                <a:cs typeface="Times New Roman"/>
              </a:rPr>
              <a:t>-1</a:t>
            </a:r>
            <a:r>
              <a:rPr lang="en-US" sz="1600" dirty="0" smtClean="0">
                <a:latin typeface="Times New Roman"/>
                <a:cs typeface="Times New Roman"/>
              </a:rPr>
              <a:t>)</a:t>
            </a:r>
            <a:endParaRPr lang="en-US" sz="16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39892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504825" y="95250"/>
            <a:ext cx="8334375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>
              <a:lnSpc>
                <a:spcPct val="150000"/>
              </a:lnSpc>
            </a:pPr>
            <a:r>
              <a:rPr lang="en-US" sz="2800" dirty="0" smtClean="0">
                <a:solidFill>
                  <a:srgbClr val="008000"/>
                </a:solidFill>
                <a:latin typeface="Helvetica" pitchFamily="34" charset="0"/>
              </a:rPr>
              <a:t>Laboratory sensitivity analysis</a:t>
            </a:r>
            <a:endParaRPr lang="en-US" sz="2800" dirty="0">
              <a:solidFill>
                <a:srgbClr val="008000"/>
              </a:solidFill>
              <a:latin typeface="Helvetic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95400"/>
            <a:ext cx="7693059" cy="31271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62200" y="4343400"/>
            <a:ext cx="4293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Velocity computed from the scaled formulae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4801" y="5562600"/>
            <a:ext cx="762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Times New Roman"/>
                <a:cs typeface="Times New Roman"/>
              </a:rPr>
              <a:t>Results of the numerical and laboratory sensitivity experiments are largely consistent with those of the velocity scaling analyses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3205490" y="2138691"/>
            <a:ext cx="22098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Times New Roman"/>
                <a:cs typeface="Times New Roman"/>
              </a:rPr>
              <a:t> Measured coastal plume speed (mm s</a:t>
            </a:r>
            <a:r>
              <a:rPr lang="en-US" sz="1400" baseline="30000" dirty="0" smtClean="0">
                <a:latin typeface="Times New Roman"/>
                <a:cs typeface="Times New Roman"/>
              </a:rPr>
              <a:t>-1</a:t>
            </a:r>
            <a:r>
              <a:rPr lang="en-US" sz="1400" dirty="0" smtClean="0">
                <a:latin typeface="Times New Roman"/>
                <a:cs typeface="Times New Roman"/>
              </a:rPr>
              <a:t>)</a:t>
            </a:r>
            <a:endParaRPr lang="en-US" sz="1400" dirty="0"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-386089" y="2214890"/>
            <a:ext cx="22098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Times New Roman"/>
                <a:cs typeface="Times New Roman"/>
              </a:rPr>
              <a:t> Measured offshore plume speed (mm s</a:t>
            </a:r>
            <a:r>
              <a:rPr lang="en-US" sz="1400" baseline="30000" dirty="0" smtClean="0">
                <a:latin typeface="Times New Roman"/>
                <a:cs typeface="Times New Roman"/>
              </a:rPr>
              <a:t>-1</a:t>
            </a:r>
            <a:r>
              <a:rPr lang="en-US" sz="1400" dirty="0" smtClean="0">
                <a:latin typeface="Times New Roman"/>
                <a:cs typeface="Times New Roman"/>
              </a:rPr>
              <a:t>)</a:t>
            </a:r>
            <a:endParaRPr lang="en-US" sz="1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94327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152400" y="95250"/>
            <a:ext cx="8915399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/>
            <a:r>
              <a:rPr lang="en-US" sz="2400" dirty="0" smtClean="0"/>
              <a:t>Volume transport in the plumes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41" y="838200"/>
            <a:ext cx="3980359" cy="5424992"/>
          </a:xfrm>
          <a:prstGeom prst="rect">
            <a:avLst/>
          </a:prstGeom>
        </p:spPr>
      </p:pic>
      <p:pic>
        <p:nvPicPr>
          <p:cNvPr id="6" name="Content Placeholder 3" descr="fig2_btmz_salt_tseries2.png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9" t="56555" r="48118" b="20019"/>
          <a:stretch/>
        </p:blipFill>
        <p:spPr>
          <a:xfrm>
            <a:off x="4038600" y="5029200"/>
            <a:ext cx="5072743" cy="1828800"/>
          </a:xfrm>
        </p:spPr>
      </p:pic>
      <p:cxnSp>
        <p:nvCxnSpPr>
          <p:cNvPr id="7" name="Straight Connector 6"/>
          <p:cNvCxnSpPr/>
          <p:nvPr/>
        </p:nvCxnSpPr>
        <p:spPr bwMode="auto">
          <a:xfrm flipV="1">
            <a:off x="5943600" y="6248400"/>
            <a:ext cx="3048000" cy="15240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1066800" y="6135469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Velocity ratio computed from the scaled formulae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66800" y="762000"/>
            <a:ext cx="1742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Numerical result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65743" y="1524000"/>
            <a:ext cx="480906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Times New Roman"/>
                <a:cs typeface="Times New Roman"/>
              </a:rPr>
              <a:t>The fraction of dense water entering the coastal plume is generally &lt; 23%</a:t>
            </a:r>
          </a:p>
          <a:p>
            <a:pPr marL="285750" indent="-285750">
              <a:buFont typeface="Arial"/>
              <a:buChar char="•"/>
            </a:pPr>
            <a:endParaRPr lang="en-US" dirty="0" smtClean="0"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Times New Roman"/>
                <a:cs typeface="Times New Roman"/>
              </a:rPr>
              <a:t>The percentage depends highly on the scaled velocity ratio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 </a:t>
            </a:r>
            <a:endParaRPr lang="en-US" dirty="0"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Times New Roman"/>
                <a:cs typeface="Times New Roman"/>
              </a:rPr>
              <a:t>The scaled velocity ratio may be useful for observational studies to estimate the amount of dense water formed in coastal polynyas  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15" name="TextBox 14"/>
          <p:cNvSpPr txBox="1"/>
          <p:nvPr/>
        </p:nvSpPr>
        <p:spPr>
          <a:xfrm rot="16200000">
            <a:off x="-817065" y="1807666"/>
            <a:ext cx="21280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/>
                <a:cs typeface="Times New Roman"/>
              </a:rPr>
              <a:t>Fraction in the coastal plume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16" name="TextBox 15"/>
          <p:cNvSpPr txBox="1"/>
          <p:nvPr/>
        </p:nvSpPr>
        <p:spPr>
          <a:xfrm rot="16200000">
            <a:off x="-592668" y="4294004"/>
            <a:ext cx="1554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Transport ratio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61091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3352800" y="609600"/>
            <a:ext cx="2421336" cy="585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ctr" eaLnBrk="0" hangingPunct="0"/>
            <a:r>
              <a:rPr lang="en-US" sz="3200" dirty="0">
                <a:solidFill>
                  <a:schemeClr val="accent2"/>
                </a:solidFill>
                <a:latin typeface="+mj-lt"/>
              </a:rPr>
              <a:t>C</a:t>
            </a:r>
            <a:r>
              <a:rPr lang="en-US" sz="3200" dirty="0" smtClean="0">
                <a:solidFill>
                  <a:schemeClr val="accent2"/>
                </a:solidFill>
                <a:latin typeface="+mj-lt"/>
              </a:rPr>
              <a:t>onclusions</a:t>
            </a:r>
            <a:endParaRPr lang="en-US" sz="32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457200" y="1447800"/>
            <a:ext cx="8169275" cy="415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marL="285750" indent="-285750" algn="just">
              <a:spcBef>
                <a:spcPct val="50000"/>
              </a:spcBef>
              <a:buFont typeface="Arial"/>
              <a:buChar char="•"/>
            </a:pPr>
            <a:r>
              <a:rPr lang="en-US" sz="2400" dirty="0" smtClean="0">
                <a:latin typeface="Times New Roman"/>
                <a:cs typeface="Times New Roman"/>
              </a:rPr>
              <a:t>Two </a:t>
            </a:r>
            <a:r>
              <a:rPr lang="en-US" sz="2400" dirty="0">
                <a:latin typeface="Times New Roman"/>
                <a:cs typeface="Times New Roman"/>
              </a:rPr>
              <a:t>separate bottom </a:t>
            </a:r>
            <a:r>
              <a:rPr lang="en-US" sz="2400" dirty="0" smtClean="0">
                <a:latin typeface="Times New Roman"/>
                <a:cs typeface="Times New Roman"/>
              </a:rPr>
              <a:t>transport pathways of the polynya dense water: </a:t>
            </a:r>
          </a:p>
          <a:p>
            <a:pPr marL="742950" lvl="1" indent="-285750" algn="just">
              <a:spcBef>
                <a:spcPct val="50000"/>
              </a:spcBef>
              <a:buFont typeface="Courier New"/>
              <a:buChar char="o"/>
            </a:pPr>
            <a:r>
              <a:rPr lang="en-US" sz="2400" dirty="0" smtClean="0">
                <a:latin typeface="Times New Roman"/>
                <a:cs typeface="Times New Roman"/>
              </a:rPr>
              <a:t>A broad </a:t>
            </a:r>
            <a:r>
              <a:rPr lang="en-US" sz="2400" i="1" dirty="0" smtClean="0">
                <a:latin typeface="Times New Roman"/>
                <a:cs typeface="Times New Roman"/>
              </a:rPr>
              <a:t>offshore eddy plume</a:t>
            </a:r>
          </a:p>
          <a:p>
            <a:pPr marL="742950" lvl="1" indent="-285750" algn="just">
              <a:spcBef>
                <a:spcPct val="50000"/>
              </a:spcBef>
              <a:buFont typeface="Courier New"/>
              <a:buChar char="o"/>
            </a:pPr>
            <a:r>
              <a:rPr lang="en-US" sz="2400" dirty="0">
                <a:latin typeface="Times New Roman"/>
                <a:cs typeface="Times New Roman"/>
              </a:rPr>
              <a:t>A</a:t>
            </a:r>
            <a:r>
              <a:rPr lang="en-US" sz="2400" dirty="0" smtClean="0">
                <a:latin typeface="Times New Roman"/>
                <a:cs typeface="Times New Roman"/>
              </a:rPr>
              <a:t> </a:t>
            </a:r>
            <a:r>
              <a:rPr lang="en-US" sz="2400" i="1" dirty="0">
                <a:latin typeface="Times New Roman"/>
                <a:cs typeface="Times New Roman"/>
              </a:rPr>
              <a:t>coastal </a:t>
            </a:r>
            <a:r>
              <a:rPr lang="en-US" sz="2400" i="1" dirty="0" smtClean="0">
                <a:latin typeface="Times New Roman"/>
                <a:cs typeface="Times New Roman"/>
              </a:rPr>
              <a:t>plume </a:t>
            </a:r>
            <a:r>
              <a:rPr lang="en-US" sz="2400" dirty="0" smtClean="0">
                <a:latin typeface="Times New Roman"/>
                <a:cs typeface="Times New Roman"/>
              </a:rPr>
              <a:t>(a gravity current along the coastal wall)</a:t>
            </a:r>
          </a:p>
          <a:p>
            <a:pPr marL="285750" indent="-285750" algn="just">
              <a:spcBef>
                <a:spcPct val="50000"/>
              </a:spcBef>
              <a:buFont typeface="Arial"/>
              <a:buChar char="•"/>
            </a:pPr>
            <a:r>
              <a:rPr lang="en-US" sz="2400" dirty="0" smtClean="0">
                <a:latin typeface="Times New Roman"/>
                <a:cs typeface="Times New Roman"/>
              </a:rPr>
              <a:t>Scaled velocities in both pathways are consistent with the numerical and laboratory sensitivity experiments.</a:t>
            </a:r>
          </a:p>
          <a:p>
            <a:pPr marL="285750" indent="-285750" algn="just">
              <a:spcBef>
                <a:spcPct val="50000"/>
              </a:spcBef>
              <a:buFont typeface="Arial"/>
              <a:buChar char="•"/>
            </a:pPr>
            <a:r>
              <a:rPr lang="en-US" sz="2400" dirty="0" smtClean="0">
                <a:latin typeface="Times New Roman"/>
                <a:cs typeface="Times New Roman"/>
              </a:rPr>
              <a:t>&lt;23</a:t>
            </a:r>
            <a:r>
              <a:rPr lang="en-US" sz="2400" dirty="0">
                <a:latin typeface="Times New Roman"/>
                <a:cs typeface="Times New Roman"/>
              </a:rPr>
              <a:t>% of the dense water enters the coastal </a:t>
            </a:r>
            <a:r>
              <a:rPr lang="en-US" sz="2400" dirty="0" smtClean="0">
                <a:latin typeface="Times New Roman"/>
                <a:cs typeface="Times New Roman"/>
              </a:rPr>
              <a:t>plume, </a:t>
            </a:r>
            <a:r>
              <a:rPr lang="en-US" sz="2400" dirty="0">
                <a:latin typeface="Times New Roman"/>
                <a:cs typeface="Times New Roman"/>
              </a:rPr>
              <a:t>and the percentage depends </a:t>
            </a:r>
            <a:r>
              <a:rPr lang="en-US" sz="2400" dirty="0" smtClean="0">
                <a:latin typeface="Times New Roman"/>
                <a:cs typeface="Times New Roman"/>
              </a:rPr>
              <a:t>on </a:t>
            </a:r>
            <a:r>
              <a:rPr lang="en-US" sz="2400" dirty="0">
                <a:latin typeface="Times New Roman"/>
                <a:cs typeface="Times New Roman"/>
              </a:rPr>
              <a:t>the ratio of </a:t>
            </a:r>
            <a:r>
              <a:rPr lang="en-US" sz="2400" dirty="0" smtClean="0">
                <a:latin typeface="Times New Roman"/>
                <a:cs typeface="Times New Roman"/>
              </a:rPr>
              <a:t>the </a:t>
            </a:r>
            <a:r>
              <a:rPr lang="en-US" sz="2400" dirty="0">
                <a:latin typeface="Times New Roman"/>
                <a:cs typeface="Times New Roman"/>
              </a:rPr>
              <a:t>offshore and coastal </a:t>
            </a:r>
            <a:r>
              <a:rPr lang="en-US" sz="2400" dirty="0" smtClean="0">
                <a:latin typeface="Times New Roman"/>
                <a:cs typeface="Times New Roman"/>
              </a:rPr>
              <a:t>plume speeds, a potentially useful aspect for observations.</a:t>
            </a:r>
            <a:endParaRPr lang="en-US"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76522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2372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76200" y="25400"/>
            <a:ext cx="1981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/>
            <a:r>
              <a:rPr lang="en-US" sz="2400" dirty="0" smtClean="0">
                <a:solidFill>
                  <a:schemeClr val="accent2"/>
                </a:solidFill>
                <a:latin typeface="Helvetica" pitchFamily="34" charset="0"/>
              </a:rPr>
              <a:t>Numerical sensitivity experiments</a:t>
            </a:r>
            <a:endParaRPr lang="en-US" sz="2400" dirty="0">
              <a:solidFill>
                <a:schemeClr val="accent2"/>
              </a:solidFill>
              <a:latin typeface="Helvetica" pitchFamily="34" charset="0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8481836"/>
              </p:ext>
            </p:extLst>
          </p:nvPr>
        </p:nvGraphicFramePr>
        <p:xfrm>
          <a:off x="265113" y="5630863"/>
          <a:ext cx="1447800" cy="855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90" name="Equation" r:id="rId3" imgW="774700" imgH="457200" progId="Equation.DSMT4">
                  <p:embed/>
                </p:oleObj>
              </mc:Choice>
              <mc:Fallback>
                <p:oleObj name="Equation" r:id="rId3" imgW="77470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5113" y="5630863"/>
                        <a:ext cx="1447800" cy="855662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accent2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9534278"/>
              </p:ext>
            </p:extLst>
          </p:nvPr>
        </p:nvGraphicFramePr>
        <p:xfrm>
          <a:off x="4713288" y="5554663"/>
          <a:ext cx="1735137" cy="855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91" name="Equation" r:id="rId5" imgW="927100" imgH="457200" progId="Equation.DSMT4">
                  <p:embed/>
                </p:oleObj>
              </mc:Choice>
              <mc:Fallback>
                <p:oleObj name="Equation" r:id="rId5" imgW="92710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3288" y="5554663"/>
                        <a:ext cx="1735137" cy="855662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accent2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 rot="16200000">
            <a:off x="-20537" y="3150697"/>
            <a:ext cx="4068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Modeled offshore plume speed |</a:t>
            </a:r>
            <a:r>
              <a:rPr lang="en-US" b="1" dirty="0" smtClean="0">
                <a:latin typeface="Times New Roman"/>
                <a:cs typeface="Times New Roman"/>
              </a:rPr>
              <a:t>u</a:t>
            </a:r>
            <a:r>
              <a:rPr lang="en-US" i="1" baseline="-25000" dirty="0" smtClean="0">
                <a:latin typeface="Times New Roman"/>
                <a:cs typeface="Times New Roman"/>
              </a:rPr>
              <a:t>d</a:t>
            </a:r>
            <a:r>
              <a:rPr lang="en-US" dirty="0" smtClean="0">
                <a:latin typeface="Times New Roman"/>
                <a:cs typeface="Times New Roman"/>
              </a:rPr>
              <a:t>| (m s</a:t>
            </a:r>
            <a:r>
              <a:rPr lang="en-US" baseline="30000" dirty="0" smtClean="0">
                <a:latin typeface="Times New Roman"/>
                <a:cs typeface="Times New Roman"/>
              </a:rPr>
              <a:t>-1</a:t>
            </a:r>
            <a:r>
              <a:rPr lang="en-US" dirty="0" smtClean="0">
                <a:latin typeface="Times New Roman"/>
                <a:cs typeface="Times New Roman"/>
              </a:rPr>
              <a:t>)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4617829" y="3150697"/>
            <a:ext cx="3935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Modeled coastal plume speed |</a:t>
            </a:r>
            <a:r>
              <a:rPr lang="en-US" b="1" dirty="0" smtClean="0">
                <a:latin typeface="Times New Roman"/>
                <a:cs typeface="Times New Roman"/>
              </a:rPr>
              <a:t>u</a:t>
            </a:r>
            <a:r>
              <a:rPr lang="en-US" i="1" baseline="-25000" dirty="0">
                <a:latin typeface="Times New Roman"/>
                <a:cs typeface="Times New Roman"/>
              </a:rPr>
              <a:t>c</a:t>
            </a:r>
            <a:r>
              <a:rPr lang="en-US" dirty="0" smtClean="0">
                <a:latin typeface="Times New Roman"/>
                <a:cs typeface="Times New Roman"/>
              </a:rPr>
              <a:t>| (m s</a:t>
            </a:r>
            <a:r>
              <a:rPr lang="en-US" baseline="30000" dirty="0" smtClean="0">
                <a:latin typeface="Times New Roman"/>
                <a:cs typeface="Times New Roman"/>
              </a:rPr>
              <a:t>-1</a:t>
            </a:r>
            <a:r>
              <a:rPr lang="en-US" dirty="0" smtClean="0">
                <a:latin typeface="Times New Roman"/>
                <a:cs typeface="Times New Roman"/>
              </a:rPr>
              <a:t>)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1371600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Modeled velocities vs. </a:t>
            </a:r>
          </a:p>
          <a:p>
            <a:r>
              <a:rPr lang="en-US" sz="1600" dirty="0" smtClean="0"/>
              <a:t>control parameters</a:t>
            </a:r>
            <a:endParaRPr lang="en-US" sz="1600" dirty="0"/>
          </a:p>
        </p:txBody>
      </p:sp>
      <p:pic>
        <p:nvPicPr>
          <p:cNvPr id="2" name="Picture 1" descr="fig8_vel_param_scatter_left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0"/>
            <a:ext cx="2424855" cy="6858000"/>
          </a:xfrm>
          <a:prstGeom prst="rect">
            <a:avLst/>
          </a:prstGeom>
        </p:spPr>
      </p:pic>
      <p:pic>
        <p:nvPicPr>
          <p:cNvPr id="3" name="Picture 2" descr="fig8_vel_param_scatter_right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040" y="-5976"/>
            <a:ext cx="24279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467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2_btmz_salt_tseries2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b="6670"/>
          <a:stretch/>
        </p:blipFill>
        <p:spPr>
          <a:xfrm>
            <a:off x="101303" y="1371600"/>
            <a:ext cx="8890297" cy="5334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19201" y="304800"/>
            <a:ext cx="708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Time series of salinity anomaly and horizontal velocity in the control simulation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61727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Coastal polynyas at both poles</a:t>
            </a:r>
            <a:endParaRPr lang="en-US" sz="2800" dirty="0"/>
          </a:p>
        </p:txBody>
      </p:sp>
      <p:pic>
        <p:nvPicPr>
          <p:cNvPr id="5" name="Content Placeholder 4" descr="Barber_Masson_2007_fig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97" b="-2201"/>
          <a:stretch/>
        </p:blipFill>
        <p:spPr>
          <a:xfrm>
            <a:off x="228600" y="1752600"/>
            <a:ext cx="4072945" cy="4251960"/>
          </a:xfrm>
        </p:spPr>
      </p:pic>
      <p:pic>
        <p:nvPicPr>
          <p:cNvPr id="4" name="Picture 3" descr="Screen Shot 2016-10-12 at 9.42.2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482" y="1863880"/>
            <a:ext cx="4694518" cy="40035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14400" y="5943600"/>
            <a:ext cx="2994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(Barber and Masson, 2007)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257800" y="5943600"/>
            <a:ext cx="2686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(Arrigo et al, JGR, 2015)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3937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1747250"/>
              </p:ext>
            </p:extLst>
          </p:nvPr>
        </p:nvGraphicFramePr>
        <p:xfrm>
          <a:off x="152398" y="1066800"/>
          <a:ext cx="8763003" cy="4572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17542"/>
                <a:gridCol w="1020632"/>
                <a:gridCol w="927849"/>
                <a:gridCol w="1020632"/>
                <a:gridCol w="835061"/>
                <a:gridCol w="835061"/>
                <a:gridCol w="927849"/>
                <a:gridCol w="927849"/>
                <a:gridCol w="950528"/>
              </a:tblGrid>
              <a:tr h="7620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FF"/>
                          </a:solidFill>
                          <a:effectLst/>
                        </a:rPr>
                        <a:t>Parameter</a:t>
                      </a:r>
                      <a:endParaRPr lang="en-US" sz="1600" dirty="0">
                        <a:solidFill>
                          <a:srgbClr val="0000FF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FF"/>
                          </a:solidFill>
                          <a:effectLst/>
                        </a:rPr>
                        <a:t>Symbol</a:t>
                      </a:r>
                      <a:endParaRPr lang="en-US" sz="1600" dirty="0">
                        <a:solidFill>
                          <a:srgbClr val="0000FF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FF"/>
                          </a:solidFill>
                          <a:effectLst/>
                        </a:rPr>
                        <a:t>Unit</a:t>
                      </a:r>
                      <a:endParaRPr lang="en-US" sz="1600" dirty="0">
                        <a:solidFill>
                          <a:srgbClr val="0000FF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FF"/>
                          </a:solidFill>
                          <a:effectLst/>
                        </a:rPr>
                        <a:t>Control Value</a:t>
                      </a:r>
                      <a:endParaRPr lang="en-US" sz="1600" dirty="0">
                        <a:solidFill>
                          <a:srgbClr val="0000FF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FF"/>
                          </a:solidFill>
                          <a:effectLst/>
                        </a:rPr>
                        <a:t>Min. Value</a:t>
                      </a:r>
                      <a:endParaRPr lang="en-US" sz="1600" dirty="0">
                        <a:solidFill>
                          <a:srgbClr val="0000FF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FF"/>
                          </a:solidFill>
                          <a:effectLst/>
                        </a:rPr>
                        <a:t>Max. Value</a:t>
                      </a:r>
                      <a:endParaRPr lang="en-US" sz="1600" dirty="0">
                        <a:solidFill>
                          <a:srgbClr val="0000FF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FF"/>
                          </a:solidFill>
                          <a:effectLst/>
                        </a:rPr>
                        <a:t>Range of </a:t>
                      </a:r>
                      <a:r>
                        <a:rPr lang="en-US" sz="1600" dirty="0" err="1">
                          <a:solidFill>
                            <a:srgbClr val="0000FF"/>
                          </a:solidFill>
                          <a:effectLst/>
                        </a:rPr>
                        <a:t>Fr</a:t>
                      </a:r>
                      <a:r>
                        <a:rPr lang="en-US" sz="1600" baseline="-25000" dirty="0" err="1">
                          <a:solidFill>
                            <a:srgbClr val="0000FF"/>
                          </a:solidFill>
                          <a:effectLst/>
                        </a:rPr>
                        <a:t>d</a:t>
                      </a:r>
                      <a:endParaRPr lang="en-US" sz="1600" dirty="0">
                        <a:solidFill>
                          <a:srgbClr val="0000FF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FF"/>
                          </a:solidFill>
                          <a:effectLst/>
                        </a:rPr>
                        <a:t>Range of </a:t>
                      </a:r>
                      <a:r>
                        <a:rPr lang="en-US" sz="1600" dirty="0" err="1">
                          <a:solidFill>
                            <a:srgbClr val="0000FF"/>
                          </a:solidFill>
                          <a:effectLst/>
                        </a:rPr>
                        <a:t>Ek</a:t>
                      </a:r>
                      <a:r>
                        <a:rPr lang="en-US" sz="1600" baseline="-25000" dirty="0" err="1">
                          <a:solidFill>
                            <a:srgbClr val="0000FF"/>
                          </a:solidFill>
                          <a:effectLst/>
                        </a:rPr>
                        <a:t>d</a:t>
                      </a:r>
                      <a:endParaRPr lang="en-US" sz="1600" dirty="0">
                        <a:solidFill>
                          <a:srgbClr val="0000FF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FF"/>
                          </a:solidFill>
                          <a:effectLst/>
                        </a:rPr>
                        <a:t>Range of </a:t>
                      </a:r>
                      <a:r>
                        <a:rPr lang="en-US" sz="1600" dirty="0" err="1">
                          <a:solidFill>
                            <a:srgbClr val="0000FF"/>
                          </a:solidFill>
                          <a:effectLst/>
                        </a:rPr>
                        <a:t>Fr</a:t>
                      </a:r>
                      <a:r>
                        <a:rPr lang="en-US" sz="1600" baseline="-25000" dirty="0" err="1">
                          <a:solidFill>
                            <a:srgbClr val="0000FF"/>
                          </a:solidFill>
                          <a:effectLst/>
                        </a:rPr>
                        <a:t>c</a:t>
                      </a:r>
                      <a:endParaRPr lang="en-US" sz="1600" dirty="0">
                        <a:solidFill>
                          <a:srgbClr val="0000FF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 anchor="ctr"/>
                </a:tc>
              </a:tr>
              <a:tr h="762000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FF"/>
                          </a:solidFill>
                          <a:effectLst/>
                        </a:rPr>
                        <a:t>Bottom slope</a:t>
                      </a:r>
                      <a:endParaRPr lang="en-US" sz="1600" dirty="0">
                        <a:solidFill>
                          <a:srgbClr val="0000FF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i="1" dirty="0">
                          <a:effectLst/>
                          <a:latin typeface="Times New Roman"/>
                          <a:cs typeface="Times New Roman"/>
                        </a:rPr>
                        <a:t>α</a:t>
                      </a:r>
                      <a:endParaRPr lang="en-US" sz="2400" i="1" dirty="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10</a:t>
                      </a:r>
                      <a:r>
                        <a:rPr lang="en-US" sz="1600" baseline="30000" dirty="0">
                          <a:effectLst/>
                        </a:rPr>
                        <a:t>-3</a:t>
                      </a:r>
                      <a:endParaRPr lang="en-US" sz="16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</a:t>
                      </a:r>
                      <a:endParaRPr lang="en-US" sz="16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0.25</a:t>
                      </a:r>
                      <a:endParaRPr lang="en-US" sz="16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</a:t>
                      </a:r>
                      <a:endParaRPr lang="en-US" sz="16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0.17~ 0.41</a:t>
                      </a:r>
                      <a:endParaRPr lang="en-US" sz="16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0.013~ 0.086</a:t>
                      </a:r>
                      <a:endParaRPr lang="en-US" sz="16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0.14~ 0.19</a:t>
                      </a:r>
                      <a:endParaRPr lang="en-US" sz="16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 anchor="ctr"/>
                </a:tc>
              </a:tr>
              <a:tr h="762000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FF"/>
                          </a:solidFill>
                          <a:effectLst/>
                        </a:rPr>
                        <a:t>Surface buoyancy flux</a:t>
                      </a:r>
                      <a:endParaRPr lang="en-US" sz="1600" dirty="0">
                        <a:solidFill>
                          <a:srgbClr val="0000FF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i="1" dirty="0">
                          <a:effectLst/>
                          <a:latin typeface="Times New Roman"/>
                          <a:cs typeface="Times New Roman"/>
                        </a:rPr>
                        <a:t>Q</a:t>
                      </a:r>
                      <a:endParaRPr lang="en-US" sz="2400" i="1" dirty="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10</a:t>
                      </a:r>
                      <a:r>
                        <a:rPr lang="en-US" sz="1600" baseline="30000">
                          <a:effectLst/>
                        </a:rPr>
                        <a:t>-7</a:t>
                      </a:r>
                      <a:r>
                        <a:rPr lang="en-US" sz="1600">
                          <a:effectLst/>
                        </a:rPr>
                        <a:t> m</a:t>
                      </a:r>
                      <a:r>
                        <a:rPr lang="en-US" sz="1600" baseline="30000">
                          <a:effectLst/>
                        </a:rPr>
                        <a:t>2</a:t>
                      </a:r>
                      <a:r>
                        <a:rPr lang="en-US" sz="1600">
                          <a:effectLst/>
                        </a:rPr>
                        <a:t> s</a:t>
                      </a:r>
                      <a:r>
                        <a:rPr lang="en-US" sz="1600" baseline="30000">
                          <a:effectLst/>
                        </a:rPr>
                        <a:t>-3</a:t>
                      </a:r>
                      <a:endParaRPr lang="en-US" sz="16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4</a:t>
                      </a:r>
                      <a:r>
                        <a:rPr lang="en-US" sz="1600" baseline="30000" dirty="0">
                          <a:effectLst/>
                        </a:rPr>
                        <a:t>‡</a:t>
                      </a:r>
                      <a:endParaRPr lang="en-US" sz="16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</a:t>
                      </a:r>
                      <a:endParaRPr lang="en-US" sz="16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16</a:t>
                      </a:r>
                      <a:endParaRPr lang="en-US" sz="16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0.22~ 0.26</a:t>
                      </a:r>
                      <a:endParaRPr lang="en-US" sz="16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0.025~ 0.13</a:t>
                      </a:r>
                      <a:endParaRPr lang="en-US" sz="16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0.14~ 0.19</a:t>
                      </a:r>
                      <a:endParaRPr lang="en-US" sz="16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 anchor="ctr"/>
                </a:tc>
              </a:tr>
              <a:tr h="762000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FF"/>
                          </a:solidFill>
                          <a:effectLst/>
                        </a:rPr>
                        <a:t>Quadratic bottom drag</a:t>
                      </a:r>
                      <a:endParaRPr lang="en-US" sz="1600" dirty="0">
                        <a:solidFill>
                          <a:srgbClr val="0000FF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i="1" dirty="0">
                          <a:effectLst/>
                          <a:latin typeface="Times New Roman"/>
                          <a:cs typeface="Times New Roman"/>
                        </a:rPr>
                        <a:t>C</a:t>
                      </a:r>
                      <a:r>
                        <a:rPr lang="en-US" sz="2400" i="1" baseline="-25000" dirty="0">
                          <a:effectLst/>
                          <a:latin typeface="Times New Roman"/>
                          <a:cs typeface="Times New Roman"/>
                        </a:rPr>
                        <a:t>d</a:t>
                      </a:r>
                      <a:endParaRPr lang="en-US" sz="2400" i="1" dirty="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10</a:t>
                      </a:r>
                      <a:r>
                        <a:rPr lang="en-US" sz="1600" baseline="30000">
                          <a:effectLst/>
                        </a:rPr>
                        <a:t>-3</a:t>
                      </a:r>
                      <a:endParaRPr lang="en-US" sz="16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</a:t>
                      </a:r>
                      <a:endParaRPr lang="en-US" sz="16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0.3</a:t>
                      </a:r>
                      <a:endParaRPr lang="en-US" sz="16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30</a:t>
                      </a:r>
                      <a:endParaRPr lang="en-US" sz="16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0.22~ 0.26</a:t>
                      </a:r>
                      <a:endParaRPr lang="en-US" sz="16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0.0026~ 2.9</a:t>
                      </a:r>
                      <a:endParaRPr lang="en-US" sz="16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0.11~ 0.23</a:t>
                      </a:r>
                      <a:endParaRPr lang="en-US" sz="16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 anchor="ctr"/>
                </a:tc>
              </a:tr>
              <a:tr h="762000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FF"/>
                          </a:solidFill>
                          <a:effectLst/>
                        </a:rPr>
                        <a:t>Coriolis parameter</a:t>
                      </a:r>
                      <a:endParaRPr lang="en-US" sz="1600" dirty="0">
                        <a:solidFill>
                          <a:srgbClr val="0000FF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i="1" dirty="0">
                          <a:effectLst/>
                          <a:latin typeface="Times New Roman"/>
                          <a:cs typeface="Times New Roman"/>
                        </a:rPr>
                        <a:t>f</a:t>
                      </a:r>
                      <a:endParaRPr lang="en-US" sz="2400" i="1" dirty="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10</a:t>
                      </a:r>
                      <a:r>
                        <a:rPr lang="en-US" sz="1600" baseline="30000" dirty="0">
                          <a:effectLst/>
                        </a:rPr>
                        <a:t>-4</a:t>
                      </a:r>
                      <a:r>
                        <a:rPr lang="en-US" sz="1600" dirty="0">
                          <a:effectLst/>
                        </a:rPr>
                        <a:t> s</a:t>
                      </a:r>
                      <a:r>
                        <a:rPr lang="en-US" sz="1600" baseline="30000" dirty="0">
                          <a:effectLst/>
                        </a:rPr>
                        <a:t>-1</a:t>
                      </a:r>
                      <a:endParaRPr lang="en-US" sz="16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1.3</a:t>
                      </a:r>
                      <a:r>
                        <a:rPr lang="en-US" sz="1600" baseline="30000" dirty="0">
                          <a:effectLst/>
                        </a:rPr>
                        <a:t>*</a:t>
                      </a:r>
                      <a:endParaRPr lang="en-US" sz="16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0.5</a:t>
                      </a:r>
                      <a:endParaRPr lang="en-US" sz="16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3</a:t>
                      </a:r>
                      <a:endParaRPr lang="en-US" sz="16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0.15~ 0.37</a:t>
                      </a:r>
                      <a:endParaRPr lang="en-US" sz="16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0.0021~ 0.44</a:t>
                      </a:r>
                      <a:endParaRPr lang="en-US" sz="16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0.13~ 0.19</a:t>
                      </a:r>
                      <a:endParaRPr lang="en-US" sz="16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 anchor="ctr"/>
                </a:tc>
              </a:tr>
              <a:tr h="762000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FF"/>
                          </a:solidFill>
                          <a:effectLst/>
                        </a:rPr>
                        <a:t>Water depth at the coast</a:t>
                      </a:r>
                      <a:endParaRPr lang="en-US" sz="1600" dirty="0">
                        <a:solidFill>
                          <a:srgbClr val="0000FF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i="1" dirty="0">
                          <a:effectLst/>
                          <a:latin typeface="Times New Roman"/>
                          <a:cs typeface="Times New Roman"/>
                        </a:rPr>
                        <a:t>H</a:t>
                      </a:r>
                      <a:r>
                        <a:rPr lang="en-US" sz="2400" i="1" baseline="-25000" dirty="0">
                          <a:effectLst/>
                          <a:latin typeface="Times New Roman"/>
                          <a:cs typeface="Times New Roman"/>
                        </a:rPr>
                        <a:t>c</a:t>
                      </a:r>
                      <a:endParaRPr lang="en-US" sz="2400" i="1" dirty="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m</a:t>
                      </a:r>
                      <a:endParaRPr lang="en-US" sz="16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30</a:t>
                      </a:r>
                      <a:r>
                        <a:rPr lang="en-US" sz="1600" baseline="30000" dirty="0">
                          <a:effectLst/>
                        </a:rPr>
                        <a:t>§</a:t>
                      </a:r>
                      <a:endParaRPr lang="en-US" sz="16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10</a:t>
                      </a:r>
                      <a:endParaRPr lang="en-US" sz="16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50</a:t>
                      </a:r>
                      <a:endParaRPr lang="en-US" sz="16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0.21~ 0.27</a:t>
                      </a:r>
                      <a:endParaRPr lang="en-US" sz="16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0.020</a:t>
                      </a:r>
                      <a:r>
                        <a:rPr lang="en-US" sz="1600" dirty="0" smtClean="0">
                          <a:effectLst/>
                        </a:rPr>
                        <a:t>~</a:t>
                      </a:r>
                    </a:p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0.067</a:t>
                      </a:r>
                      <a:endParaRPr lang="en-US" sz="16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0.099~0.20</a:t>
                      </a:r>
                      <a:endParaRPr lang="en-US" sz="16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533400" y="5867400"/>
            <a:ext cx="825418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*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  <a:r>
              <a:rPr kumimoji="0" lang="en-US" altLang="en-US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f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= 1.3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×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10</a:t>
            </a:r>
            <a:r>
              <a:rPr kumimoji="0" lang="en-US" altLang="en-US" sz="12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-4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s</a:t>
            </a:r>
            <a:r>
              <a:rPr kumimoji="0" lang="en-US" altLang="en-US" sz="12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-1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corresponds to the latitude of 63</a:t>
            </a: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°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N.</a:t>
            </a:r>
            <a:endParaRPr kumimoji="0" lang="en-US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‡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  <a:r>
              <a:rPr kumimoji="0" lang="en-US" altLang="en-US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Q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= 4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×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10</a:t>
            </a:r>
            <a:r>
              <a:rPr kumimoji="0" lang="en-US" altLang="en-US" sz="12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-7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is a typical surface buoyancy flux for coastal </a:t>
            </a:r>
            <a:r>
              <a:rPr kumimoji="0" lang="en-US" alt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polynyas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in the Chukchi Sea area (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  <a:hlinkClick r:id="" tooltip="Winsor, 2002 #908"/>
              </a:rPr>
              <a:t>Winsor and Chapman 2002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).</a:t>
            </a:r>
            <a:endParaRPr kumimoji="0" lang="en-US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§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  <a:r>
              <a:rPr kumimoji="0" lang="en-US" altLang="en-US" sz="12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H</a:t>
            </a:r>
            <a:r>
              <a:rPr kumimoji="0" lang="en-US" altLang="en-US" sz="1200" b="0" i="1" u="none" strike="noStrike" cap="none" normalizeH="0" baseline="-30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c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= 30 m is a typical water depth at the seaward </a:t>
            </a:r>
            <a:r>
              <a:rPr kumimoji="0" lang="en-US" alt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landfast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ice edge off the north coast of Alaska in winter (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  <a:hlinkClick r:id="" tooltip="Mahoney, 2007 #910"/>
              </a:rPr>
              <a:t>Mahoney et al. 2007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).</a:t>
            </a:r>
            <a:endParaRPr kumimoji="0" lang="en-US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44500" y="152400"/>
            <a:ext cx="81661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/>
            <a:r>
              <a:rPr lang="en-US" sz="2800" dirty="0" smtClean="0">
                <a:solidFill>
                  <a:schemeClr val="accent2"/>
                </a:solidFill>
                <a:latin typeface="+mn-lt"/>
              </a:rPr>
              <a:t>Numerical sensitivity experiments</a:t>
            </a:r>
            <a:endParaRPr lang="en-US" sz="2800" dirty="0">
              <a:solidFill>
                <a:schemeClr val="accent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68963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9192520"/>
              </p:ext>
            </p:extLst>
          </p:nvPr>
        </p:nvGraphicFramePr>
        <p:xfrm>
          <a:off x="304804" y="1106456"/>
          <a:ext cx="8610596" cy="46085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94629"/>
                <a:gridCol w="1002881"/>
                <a:gridCol w="911710"/>
                <a:gridCol w="1002881"/>
                <a:gridCol w="820539"/>
                <a:gridCol w="820539"/>
                <a:gridCol w="911710"/>
                <a:gridCol w="911710"/>
                <a:gridCol w="933997"/>
              </a:tblGrid>
              <a:tr h="1019570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8000"/>
                          </a:solidFill>
                          <a:effectLst/>
                        </a:rPr>
                        <a:t>Parameter</a:t>
                      </a:r>
                      <a:endParaRPr lang="en-US" sz="1600" dirty="0">
                        <a:solidFill>
                          <a:srgbClr val="008000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8000"/>
                          </a:solidFill>
                          <a:effectLst/>
                        </a:rPr>
                        <a:t>Symbol</a:t>
                      </a:r>
                      <a:endParaRPr lang="en-US" sz="1600" dirty="0">
                        <a:solidFill>
                          <a:srgbClr val="008000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8000"/>
                          </a:solidFill>
                          <a:effectLst/>
                        </a:rPr>
                        <a:t>Unit</a:t>
                      </a:r>
                      <a:endParaRPr lang="en-US" sz="1600" dirty="0">
                        <a:solidFill>
                          <a:srgbClr val="008000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8000"/>
                          </a:solidFill>
                          <a:effectLst/>
                        </a:rPr>
                        <a:t>Control Value</a:t>
                      </a:r>
                      <a:endParaRPr lang="en-US" sz="1600" dirty="0">
                        <a:solidFill>
                          <a:srgbClr val="008000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8000"/>
                          </a:solidFill>
                          <a:effectLst/>
                        </a:rPr>
                        <a:t>Min. Value</a:t>
                      </a:r>
                      <a:endParaRPr lang="en-US" sz="1600" dirty="0">
                        <a:solidFill>
                          <a:srgbClr val="008000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8000"/>
                          </a:solidFill>
                          <a:effectLst/>
                        </a:rPr>
                        <a:t>Max. Value</a:t>
                      </a:r>
                      <a:endParaRPr lang="en-US" sz="1600" dirty="0">
                        <a:solidFill>
                          <a:srgbClr val="008000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8000"/>
                          </a:solidFill>
                          <a:effectLst/>
                        </a:rPr>
                        <a:t>Range of </a:t>
                      </a:r>
                      <a:r>
                        <a:rPr lang="en-US" sz="1600" dirty="0" err="1">
                          <a:solidFill>
                            <a:srgbClr val="008000"/>
                          </a:solidFill>
                          <a:effectLst/>
                        </a:rPr>
                        <a:t>Fr</a:t>
                      </a:r>
                      <a:r>
                        <a:rPr lang="en-US" sz="1600" baseline="-25000" dirty="0" err="1">
                          <a:solidFill>
                            <a:srgbClr val="008000"/>
                          </a:solidFill>
                          <a:effectLst/>
                        </a:rPr>
                        <a:t>d</a:t>
                      </a:r>
                      <a:endParaRPr lang="en-US" sz="1600" dirty="0">
                        <a:solidFill>
                          <a:srgbClr val="008000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8000"/>
                          </a:solidFill>
                          <a:effectLst/>
                        </a:rPr>
                        <a:t>Range of </a:t>
                      </a:r>
                      <a:r>
                        <a:rPr lang="en-US" sz="1600" dirty="0" err="1">
                          <a:solidFill>
                            <a:srgbClr val="008000"/>
                          </a:solidFill>
                          <a:effectLst/>
                        </a:rPr>
                        <a:t>Ek</a:t>
                      </a:r>
                      <a:r>
                        <a:rPr lang="en-US" sz="1600" baseline="-25000" dirty="0" err="1">
                          <a:solidFill>
                            <a:srgbClr val="008000"/>
                          </a:solidFill>
                          <a:effectLst/>
                        </a:rPr>
                        <a:t>d</a:t>
                      </a:r>
                      <a:r>
                        <a:rPr lang="en-US" sz="1600" dirty="0">
                          <a:solidFill>
                            <a:srgbClr val="008000"/>
                          </a:solidFill>
                          <a:effectLst/>
                        </a:rPr>
                        <a:t> (×10</a:t>
                      </a:r>
                      <a:r>
                        <a:rPr lang="en-US" sz="1600" baseline="30000" dirty="0">
                          <a:solidFill>
                            <a:srgbClr val="008000"/>
                          </a:solidFill>
                          <a:effectLst/>
                        </a:rPr>
                        <a:t>-3</a:t>
                      </a:r>
                      <a:r>
                        <a:rPr lang="en-US" sz="1600" dirty="0">
                          <a:solidFill>
                            <a:srgbClr val="008000"/>
                          </a:solidFill>
                          <a:effectLst/>
                        </a:rPr>
                        <a:t>)</a:t>
                      </a:r>
                      <a:endParaRPr lang="en-US" sz="1600" dirty="0">
                        <a:solidFill>
                          <a:srgbClr val="008000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8000"/>
                          </a:solidFill>
                          <a:effectLst/>
                        </a:rPr>
                        <a:t>Range of </a:t>
                      </a:r>
                      <a:r>
                        <a:rPr lang="en-US" sz="1600" dirty="0" err="1">
                          <a:solidFill>
                            <a:srgbClr val="008000"/>
                          </a:solidFill>
                          <a:effectLst/>
                        </a:rPr>
                        <a:t>Fr</a:t>
                      </a:r>
                      <a:r>
                        <a:rPr lang="en-US" sz="1600" baseline="-25000" dirty="0" err="1">
                          <a:solidFill>
                            <a:srgbClr val="008000"/>
                          </a:solidFill>
                          <a:effectLst/>
                        </a:rPr>
                        <a:t>c</a:t>
                      </a:r>
                      <a:endParaRPr lang="en-US" sz="1600" dirty="0">
                        <a:solidFill>
                          <a:srgbClr val="008000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 anchor="ctr"/>
                </a:tc>
              </a:tr>
              <a:tr h="693987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8000"/>
                          </a:solidFill>
                          <a:effectLst/>
                        </a:rPr>
                        <a:t>Bottom slope</a:t>
                      </a:r>
                      <a:endParaRPr lang="en-US" sz="1600" dirty="0">
                        <a:solidFill>
                          <a:srgbClr val="008000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i="1" dirty="0">
                          <a:effectLst/>
                          <a:latin typeface="Times New Roman"/>
                          <a:cs typeface="Times New Roman"/>
                        </a:rPr>
                        <a:t>α</a:t>
                      </a:r>
                      <a:endParaRPr lang="en-US" sz="2000" i="1" dirty="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/>
                          <a:cs typeface="Times New Roman"/>
                        </a:rPr>
                        <a:t>-</a:t>
                      </a:r>
                      <a:endParaRPr lang="en-US" sz="1600" dirty="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/>
                          <a:cs typeface="Times New Roman"/>
                        </a:rPr>
                        <a:t>0.21</a:t>
                      </a:r>
                      <a:endParaRPr lang="en-US" sz="160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/>
                          <a:cs typeface="Times New Roman"/>
                        </a:rPr>
                        <a:t>0.05</a:t>
                      </a:r>
                      <a:endParaRPr lang="en-US" sz="160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/>
                          <a:cs typeface="Times New Roman"/>
                        </a:rPr>
                        <a:t>0.31</a:t>
                      </a:r>
                      <a:endParaRPr lang="en-US" sz="160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/>
                          <a:cs typeface="Times New Roman"/>
                        </a:rPr>
                        <a:t>0.039~ 0.088</a:t>
                      </a:r>
                      <a:endParaRPr lang="en-US" sz="160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/>
                          <a:cs typeface="Times New Roman"/>
                        </a:rPr>
                        <a:t>0.12~ 0.26</a:t>
                      </a:r>
                      <a:endParaRPr lang="en-US" sz="160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/>
                          <a:cs typeface="Times New Roman"/>
                        </a:rPr>
                        <a:t>0.18~ 0.27</a:t>
                      </a:r>
                      <a:endParaRPr lang="en-US" sz="160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93987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8000"/>
                          </a:solidFill>
                          <a:effectLst/>
                        </a:rPr>
                        <a:t>Reduced gravity</a:t>
                      </a:r>
                      <a:endParaRPr lang="en-US" sz="1600" dirty="0">
                        <a:solidFill>
                          <a:srgbClr val="008000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i="1" dirty="0">
                          <a:effectLst/>
                          <a:latin typeface="Times New Roman"/>
                          <a:cs typeface="Times New Roman"/>
                        </a:rPr>
                        <a:t>g'</a:t>
                      </a:r>
                      <a:endParaRPr lang="en-US" sz="2000" i="1" dirty="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/>
                          <a:cs typeface="Times New Roman"/>
                        </a:rPr>
                        <a:t>m s</a:t>
                      </a:r>
                      <a:r>
                        <a:rPr lang="en-US" sz="1600" baseline="30000" dirty="0">
                          <a:effectLst/>
                          <a:latin typeface="Times New Roman"/>
                          <a:cs typeface="Times New Roman"/>
                        </a:rPr>
                        <a:t>-2</a:t>
                      </a:r>
                      <a:endParaRPr lang="en-US" sz="1600" dirty="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/>
                          <a:cs typeface="Times New Roman"/>
                        </a:rPr>
                        <a:t>0.012</a:t>
                      </a:r>
                      <a:endParaRPr lang="en-US" sz="1600" dirty="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/>
                          <a:cs typeface="Times New Roman"/>
                        </a:rPr>
                        <a:t>0.001</a:t>
                      </a:r>
                      <a:endParaRPr lang="en-US" sz="160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/>
                          <a:cs typeface="Times New Roman"/>
                        </a:rPr>
                        <a:t>0.051</a:t>
                      </a:r>
                      <a:endParaRPr lang="en-US" sz="160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/>
                          <a:cs typeface="Times New Roman"/>
                        </a:rPr>
                        <a:t>0.063</a:t>
                      </a:r>
                      <a:r>
                        <a:rPr lang="en-US" sz="1600" dirty="0" smtClean="0">
                          <a:effectLst/>
                          <a:latin typeface="Times New Roman"/>
                          <a:cs typeface="Times New Roman"/>
                        </a:rPr>
                        <a:t>~</a:t>
                      </a:r>
                    </a:p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Times New Roman"/>
                          <a:cs typeface="Times New Roman"/>
                        </a:rPr>
                        <a:t>0.10</a:t>
                      </a:r>
                      <a:endParaRPr lang="en-US" sz="1600" dirty="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/>
                          <a:cs typeface="Times New Roman"/>
                        </a:rPr>
                        <a:t>0.050~ 0.78</a:t>
                      </a:r>
                      <a:endParaRPr lang="en-US" sz="160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/>
                          <a:cs typeface="Times New Roman"/>
                        </a:rPr>
                        <a:t>0.23~ 0.35</a:t>
                      </a:r>
                      <a:endParaRPr lang="en-US" sz="160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93987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8000"/>
                          </a:solidFill>
                          <a:effectLst/>
                        </a:rPr>
                        <a:t>Coriolis parameter</a:t>
                      </a:r>
                      <a:endParaRPr lang="en-US" sz="1600" dirty="0">
                        <a:solidFill>
                          <a:srgbClr val="008000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i="1" dirty="0">
                          <a:effectLst/>
                          <a:latin typeface="Times New Roman"/>
                          <a:cs typeface="Times New Roman"/>
                        </a:rPr>
                        <a:t>f</a:t>
                      </a:r>
                      <a:endParaRPr lang="en-US" sz="2000" i="1" dirty="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/>
                          <a:cs typeface="Times New Roman"/>
                        </a:rPr>
                        <a:t>s</a:t>
                      </a:r>
                      <a:r>
                        <a:rPr lang="en-US" sz="1600" baseline="30000" dirty="0">
                          <a:effectLst/>
                          <a:latin typeface="Times New Roman"/>
                          <a:cs typeface="Times New Roman"/>
                        </a:rPr>
                        <a:t>-1</a:t>
                      </a:r>
                      <a:endParaRPr lang="en-US" sz="1600" dirty="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/>
                          <a:cs typeface="Times New Roman"/>
                        </a:rPr>
                        <a:t>4.0</a:t>
                      </a:r>
                      <a:endParaRPr lang="en-US" sz="160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/>
                          <a:cs typeface="Times New Roman"/>
                        </a:rPr>
                        <a:t>2.0</a:t>
                      </a:r>
                      <a:endParaRPr lang="en-US" sz="160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/>
                          <a:cs typeface="Times New Roman"/>
                        </a:rPr>
                        <a:t>4.0</a:t>
                      </a:r>
                      <a:endParaRPr lang="en-US" sz="1600" dirty="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/>
                          <a:cs typeface="Times New Roman"/>
                        </a:rPr>
                        <a:t>0.083</a:t>
                      </a:r>
                      <a:r>
                        <a:rPr lang="en-US" sz="1600" dirty="0" smtClean="0">
                          <a:effectLst/>
                          <a:latin typeface="Times New Roman"/>
                          <a:cs typeface="Times New Roman"/>
                        </a:rPr>
                        <a:t>~</a:t>
                      </a:r>
                    </a:p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Times New Roman"/>
                          <a:cs typeface="Times New Roman"/>
                        </a:rPr>
                        <a:t>0.090</a:t>
                      </a:r>
                      <a:endParaRPr lang="en-US" sz="1600" dirty="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/>
                          <a:cs typeface="Times New Roman"/>
                        </a:rPr>
                        <a:t>0.17~ 0.43</a:t>
                      </a:r>
                      <a:endParaRPr lang="en-US" sz="160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/>
                          <a:cs typeface="Times New Roman"/>
                        </a:rPr>
                        <a:t>0.26~ 0.30</a:t>
                      </a:r>
                      <a:endParaRPr lang="en-US" sz="160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93987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8000"/>
                          </a:solidFill>
                          <a:effectLst/>
                        </a:rPr>
                        <a:t>Volume flux</a:t>
                      </a:r>
                      <a:endParaRPr lang="en-US" sz="1600" dirty="0">
                        <a:solidFill>
                          <a:srgbClr val="008000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i="1">
                          <a:effectLst/>
                          <a:latin typeface="Times New Roman"/>
                          <a:cs typeface="Times New Roman"/>
                        </a:rPr>
                        <a:t>Q</a:t>
                      </a:r>
                      <a:r>
                        <a:rPr lang="en-US" sz="2000" i="1" baseline="-25000">
                          <a:effectLst/>
                          <a:latin typeface="Times New Roman"/>
                          <a:cs typeface="Times New Roman"/>
                        </a:rPr>
                        <a:t>V</a:t>
                      </a:r>
                      <a:endParaRPr lang="en-US" sz="2000" i="1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/>
                          <a:cs typeface="Times New Roman"/>
                        </a:rPr>
                        <a:t>10</a:t>
                      </a:r>
                      <a:r>
                        <a:rPr lang="en-US" sz="1600" baseline="30000" dirty="0">
                          <a:effectLst/>
                          <a:latin typeface="Times New Roman"/>
                          <a:cs typeface="Times New Roman"/>
                        </a:rPr>
                        <a:t>-6</a:t>
                      </a:r>
                      <a:r>
                        <a:rPr lang="en-US" sz="1600" dirty="0">
                          <a:effectLst/>
                          <a:latin typeface="Times New Roman"/>
                          <a:cs typeface="Times New Roman"/>
                        </a:rPr>
                        <a:t> m</a:t>
                      </a:r>
                      <a:r>
                        <a:rPr lang="en-US" sz="1600" baseline="30000" dirty="0">
                          <a:effectLst/>
                          <a:latin typeface="Times New Roman"/>
                          <a:cs typeface="Times New Roman"/>
                        </a:rPr>
                        <a:t>3</a:t>
                      </a:r>
                      <a:r>
                        <a:rPr lang="en-US" sz="1600" dirty="0">
                          <a:effectLst/>
                          <a:latin typeface="Times New Roman"/>
                          <a:cs typeface="Times New Roman"/>
                        </a:rPr>
                        <a:t> s</a:t>
                      </a:r>
                      <a:r>
                        <a:rPr lang="en-US" sz="1600" baseline="30000" dirty="0">
                          <a:effectLst/>
                          <a:latin typeface="Times New Roman"/>
                          <a:cs typeface="Times New Roman"/>
                        </a:rPr>
                        <a:t>-1</a:t>
                      </a:r>
                      <a:endParaRPr lang="en-US" sz="1600" dirty="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/>
                          <a:cs typeface="Times New Roman"/>
                        </a:rPr>
                        <a:t>3.3</a:t>
                      </a:r>
                      <a:endParaRPr lang="en-US" sz="1600" dirty="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/>
                          <a:cs typeface="Times New Roman"/>
                        </a:rPr>
                        <a:t>0.92</a:t>
                      </a:r>
                      <a:endParaRPr lang="en-US" sz="160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/>
                          <a:cs typeface="Times New Roman"/>
                        </a:rPr>
                        <a:t>5.3</a:t>
                      </a:r>
                      <a:endParaRPr lang="en-US" sz="1600" dirty="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/>
                          <a:cs typeface="Times New Roman"/>
                        </a:rPr>
                        <a:t>0.049</a:t>
                      </a:r>
                      <a:r>
                        <a:rPr lang="en-US" sz="1600" dirty="0" smtClean="0">
                          <a:effectLst/>
                          <a:latin typeface="Times New Roman"/>
                          <a:cs typeface="Times New Roman"/>
                        </a:rPr>
                        <a:t>~</a:t>
                      </a:r>
                    </a:p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Times New Roman"/>
                          <a:cs typeface="Times New Roman"/>
                        </a:rPr>
                        <a:t>0.11</a:t>
                      </a:r>
                      <a:endParaRPr lang="en-US" sz="1600" dirty="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/>
                          <a:cs typeface="Times New Roman"/>
                        </a:rPr>
                        <a:t>0.11~ 0.62</a:t>
                      </a:r>
                      <a:endParaRPr lang="en-US" sz="1600" dirty="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/>
                          <a:cs typeface="Times New Roman"/>
                        </a:rPr>
                        <a:t>0.10~ 0.33</a:t>
                      </a:r>
                      <a:endParaRPr lang="en-US" sz="160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813026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8000"/>
                          </a:solidFill>
                          <a:effectLst/>
                        </a:rPr>
                        <a:t>Water depth at the coast</a:t>
                      </a:r>
                      <a:r>
                        <a:rPr lang="en-US" sz="1600" baseline="30000" dirty="0">
                          <a:solidFill>
                            <a:srgbClr val="008000"/>
                          </a:solidFill>
                          <a:effectLst/>
                        </a:rPr>
                        <a:t>*</a:t>
                      </a:r>
                      <a:endParaRPr lang="en-US" sz="1600" dirty="0">
                        <a:solidFill>
                          <a:srgbClr val="008000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i="1" dirty="0">
                          <a:effectLst/>
                          <a:latin typeface="Times New Roman"/>
                          <a:cs typeface="Times New Roman"/>
                        </a:rPr>
                        <a:t>h</a:t>
                      </a:r>
                      <a:r>
                        <a:rPr lang="en-US" sz="2000" i="1" baseline="-25000" dirty="0">
                          <a:effectLst/>
                          <a:latin typeface="Times New Roman"/>
                          <a:cs typeface="Times New Roman"/>
                        </a:rPr>
                        <a:t>c0</a:t>
                      </a:r>
                      <a:endParaRPr lang="en-US" sz="2000" i="1" dirty="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/>
                          <a:cs typeface="Times New Roman"/>
                        </a:rPr>
                        <a:t>m</a:t>
                      </a:r>
                      <a:endParaRPr lang="en-US" sz="160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/>
                          <a:cs typeface="Times New Roman"/>
                        </a:rPr>
                        <a:t>0.043</a:t>
                      </a:r>
                      <a:endParaRPr lang="en-US" sz="1600" dirty="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/>
                          <a:cs typeface="Times New Roman"/>
                        </a:rPr>
                        <a:t>0.025</a:t>
                      </a:r>
                      <a:endParaRPr lang="en-US" sz="160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/>
                          <a:cs typeface="Times New Roman"/>
                        </a:rPr>
                        <a:t>0.099</a:t>
                      </a:r>
                      <a:endParaRPr lang="en-US" sz="160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/>
                          <a:cs typeface="Times New Roman"/>
                        </a:rPr>
                        <a:t>-</a:t>
                      </a:r>
                      <a:endParaRPr lang="en-US" sz="1600" dirty="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/>
                          <a:cs typeface="Times New Roman"/>
                        </a:rPr>
                        <a:t>-</a:t>
                      </a:r>
                      <a:endParaRPr lang="en-US" sz="1600" dirty="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/>
                          <a:cs typeface="Times New Roman"/>
                        </a:rPr>
                        <a:t>-</a:t>
                      </a:r>
                      <a:endParaRPr lang="en-US" sz="1600" dirty="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468354" y="5943600"/>
            <a:ext cx="606929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*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  <a:r>
              <a:rPr kumimoji="0" lang="en-US" altLang="en-US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h</a:t>
            </a:r>
            <a:r>
              <a:rPr kumimoji="0" lang="en-US" altLang="en-US" sz="1200" b="0" i="1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c0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is not an external control variable in the laboratory experiments, but closely related to </a:t>
            </a:r>
            <a:r>
              <a:rPr kumimoji="0" lang="en-US" altLang="en-US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Q</a:t>
            </a:r>
            <a:r>
              <a:rPr kumimoji="0" lang="en-US" altLang="en-US" sz="1200" b="0" i="1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V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Its control value and range are provided here for reference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44500" y="152400"/>
            <a:ext cx="81661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/>
            <a:r>
              <a:rPr lang="en-US" sz="2800" dirty="0" smtClean="0">
                <a:solidFill>
                  <a:srgbClr val="008000"/>
                </a:solidFill>
                <a:latin typeface="+mn-lt"/>
              </a:rPr>
              <a:t>Laboratory sensitivity experiments</a:t>
            </a:r>
            <a:endParaRPr lang="en-US" sz="2800" dirty="0">
              <a:solidFill>
                <a:srgbClr val="008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12844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/>
          <a:lstStyle/>
          <a:p>
            <a:pPr eaLnBrk="1" hangingPunct="1"/>
            <a:r>
              <a:rPr lang="en-US" sz="2800" dirty="0" smtClean="0">
                <a:latin typeface="Calibri" charset="0"/>
              </a:rPr>
              <a:t>Why do we care about the dense water?</a:t>
            </a:r>
            <a:endParaRPr lang="en-US" sz="2800" dirty="0">
              <a:latin typeface="Calibri" charset="0"/>
            </a:endParaRPr>
          </a:p>
        </p:txBody>
      </p:sp>
      <p:pic>
        <p:nvPicPr>
          <p:cNvPr id="15362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27" t="-2055" r="-2393" b="-4269"/>
          <a:stretch>
            <a:fillRect/>
          </a:stretch>
        </p:blipFill>
        <p:spPr>
          <a:xfrm>
            <a:off x="365125" y="1036637"/>
            <a:ext cx="4114800" cy="4260850"/>
          </a:xfrm>
        </p:spPr>
      </p:pic>
      <p:pic>
        <p:nvPicPr>
          <p:cNvPr id="15363" name="Picture 1" descr="Arctic_TSprofils_CavalieriMartin_JGR199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925" y="1152525"/>
            <a:ext cx="4508500" cy="414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Box 2"/>
          <p:cNvSpPr txBox="1">
            <a:spLocks noChangeArrowheads="1"/>
          </p:cNvSpPr>
          <p:nvPr/>
        </p:nvSpPr>
        <p:spPr bwMode="auto">
          <a:xfrm>
            <a:off x="5638800" y="5118100"/>
            <a:ext cx="28003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(</a:t>
            </a:r>
            <a:r>
              <a:rPr lang="en-US" sz="1800" dirty="0" err="1"/>
              <a:t>Cavalieri</a:t>
            </a:r>
            <a:r>
              <a:rPr lang="en-US" sz="1800" dirty="0"/>
              <a:t> and Martin, 1994)</a:t>
            </a:r>
          </a:p>
        </p:txBody>
      </p:sp>
      <p:sp>
        <p:nvSpPr>
          <p:cNvPr id="15365" name="TextBox 3"/>
          <p:cNvSpPr txBox="1">
            <a:spLocks noChangeArrowheads="1"/>
          </p:cNvSpPr>
          <p:nvPr/>
        </p:nvSpPr>
        <p:spPr bwMode="auto">
          <a:xfrm>
            <a:off x="381000" y="4432300"/>
            <a:ext cx="45926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(http://</a:t>
            </a:r>
            <a:r>
              <a:rPr lang="en-US" sz="1800" dirty="0" err="1"/>
              <a:t>www.whoi.edu</a:t>
            </a:r>
            <a:r>
              <a:rPr lang="en-US" sz="1800" dirty="0"/>
              <a:t>/</a:t>
            </a:r>
            <a:r>
              <a:rPr lang="en-US" sz="1800" dirty="0" err="1"/>
              <a:t>oceanus</a:t>
            </a:r>
            <a:r>
              <a:rPr lang="en-US" sz="1800" dirty="0"/>
              <a:t>/</a:t>
            </a:r>
            <a:r>
              <a:rPr lang="en-US" sz="1800" dirty="0" err="1"/>
              <a:t>viewArticle.do?id</a:t>
            </a:r>
            <a:r>
              <a:rPr lang="en-US" sz="1800" dirty="0"/>
              <a:t>=9206)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3400" y="5943600"/>
            <a:ext cx="830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Major </a:t>
            </a:r>
            <a:r>
              <a:rPr lang="en-US" sz="2000" dirty="0">
                <a:latin typeface="Times New Roman"/>
                <a:cs typeface="Times New Roman"/>
              </a:rPr>
              <a:t>sources of </a:t>
            </a:r>
            <a:r>
              <a:rPr lang="en-US" sz="2000" dirty="0" smtClean="0">
                <a:latin typeface="Times New Roman"/>
                <a:cs typeface="Times New Roman"/>
              </a:rPr>
              <a:t>the </a:t>
            </a:r>
            <a:r>
              <a:rPr lang="en-US" sz="2000" dirty="0">
                <a:latin typeface="Times New Roman"/>
                <a:cs typeface="Times New Roman"/>
              </a:rPr>
              <a:t>Arctic halocline </a:t>
            </a:r>
            <a:r>
              <a:rPr lang="en-US" sz="2000" dirty="0" smtClean="0">
                <a:latin typeface="Times New Roman"/>
                <a:cs typeface="Times New Roman"/>
              </a:rPr>
              <a:t>water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dirty="0" smtClean="0">
                <a:latin typeface="Times New Roman"/>
                <a:cs typeface="Times New Roman"/>
              </a:rPr>
              <a:t>(e.g., </a:t>
            </a:r>
            <a:r>
              <a:rPr lang="en-US" sz="2000" dirty="0" err="1" smtClean="0">
                <a:latin typeface="Times New Roman"/>
                <a:cs typeface="Times New Roman"/>
              </a:rPr>
              <a:t>Cavalieri</a:t>
            </a:r>
            <a:r>
              <a:rPr lang="en-US" sz="2000" dirty="0" smtClean="0">
                <a:latin typeface="Times New Roman"/>
                <a:cs typeface="Times New Roman"/>
              </a:rPr>
              <a:t> </a:t>
            </a:r>
            <a:r>
              <a:rPr lang="en-US" sz="2000" dirty="0">
                <a:latin typeface="Times New Roman"/>
                <a:cs typeface="Times New Roman"/>
              </a:rPr>
              <a:t>and Martin, </a:t>
            </a:r>
            <a:r>
              <a:rPr lang="en-US" sz="2000" dirty="0" smtClean="0">
                <a:latin typeface="Times New Roman"/>
                <a:cs typeface="Times New Roman"/>
              </a:rPr>
              <a:t>1994)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90600" y="838200"/>
            <a:ext cx="2199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the Arctic Ocean: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131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" y="76200"/>
            <a:ext cx="9448800" cy="563562"/>
          </a:xfrm>
        </p:spPr>
        <p:txBody>
          <a:bodyPr/>
          <a:lstStyle/>
          <a:p>
            <a:r>
              <a:rPr lang="en-US" sz="2400" dirty="0" smtClean="0"/>
              <a:t>Transportation of the dense waters</a:t>
            </a:r>
            <a:endParaRPr lang="en-US" sz="2400" dirty="0"/>
          </a:p>
        </p:txBody>
      </p:sp>
      <p:pic>
        <p:nvPicPr>
          <p:cNvPr id="5" name="Picture 3" descr="D:\research\roms\proposal\WHOI_ARI_2011\ChukchiSe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609600"/>
            <a:ext cx="7315200" cy="5101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5486400" y="914400"/>
            <a:ext cx="21860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smtClean="0">
                <a:latin typeface="Arial" charset="0"/>
              </a:rPr>
              <a:t>(</a:t>
            </a:r>
            <a:r>
              <a:rPr lang="en-US" sz="1800" dirty="0" err="1" smtClean="0">
                <a:latin typeface="Arial" charset="0"/>
              </a:rPr>
              <a:t>Pickart</a:t>
            </a:r>
            <a:r>
              <a:rPr lang="en-US" sz="1800" dirty="0" smtClean="0">
                <a:latin typeface="Arial" charset="0"/>
              </a:rPr>
              <a:t> </a:t>
            </a:r>
            <a:r>
              <a:rPr lang="en-US" sz="1800" dirty="0">
                <a:latin typeface="Arial" charset="0"/>
              </a:rPr>
              <a:t>et al, 2010) </a:t>
            </a:r>
          </a:p>
        </p:txBody>
      </p:sp>
      <p:sp>
        <p:nvSpPr>
          <p:cNvPr id="8" name="Freeform 7"/>
          <p:cNvSpPr/>
          <p:nvPr/>
        </p:nvSpPr>
        <p:spPr>
          <a:xfrm rot="16937557">
            <a:off x="1996425" y="2746661"/>
            <a:ext cx="535990" cy="462940"/>
          </a:xfrm>
          <a:custGeom>
            <a:avLst/>
            <a:gdLst>
              <a:gd name="connsiteX0" fmla="*/ 0 w 648970"/>
              <a:gd name="connsiteY0" fmla="*/ 40641 h 463957"/>
              <a:gd name="connsiteX1" fmla="*/ 445641 w 648970"/>
              <a:gd name="connsiteY1" fmla="*/ 18361 h 463957"/>
              <a:gd name="connsiteX2" fmla="*/ 646180 w 648970"/>
              <a:gd name="connsiteY2" fmla="*/ 274579 h 463957"/>
              <a:gd name="connsiteX3" fmla="*/ 568193 w 648970"/>
              <a:gd name="connsiteY3" fmla="*/ 463957 h 463957"/>
              <a:gd name="connsiteX4" fmla="*/ 568193 w 648970"/>
              <a:gd name="connsiteY4" fmla="*/ 463957 h 463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970" h="463957">
                <a:moveTo>
                  <a:pt x="0" y="40641"/>
                </a:moveTo>
                <a:cubicBezTo>
                  <a:pt x="168972" y="10006"/>
                  <a:pt x="337944" y="-20629"/>
                  <a:pt x="445641" y="18361"/>
                </a:cubicBezTo>
                <a:cubicBezTo>
                  <a:pt x="553338" y="57351"/>
                  <a:pt x="625755" y="200313"/>
                  <a:pt x="646180" y="274579"/>
                </a:cubicBezTo>
                <a:cubicBezTo>
                  <a:pt x="666605" y="348845"/>
                  <a:pt x="568193" y="463957"/>
                  <a:pt x="568193" y="463957"/>
                </a:cubicBezTo>
                <a:lnTo>
                  <a:pt x="568193" y="463957"/>
                </a:lnTo>
              </a:path>
            </a:pathLst>
          </a:custGeom>
          <a:ln w="38100">
            <a:solidFill>
              <a:srgbClr val="8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Freeform 8"/>
          <p:cNvSpPr/>
          <p:nvPr/>
        </p:nvSpPr>
        <p:spPr>
          <a:xfrm rot="7490520">
            <a:off x="2170454" y="3036266"/>
            <a:ext cx="535892" cy="369715"/>
          </a:xfrm>
          <a:custGeom>
            <a:avLst/>
            <a:gdLst>
              <a:gd name="connsiteX0" fmla="*/ 0 w 648970"/>
              <a:gd name="connsiteY0" fmla="*/ 40641 h 463957"/>
              <a:gd name="connsiteX1" fmla="*/ 445641 w 648970"/>
              <a:gd name="connsiteY1" fmla="*/ 18361 h 463957"/>
              <a:gd name="connsiteX2" fmla="*/ 646180 w 648970"/>
              <a:gd name="connsiteY2" fmla="*/ 274579 h 463957"/>
              <a:gd name="connsiteX3" fmla="*/ 568193 w 648970"/>
              <a:gd name="connsiteY3" fmla="*/ 463957 h 463957"/>
              <a:gd name="connsiteX4" fmla="*/ 568193 w 648970"/>
              <a:gd name="connsiteY4" fmla="*/ 463957 h 463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970" h="463957">
                <a:moveTo>
                  <a:pt x="0" y="40641"/>
                </a:moveTo>
                <a:cubicBezTo>
                  <a:pt x="168972" y="10006"/>
                  <a:pt x="337944" y="-20629"/>
                  <a:pt x="445641" y="18361"/>
                </a:cubicBezTo>
                <a:cubicBezTo>
                  <a:pt x="553338" y="57351"/>
                  <a:pt x="625755" y="200313"/>
                  <a:pt x="646180" y="274579"/>
                </a:cubicBezTo>
                <a:cubicBezTo>
                  <a:pt x="666605" y="348845"/>
                  <a:pt x="568193" y="463957"/>
                  <a:pt x="568193" y="463957"/>
                </a:cubicBezTo>
                <a:lnTo>
                  <a:pt x="568193" y="463957"/>
                </a:lnTo>
              </a:path>
            </a:pathLst>
          </a:custGeom>
          <a:ln w="38100">
            <a:solidFill>
              <a:srgbClr val="8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Freeform 9"/>
          <p:cNvSpPr/>
          <p:nvPr/>
        </p:nvSpPr>
        <p:spPr>
          <a:xfrm rot="16589739">
            <a:off x="5964964" y="3020746"/>
            <a:ext cx="698639" cy="672319"/>
          </a:xfrm>
          <a:custGeom>
            <a:avLst/>
            <a:gdLst>
              <a:gd name="connsiteX0" fmla="*/ 0 w 648970"/>
              <a:gd name="connsiteY0" fmla="*/ 40641 h 463957"/>
              <a:gd name="connsiteX1" fmla="*/ 445641 w 648970"/>
              <a:gd name="connsiteY1" fmla="*/ 18361 h 463957"/>
              <a:gd name="connsiteX2" fmla="*/ 646180 w 648970"/>
              <a:gd name="connsiteY2" fmla="*/ 274579 h 463957"/>
              <a:gd name="connsiteX3" fmla="*/ 568193 w 648970"/>
              <a:gd name="connsiteY3" fmla="*/ 463957 h 463957"/>
              <a:gd name="connsiteX4" fmla="*/ 568193 w 648970"/>
              <a:gd name="connsiteY4" fmla="*/ 463957 h 463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970" h="463957">
                <a:moveTo>
                  <a:pt x="0" y="40641"/>
                </a:moveTo>
                <a:cubicBezTo>
                  <a:pt x="168972" y="10006"/>
                  <a:pt x="337944" y="-20629"/>
                  <a:pt x="445641" y="18361"/>
                </a:cubicBezTo>
                <a:cubicBezTo>
                  <a:pt x="553338" y="57351"/>
                  <a:pt x="625755" y="200313"/>
                  <a:pt x="646180" y="274579"/>
                </a:cubicBezTo>
                <a:cubicBezTo>
                  <a:pt x="666605" y="348845"/>
                  <a:pt x="568193" y="463957"/>
                  <a:pt x="568193" y="463957"/>
                </a:cubicBezTo>
                <a:lnTo>
                  <a:pt x="568193" y="463957"/>
                </a:lnTo>
              </a:path>
            </a:pathLst>
          </a:custGeom>
          <a:ln w="38100">
            <a:solidFill>
              <a:srgbClr val="8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Freeform 10"/>
          <p:cNvSpPr/>
          <p:nvPr/>
        </p:nvSpPr>
        <p:spPr>
          <a:xfrm rot="15733060">
            <a:off x="5365220" y="3468251"/>
            <a:ext cx="742164" cy="759698"/>
          </a:xfrm>
          <a:custGeom>
            <a:avLst/>
            <a:gdLst>
              <a:gd name="connsiteX0" fmla="*/ 0 w 648970"/>
              <a:gd name="connsiteY0" fmla="*/ 40641 h 463957"/>
              <a:gd name="connsiteX1" fmla="*/ 445641 w 648970"/>
              <a:gd name="connsiteY1" fmla="*/ 18361 h 463957"/>
              <a:gd name="connsiteX2" fmla="*/ 646180 w 648970"/>
              <a:gd name="connsiteY2" fmla="*/ 274579 h 463957"/>
              <a:gd name="connsiteX3" fmla="*/ 568193 w 648970"/>
              <a:gd name="connsiteY3" fmla="*/ 463957 h 463957"/>
              <a:gd name="connsiteX4" fmla="*/ 568193 w 648970"/>
              <a:gd name="connsiteY4" fmla="*/ 463957 h 463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970" h="463957">
                <a:moveTo>
                  <a:pt x="0" y="40641"/>
                </a:moveTo>
                <a:cubicBezTo>
                  <a:pt x="168972" y="10006"/>
                  <a:pt x="337944" y="-20629"/>
                  <a:pt x="445641" y="18361"/>
                </a:cubicBezTo>
                <a:cubicBezTo>
                  <a:pt x="553338" y="57351"/>
                  <a:pt x="625755" y="200313"/>
                  <a:pt x="646180" y="274579"/>
                </a:cubicBezTo>
                <a:cubicBezTo>
                  <a:pt x="666605" y="348845"/>
                  <a:pt x="568193" y="463957"/>
                  <a:pt x="568193" y="463957"/>
                </a:cubicBezTo>
                <a:lnTo>
                  <a:pt x="568193" y="463957"/>
                </a:lnTo>
              </a:path>
            </a:pathLst>
          </a:custGeom>
          <a:ln w="38100">
            <a:solidFill>
              <a:srgbClr val="8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Freeform 11"/>
          <p:cNvSpPr/>
          <p:nvPr/>
        </p:nvSpPr>
        <p:spPr>
          <a:xfrm rot="16200000">
            <a:off x="4848420" y="4066981"/>
            <a:ext cx="609601" cy="552838"/>
          </a:xfrm>
          <a:custGeom>
            <a:avLst/>
            <a:gdLst>
              <a:gd name="connsiteX0" fmla="*/ 0 w 648970"/>
              <a:gd name="connsiteY0" fmla="*/ 40641 h 463957"/>
              <a:gd name="connsiteX1" fmla="*/ 445641 w 648970"/>
              <a:gd name="connsiteY1" fmla="*/ 18361 h 463957"/>
              <a:gd name="connsiteX2" fmla="*/ 646180 w 648970"/>
              <a:gd name="connsiteY2" fmla="*/ 274579 h 463957"/>
              <a:gd name="connsiteX3" fmla="*/ 568193 w 648970"/>
              <a:gd name="connsiteY3" fmla="*/ 463957 h 463957"/>
              <a:gd name="connsiteX4" fmla="*/ 568193 w 648970"/>
              <a:gd name="connsiteY4" fmla="*/ 463957 h 463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970" h="463957">
                <a:moveTo>
                  <a:pt x="0" y="40641"/>
                </a:moveTo>
                <a:cubicBezTo>
                  <a:pt x="168972" y="10006"/>
                  <a:pt x="337944" y="-20629"/>
                  <a:pt x="445641" y="18361"/>
                </a:cubicBezTo>
                <a:cubicBezTo>
                  <a:pt x="553338" y="57351"/>
                  <a:pt x="625755" y="200313"/>
                  <a:pt x="646180" y="274579"/>
                </a:cubicBezTo>
                <a:cubicBezTo>
                  <a:pt x="666605" y="348845"/>
                  <a:pt x="568193" y="463957"/>
                  <a:pt x="568193" y="463957"/>
                </a:cubicBezTo>
                <a:lnTo>
                  <a:pt x="568193" y="463957"/>
                </a:lnTo>
              </a:path>
            </a:pathLst>
          </a:custGeom>
          <a:ln w="38100">
            <a:solidFill>
              <a:srgbClr val="8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Freeform 12"/>
          <p:cNvSpPr/>
          <p:nvPr/>
        </p:nvSpPr>
        <p:spPr>
          <a:xfrm rot="11194507">
            <a:off x="4738956" y="4746612"/>
            <a:ext cx="562021" cy="381001"/>
          </a:xfrm>
          <a:custGeom>
            <a:avLst/>
            <a:gdLst>
              <a:gd name="connsiteX0" fmla="*/ 0 w 648970"/>
              <a:gd name="connsiteY0" fmla="*/ 40641 h 463957"/>
              <a:gd name="connsiteX1" fmla="*/ 445641 w 648970"/>
              <a:gd name="connsiteY1" fmla="*/ 18361 h 463957"/>
              <a:gd name="connsiteX2" fmla="*/ 646180 w 648970"/>
              <a:gd name="connsiteY2" fmla="*/ 274579 h 463957"/>
              <a:gd name="connsiteX3" fmla="*/ 568193 w 648970"/>
              <a:gd name="connsiteY3" fmla="*/ 463957 h 463957"/>
              <a:gd name="connsiteX4" fmla="*/ 568193 w 648970"/>
              <a:gd name="connsiteY4" fmla="*/ 463957 h 463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970" h="463957">
                <a:moveTo>
                  <a:pt x="0" y="40641"/>
                </a:moveTo>
                <a:cubicBezTo>
                  <a:pt x="168972" y="10006"/>
                  <a:pt x="337944" y="-20629"/>
                  <a:pt x="445641" y="18361"/>
                </a:cubicBezTo>
                <a:cubicBezTo>
                  <a:pt x="553338" y="57351"/>
                  <a:pt x="625755" y="200313"/>
                  <a:pt x="646180" y="274579"/>
                </a:cubicBezTo>
                <a:cubicBezTo>
                  <a:pt x="666605" y="348845"/>
                  <a:pt x="568193" y="463957"/>
                  <a:pt x="568193" y="463957"/>
                </a:cubicBezTo>
                <a:lnTo>
                  <a:pt x="568193" y="463957"/>
                </a:lnTo>
              </a:path>
            </a:pathLst>
          </a:custGeom>
          <a:ln w="38100">
            <a:solidFill>
              <a:srgbClr val="8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2755919" y="4724400"/>
            <a:ext cx="520681" cy="664414"/>
          </a:xfrm>
          <a:custGeom>
            <a:avLst/>
            <a:gdLst>
              <a:gd name="connsiteX0" fmla="*/ 0 w 648970"/>
              <a:gd name="connsiteY0" fmla="*/ 40641 h 463957"/>
              <a:gd name="connsiteX1" fmla="*/ 445641 w 648970"/>
              <a:gd name="connsiteY1" fmla="*/ 18361 h 463957"/>
              <a:gd name="connsiteX2" fmla="*/ 646180 w 648970"/>
              <a:gd name="connsiteY2" fmla="*/ 274579 h 463957"/>
              <a:gd name="connsiteX3" fmla="*/ 568193 w 648970"/>
              <a:gd name="connsiteY3" fmla="*/ 463957 h 463957"/>
              <a:gd name="connsiteX4" fmla="*/ 568193 w 648970"/>
              <a:gd name="connsiteY4" fmla="*/ 463957 h 463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970" h="463957">
                <a:moveTo>
                  <a:pt x="0" y="40641"/>
                </a:moveTo>
                <a:cubicBezTo>
                  <a:pt x="168972" y="10006"/>
                  <a:pt x="337944" y="-20629"/>
                  <a:pt x="445641" y="18361"/>
                </a:cubicBezTo>
                <a:cubicBezTo>
                  <a:pt x="553338" y="57351"/>
                  <a:pt x="625755" y="200313"/>
                  <a:pt x="646180" y="274579"/>
                </a:cubicBezTo>
                <a:cubicBezTo>
                  <a:pt x="666605" y="348845"/>
                  <a:pt x="568193" y="463957"/>
                  <a:pt x="568193" y="463957"/>
                </a:cubicBezTo>
                <a:lnTo>
                  <a:pt x="568193" y="463957"/>
                </a:lnTo>
              </a:path>
            </a:pathLst>
          </a:custGeom>
          <a:ln w="38100">
            <a:solidFill>
              <a:srgbClr val="8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Freeform 14"/>
          <p:cNvSpPr/>
          <p:nvPr/>
        </p:nvSpPr>
        <p:spPr>
          <a:xfrm rot="21329293">
            <a:off x="2088364" y="4216796"/>
            <a:ext cx="682340" cy="672383"/>
          </a:xfrm>
          <a:custGeom>
            <a:avLst/>
            <a:gdLst>
              <a:gd name="connsiteX0" fmla="*/ 0 w 648970"/>
              <a:gd name="connsiteY0" fmla="*/ 40641 h 463957"/>
              <a:gd name="connsiteX1" fmla="*/ 445641 w 648970"/>
              <a:gd name="connsiteY1" fmla="*/ 18361 h 463957"/>
              <a:gd name="connsiteX2" fmla="*/ 646180 w 648970"/>
              <a:gd name="connsiteY2" fmla="*/ 274579 h 463957"/>
              <a:gd name="connsiteX3" fmla="*/ 568193 w 648970"/>
              <a:gd name="connsiteY3" fmla="*/ 463957 h 463957"/>
              <a:gd name="connsiteX4" fmla="*/ 568193 w 648970"/>
              <a:gd name="connsiteY4" fmla="*/ 463957 h 463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970" h="463957">
                <a:moveTo>
                  <a:pt x="0" y="40641"/>
                </a:moveTo>
                <a:cubicBezTo>
                  <a:pt x="168972" y="10006"/>
                  <a:pt x="337944" y="-20629"/>
                  <a:pt x="445641" y="18361"/>
                </a:cubicBezTo>
                <a:cubicBezTo>
                  <a:pt x="553338" y="57351"/>
                  <a:pt x="625755" y="200313"/>
                  <a:pt x="646180" y="274579"/>
                </a:cubicBezTo>
                <a:cubicBezTo>
                  <a:pt x="666605" y="348845"/>
                  <a:pt x="568193" y="463957"/>
                  <a:pt x="568193" y="463957"/>
                </a:cubicBezTo>
                <a:lnTo>
                  <a:pt x="568193" y="463957"/>
                </a:lnTo>
              </a:path>
            </a:pathLst>
          </a:custGeom>
          <a:ln w="38100">
            <a:solidFill>
              <a:srgbClr val="8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Freeform 15"/>
          <p:cNvSpPr/>
          <p:nvPr/>
        </p:nvSpPr>
        <p:spPr>
          <a:xfrm rot="20552374">
            <a:off x="1460962" y="3801987"/>
            <a:ext cx="543418" cy="578976"/>
          </a:xfrm>
          <a:custGeom>
            <a:avLst/>
            <a:gdLst>
              <a:gd name="connsiteX0" fmla="*/ 0 w 648970"/>
              <a:gd name="connsiteY0" fmla="*/ 40641 h 463957"/>
              <a:gd name="connsiteX1" fmla="*/ 445641 w 648970"/>
              <a:gd name="connsiteY1" fmla="*/ 18361 h 463957"/>
              <a:gd name="connsiteX2" fmla="*/ 646180 w 648970"/>
              <a:gd name="connsiteY2" fmla="*/ 274579 h 463957"/>
              <a:gd name="connsiteX3" fmla="*/ 568193 w 648970"/>
              <a:gd name="connsiteY3" fmla="*/ 463957 h 463957"/>
              <a:gd name="connsiteX4" fmla="*/ 568193 w 648970"/>
              <a:gd name="connsiteY4" fmla="*/ 463957 h 463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970" h="463957">
                <a:moveTo>
                  <a:pt x="0" y="40641"/>
                </a:moveTo>
                <a:cubicBezTo>
                  <a:pt x="168972" y="10006"/>
                  <a:pt x="337944" y="-20629"/>
                  <a:pt x="445641" y="18361"/>
                </a:cubicBezTo>
                <a:cubicBezTo>
                  <a:pt x="553338" y="57351"/>
                  <a:pt x="625755" y="200313"/>
                  <a:pt x="646180" y="274579"/>
                </a:cubicBezTo>
                <a:cubicBezTo>
                  <a:pt x="666605" y="348845"/>
                  <a:pt x="568193" y="463957"/>
                  <a:pt x="568193" y="463957"/>
                </a:cubicBezTo>
                <a:lnTo>
                  <a:pt x="568193" y="463957"/>
                </a:lnTo>
              </a:path>
            </a:pathLst>
          </a:custGeom>
          <a:ln w="38100">
            <a:solidFill>
              <a:srgbClr val="8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Freeform 16"/>
          <p:cNvSpPr/>
          <p:nvPr/>
        </p:nvSpPr>
        <p:spPr>
          <a:xfrm rot="20135977">
            <a:off x="6921068" y="2921091"/>
            <a:ext cx="642031" cy="692436"/>
          </a:xfrm>
          <a:custGeom>
            <a:avLst/>
            <a:gdLst>
              <a:gd name="connsiteX0" fmla="*/ 0 w 648970"/>
              <a:gd name="connsiteY0" fmla="*/ 40641 h 463957"/>
              <a:gd name="connsiteX1" fmla="*/ 445641 w 648970"/>
              <a:gd name="connsiteY1" fmla="*/ 18361 h 463957"/>
              <a:gd name="connsiteX2" fmla="*/ 646180 w 648970"/>
              <a:gd name="connsiteY2" fmla="*/ 274579 h 463957"/>
              <a:gd name="connsiteX3" fmla="*/ 568193 w 648970"/>
              <a:gd name="connsiteY3" fmla="*/ 463957 h 463957"/>
              <a:gd name="connsiteX4" fmla="*/ 568193 w 648970"/>
              <a:gd name="connsiteY4" fmla="*/ 463957 h 463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970" h="463957">
                <a:moveTo>
                  <a:pt x="0" y="40641"/>
                </a:moveTo>
                <a:cubicBezTo>
                  <a:pt x="168972" y="10006"/>
                  <a:pt x="337944" y="-20629"/>
                  <a:pt x="445641" y="18361"/>
                </a:cubicBezTo>
                <a:cubicBezTo>
                  <a:pt x="553338" y="57351"/>
                  <a:pt x="625755" y="200313"/>
                  <a:pt x="646180" y="274579"/>
                </a:cubicBezTo>
                <a:cubicBezTo>
                  <a:pt x="666605" y="348845"/>
                  <a:pt x="568193" y="463957"/>
                  <a:pt x="568193" y="463957"/>
                </a:cubicBezTo>
                <a:lnTo>
                  <a:pt x="568193" y="463957"/>
                </a:lnTo>
              </a:path>
            </a:pathLst>
          </a:custGeom>
          <a:ln w="38100">
            <a:solidFill>
              <a:srgbClr val="8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914400" y="5867400"/>
            <a:ext cx="7924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Issues: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Times New Roman"/>
                <a:cs typeface="Times New Roman"/>
              </a:rPr>
              <a:t>How are the polynya dense waters transported across the continental shelf and how much? 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41400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391" b="-395"/>
          <a:stretch/>
        </p:blipFill>
        <p:spPr>
          <a:xfrm>
            <a:off x="3738282" y="2133600"/>
            <a:ext cx="5384800" cy="4038600"/>
          </a:xfrm>
        </p:spPr>
      </p:pic>
      <p:pic>
        <p:nvPicPr>
          <p:cNvPr id="5" name="Picture 4" descr="Screen Shot 2016-10-12 at 9.42.2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6" y="1371600"/>
            <a:ext cx="3800999" cy="32415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4495800"/>
            <a:ext cx="2686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(Arrigo et al, JGR, 2015)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876800" y="6096000"/>
            <a:ext cx="3725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(Ohshima et al, Nature Geo, 2013)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181600" y="1676400"/>
            <a:ext cx="2481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Cape Darnley Polynya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 bwMode="auto">
          <a:xfrm flipH="1" flipV="1">
            <a:off x="3429000" y="2438400"/>
            <a:ext cx="2971800" cy="3048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11" name="Title 1"/>
          <p:cNvSpPr txBox="1">
            <a:spLocks/>
          </p:cNvSpPr>
          <p:nvPr/>
        </p:nvSpPr>
        <p:spPr bwMode="auto">
          <a:xfrm>
            <a:off x="457200" y="152400"/>
            <a:ext cx="8229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 smtClean="0">
                <a:latin typeface="Calibri" charset="0"/>
              </a:rPr>
              <a:t>Why do we care about the dense water?</a:t>
            </a:r>
            <a:endParaRPr lang="en-US" sz="2800" dirty="0">
              <a:latin typeface="Calibri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90600" y="838200"/>
            <a:ext cx="2481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the Antarctic region: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52401" y="5334000"/>
            <a:ext cx="350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Primary sources of Antarctic Bottom Water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94789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4" descr="EDDI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2017" y="2057400"/>
            <a:ext cx="3591983" cy="2693987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108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Content Placeholder 3" descr="Chapman_2000_Fig2.pn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12" b="-543"/>
          <a:stretch/>
        </p:blipFill>
        <p:spPr>
          <a:xfrm>
            <a:off x="-22412" y="1600200"/>
            <a:ext cx="5745926" cy="4038600"/>
          </a:xfrm>
        </p:spPr>
      </p:pic>
      <p:sp>
        <p:nvSpPr>
          <p:cNvPr id="39" name="TextBox 4"/>
          <p:cNvSpPr txBox="1">
            <a:spLocks noChangeArrowheads="1"/>
          </p:cNvSpPr>
          <p:nvPr/>
        </p:nvSpPr>
        <p:spPr bwMode="auto">
          <a:xfrm>
            <a:off x="1981200" y="5562600"/>
            <a:ext cx="17383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(Chapman 2000)</a:t>
            </a:r>
          </a:p>
        </p:txBody>
      </p:sp>
      <p:sp>
        <p:nvSpPr>
          <p:cNvPr id="40" name="Block Arc 39"/>
          <p:cNvSpPr/>
          <p:nvPr/>
        </p:nvSpPr>
        <p:spPr>
          <a:xfrm>
            <a:off x="968188" y="2848379"/>
            <a:ext cx="1238918" cy="733021"/>
          </a:xfrm>
          <a:prstGeom prst="blockArc">
            <a:avLst>
              <a:gd name="adj1" fmla="val 10800000"/>
              <a:gd name="adj2" fmla="val 4"/>
              <a:gd name="adj3" fmla="val 245"/>
            </a:avLst>
          </a:prstGeom>
          <a:noFill/>
          <a:ln w="38100" cmpd="sng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6385" name="Title 1"/>
          <p:cNvSpPr>
            <a:spLocks noGrp="1"/>
          </p:cNvSpPr>
          <p:nvPr>
            <p:ph type="title"/>
          </p:nvPr>
        </p:nvSpPr>
        <p:spPr>
          <a:xfrm>
            <a:off x="1143000" y="152400"/>
            <a:ext cx="7239000" cy="685800"/>
          </a:xfrm>
        </p:spPr>
        <p:txBody>
          <a:bodyPr/>
          <a:lstStyle/>
          <a:p>
            <a:pPr eaLnBrk="1" hangingPunct="1"/>
            <a:r>
              <a:rPr lang="en-US" sz="2400" dirty="0" smtClean="0">
                <a:latin typeface="Calibri" charset="0"/>
              </a:rPr>
              <a:t>Dispersal of the dense </a:t>
            </a:r>
            <a:r>
              <a:rPr lang="en-US" sz="2400" dirty="0">
                <a:latin typeface="Calibri" charset="0"/>
              </a:rPr>
              <a:t>water </a:t>
            </a:r>
            <a:r>
              <a:rPr lang="en-US" sz="2400" dirty="0" smtClean="0">
                <a:latin typeface="Calibri" charset="0"/>
              </a:rPr>
              <a:t>on a </a:t>
            </a:r>
            <a:r>
              <a:rPr lang="en-US" sz="2400" dirty="0">
                <a:latin typeface="Calibri" charset="0"/>
              </a:rPr>
              <a:t>sloping </a:t>
            </a:r>
            <a:r>
              <a:rPr lang="en-US" sz="2400" dirty="0" smtClean="0">
                <a:latin typeface="Calibri" charset="0"/>
              </a:rPr>
              <a:t>bottom</a:t>
            </a:r>
            <a:endParaRPr lang="en-US" sz="1800" dirty="0">
              <a:latin typeface="Calibri" charset="0"/>
            </a:endParaRPr>
          </a:p>
        </p:txBody>
      </p:sp>
      <p:sp>
        <p:nvSpPr>
          <p:cNvPr id="16388" name="TextBox 8"/>
          <p:cNvSpPr txBox="1">
            <a:spLocks noChangeArrowheads="1"/>
          </p:cNvSpPr>
          <p:nvPr/>
        </p:nvSpPr>
        <p:spPr bwMode="auto">
          <a:xfrm>
            <a:off x="914400" y="1752600"/>
            <a:ext cx="3124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 smtClean="0">
                <a:latin typeface="Times New Roman"/>
                <a:cs typeface="Times New Roman"/>
              </a:rPr>
              <a:t>Bottom </a:t>
            </a:r>
            <a:r>
              <a:rPr lang="en-US" sz="2000" dirty="0">
                <a:latin typeface="Times New Roman"/>
                <a:cs typeface="Times New Roman"/>
              </a:rPr>
              <a:t>density anomaly</a:t>
            </a:r>
          </a:p>
        </p:txBody>
      </p:sp>
      <p:sp>
        <p:nvSpPr>
          <p:cNvPr id="16395" name="TextBox 10"/>
          <p:cNvSpPr txBox="1">
            <a:spLocks noChangeArrowheads="1"/>
          </p:cNvSpPr>
          <p:nvPr/>
        </p:nvSpPr>
        <p:spPr bwMode="auto">
          <a:xfrm>
            <a:off x="-13447" y="5486400"/>
            <a:ext cx="136263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0000FF"/>
                </a:solidFill>
              </a:rPr>
              <a:t>Polynya </a:t>
            </a:r>
            <a:r>
              <a:rPr lang="en-US" sz="1800" dirty="0" smtClean="0">
                <a:solidFill>
                  <a:srgbClr val="0000FF"/>
                </a:solidFill>
              </a:rPr>
              <a:t>(downward salt flux)</a:t>
            </a:r>
            <a:endParaRPr lang="en-US" sz="1800" dirty="0">
              <a:solidFill>
                <a:srgbClr val="0000FF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 flipV="1">
            <a:off x="7086600" y="3581400"/>
            <a:ext cx="533400" cy="304800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0000FF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36" name="Text Box 12"/>
          <p:cNvSpPr txBox="1">
            <a:spLocks noChangeArrowheads="1"/>
          </p:cNvSpPr>
          <p:nvPr/>
        </p:nvSpPr>
        <p:spPr bwMode="auto">
          <a:xfrm>
            <a:off x="6324600" y="5029200"/>
            <a:ext cx="253300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 smtClean="0"/>
              <a:t>(Cenedese </a:t>
            </a:r>
            <a:r>
              <a:rPr lang="en-US" altLang="en-US" i="1" dirty="0"/>
              <a:t>et al</a:t>
            </a:r>
            <a:r>
              <a:rPr lang="en-US" altLang="en-US" i="1" dirty="0" smtClean="0"/>
              <a:t>.</a:t>
            </a:r>
            <a:r>
              <a:rPr lang="en-US" altLang="en-US" dirty="0" smtClean="0"/>
              <a:t> 2004)</a:t>
            </a:r>
            <a:endParaRPr lang="en-US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477000" y="990600"/>
            <a:ext cx="1780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Laboratory result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41" name="Block Arc 40"/>
          <p:cNvSpPr/>
          <p:nvPr/>
        </p:nvSpPr>
        <p:spPr>
          <a:xfrm>
            <a:off x="968188" y="4648200"/>
            <a:ext cx="1238918" cy="733021"/>
          </a:xfrm>
          <a:prstGeom prst="blockArc">
            <a:avLst>
              <a:gd name="adj1" fmla="val 10800000"/>
              <a:gd name="adj2" fmla="val 4"/>
              <a:gd name="adj3" fmla="val 245"/>
            </a:avLst>
          </a:prstGeom>
          <a:noFill/>
          <a:ln w="38100" cmpd="sng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 flipV="1">
            <a:off x="434788" y="3124200"/>
            <a:ext cx="914400" cy="24384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228600" y="1219200"/>
            <a:ext cx="5183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Numerical result (an idealized Arctic coastal polynya)</a:t>
            </a:r>
            <a:endParaRPr lang="en-US" dirty="0">
              <a:latin typeface="Times New Roman"/>
              <a:cs typeface="Times New Roman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914400" y="4953000"/>
            <a:ext cx="533400" cy="8382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0424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4" descr="EDDI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2017" y="2057400"/>
            <a:ext cx="3591983" cy="2693987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108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4" name="Straight Arrow Connector 33"/>
          <p:cNvCxnSpPr/>
          <p:nvPr/>
        </p:nvCxnSpPr>
        <p:spPr bwMode="auto">
          <a:xfrm flipV="1">
            <a:off x="7086600" y="3581400"/>
            <a:ext cx="533400" cy="304800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0000FF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35" name="Text Box 12"/>
          <p:cNvSpPr txBox="1">
            <a:spLocks noChangeArrowheads="1"/>
          </p:cNvSpPr>
          <p:nvPr/>
        </p:nvSpPr>
        <p:spPr bwMode="auto">
          <a:xfrm>
            <a:off x="6324600" y="5029200"/>
            <a:ext cx="253300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 smtClean="0"/>
              <a:t>(Cenedese </a:t>
            </a:r>
            <a:r>
              <a:rPr lang="en-US" altLang="en-US" i="1" dirty="0"/>
              <a:t>et al</a:t>
            </a:r>
            <a:r>
              <a:rPr lang="en-US" altLang="en-US" i="1" dirty="0" smtClean="0"/>
              <a:t>.</a:t>
            </a:r>
            <a:r>
              <a:rPr lang="en-US" altLang="en-US" dirty="0" smtClean="0"/>
              <a:t> 2004)</a:t>
            </a:r>
            <a:endParaRPr lang="en-US" alt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6477000" y="990600"/>
            <a:ext cx="1780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Laboratory result</a:t>
            </a: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24" name="Content Placeholder 3" descr="Chapman_2000_Fig2.pn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12" b="-543"/>
          <a:stretch/>
        </p:blipFill>
        <p:spPr>
          <a:xfrm>
            <a:off x="-22412" y="1600200"/>
            <a:ext cx="5745926" cy="4038600"/>
          </a:xfrm>
        </p:spPr>
      </p:pic>
      <p:sp>
        <p:nvSpPr>
          <p:cNvPr id="28" name="Block Arc 27"/>
          <p:cNvSpPr/>
          <p:nvPr/>
        </p:nvSpPr>
        <p:spPr>
          <a:xfrm>
            <a:off x="968188" y="2848379"/>
            <a:ext cx="1238918" cy="733021"/>
          </a:xfrm>
          <a:prstGeom prst="blockArc">
            <a:avLst>
              <a:gd name="adj1" fmla="val 10800000"/>
              <a:gd name="adj2" fmla="val 4"/>
              <a:gd name="adj3" fmla="val 245"/>
            </a:avLst>
          </a:prstGeom>
          <a:noFill/>
          <a:ln w="38100" cmpd="sng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TextBox 8"/>
          <p:cNvSpPr txBox="1">
            <a:spLocks noChangeArrowheads="1"/>
          </p:cNvSpPr>
          <p:nvPr/>
        </p:nvSpPr>
        <p:spPr bwMode="auto">
          <a:xfrm>
            <a:off x="914400" y="1752600"/>
            <a:ext cx="3124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 smtClean="0">
                <a:latin typeface="Times New Roman"/>
                <a:cs typeface="Times New Roman"/>
              </a:rPr>
              <a:t>Bottom </a:t>
            </a:r>
            <a:r>
              <a:rPr lang="en-US" sz="2000" dirty="0">
                <a:latin typeface="Times New Roman"/>
                <a:cs typeface="Times New Roman"/>
              </a:rPr>
              <a:t>density anomaly</a:t>
            </a:r>
          </a:p>
        </p:txBody>
      </p:sp>
      <p:sp>
        <p:nvSpPr>
          <p:cNvPr id="30" name="Block Arc 29"/>
          <p:cNvSpPr/>
          <p:nvPr/>
        </p:nvSpPr>
        <p:spPr>
          <a:xfrm>
            <a:off x="968188" y="4648200"/>
            <a:ext cx="1238918" cy="733021"/>
          </a:xfrm>
          <a:prstGeom prst="blockArc">
            <a:avLst>
              <a:gd name="adj1" fmla="val 10800000"/>
              <a:gd name="adj2" fmla="val 4"/>
              <a:gd name="adj3" fmla="val 245"/>
            </a:avLst>
          </a:prstGeom>
          <a:noFill/>
          <a:ln w="38100" cmpd="sng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828800" y="1219200"/>
            <a:ext cx="1742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Numerical result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16385" name="Title 1"/>
          <p:cNvSpPr>
            <a:spLocks noGrp="1"/>
          </p:cNvSpPr>
          <p:nvPr>
            <p:ph type="title"/>
          </p:nvPr>
        </p:nvSpPr>
        <p:spPr>
          <a:xfrm>
            <a:off x="1600200" y="76200"/>
            <a:ext cx="5943600" cy="585787"/>
          </a:xfrm>
        </p:spPr>
        <p:txBody>
          <a:bodyPr/>
          <a:lstStyle/>
          <a:p>
            <a:pPr eaLnBrk="1" hangingPunct="1"/>
            <a:r>
              <a:rPr lang="en-US" sz="2400" dirty="0" smtClean="0">
                <a:latin typeface="Calibri" charset="0"/>
              </a:rPr>
              <a:t>A coastal plume of the dense water? </a:t>
            </a:r>
            <a:endParaRPr lang="en-US" sz="2400" dirty="0">
              <a:latin typeface="Calibri" charset="0"/>
            </a:endParaRPr>
          </a:p>
        </p:txBody>
      </p:sp>
      <p:sp>
        <p:nvSpPr>
          <p:cNvPr id="16390" name="TextBox 10"/>
          <p:cNvSpPr txBox="1">
            <a:spLocks noChangeArrowheads="1"/>
          </p:cNvSpPr>
          <p:nvPr/>
        </p:nvSpPr>
        <p:spPr bwMode="auto">
          <a:xfrm>
            <a:off x="6781800" y="6096000"/>
            <a:ext cx="2162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(</a:t>
            </a:r>
            <a:r>
              <a:rPr lang="en-US" sz="1800" dirty="0" err="1"/>
              <a:t>Etling</a:t>
            </a:r>
            <a:r>
              <a:rPr lang="en-US" sz="1800" dirty="0"/>
              <a:t> et al, 2000)</a:t>
            </a:r>
          </a:p>
        </p:txBody>
      </p:sp>
      <p:pic>
        <p:nvPicPr>
          <p:cNvPr id="20" name="Content Placeholder 3"/>
          <p:cNvPicPr>
            <a:picLocks noChangeAspect="1"/>
          </p:cNvPicPr>
          <p:nvPr/>
        </p:nvPicPr>
        <p:blipFill rotWithShape="1">
          <a:blip r:embed="rId4"/>
          <a:srcRect l="-2369" t="-440" r="-2277" b="-1078"/>
          <a:stretch/>
        </p:blipFill>
        <p:spPr bwMode="auto">
          <a:xfrm>
            <a:off x="5659749" y="1371600"/>
            <a:ext cx="3636651" cy="4729277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10800000" lon="10800000" rev="108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cxnSp>
        <p:nvCxnSpPr>
          <p:cNvPr id="21" name="Straight Arrow Connector 20"/>
          <p:cNvCxnSpPr/>
          <p:nvPr/>
        </p:nvCxnSpPr>
        <p:spPr>
          <a:xfrm flipH="1">
            <a:off x="8610600" y="990600"/>
            <a:ext cx="76200" cy="838200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393" name="TextBox 10"/>
          <p:cNvSpPr txBox="1">
            <a:spLocks noChangeArrowheads="1"/>
          </p:cNvSpPr>
          <p:nvPr/>
        </p:nvSpPr>
        <p:spPr bwMode="auto">
          <a:xfrm>
            <a:off x="6934200" y="685800"/>
            <a:ext cx="23621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800000"/>
                </a:solidFill>
              </a:rPr>
              <a:t>Source of dense water</a:t>
            </a:r>
          </a:p>
        </p:txBody>
      </p:sp>
      <p:sp>
        <p:nvSpPr>
          <p:cNvPr id="16396" name="TextBox 10"/>
          <p:cNvSpPr txBox="1">
            <a:spLocks noChangeArrowheads="1"/>
          </p:cNvSpPr>
          <p:nvPr/>
        </p:nvSpPr>
        <p:spPr bwMode="auto">
          <a:xfrm>
            <a:off x="6324600" y="2971800"/>
            <a:ext cx="24098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After 15 </a:t>
            </a:r>
            <a:r>
              <a:rPr lang="en-US" sz="1800" dirty="0" smtClean="0"/>
              <a:t>inertial periods</a:t>
            </a:r>
            <a:endParaRPr lang="en-US" sz="1800" dirty="0"/>
          </a:p>
        </p:txBody>
      </p:sp>
      <p:sp>
        <p:nvSpPr>
          <p:cNvPr id="16397" name="TextBox 10"/>
          <p:cNvSpPr txBox="1">
            <a:spLocks noChangeArrowheads="1"/>
          </p:cNvSpPr>
          <p:nvPr/>
        </p:nvSpPr>
        <p:spPr bwMode="auto">
          <a:xfrm>
            <a:off x="6324600" y="5486400"/>
            <a:ext cx="26384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After </a:t>
            </a:r>
            <a:r>
              <a:rPr lang="en-US" sz="1800" dirty="0" smtClean="0"/>
              <a:t>45 inertial </a:t>
            </a:r>
            <a:r>
              <a:rPr lang="en-US" sz="1800" dirty="0"/>
              <a:t>periods</a:t>
            </a:r>
          </a:p>
        </p:txBody>
      </p:sp>
      <p:sp>
        <p:nvSpPr>
          <p:cNvPr id="2" name="Oval 1"/>
          <p:cNvSpPr/>
          <p:nvPr/>
        </p:nvSpPr>
        <p:spPr bwMode="auto">
          <a:xfrm>
            <a:off x="2819400" y="4648200"/>
            <a:ext cx="1295400" cy="609600"/>
          </a:xfrm>
          <a:prstGeom prst="ellipse">
            <a:avLst/>
          </a:prstGeom>
          <a:noFill/>
          <a:ln w="38100" cap="flat" cmpd="sng" algn="ctr">
            <a:solidFill>
              <a:srgbClr val="8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5888349" y="4038600"/>
            <a:ext cx="1219200" cy="533400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2438400" y="2895600"/>
            <a:ext cx="990600" cy="533400"/>
          </a:xfrm>
          <a:prstGeom prst="ellipse">
            <a:avLst/>
          </a:prstGeom>
          <a:noFill/>
          <a:ln w="38100" cap="flat" cmpd="sng" algn="ctr">
            <a:solidFill>
              <a:srgbClr val="8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6781800" y="1752600"/>
            <a:ext cx="1219200" cy="533400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 bwMode="auto">
          <a:xfrm flipH="1">
            <a:off x="6477000" y="4495800"/>
            <a:ext cx="1143000" cy="1143000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0000FF"/>
            </a:solidFill>
            <a:prstDash val="solid"/>
            <a:round/>
            <a:headEnd type="none" w="sm" len="sm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765329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 animBg="1"/>
      <p:bldP spid="25" grpId="0" animBg="1"/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" t="10859" r="49809" b="-1507"/>
          <a:stretch/>
        </p:blipFill>
        <p:spPr>
          <a:xfrm>
            <a:off x="152400" y="924839"/>
            <a:ext cx="4038600" cy="6085561"/>
          </a:xfr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600200" y="76200"/>
            <a:ext cx="5943600" cy="585787"/>
          </a:xfrm>
        </p:spPr>
        <p:txBody>
          <a:bodyPr/>
          <a:lstStyle/>
          <a:p>
            <a:pPr eaLnBrk="1" hangingPunct="1"/>
            <a:r>
              <a:rPr lang="en-US" sz="2400" dirty="0" smtClean="0">
                <a:latin typeface="Calibri" charset="0"/>
              </a:rPr>
              <a:t>A coastal plume of the dense water? </a:t>
            </a:r>
            <a:endParaRPr lang="en-US" sz="2400" dirty="0">
              <a:latin typeface="Calibri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609600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 idealized ‘Antarctic’ polynya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 bwMode="auto">
          <a:xfrm>
            <a:off x="228600" y="6071992"/>
            <a:ext cx="1905000" cy="609600"/>
          </a:xfrm>
          <a:prstGeom prst="ellipse">
            <a:avLst/>
          </a:prstGeom>
          <a:noFill/>
          <a:ln w="38100" cap="flat" cmpd="sng" algn="ctr">
            <a:solidFill>
              <a:srgbClr val="8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990600" y="4319392"/>
            <a:ext cx="1295400" cy="609600"/>
          </a:xfrm>
          <a:prstGeom prst="ellipse">
            <a:avLst/>
          </a:prstGeom>
          <a:noFill/>
          <a:ln w="38100" cap="flat" cmpd="sng" algn="ctr">
            <a:solidFill>
              <a:srgbClr val="8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43400" y="5943600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Wilchinsky</a:t>
            </a:r>
            <a:r>
              <a:rPr lang="en-US" dirty="0" smtClean="0"/>
              <a:t> and </a:t>
            </a:r>
            <a:r>
              <a:rPr lang="en-US" dirty="0" err="1" smtClean="0"/>
              <a:t>Feltham</a:t>
            </a:r>
            <a:r>
              <a:rPr lang="en-US" dirty="0" smtClean="0"/>
              <a:t>, JPO, 2012)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114800" y="838200"/>
            <a:ext cx="36575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rgbClr val="800000"/>
                </a:solidFill>
                <a:latin typeface="Times New Roman"/>
                <a:cs typeface="Times New Roman"/>
              </a:rPr>
              <a:t>f</a:t>
            </a:r>
            <a:r>
              <a:rPr lang="en-US" sz="2400" b="1" dirty="0" smtClean="0">
                <a:solidFill>
                  <a:srgbClr val="800000"/>
                </a:solidFill>
              </a:rPr>
              <a:t> &lt; 0</a:t>
            </a:r>
          </a:p>
          <a:p>
            <a:r>
              <a:rPr lang="en-US" sz="2400" dirty="0" smtClean="0">
                <a:solidFill>
                  <a:srgbClr val="800000"/>
                </a:solidFill>
              </a:rPr>
              <a:t>Flat bottom depth: 400 m</a:t>
            </a:r>
            <a:endParaRPr lang="en-US" sz="2400" dirty="0">
              <a:solidFill>
                <a:srgbClr val="8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14800" y="2895600"/>
            <a:ext cx="5029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Unknowns: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latin typeface="Times New Roman"/>
                <a:cs typeface="Times New Roman"/>
              </a:rPr>
              <a:t>dynamics of the </a:t>
            </a:r>
            <a:r>
              <a:rPr lang="en-US" sz="2400" dirty="0">
                <a:latin typeface="Times New Roman"/>
                <a:cs typeface="Times New Roman"/>
              </a:rPr>
              <a:t>coastal </a:t>
            </a:r>
            <a:r>
              <a:rPr lang="en-US" sz="2400" dirty="0" smtClean="0">
                <a:latin typeface="Times New Roman"/>
                <a:cs typeface="Times New Roman"/>
              </a:rPr>
              <a:t>plume</a:t>
            </a:r>
            <a:endParaRPr lang="en-US" sz="2400" dirty="0"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latin typeface="Times New Roman"/>
                <a:cs typeface="Times New Roman"/>
              </a:rPr>
              <a:t>the relative transport </a:t>
            </a:r>
            <a:r>
              <a:rPr lang="en-US" sz="2400" dirty="0">
                <a:latin typeface="Times New Roman"/>
                <a:cs typeface="Times New Roman"/>
              </a:rPr>
              <a:t>in the </a:t>
            </a:r>
            <a:r>
              <a:rPr lang="en-US" sz="2400" dirty="0" smtClean="0">
                <a:latin typeface="Times New Roman"/>
                <a:cs typeface="Times New Roman"/>
              </a:rPr>
              <a:t>narrow coastal and broad offshore eddy plumes</a:t>
            </a:r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2438400" y="1600200"/>
            <a:ext cx="762000" cy="533400"/>
          </a:xfrm>
          <a:prstGeom prst="rect">
            <a:avLst/>
          </a:prstGeom>
          <a:noFill/>
          <a:ln w="38100" cap="flat" cmpd="sng" algn="ctr">
            <a:solidFill>
              <a:srgbClr val="0000FF"/>
            </a:solidFill>
            <a:prstDash val="dash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2438400" y="2667000"/>
            <a:ext cx="762000" cy="533400"/>
          </a:xfrm>
          <a:prstGeom prst="rect">
            <a:avLst/>
          </a:prstGeom>
          <a:noFill/>
          <a:ln w="38100" cap="flat" cmpd="sng" algn="ctr">
            <a:solidFill>
              <a:srgbClr val="0000FF"/>
            </a:solidFill>
            <a:prstDash val="dash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2438400" y="4114800"/>
            <a:ext cx="762000" cy="533400"/>
          </a:xfrm>
          <a:prstGeom prst="rect">
            <a:avLst/>
          </a:prstGeom>
          <a:noFill/>
          <a:ln w="38100" cap="flat" cmpd="sng" algn="ctr">
            <a:solidFill>
              <a:srgbClr val="0000FF"/>
            </a:solidFill>
            <a:prstDash val="dash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2362200" y="5867400"/>
            <a:ext cx="762000" cy="533400"/>
          </a:xfrm>
          <a:prstGeom prst="rect">
            <a:avLst/>
          </a:prstGeom>
          <a:noFill/>
          <a:ln w="38100" cap="flat" cmpd="sng" algn="ctr">
            <a:solidFill>
              <a:srgbClr val="0000FF"/>
            </a:solidFill>
            <a:prstDash val="dash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TextBox 8"/>
          <p:cNvSpPr txBox="1">
            <a:spLocks noChangeArrowheads="1"/>
          </p:cNvSpPr>
          <p:nvPr/>
        </p:nvSpPr>
        <p:spPr bwMode="auto">
          <a:xfrm>
            <a:off x="1295400" y="971490"/>
            <a:ext cx="3124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 smtClean="0">
                <a:latin typeface="Times New Roman"/>
                <a:cs typeface="Times New Roman"/>
              </a:rPr>
              <a:t>Bottom salinity anomaly</a:t>
            </a:r>
            <a:endParaRPr lang="en-US" sz="2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69834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animBg="1"/>
      <p:bldP spid="8" grpId="1" animBg="1"/>
      <p:bldP spid="11" grpId="0"/>
    </p:bldLst>
  </p:timing>
</p:sld>
</file>

<file path=ppt/theme/theme1.xml><?xml version="1.0" encoding="utf-8"?>
<a:theme xmlns:a="http://schemas.openxmlformats.org/drawingml/2006/main" name="Presentation1">
  <a:themeElements>
    <a:clrScheme name="Presentation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sentation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resentation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11031</TotalTime>
  <Words>1613</Words>
  <Application>Microsoft Macintosh PowerPoint</Application>
  <PresentationFormat>On-screen Show (4:3)</PresentationFormat>
  <Paragraphs>349</Paragraphs>
  <Slides>31</Slides>
  <Notes>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4" baseType="lpstr">
      <vt:lpstr>Presentation1</vt:lpstr>
      <vt:lpstr>Equation</vt:lpstr>
      <vt:lpstr>Equation.DSMT4</vt:lpstr>
      <vt:lpstr>PowerPoint Presentation</vt:lpstr>
      <vt:lpstr>Physical processes in coastal polynyas</vt:lpstr>
      <vt:lpstr>Coastal polynyas at both poles</vt:lpstr>
      <vt:lpstr>Why do we care about the dense water?</vt:lpstr>
      <vt:lpstr>Transportation of the dense waters</vt:lpstr>
      <vt:lpstr>PowerPoint Presentation</vt:lpstr>
      <vt:lpstr>Dispersal of the dense water on a sloping bottom</vt:lpstr>
      <vt:lpstr>A coastal plume of the dense water? </vt:lpstr>
      <vt:lpstr>A coastal plume of the dense water? </vt:lpstr>
      <vt:lpstr>Idealized 3D models, numerical and laboratory</vt:lpstr>
      <vt:lpstr>Numerical set-up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Generation of the coastal current</vt:lpstr>
      <vt:lpstr>PowerPoint Presentation</vt:lpstr>
      <vt:lpstr>PowerPoint Presentation</vt:lpstr>
      <vt:lpstr>PowerPoint Presentation</vt:lpstr>
      <vt:lpstr>PowerPoint Presentation</vt:lpstr>
      <vt:lpstr>Vertically integrated salinity anomaly in the model at Day 25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Claudia</dc:creator>
  <cp:lastModifiedBy>Weifeng Zhang</cp:lastModifiedBy>
  <cp:revision>858</cp:revision>
  <cp:lastPrinted>2013-04-18T21:22:56Z</cp:lastPrinted>
  <dcterms:created xsi:type="dcterms:W3CDTF">2010-09-20T20:05:38Z</dcterms:created>
  <dcterms:modified xsi:type="dcterms:W3CDTF">2016-10-17T01:27:09Z</dcterms:modified>
</cp:coreProperties>
</file>