
<file path=[Content_Types].xml><?xml version="1.0" encoding="utf-8"?>
<Types xmlns="http://schemas.openxmlformats.org/package/2006/content-types">
  <Default Extension="xml" ContentType="application/xml"/>
  <Default Extension="jpeg" ContentType="image/jpeg"/>
  <Default Extension="tif" ContentType="image/tiff"/>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79" r:id="rId4"/>
  </p:sldMasterIdLst>
  <p:notesMasterIdLst>
    <p:notesMasterId r:id="rId43"/>
  </p:notesMasterIdLst>
  <p:sldIdLst>
    <p:sldId id="385" r:id="rId5"/>
    <p:sldId id="386" r:id="rId6"/>
    <p:sldId id="387" r:id="rId7"/>
    <p:sldId id="309" r:id="rId8"/>
    <p:sldId id="310" r:id="rId9"/>
    <p:sldId id="311" r:id="rId10"/>
    <p:sldId id="312" r:id="rId11"/>
    <p:sldId id="313" r:id="rId12"/>
    <p:sldId id="314" r:id="rId13"/>
    <p:sldId id="315" r:id="rId14"/>
    <p:sldId id="316" r:id="rId15"/>
    <p:sldId id="317" r:id="rId16"/>
    <p:sldId id="318"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84" r:id="rId34"/>
    <p:sldId id="377" r:id="rId35"/>
    <p:sldId id="378" r:id="rId36"/>
    <p:sldId id="379" r:id="rId37"/>
    <p:sldId id="380" r:id="rId38"/>
    <p:sldId id="381" r:id="rId39"/>
    <p:sldId id="382" r:id="rId40"/>
    <p:sldId id="383" r:id="rId41"/>
    <p:sldId id="38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66FF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092" autoAdjust="0"/>
  </p:normalViewPr>
  <p:slideViewPr>
    <p:cSldViewPr snapToGrid="0" snapToObjects="1">
      <p:cViewPr varScale="1">
        <p:scale>
          <a:sx n="82" d="100"/>
          <a:sy n="82" d="100"/>
        </p:scale>
        <p:origin x="-832" y="-96"/>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93E3DD-F90F-C644-8A8B-10DC74115A09}"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73A566-C17B-2B40-AAF6-5148866B88CC}" type="slidenum">
              <a:rPr lang="en-US" smtClean="0"/>
              <a:t>‹#›</a:t>
            </a:fld>
            <a:endParaRPr lang="en-US"/>
          </a:p>
        </p:txBody>
      </p:sp>
    </p:spTree>
    <p:extLst>
      <p:ext uri="{BB962C8B-B14F-4D97-AF65-F5344CB8AC3E}">
        <p14:creationId xmlns:p14="http://schemas.microsoft.com/office/powerpoint/2010/main" val="27378805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541028" indent="-370885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2491" eaLnBrk="0" fontAlgn="base" hangingPunct="0">
              <a:spcBef>
                <a:spcPct val="0"/>
              </a:spcBef>
              <a:spcAft>
                <a:spcPct val="0"/>
              </a:spcAft>
              <a:defRPr sz="2400">
                <a:solidFill>
                  <a:schemeClr val="tx1"/>
                </a:solidFill>
                <a:latin typeface="Arial" charset="0"/>
                <a:ea typeface="ＭＳ Ｐゴシック" charset="0"/>
              </a:defRPr>
            </a:lvl6pPr>
            <a:lvl7pPr marL="904982" eaLnBrk="0" fontAlgn="base" hangingPunct="0">
              <a:spcBef>
                <a:spcPct val="0"/>
              </a:spcBef>
              <a:spcAft>
                <a:spcPct val="0"/>
              </a:spcAft>
              <a:defRPr sz="2400">
                <a:solidFill>
                  <a:schemeClr val="tx1"/>
                </a:solidFill>
                <a:latin typeface="Arial" charset="0"/>
                <a:ea typeface="ＭＳ Ｐゴシック" charset="0"/>
              </a:defRPr>
            </a:lvl7pPr>
            <a:lvl8pPr marL="1357473" eaLnBrk="0" fontAlgn="base" hangingPunct="0">
              <a:spcBef>
                <a:spcPct val="0"/>
              </a:spcBef>
              <a:spcAft>
                <a:spcPct val="0"/>
              </a:spcAft>
              <a:defRPr sz="2400">
                <a:solidFill>
                  <a:schemeClr val="tx1"/>
                </a:solidFill>
                <a:latin typeface="Arial" charset="0"/>
                <a:ea typeface="ＭＳ Ｐゴシック" charset="0"/>
              </a:defRPr>
            </a:lvl8pPr>
            <a:lvl9pPr marL="1809963" eaLnBrk="0" fontAlgn="base" hangingPunct="0">
              <a:spcBef>
                <a:spcPct val="0"/>
              </a:spcBef>
              <a:spcAft>
                <a:spcPct val="0"/>
              </a:spcAft>
              <a:defRPr sz="2400">
                <a:solidFill>
                  <a:schemeClr val="tx1"/>
                </a:solidFill>
                <a:latin typeface="Arial" charset="0"/>
                <a:ea typeface="ＭＳ Ｐゴシック" charset="0"/>
              </a:defRPr>
            </a:lvl9pPr>
          </a:lstStyle>
          <a:p>
            <a:fld id="{5EA42C13-59D3-EC44-8E96-3213D2314FA9}" type="slidenum">
              <a:rPr lang="en-US" sz="1200">
                <a:solidFill>
                  <a:srgbClr val="000000"/>
                </a:solidFill>
              </a:rPr>
              <a:pPr/>
              <a:t>1</a:t>
            </a:fld>
            <a:endParaRPr lang="en-US" sz="1200">
              <a:solidFill>
                <a:srgbClr val="000000"/>
              </a:solidFill>
            </a:endParaRPr>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74A1D6-EEB0-E24B-A430-B899CDED00F5}" type="slidenum">
              <a:rPr lang="en-US">
                <a:solidFill>
                  <a:prstClr val="black"/>
                </a:solidFill>
                <a:latin typeface="Calibri"/>
              </a:rPr>
              <a:pPr>
                <a:defRPr/>
              </a:pPr>
              <a:t>21</a:t>
            </a:fld>
            <a:endParaRPr lang="en-US">
              <a:solidFill>
                <a:prstClr val="black"/>
              </a:solidFill>
              <a:latin typeface="Calibri"/>
            </a:endParaRPr>
          </a:p>
        </p:txBody>
      </p:sp>
      <p:sp>
        <p:nvSpPr>
          <p:cNvPr id="1234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49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D9693F-5049-114F-A176-C0FA693DFA77}" type="slidenum">
              <a:rPr lang="en-US">
                <a:solidFill>
                  <a:prstClr val="black"/>
                </a:solidFill>
                <a:latin typeface="Calibri"/>
              </a:rPr>
              <a:pPr>
                <a:defRPr/>
              </a:pPr>
              <a:t>22</a:t>
            </a:fld>
            <a:endParaRPr lang="en-US">
              <a:solidFill>
                <a:prstClr val="black"/>
              </a:solidFill>
              <a:latin typeface="Calibri"/>
            </a:endParaRPr>
          </a:p>
        </p:txBody>
      </p:sp>
      <p:sp>
        <p:nvSpPr>
          <p:cNvPr id="1236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69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AUGV tracks (colored lines) and ECOMON CTD stations (+ symbols) in 2010-2011. Geographic sub-regions R1, R2 and R3 are shown by color shading. Timeline panel shows dates of observation</a:t>
            </a:r>
            <a:r>
              <a:rPr lang="en-US" sz="1200" b="0" baseline="0" dirty="0" smtClean="0"/>
              <a:t>s</a:t>
            </a:r>
            <a:r>
              <a:rPr lang="en-US" sz="1200" b="0" dirty="0" smtClean="0"/>
              <a:t> grouped by project: Rutgers University Endurance Line (RUEL), New</a:t>
            </a:r>
            <a:r>
              <a:rPr lang="en-US" sz="1200" b="0" baseline="0" dirty="0" smtClean="0"/>
              <a:t> Jersey s</a:t>
            </a:r>
            <a:r>
              <a:rPr lang="en-US" sz="1200" b="0" dirty="0" smtClean="0"/>
              <a:t>tate environmental agencies (ENV), long range MARACOOS deployments (MAB)</a:t>
            </a:r>
            <a:r>
              <a:rPr lang="en-US" sz="1200" b="0" baseline="0" dirty="0" smtClean="0"/>
              <a:t>, </a:t>
            </a:r>
            <a:r>
              <a:rPr lang="en-US" sz="1200" b="0" dirty="0" smtClean="0"/>
              <a:t>and NMFS stock assessment voyages (ECOMON). For each box on the timeline the central line color corresponds to a map track, and the background color the sub-region in which the vehicle was operating</a:t>
            </a:r>
            <a:r>
              <a:rPr lang="en-US" sz="1200" b="0" baseline="0" dirty="0" smtClean="0"/>
              <a:t> at that time</a:t>
            </a:r>
            <a:r>
              <a:rPr lang="en-US" sz="1200" b="0" dirty="0" smtClean="0"/>
              <a:t>. Dark and light grey shading</a:t>
            </a:r>
            <a:r>
              <a:rPr lang="en-US" sz="1200" b="0" baseline="0" dirty="0" smtClean="0"/>
              <a:t> on timeline indicates </a:t>
            </a:r>
            <a:r>
              <a:rPr lang="en-US" sz="1200" b="0" i="0" baseline="0" dirty="0" smtClean="0"/>
              <a:t>summer and winter, respectively</a:t>
            </a:r>
            <a:r>
              <a:rPr lang="en-US" sz="1200" b="0" baseline="0" dirty="0" smtClean="0"/>
              <a:t>. </a:t>
            </a:r>
            <a:endParaRPr lang="en-US" sz="1200" b="0" dirty="0" smtClean="0"/>
          </a:p>
        </p:txBody>
      </p:sp>
      <p:sp>
        <p:nvSpPr>
          <p:cNvPr id="4" name="Slide Number Placeholder 3"/>
          <p:cNvSpPr>
            <a:spLocks noGrp="1"/>
          </p:cNvSpPr>
          <p:nvPr>
            <p:ph type="sldNum" sz="quarter" idx="10"/>
          </p:nvPr>
        </p:nvSpPr>
        <p:spPr/>
        <p:txBody>
          <a:bodyPr/>
          <a:lstStyle/>
          <a:p>
            <a:fld id="{5364D484-3075-F343-B945-F48A6F4A00DD}" type="slidenum">
              <a:rPr lang="en-US" smtClean="0"/>
              <a:t>23</a:t>
            </a:fld>
            <a:endParaRPr lang="en-US"/>
          </a:p>
        </p:txBody>
      </p:sp>
    </p:spTree>
    <p:extLst>
      <p:ext uri="{BB962C8B-B14F-4D97-AF65-F5344CB8AC3E}">
        <p14:creationId xmlns:p14="http://schemas.microsoft.com/office/powerpoint/2010/main" val="3633136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Temperature (left) and salinity (right) versus along-track distance and depth for the MAB AUGV deployment of 04/2010 (see Fig. 1 for trajectory). Top row: reduced resolution observation set obtained following binning described in text. Other rows: Individual model results interpolated to the AUGV track at binned observation times. Model labels are as defined in Table 1. Summary line plots show root mean squared error (RMSE), mean bias (MB), centered root mean squared error (CRMS) and cross-correlation (R) versus depth for each model compared to this</a:t>
            </a:r>
            <a:r>
              <a:rPr lang="en-US" sz="1200" b="0" baseline="0" dirty="0" smtClean="0"/>
              <a:t> set of </a:t>
            </a:r>
            <a:r>
              <a:rPr lang="en-US" sz="1200" b="0" dirty="0" smtClean="0"/>
              <a:t>observations. </a:t>
            </a:r>
          </a:p>
        </p:txBody>
      </p:sp>
      <p:sp>
        <p:nvSpPr>
          <p:cNvPr id="4" name="Slide Number Placeholder 3"/>
          <p:cNvSpPr>
            <a:spLocks noGrp="1"/>
          </p:cNvSpPr>
          <p:nvPr>
            <p:ph type="sldNum" sz="quarter" idx="10"/>
          </p:nvPr>
        </p:nvSpPr>
        <p:spPr/>
        <p:txBody>
          <a:bodyPr/>
          <a:lstStyle/>
          <a:p>
            <a:fld id="{5364D484-3075-F343-B945-F48A6F4A00DD}" type="slidenum">
              <a:rPr lang="en-US" smtClean="0"/>
              <a:t>25</a:t>
            </a:fld>
            <a:endParaRPr lang="en-US"/>
          </a:p>
        </p:txBody>
      </p:sp>
    </p:spTree>
    <p:extLst>
      <p:ext uri="{BB962C8B-B14F-4D97-AF65-F5344CB8AC3E}">
        <p14:creationId xmlns:p14="http://schemas.microsoft.com/office/powerpoint/2010/main" val="75053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4D484-3075-F343-B945-F48A6F4A00DD}" type="slidenum">
              <a:rPr lang="en-US" smtClean="0"/>
              <a:t>26</a:t>
            </a:fld>
            <a:endParaRPr lang="en-US"/>
          </a:p>
        </p:txBody>
      </p:sp>
    </p:spTree>
    <p:extLst>
      <p:ext uri="{BB962C8B-B14F-4D97-AF65-F5344CB8AC3E}">
        <p14:creationId xmlns:p14="http://schemas.microsoft.com/office/powerpoint/2010/main" val="568448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4D484-3075-F343-B945-F48A6F4A00DD}" type="slidenum">
              <a:rPr lang="en-US" smtClean="0"/>
              <a:t>27</a:t>
            </a:fld>
            <a:endParaRPr lang="en-US"/>
          </a:p>
        </p:txBody>
      </p:sp>
    </p:spTree>
    <p:extLst>
      <p:ext uri="{BB962C8B-B14F-4D97-AF65-F5344CB8AC3E}">
        <p14:creationId xmlns:p14="http://schemas.microsoft.com/office/powerpoint/2010/main" val="568448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229BB5-DC17-5C44-9E24-22411A0E1D3C}" type="slidenum">
              <a:rPr lang="en-US"/>
              <a:pPr>
                <a:defRPr/>
              </a:pPr>
              <a:t>31</a:t>
            </a:fld>
            <a:endParaRPr lang="en-US"/>
          </a:p>
        </p:txBody>
      </p:sp>
      <p:sp>
        <p:nvSpPr>
          <p:cNvPr id="1130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0499" name="Rectangle 3"/>
          <p:cNvSpPr>
            <a:spLocks noGrp="1" noChangeArrowheads="1"/>
          </p:cNvSpPr>
          <p:nvPr>
            <p:ph type="body" idx="1"/>
          </p:nvPr>
        </p:nvSpPr>
        <p:spPr/>
        <p:txBody>
          <a:bodyPr/>
          <a:lstStyle/>
          <a:p>
            <a:pPr eaLnBrk="1" hangingPunct="1">
              <a:defRPr/>
            </a:pPr>
            <a:r>
              <a:rPr lang="en-US" dirty="0" smtClean="0">
                <a:cs typeface="+mn-cs"/>
              </a:rPr>
              <a:t>Downscaling</a:t>
            </a:r>
            <a:r>
              <a:rPr lang="en-US" baseline="0" dirty="0" smtClean="0">
                <a:cs typeface="+mn-cs"/>
              </a:rPr>
              <a:t> is hampered by bias in large scale analysis fields. </a:t>
            </a:r>
            <a:endParaRPr lang="en-US" dirty="0"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541028" indent="-370885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2491" eaLnBrk="0" fontAlgn="base" hangingPunct="0">
              <a:spcBef>
                <a:spcPct val="0"/>
              </a:spcBef>
              <a:spcAft>
                <a:spcPct val="0"/>
              </a:spcAft>
              <a:defRPr sz="2400">
                <a:solidFill>
                  <a:schemeClr val="tx1"/>
                </a:solidFill>
                <a:latin typeface="Arial" charset="0"/>
                <a:ea typeface="ＭＳ Ｐゴシック" charset="0"/>
              </a:defRPr>
            </a:lvl6pPr>
            <a:lvl7pPr marL="904982" eaLnBrk="0" fontAlgn="base" hangingPunct="0">
              <a:spcBef>
                <a:spcPct val="0"/>
              </a:spcBef>
              <a:spcAft>
                <a:spcPct val="0"/>
              </a:spcAft>
              <a:defRPr sz="2400">
                <a:solidFill>
                  <a:schemeClr val="tx1"/>
                </a:solidFill>
                <a:latin typeface="Arial" charset="0"/>
                <a:ea typeface="ＭＳ Ｐゴシック" charset="0"/>
              </a:defRPr>
            </a:lvl7pPr>
            <a:lvl8pPr marL="1357473" eaLnBrk="0" fontAlgn="base" hangingPunct="0">
              <a:spcBef>
                <a:spcPct val="0"/>
              </a:spcBef>
              <a:spcAft>
                <a:spcPct val="0"/>
              </a:spcAft>
              <a:defRPr sz="2400">
                <a:solidFill>
                  <a:schemeClr val="tx1"/>
                </a:solidFill>
                <a:latin typeface="Arial" charset="0"/>
                <a:ea typeface="ＭＳ Ｐゴシック" charset="0"/>
              </a:defRPr>
            </a:lvl8pPr>
            <a:lvl9pPr marL="1809963" eaLnBrk="0" fontAlgn="base" hangingPunct="0">
              <a:spcBef>
                <a:spcPct val="0"/>
              </a:spcBef>
              <a:spcAft>
                <a:spcPct val="0"/>
              </a:spcAft>
              <a:defRPr sz="2400">
                <a:solidFill>
                  <a:schemeClr val="tx1"/>
                </a:solidFill>
                <a:latin typeface="Arial" charset="0"/>
                <a:ea typeface="ＭＳ Ｐゴシック" charset="0"/>
              </a:defRPr>
            </a:lvl9pPr>
          </a:lstStyle>
          <a:p>
            <a:fld id="{5EA42C13-59D3-EC44-8E96-3213D2314FA9}" type="slidenum">
              <a:rPr lang="en-US" sz="1200">
                <a:solidFill>
                  <a:srgbClr val="000000"/>
                </a:solidFill>
              </a:rPr>
              <a:pPr/>
              <a:t>37</a:t>
            </a:fld>
            <a:endParaRPr lang="en-US" sz="1200">
              <a:solidFill>
                <a:srgbClr val="000000"/>
              </a:solidFill>
            </a:endParaRPr>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541028" indent="-370885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2491" eaLnBrk="0" fontAlgn="base" hangingPunct="0">
              <a:spcBef>
                <a:spcPct val="0"/>
              </a:spcBef>
              <a:spcAft>
                <a:spcPct val="0"/>
              </a:spcAft>
              <a:defRPr sz="2400">
                <a:solidFill>
                  <a:schemeClr val="tx1"/>
                </a:solidFill>
                <a:latin typeface="Arial" charset="0"/>
                <a:ea typeface="ＭＳ Ｐゴシック" charset="0"/>
              </a:defRPr>
            </a:lvl6pPr>
            <a:lvl7pPr marL="904982" eaLnBrk="0" fontAlgn="base" hangingPunct="0">
              <a:spcBef>
                <a:spcPct val="0"/>
              </a:spcBef>
              <a:spcAft>
                <a:spcPct val="0"/>
              </a:spcAft>
              <a:defRPr sz="2400">
                <a:solidFill>
                  <a:schemeClr val="tx1"/>
                </a:solidFill>
                <a:latin typeface="Arial" charset="0"/>
                <a:ea typeface="ＭＳ Ｐゴシック" charset="0"/>
              </a:defRPr>
            </a:lvl7pPr>
            <a:lvl8pPr marL="1357473" eaLnBrk="0" fontAlgn="base" hangingPunct="0">
              <a:spcBef>
                <a:spcPct val="0"/>
              </a:spcBef>
              <a:spcAft>
                <a:spcPct val="0"/>
              </a:spcAft>
              <a:defRPr sz="2400">
                <a:solidFill>
                  <a:schemeClr val="tx1"/>
                </a:solidFill>
                <a:latin typeface="Arial" charset="0"/>
                <a:ea typeface="ＭＳ Ｐゴシック" charset="0"/>
              </a:defRPr>
            </a:lvl8pPr>
            <a:lvl9pPr marL="1809963" eaLnBrk="0" fontAlgn="base" hangingPunct="0">
              <a:spcBef>
                <a:spcPct val="0"/>
              </a:spcBef>
              <a:spcAft>
                <a:spcPct val="0"/>
              </a:spcAft>
              <a:defRPr sz="2400">
                <a:solidFill>
                  <a:schemeClr val="tx1"/>
                </a:solidFill>
                <a:latin typeface="Arial" charset="0"/>
                <a:ea typeface="ＭＳ Ｐゴシック" charset="0"/>
              </a:defRPr>
            </a:lvl9pPr>
          </a:lstStyle>
          <a:p>
            <a:fld id="{BB5C8521-C9F6-954D-97C3-A527C5FAA44B}" type="slidenum">
              <a:rPr lang="en-US" sz="1200"/>
              <a:pPr/>
              <a:t>2</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better. More on this later.</a:t>
            </a:r>
          </a:p>
          <a:p>
            <a:r>
              <a:rPr lang="en-US" dirty="0" smtClean="0"/>
              <a:t>Nested in NWA </a:t>
            </a:r>
            <a:endParaRPr lang="en-US" dirty="0"/>
          </a:p>
        </p:txBody>
      </p:sp>
      <p:sp>
        <p:nvSpPr>
          <p:cNvPr id="4" name="Slide Number Placeholder 3"/>
          <p:cNvSpPr>
            <a:spLocks noGrp="1"/>
          </p:cNvSpPr>
          <p:nvPr>
            <p:ph type="sldNum" sz="quarter" idx="10"/>
          </p:nvPr>
        </p:nvSpPr>
        <p:spPr/>
        <p:txBody>
          <a:bodyPr/>
          <a:lstStyle/>
          <a:p>
            <a:fld id="{1315DABB-B41C-A647-8308-A3D2D861143B}" type="slidenum">
              <a:rPr lang="en-US" smtClean="0"/>
              <a:t>3</a:t>
            </a:fld>
            <a:endParaRPr lang="en-US"/>
          </a:p>
        </p:txBody>
      </p:sp>
    </p:spTree>
    <p:extLst>
      <p:ext uri="{BB962C8B-B14F-4D97-AF65-F5344CB8AC3E}">
        <p14:creationId xmlns:p14="http://schemas.microsoft.com/office/powerpoint/2010/main" val="4080909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Reanalysis runs</a:t>
            </a:r>
            <a:r>
              <a:rPr lang="en-US" baseline="0" dirty="0" smtClean="0"/>
              <a:t> on data sets that are largely available in near real time. </a:t>
            </a:r>
          </a:p>
          <a:p>
            <a:r>
              <a:rPr lang="en-US" baseline="0" dirty="0" smtClean="0"/>
              <a:t>Building a real-time (quasi-operational) and reanalysis system in coordination is the best way to go.</a:t>
            </a:r>
          </a:p>
          <a:p>
            <a:r>
              <a:rPr lang="en-US" baseline="0" dirty="0" smtClean="0"/>
              <a:t>Greater potential to build user base – which can leverage support for both development branches </a:t>
            </a:r>
          </a:p>
        </p:txBody>
      </p:sp>
      <p:sp>
        <p:nvSpPr>
          <p:cNvPr id="4" name="Slide Number Placeholder 3"/>
          <p:cNvSpPr>
            <a:spLocks noGrp="1"/>
          </p:cNvSpPr>
          <p:nvPr>
            <p:ph type="sldNum" sz="quarter" idx="10"/>
          </p:nvPr>
        </p:nvSpPr>
        <p:spPr/>
        <p:txBody>
          <a:bodyPr/>
          <a:lstStyle/>
          <a:p>
            <a:fld id="{1315DABB-B41C-A647-8308-A3D2D861143B}"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34615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Canada rivers!</a:t>
            </a:r>
          </a:p>
          <a:p>
            <a:endParaRPr lang="en-US" dirty="0"/>
          </a:p>
        </p:txBody>
      </p:sp>
      <p:sp>
        <p:nvSpPr>
          <p:cNvPr id="4" name="Slide Number Placeholder 3"/>
          <p:cNvSpPr>
            <a:spLocks noGrp="1"/>
          </p:cNvSpPr>
          <p:nvPr>
            <p:ph type="sldNum" sz="quarter" idx="10"/>
          </p:nvPr>
        </p:nvSpPr>
        <p:spPr/>
        <p:txBody>
          <a:bodyPr/>
          <a:lstStyle/>
          <a:p>
            <a:fld id="{1315DABB-B41C-A647-8308-A3D2D861143B}"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45253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71AE89-57E5-EE44-BB10-051425DD2AE1}" type="slidenum">
              <a:rPr lang="en-US">
                <a:solidFill>
                  <a:prstClr val="black"/>
                </a:solidFill>
                <a:latin typeface="Calibri"/>
              </a:rPr>
              <a:pPr>
                <a:defRPr/>
              </a:pPr>
              <a:t>17</a:t>
            </a:fld>
            <a:endParaRPr lang="en-US">
              <a:solidFill>
                <a:prstClr val="black"/>
              </a:solidFill>
              <a:latin typeface="Calibri"/>
            </a:endParaRPr>
          </a:p>
        </p:txBody>
      </p:sp>
      <p:sp>
        <p:nvSpPr>
          <p:cNvPr id="117862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78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037278-230B-C74A-AFDD-7199E437B15B}" type="slidenum">
              <a:rPr lang="en-US">
                <a:solidFill>
                  <a:prstClr val="black"/>
                </a:solidFill>
                <a:latin typeface="Calibri"/>
              </a:rPr>
              <a:pPr>
                <a:defRPr/>
              </a:pPr>
              <a:t>18</a:t>
            </a:fld>
            <a:endParaRPr lang="en-US">
              <a:solidFill>
                <a:prstClr val="black"/>
              </a:solidFill>
              <a:latin typeface="Calibri"/>
            </a:endParaRPr>
          </a:p>
        </p:txBody>
      </p:sp>
      <p:sp>
        <p:nvSpPr>
          <p:cNvPr id="1228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6FBB7F-423E-094A-8DE5-2F761183F894}" type="slidenum">
              <a:rPr lang="en-US">
                <a:solidFill>
                  <a:prstClr val="black"/>
                </a:solidFill>
                <a:latin typeface="Calibri"/>
              </a:rPr>
              <a:pPr>
                <a:defRPr/>
              </a:pPr>
              <a:t>19</a:t>
            </a:fld>
            <a:endParaRPr lang="en-US">
              <a:solidFill>
                <a:prstClr val="black"/>
              </a:solidFill>
              <a:latin typeface="Calibri"/>
            </a:endParaRPr>
          </a:p>
        </p:txBody>
      </p:sp>
      <p:sp>
        <p:nvSpPr>
          <p:cNvPr id="1230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08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9370EB-170A-0748-9962-CF8249069BFB}" type="slidenum">
              <a:rPr lang="en-US">
                <a:solidFill>
                  <a:prstClr val="black"/>
                </a:solidFill>
                <a:latin typeface="Calibri"/>
              </a:rPr>
              <a:pPr>
                <a:defRPr/>
              </a:pPr>
              <a:t>20</a:t>
            </a:fld>
            <a:endParaRPr lang="en-US">
              <a:solidFill>
                <a:prstClr val="black"/>
              </a:solidFill>
              <a:latin typeface="Calibri"/>
            </a:endParaRPr>
          </a:p>
        </p:txBody>
      </p:sp>
      <p:sp>
        <p:nvSpPr>
          <p:cNvPr id="1232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28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54787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422803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209261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1EC52-2E44-9245-A585-E893D66947F6}"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278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27E73B-6490-7144-88BB-A5289670ABC1}"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0806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F7B288-C2EA-1643-89BC-4729A48F8158}"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4434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601064-CDF5-E144-8295-2D04818479F4}"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32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755CF6-1B91-7A44-AAA9-0C1A07E57AAB}"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0620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28814-AB84-7249-8757-D9630E2F5AC6}"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6022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F9373-5DB1-3241-B1CD-332740F34990}"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1131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FE419E-F971-BB41-8D73-CB722B581922}"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297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3775000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42E55-6425-FC4B-927B-BB52A59FCACA}"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0997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1CD5E0-819C-5545-9CEA-6DD9044B5F50}"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8460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88A3CD-5CCA-0345-9A67-8BF3E2AF26EE}"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9865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fld id="{FE46005B-27F2-0E46-8E23-0B748B91CEDA}" type="datetime1">
              <a:rPr lang="en-US" smtClean="0"/>
              <a:pPr/>
              <a:t>10/17/16</a:t>
            </a:fld>
            <a:endParaRPr lang="en-US"/>
          </a:p>
        </p:txBody>
      </p:sp>
      <p:sp>
        <p:nvSpPr>
          <p:cNvPr id="3" name="Footer Placeholder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eaLnBrk="0" hangingPunct="0">
              <a:defRPr/>
            </a:lvl1pPr>
          </a:lstStyle>
          <a:p>
            <a:fld id="{107F4A5A-600F-7849-B73E-6EEB80596A77}" type="slidenum">
              <a:rPr lang="en-US"/>
              <a:pPr/>
              <a:t>‹#›</a:t>
            </a:fld>
            <a:endParaRPr lang="en-US"/>
          </a:p>
        </p:txBody>
      </p:sp>
    </p:spTree>
    <p:extLst>
      <p:ext uri="{BB962C8B-B14F-4D97-AF65-F5344CB8AC3E}">
        <p14:creationId xmlns:p14="http://schemas.microsoft.com/office/powerpoint/2010/main" val="2760059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fld id="{502918F4-AA22-9E49-A7F0-D81471005290}" type="datetime1">
              <a:rPr lang="en-US" smtClean="0"/>
              <a:pPr/>
              <a:t>10/17/16</a:t>
            </a:fld>
            <a:endParaRPr lang="en-US"/>
          </a:p>
        </p:txBody>
      </p:sp>
      <p:sp>
        <p:nvSpPr>
          <p:cNvPr id="6" name="Footer Placeholder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eaLnBrk="0" hangingPunct="0">
              <a:defRPr/>
            </a:lvl1pPr>
          </a:lstStyle>
          <a:p>
            <a:fld id="{A5BE80F4-6DC1-574B-964A-24E4F829D939}" type="slidenum">
              <a:rPr lang="en-US"/>
              <a:pPr/>
              <a:t>‹#›</a:t>
            </a:fld>
            <a:endParaRPr lang="en-US"/>
          </a:p>
        </p:txBody>
      </p:sp>
    </p:spTree>
    <p:extLst>
      <p:ext uri="{BB962C8B-B14F-4D97-AF65-F5344CB8AC3E}">
        <p14:creationId xmlns:p14="http://schemas.microsoft.com/office/powerpoint/2010/main" val="2038426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eaLnBrk="0" hangingPunct="0">
              <a:defRPr/>
            </a:lvl1pPr>
          </a:lstStyle>
          <a:p>
            <a:fld id="{CE8F29A6-955F-E840-9775-2EB550160136}" type="slidenum">
              <a:rPr lang="en-US"/>
              <a:pPr/>
              <a:t>‹#›</a:t>
            </a:fld>
            <a:endParaRPr lang="en-US"/>
          </a:p>
        </p:txBody>
      </p:sp>
    </p:spTree>
    <p:extLst>
      <p:ext uri="{BB962C8B-B14F-4D97-AF65-F5344CB8AC3E}">
        <p14:creationId xmlns:p14="http://schemas.microsoft.com/office/powerpoint/2010/main" val="37361276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eaLnBrk="0" hangingPunct="0">
              <a:defRPr>
                <a:solidFill>
                  <a:schemeClr val="tx1"/>
                </a:solidFill>
                <a:latin typeface="Calibri" pitchFamily="-106" charset="0"/>
                <a:ea typeface="+mn-ea"/>
                <a:cs typeface="+mn-cs"/>
              </a:defRPr>
            </a:lvl1pPr>
          </a:lstStyle>
          <a:p>
            <a:pPr>
              <a:defRPr/>
            </a:pPr>
            <a:fld id="{164EE6BF-8575-964F-8422-9FEDF5501C15}" type="datetime1">
              <a:rPr lang="en-US" smtClean="0">
                <a:solidFill>
                  <a:prstClr val="black"/>
                </a:solidFill>
              </a:rPr>
              <a:pPr>
                <a:defRPr/>
              </a:pPr>
              <a:t>10/17/16</a:t>
            </a:fld>
            <a:endParaRPr lang="en-US">
              <a:solidFill>
                <a:prstClr val="black"/>
              </a:solidFill>
            </a:endParaRPr>
          </a:p>
        </p:txBody>
      </p:sp>
      <p:sp>
        <p:nvSpPr>
          <p:cNvPr id="7" name="Footer Placeholder 6"/>
          <p:cNvSpPr>
            <a:spLocks noGrp="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Slide Number Placeholder 7"/>
          <p:cNvSpPr>
            <a:spLocks noGrp="1"/>
          </p:cNvSpPr>
          <p:nvPr>
            <p:ph type="sldNum" sz="quarter" idx="12"/>
          </p:nvPr>
        </p:nvSpPr>
        <p:spPr/>
        <p:txBody>
          <a:bodyPr/>
          <a:lstStyle>
            <a:lvl1pPr eaLnBrk="0" hangingPunct="0">
              <a:defRPr>
                <a:solidFill>
                  <a:schemeClr val="tx1"/>
                </a:solidFill>
              </a:defRPr>
            </a:lvl1pPr>
          </a:lstStyle>
          <a:p>
            <a:fld id="{FE72E463-421F-4940-883F-8A27353886F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3226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Calibri" pitchFamily="-106" charset="0"/>
                <a:ea typeface="+mn-ea"/>
                <a:cs typeface="+mn-cs"/>
              </a:defRPr>
            </a:lvl1pPr>
          </a:lstStyle>
          <a:p>
            <a:pPr>
              <a:defRPr/>
            </a:pPr>
            <a:fld id="{12867701-EED2-C841-983F-08E6A8B493C8}" type="datetime1">
              <a:rPr lang="en-US" smtClean="0"/>
              <a:pPr>
                <a:defRPr/>
              </a:pPr>
              <a:t>10/17/16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E1CC8FEA-0D23-A04A-BC80-C1DB181EC005}" type="slidenum">
              <a:rPr lang="en-US"/>
              <a:pPr/>
              <a:t>‹#›</a:t>
            </a:fld>
            <a:endParaRPr lang="en-US"/>
          </a:p>
        </p:txBody>
      </p:sp>
    </p:spTree>
    <p:extLst>
      <p:ext uri="{BB962C8B-B14F-4D97-AF65-F5344CB8AC3E}">
        <p14:creationId xmlns:p14="http://schemas.microsoft.com/office/powerpoint/2010/main" val="1839948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36F7FF-5D9C-EF4F-B044-034FC41E3CFF}" type="datetime1">
              <a:rPr lang="en-US" smtClean="0"/>
              <a:pPr/>
              <a:t>10/17/16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07C5B9-D228-BC4D-86D5-5B338142C136}" type="slidenum">
              <a:rPr lang="en-US" smtClean="0"/>
              <a:pPr/>
              <a:t>‹#›</a:t>
            </a:fld>
            <a:endParaRPr lang="en-US"/>
          </a:p>
        </p:txBody>
      </p:sp>
    </p:spTree>
    <p:extLst>
      <p:ext uri="{BB962C8B-B14F-4D97-AF65-F5344CB8AC3E}">
        <p14:creationId xmlns:p14="http://schemas.microsoft.com/office/powerpoint/2010/main" val="151458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8649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300F5-51CB-BD4C-A7D8-E65FD0EE0DA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3292315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1549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2016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4807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780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6128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5311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5652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2848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8735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62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300F5-51CB-BD4C-A7D8-E65FD0EE0DA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103034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300F5-51CB-BD4C-A7D8-E65FD0EE0DAD}" type="datetimeFigureOut">
              <a:rPr lang="en-US" smtClean="0"/>
              <a:t>10/17/16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250209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300F5-51CB-BD4C-A7D8-E65FD0EE0DAD}" type="datetimeFigureOut">
              <a:rPr lang="en-US" smtClean="0"/>
              <a:t>10/17/16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715049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300F5-51CB-BD4C-A7D8-E65FD0EE0DAD}" type="datetimeFigureOut">
              <a:rPr lang="en-US" smtClean="0"/>
              <a:t>10/17/16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72534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300F5-51CB-BD4C-A7D8-E65FD0EE0DA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197055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300F5-51CB-BD4C-A7D8-E65FD0EE0DA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F70C6-D97D-6548-B264-95C32E16E303}" type="slidenum">
              <a:rPr lang="en-US" smtClean="0"/>
              <a:t>‹#›</a:t>
            </a:fld>
            <a:endParaRPr lang="en-US"/>
          </a:p>
        </p:txBody>
      </p:sp>
    </p:spTree>
    <p:extLst>
      <p:ext uri="{BB962C8B-B14F-4D97-AF65-F5344CB8AC3E}">
        <p14:creationId xmlns:p14="http://schemas.microsoft.com/office/powerpoint/2010/main" val="33750509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4.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300F5-51CB-BD4C-A7D8-E65FD0EE0DAD}" type="datetimeFigureOut">
              <a:rPr lang="en-US" smtClean="0"/>
              <a:t>10/17/16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F70C6-D97D-6548-B264-95C32E16E303}" type="slidenum">
              <a:rPr lang="en-US" smtClean="0"/>
              <a:t>‹#›</a:t>
            </a:fld>
            <a:endParaRPr lang="en-US"/>
          </a:p>
        </p:txBody>
      </p:sp>
    </p:spTree>
    <p:extLst>
      <p:ext uri="{BB962C8B-B14F-4D97-AF65-F5344CB8AC3E}">
        <p14:creationId xmlns:p14="http://schemas.microsoft.com/office/powerpoint/2010/main" val="2210760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076D7-2121-6848-B78C-5F25AA7DF3AE}" type="datetime1">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7C5B9-D228-BC4D-86D5-5B338142C1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5041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fontAlgn="base">
              <a:spcBef>
                <a:spcPct val="0"/>
              </a:spcBef>
              <a:spcAft>
                <a:spcPct val="0"/>
              </a:spcAft>
            </a:pPr>
            <a:fld id="{48A3736F-FFF0-A642-B8CB-95673A8DA946}" type="datetime1">
              <a:rPr lang="en-US" smtClean="0">
                <a:ea typeface="ＭＳ Ｐゴシック" charset="0"/>
                <a:cs typeface="ＭＳ Ｐゴシック" charset="0"/>
              </a:rPr>
              <a:pPr defTabSz="914400" fontAlgn="base">
                <a:spcBef>
                  <a:spcPct val="0"/>
                </a:spcBef>
                <a:spcAft>
                  <a:spcPct val="0"/>
                </a:spcAft>
              </a:pPr>
              <a:t>10/17/16</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6" charset="0"/>
                <a:ea typeface="+mn-ea"/>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fontAlgn="base">
              <a:spcBef>
                <a:spcPct val="0"/>
              </a:spcBef>
              <a:spcAft>
                <a:spcPct val="0"/>
              </a:spcAft>
            </a:pPr>
            <a:fld id="{72CA56D7-0044-C74C-B913-8E6C73FCBDA2}" type="slidenum">
              <a:rPr lang="en-US">
                <a:ea typeface="ＭＳ Ｐゴシック" charset="0"/>
                <a:cs typeface="ＭＳ Ｐゴシック" charset="0"/>
              </a:rPr>
              <a:pPr defTabSz="914400"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27915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300F5-51CB-BD4C-A7D8-E65FD0EE0DAD}" type="datetimeFigureOut">
              <a:rPr lang="en-US" smtClean="0">
                <a:solidFill>
                  <a:prstClr val="black">
                    <a:tint val="75000"/>
                  </a:prstClr>
                </a:solidFill>
                <a:latin typeface="Calibri"/>
              </a:rPr>
              <a:pPr/>
              <a:t>10/17/16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F70C6-D97D-6548-B264-95C32E16E3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877738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hyperlink" Target="mailto:jwilkin@rutgers.edu" TargetMode="External"/><Relationship Id="rId6" Type="http://schemas.openxmlformats.org/officeDocument/2006/relationships/hyperlink" Target="http://marine.rutgers.edu/~wilkin" TargetMode="External"/><Relationship Id="rId7" Type="http://schemas.openxmlformats.org/officeDocument/2006/relationships/hyperlink" Target="http://myroms.org" TargetMode="Externa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3.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tds.marine.rutgers.edu/thredds" TargetMode="External"/><Relationship Id="rId4" Type="http://schemas.openxmlformats.org/officeDocument/2006/relationships/hyperlink" Target="unidata.ucar.edu" TargetMode="External"/><Relationship Id="rId5" Type="http://schemas.openxmlformats.org/officeDocument/2006/relationships/image" Target="../media/image23.tif"/><Relationship Id="rId6" Type="http://schemas.openxmlformats.org/officeDocument/2006/relationships/image" Target="../media/image24.png"/><Relationship Id="rId1" Type="http://schemas.openxmlformats.org/officeDocument/2006/relationships/slideLayout" Target="../slideLayouts/slideLayout23.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3.tif"/><Relationship Id="rId1" Type="http://schemas.openxmlformats.org/officeDocument/2006/relationships/slideLayout" Target="../slideLayouts/slideLayout23.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3.tif"/><Relationship Id="rId1" Type="http://schemas.openxmlformats.org/officeDocument/2006/relationships/slideLayout" Target="../slideLayouts/slideLayout23.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8.png"/><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1" Type="http://schemas.openxmlformats.org/officeDocument/2006/relationships/slideLayout" Target="../slideLayouts/slideLayout23.xml"/><Relationship Id="rId2" Type="http://schemas.openxmlformats.org/officeDocument/2006/relationships/image" Target="../media/image30.tiff"/></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1" Type="http://schemas.openxmlformats.org/officeDocument/2006/relationships/slideLayout" Target="../slideLayouts/slideLayout23.xml"/><Relationship Id="rId2"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6.png"/><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3.xml"/><Relationship Id="rId2"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2.tif"/><Relationship Id="rId4" Type="http://schemas.openxmlformats.org/officeDocument/2006/relationships/image" Target="../media/image5.png"/><Relationship Id="rId1" Type="http://schemas.openxmlformats.org/officeDocument/2006/relationships/slideLayout" Target="../slideLayouts/slideLayout23.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6.png"/><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3.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RU_units-banner_r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248400"/>
            <a:ext cx="91725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1" name="Picture 5" descr="imcs_logob"/>
          <p:cNvPicPr>
            <a:picLocks noChangeAspect="1" noChangeArrowheads="1"/>
          </p:cNvPicPr>
          <p:nvPr/>
        </p:nvPicPr>
        <p:blipFill>
          <a:blip r:embed="rId4">
            <a:extLst>
              <a:ext uri="{28A0092B-C50C-407E-A947-70E740481C1C}">
                <a14:useLocalDpi xmlns:a14="http://schemas.microsoft.com/office/drawing/2010/main" val="0"/>
              </a:ext>
            </a:extLst>
          </a:blip>
          <a:srcRect l="4904" t="2632" r="2393" b="3783"/>
          <a:stretch>
            <a:fillRect/>
          </a:stretch>
        </p:blipFill>
        <p:spPr bwMode="auto">
          <a:xfrm>
            <a:off x="146050" y="5334000"/>
            <a:ext cx="6921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3" name="Text Box 7"/>
          <p:cNvSpPr txBox="1">
            <a:spLocks noChangeArrowheads="1"/>
          </p:cNvSpPr>
          <p:nvPr/>
        </p:nvSpPr>
        <p:spPr bwMode="auto">
          <a:xfrm>
            <a:off x="934835" y="5424006"/>
            <a:ext cx="449047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latin typeface="+mn-lt"/>
                <a:hlinkClick r:id="rId5"/>
              </a:rPr>
              <a:t>jwilkin@rutgers.edu</a:t>
            </a:r>
            <a:r>
              <a:rPr lang="en-US" sz="1800" dirty="0">
                <a:solidFill>
                  <a:srgbClr val="000000"/>
                </a:solidFill>
                <a:latin typeface="+mn-lt"/>
              </a:rPr>
              <a:t> </a:t>
            </a:r>
            <a:r>
              <a:rPr lang="en-US" sz="1800" dirty="0" smtClean="0">
                <a:solidFill>
                  <a:srgbClr val="000000"/>
                </a:solidFill>
                <a:latin typeface="+mn-lt"/>
              </a:rPr>
              <a:t/>
            </a:r>
            <a:br>
              <a:rPr lang="en-US" sz="1800" dirty="0" smtClean="0">
                <a:solidFill>
                  <a:srgbClr val="000000"/>
                </a:solidFill>
                <a:latin typeface="+mn-lt"/>
              </a:rPr>
            </a:br>
            <a:r>
              <a:rPr lang="en-US" sz="1800" dirty="0">
                <a:solidFill>
                  <a:srgbClr val="FFFF00"/>
                </a:solidFill>
                <a:latin typeface="Calibri"/>
                <a:hlinkClick r:id="rId6"/>
              </a:rPr>
              <a:t>http://marine.rutgers.edu/</a:t>
            </a:r>
            <a:r>
              <a:rPr lang="en-US" sz="1800" dirty="0" smtClean="0">
                <a:solidFill>
                  <a:srgbClr val="FFFF00"/>
                </a:solidFill>
                <a:latin typeface="Calibri"/>
                <a:hlinkClick r:id="rId6"/>
              </a:rPr>
              <a:t>wilkin</a:t>
            </a:r>
            <a:r>
              <a:rPr lang="en-US" sz="1800" dirty="0" smtClean="0">
                <a:solidFill>
                  <a:srgbClr val="000000"/>
                </a:solidFill>
                <a:latin typeface="+mn-lt"/>
              </a:rPr>
              <a:t> </a:t>
            </a:r>
            <a:endParaRPr lang="en-US" sz="1800" dirty="0">
              <a:solidFill>
                <a:srgbClr val="000000"/>
              </a:solidFill>
              <a:latin typeface="+mn-lt"/>
            </a:endParaRPr>
          </a:p>
        </p:txBody>
      </p:sp>
      <p:sp>
        <p:nvSpPr>
          <p:cNvPr id="43019" name="Rectangle 23"/>
          <p:cNvSpPr>
            <a:spLocks noChangeArrowheads="1"/>
          </p:cNvSpPr>
          <p:nvPr/>
        </p:nvSpPr>
        <p:spPr bwMode="auto">
          <a:xfrm>
            <a:off x="544287" y="600094"/>
            <a:ext cx="805542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600" b="1" dirty="0">
                <a:solidFill>
                  <a:srgbClr val="000000"/>
                </a:solidFill>
              </a:rPr>
              <a:t>Data Assimilative Modeling in Coastal and Shelf Waters of the U.S. Mid-Atlantic Bight and Gulf of Maine</a:t>
            </a:r>
            <a:r>
              <a:rPr lang="en-US" sz="1000" dirty="0">
                <a:solidFill>
                  <a:srgbClr val="000000"/>
                </a:solidFill>
              </a:rPr>
              <a:t/>
            </a:r>
            <a:br>
              <a:rPr lang="en-US" sz="1000" dirty="0">
                <a:solidFill>
                  <a:srgbClr val="000000"/>
                </a:solidFill>
              </a:rPr>
            </a:br>
            <a:r>
              <a:rPr lang="en-US" sz="1000" dirty="0">
                <a:solidFill>
                  <a:srgbClr val="000000"/>
                </a:solidFill>
              </a:rPr>
              <a:t/>
            </a:r>
            <a:br>
              <a:rPr lang="en-US" sz="1000" dirty="0">
                <a:solidFill>
                  <a:srgbClr val="000000"/>
                </a:solidFill>
              </a:rPr>
            </a:br>
            <a:endParaRPr lang="en-US" sz="1000" dirty="0">
              <a:solidFill>
                <a:srgbClr val="000000"/>
              </a:solidFill>
            </a:endParaRPr>
          </a:p>
          <a:p>
            <a:pPr algn="ctr"/>
            <a:r>
              <a:rPr lang="en-US" sz="3600" dirty="0">
                <a:solidFill>
                  <a:srgbClr val="000000"/>
                </a:solidFill>
              </a:rPr>
              <a:t>John Wilkin</a:t>
            </a:r>
            <a:endParaRPr lang="en-US" sz="3200" dirty="0">
              <a:solidFill>
                <a:srgbClr val="000000"/>
              </a:solidFill>
            </a:endParaRPr>
          </a:p>
          <a:p>
            <a:pPr algn="ctr"/>
            <a:r>
              <a:rPr lang="en-US" sz="2400" dirty="0" smtClean="0">
                <a:solidFill>
                  <a:srgbClr val="000000"/>
                </a:solidFill>
              </a:rPr>
              <a:t>Julia Levin, Javier Zavala-</a:t>
            </a:r>
            <a:r>
              <a:rPr lang="en-US" sz="2400" dirty="0" err="1" smtClean="0">
                <a:solidFill>
                  <a:srgbClr val="000000"/>
                </a:solidFill>
              </a:rPr>
              <a:t>Garay</a:t>
            </a:r>
            <a:r>
              <a:rPr lang="en-US" sz="2400" dirty="0" smtClean="0">
                <a:solidFill>
                  <a:srgbClr val="000000"/>
                </a:solidFill>
              </a:rPr>
              <a:t>, </a:t>
            </a:r>
            <a:r>
              <a:rPr lang="en-US" sz="2400" dirty="0" err="1" smtClean="0">
                <a:solidFill>
                  <a:srgbClr val="000000"/>
                </a:solidFill>
              </a:rPr>
              <a:t>Hernan</a:t>
            </a:r>
            <a:r>
              <a:rPr lang="en-US" sz="2400" dirty="0" smtClean="0">
                <a:solidFill>
                  <a:srgbClr val="000000"/>
                </a:solidFill>
              </a:rPr>
              <a:t> </a:t>
            </a:r>
            <a:r>
              <a:rPr lang="en-US" sz="2400" dirty="0" err="1" smtClean="0">
                <a:solidFill>
                  <a:srgbClr val="000000"/>
                </a:solidFill>
              </a:rPr>
              <a:t>Arango</a:t>
            </a:r>
            <a:r>
              <a:rPr lang="en-US" sz="2400" dirty="0">
                <a:solidFill>
                  <a:srgbClr val="000000"/>
                </a:solidFill>
              </a:rPr>
              <a:t/>
            </a:r>
            <a:br>
              <a:rPr lang="en-US" sz="2400" dirty="0">
                <a:solidFill>
                  <a:srgbClr val="000000"/>
                </a:solidFill>
              </a:rPr>
            </a:br>
            <a:r>
              <a:rPr lang="en-US" sz="2800" dirty="0">
                <a:solidFill>
                  <a:srgbClr val="000000"/>
                </a:solidFill>
              </a:rPr>
              <a:t/>
            </a:r>
            <a:br>
              <a:rPr lang="en-US" sz="2800" dirty="0">
                <a:solidFill>
                  <a:srgbClr val="000000"/>
                </a:solidFill>
              </a:rPr>
            </a:br>
            <a:r>
              <a:rPr lang="en-US" sz="2400" dirty="0" smtClean="0">
                <a:solidFill>
                  <a:srgbClr val="000000"/>
                </a:solidFill>
              </a:rPr>
              <a:t>Marine </a:t>
            </a:r>
            <a:r>
              <a:rPr lang="en-US" sz="2400" dirty="0">
                <a:solidFill>
                  <a:srgbClr val="000000"/>
                </a:solidFill>
              </a:rPr>
              <a:t>and Coastal Sciences </a:t>
            </a:r>
            <a:br>
              <a:rPr lang="en-US" sz="2400" dirty="0">
                <a:solidFill>
                  <a:srgbClr val="000000"/>
                </a:solidFill>
              </a:rPr>
            </a:br>
            <a:r>
              <a:rPr lang="en-US" sz="2400" dirty="0">
                <a:solidFill>
                  <a:srgbClr val="000000"/>
                </a:solidFill>
              </a:rPr>
              <a:t>Rutgers, The State University of New Jersey</a:t>
            </a:r>
          </a:p>
          <a:p>
            <a:pPr algn="ctr"/>
            <a:r>
              <a:rPr lang="en-US" sz="2400" dirty="0">
                <a:solidFill>
                  <a:srgbClr val="000000"/>
                </a:solidFill>
              </a:rPr>
              <a:t>New Brunswick, </a:t>
            </a:r>
            <a:r>
              <a:rPr lang="en-US" sz="2400" dirty="0" smtClean="0">
                <a:solidFill>
                  <a:srgbClr val="000000"/>
                </a:solidFill>
              </a:rPr>
              <a:t>NJ, USA</a:t>
            </a:r>
            <a:r>
              <a:rPr lang="en-US" sz="2000" dirty="0">
                <a:solidFill>
                  <a:srgbClr val="000000"/>
                </a:solidFill>
              </a:rPr>
              <a:t/>
            </a:r>
            <a:br>
              <a:rPr lang="en-US" sz="2000" dirty="0">
                <a:solidFill>
                  <a:srgbClr val="000000"/>
                </a:solidFill>
              </a:rPr>
            </a:br>
            <a:endParaRPr lang="en-US" sz="2000" dirty="0">
              <a:solidFill>
                <a:srgbClr val="000000"/>
              </a:solidFill>
            </a:endParaRPr>
          </a:p>
        </p:txBody>
      </p:sp>
      <p:sp>
        <p:nvSpPr>
          <p:cNvPr id="2" name="TextBox 1"/>
          <p:cNvSpPr txBox="1"/>
          <p:nvPr/>
        </p:nvSpPr>
        <p:spPr>
          <a:xfrm>
            <a:off x="5632389" y="5328406"/>
            <a:ext cx="3315218" cy="646331"/>
          </a:xfrm>
          <a:prstGeom prst="rect">
            <a:avLst/>
          </a:prstGeom>
          <a:noFill/>
        </p:spPr>
        <p:txBody>
          <a:bodyPr wrap="none" rtlCol="0">
            <a:spAutoFit/>
          </a:bodyPr>
          <a:lstStyle/>
          <a:p>
            <a:pPr algn="r"/>
            <a:r>
              <a:rPr lang="en-US" dirty="0" smtClean="0"/>
              <a:t>Regional Ocean Modeling System</a:t>
            </a:r>
            <a:br>
              <a:rPr lang="en-US" dirty="0" smtClean="0"/>
            </a:br>
            <a:r>
              <a:rPr lang="en-US" dirty="0" smtClean="0">
                <a:hlinkClick r:id="rId7"/>
              </a:rPr>
              <a:t>http://myroms.org</a:t>
            </a:r>
            <a:r>
              <a:rPr lang="en-US" dirty="0" smtClean="0"/>
              <a:t> </a:t>
            </a:r>
            <a:endParaRPr lang="en-US" dirty="0"/>
          </a:p>
        </p:txBody>
      </p:sp>
      <p:sp>
        <p:nvSpPr>
          <p:cNvPr id="8" name="Text Box 4"/>
          <p:cNvSpPr txBox="1">
            <a:spLocks noChangeArrowheads="1"/>
          </p:cNvSpPr>
          <p:nvPr/>
        </p:nvSpPr>
        <p:spPr bwMode="auto">
          <a:xfrm>
            <a:off x="2286000" y="6292850"/>
            <a:ext cx="6858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200" dirty="0" smtClean="0">
                <a:solidFill>
                  <a:prstClr val="white"/>
                </a:solidFill>
                <a:latin typeface="Verdana" charset="0"/>
              </a:rPr>
              <a:t>ROMS User Workshop, Hobart, Australia</a:t>
            </a:r>
            <a:r>
              <a:rPr lang="en-US" sz="1200" dirty="0">
                <a:solidFill>
                  <a:prstClr val="white"/>
                </a:solidFill>
                <a:latin typeface="Verdana" charset="0"/>
              </a:rPr>
              <a:t/>
            </a:r>
            <a:br>
              <a:rPr lang="en-US" sz="1200" dirty="0">
                <a:solidFill>
                  <a:prstClr val="white"/>
                </a:solidFill>
                <a:latin typeface="Verdana" charset="0"/>
              </a:rPr>
            </a:br>
            <a:r>
              <a:rPr lang="en-US" sz="1200" dirty="0" smtClean="0">
                <a:solidFill>
                  <a:prstClr val="white"/>
                </a:solidFill>
                <a:latin typeface="Verdana" charset="0"/>
              </a:rPr>
              <a:t>17-20 October 2016</a:t>
            </a:r>
            <a:endParaRPr lang="en-US" sz="1200" i="1" dirty="0">
              <a:solidFill>
                <a:prstClr val="white"/>
              </a:solidFill>
              <a:latin typeface="Verdana" charset="0"/>
            </a:endParaRPr>
          </a:p>
        </p:txBody>
      </p:sp>
    </p:spTree>
    <p:extLst>
      <p:ext uri="{BB962C8B-B14F-4D97-AF65-F5344CB8AC3E}">
        <p14:creationId xmlns:p14="http://schemas.microsoft.com/office/powerpoint/2010/main" val="286617012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10524" y="0"/>
            <a:ext cx="2778013" cy="3395349"/>
          </a:xfrm>
          <a:prstGeom prst="rect">
            <a:avLst/>
          </a:prstGeom>
        </p:spPr>
      </p:pic>
      <p:pic>
        <p:nvPicPr>
          <p:cNvPr id="3" name="Picture 2"/>
          <p:cNvPicPr>
            <a:picLocks noChangeAspect="1"/>
          </p:cNvPicPr>
          <p:nvPr/>
        </p:nvPicPr>
        <p:blipFill>
          <a:blip r:embed="rId3"/>
          <a:stretch>
            <a:fillRect/>
          </a:stretch>
        </p:blipFill>
        <p:spPr>
          <a:xfrm>
            <a:off x="6365986" y="-1"/>
            <a:ext cx="2778014" cy="3395350"/>
          </a:xfrm>
          <a:prstGeom prst="rect">
            <a:avLst/>
          </a:prstGeom>
        </p:spPr>
      </p:pic>
      <p:pic>
        <p:nvPicPr>
          <p:cNvPr id="4" name="Picture 3"/>
          <p:cNvPicPr>
            <a:picLocks noChangeAspect="1"/>
          </p:cNvPicPr>
          <p:nvPr/>
        </p:nvPicPr>
        <p:blipFill>
          <a:blip r:embed="rId4"/>
          <a:stretch>
            <a:fillRect/>
          </a:stretch>
        </p:blipFill>
        <p:spPr>
          <a:xfrm>
            <a:off x="0" y="0"/>
            <a:ext cx="2778013" cy="3395349"/>
          </a:xfrm>
          <a:prstGeom prst="rect">
            <a:avLst/>
          </a:prstGeom>
        </p:spPr>
      </p:pic>
      <p:pic>
        <p:nvPicPr>
          <p:cNvPr id="6" name="Picture 5" descr="doppio-forecast-temp.png"/>
          <p:cNvPicPr>
            <a:picLocks noChangeAspect="1"/>
          </p:cNvPicPr>
          <p:nvPr/>
        </p:nvPicPr>
        <p:blipFill rotWithShape="1">
          <a:blip r:embed="rId5">
            <a:extLst>
              <a:ext uri="{28A0092B-C50C-407E-A947-70E740481C1C}">
                <a14:useLocalDpi xmlns:a14="http://schemas.microsoft.com/office/drawing/2010/main" val="0"/>
              </a:ext>
            </a:extLst>
          </a:blip>
          <a:srcRect t="3944"/>
          <a:stretch/>
        </p:blipFill>
        <p:spPr>
          <a:xfrm>
            <a:off x="0" y="3395349"/>
            <a:ext cx="4806462" cy="3462650"/>
          </a:xfrm>
          <a:prstGeom prst="rect">
            <a:avLst/>
          </a:prstGeom>
        </p:spPr>
      </p:pic>
      <p:sp>
        <p:nvSpPr>
          <p:cNvPr id="7" name="TextBox 6"/>
          <p:cNvSpPr txBox="1"/>
          <p:nvPr/>
        </p:nvSpPr>
        <p:spPr>
          <a:xfrm>
            <a:off x="840155" y="2001743"/>
            <a:ext cx="1641230" cy="369332"/>
          </a:xfrm>
          <a:prstGeom prst="rect">
            <a:avLst/>
          </a:prstGeom>
          <a:noFill/>
        </p:spPr>
        <p:txBody>
          <a:bodyPr wrap="square" rtlCol="0">
            <a:spAutoFit/>
          </a:bodyPr>
          <a:lstStyle/>
          <a:p>
            <a:pPr algn="r"/>
            <a:r>
              <a:rPr lang="en-US" dirty="0" smtClean="0">
                <a:solidFill>
                  <a:prstClr val="white"/>
                </a:solidFill>
                <a:latin typeface="Calibri"/>
              </a:rPr>
              <a:t>AVHRR</a:t>
            </a:r>
            <a:endParaRPr lang="en-US" dirty="0">
              <a:solidFill>
                <a:prstClr val="white"/>
              </a:solidFill>
              <a:latin typeface="Calibri"/>
            </a:endParaRPr>
          </a:p>
        </p:txBody>
      </p:sp>
      <p:sp>
        <p:nvSpPr>
          <p:cNvPr id="8" name="TextBox 7"/>
          <p:cNvSpPr txBox="1"/>
          <p:nvPr/>
        </p:nvSpPr>
        <p:spPr>
          <a:xfrm>
            <a:off x="4060094" y="2001743"/>
            <a:ext cx="1641230" cy="369332"/>
          </a:xfrm>
          <a:prstGeom prst="rect">
            <a:avLst/>
          </a:prstGeom>
          <a:noFill/>
        </p:spPr>
        <p:txBody>
          <a:bodyPr wrap="square" rtlCol="0">
            <a:spAutoFit/>
          </a:bodyPr>
          <a:lstStyle/>
          <a:p>
            <a:pPr algn="r"/>
            <a:r>
              <a:rPr lang="en-US" dirty="0" smtClean="0">
                <a:solidFill>
                  <a:prstClr val="white"/>
                </a:solidFill>
                <a:latin typeface="Calibri"/>
              </a:rPr>
              <a:t>Geostationary</a:t>
            </a:r>
            <a:endParaRPr lang="en-US" dirty="0">
              <a:solidFill>
                <a:prstClr val="white"/>
              </a:solidFill>
              <a:latin typeface="Calibri"/>
            </a:endParaRPr>
          </a:p>
        </p:txBody>
      </p:sp>
      <p:sp>
        <p:nvSpPr>
          <p:cNvPr id="9" name="TextBox 8"/>
          <p:cNvSpPr txBox="1"/>
          <p:nvPr/>
        </p:nvSpPr>
        <p:spPr>
          <a:xfrm>
            <a:off x="7205785" y="2001743"/>
            <a:ext cx="1641230" cy="369332"/>
          </a:xfrm>
          <a:prstGeom prst="rect">
            <a:avLst/>
          </a:prstGeom>
          <a:noFill/>
        </p:spPr>
        <p:txBody>
          <a:bodyPr wrap="square" rtlCol="0">
            <a:spAutoFit/>
          </a:bodyPr>
          <a:lstStyle/>
          <a:p>
            <a:pPr algn="r"/>
            <a:r>
              <a:rPr lang="en-US" dirty="0" smtClean="0">
                <a:solidFill>
                  <a:prstClr val="white"/>
                </a:solidFill>
                <a:latin typeface="Calibri"/>
              </a:rPr>
              <a:t>Microwave</a:t>
            </a:r>
            <a:endParaRPr lang="en-US" dirty="0">
              <a:solidFill>
                <a:prstClr val="white"/>
              </a:solidFill>
              <a:latin typeface="Calibri"/>
            </a:endParaRPr>
          </a:p>
        </p:txBody>
      </p:sp>
      <p:sp>
        <p:nvSpPr>
          <p:cNvPr id="10" name="TextBox 9"/>
          <p:cNvSpPr txBox="1"/>
          <p:nvPr/>
        </p:nvSpPr>
        <p:spPr>
          <a:xfrm>
            <a:off x="611555" y="3482760"/>
            <a:ext cx="1641230" cy="646331"/>
          </a:xfrm>
          <a:prstGeom prst="rect">
            <a:avLst/>
          </a:prstGeom>
          <a:noFill/>
        </p:spPr>
        <p:txBody>
          <a:bodyPr wrap="square" rtlCol="0">
            <a:spAutoFit/>
          </a:bodyPr>
          <a:lstStyle/>
          <a:p>
            <a:r>
              <a:rPr lang="en-US" dirty="0" smtClean="0">
                <a:solidFill>
                  <a:prstClr val="black"/>
                </a:solidFill>
                <a:latin typeface="Calibri"/>
              </a:rPr>
              <a:t>Analysis on 20160417</a:t>
            </a:r>
            <a:endParaRPr lang="en-US" dirty="0">
              <a:solidFill>
                <a:prstClr val="black"/>
              </a:solidFill>
              <a:latin typeface="Calibri"/>
            </a:endParaRPr>
          </a:p>
        </p:txBody>
      </p:sp>
      <p:pic>
        <p:nvPicPr>
          <p:cNvPr id="11" name="Picture 10" descr="doppio-forecast-temp.png"/>
          <p:cNvPicPr>
            <a:picLocks noChangeAspect="1"/>
          </p:cNvPicPr>
          <p:nvPr/>
        </p:nvPicPr>
        <p:blipFill rotWithShape="1">
          <a:blip r:embed="rId6">
            <a:extLst>
              <a:ext uri="{28A0092B-C50C-407E-A947-70E740481C1C}">
                <a14:useLocalDpi xmlns:a14="http://schemas.microsoft.com/office/drawing/2010/main" val="0"/>
              </a:ext>
            </a:extLst>
          </a:blip>
          <a:srcRect t="3896"/>
          <a:stretch/>
        </p:blipFill>
        <p:spPr>
          <a:xfrm>
            <a:off x="4339961" y="3395349"/>
            <a:ext cx="4804038" cy="3462650"/>
          </a:xfrm>
          <a:prstGeom prst="rect">
            <a:avLst/>
          </a:prstGeom>
        </p:spPr>
      </p:pic>
      <p:sp>
        <p:nvSpPr>
          <p:cNvPr id="12" name="TextBox 11"/>
          <p:cNvSpPr txBox="1"/>
          <p:nvPr/>
        </p:nvSpPr>
        <p:spPr>
          <a:xfrm>
            <a:off x="4964725" y="3482760"/>
            <a:ext cx="1641230" cy="646331"/>
          </a:xfrm>
          <a:prstGeom prst="rect">
            <a:avLst/>
          </a:prstGeom>
          <a:noFill/>
        </p:spPr>
        <p:txBody>
          <a:bodyPr wrap="square" rtlCol="0">
            <a:spAutoFit/>
          </a:bodyPr>
          <a:lstStyle/>
          <a:p>
            <a:r>
              <a:rPr lang="en-US" dirty="0" smtClean="0">
                <a:solidFill>
                  <a:prstClr val="black"/>
                </a:solidFill>
                <a:latin typeface="Calibri"/>
              </a:rPr>
              <a:t>Forecast from 20160412</a:t>
            </a:r>
            <a:endParaRPr lang="en-US" dirty="0">
              <a:solidFill>
                <a:prstClr val="black"/>
              </a:solidFill>
              <a:latin typeface="Calibri"/>
            </a:endParaRPr>
          </a:p>
        </p:txBody>
      </p:sp>
    </p:spTree>
    <p:extLst>
      <p:ext uri="{BB962C8B-B14F-4D97-AF65-F5344CB8AC3E}">
        <p14:creationId xmlns:p14="http://schemas.microsoft.com/office/powerpoint/2010/main" val="1028906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428"/>
          <a:stretch/>
        </p:blipFill>
        <p:spPr>
          <a:xfrm>
            <a:off x="0" y="1223959"/>
            <a:ext cx="9144000" cy="3294381"/>
          </a:xfrm>
          <a:prstGeom prst="rect">
            <a:avLst/>
          </a:prstGeom>
        </p:spPr>
      </p:pic>
      <p:sp>
        <p:nvSpPr>
          <p:cNvPr id="13" name="TextBox 12"/>
          <p:cNvSpPr txBox="1"/>
          <p:nvPr/>
        </p:nvSpPr>
        <p:spPr>
          <a:xfrm>
            <a:off x="84666" y="84666"/>
            <a:ext cx="6946433" cy="646331"/>
          </a:xfrm>
          <a:prstGeom prst="rect">
            <a:avLst/>
          </a:prstGeom>
          <a:noFill/>
        </p:spPr>
        <p:txBody>
          <a:bodyPr wrap="none" rtlCol="0">
            <a:spAutoFit/>
          </a:bodyPr>
          <a:lstStyle/>
          <a:p>
            <a:r>
              <a:rPr lang="en-US" dirty="0">
                <a:solidFill>
                  <a:prstClr val="black"/>
                </a:solidFill>
                <a:latin typeface="Calibri"/>
              </a:rPr>
              <a:t>Output goes to THREDDS server Forecast Model Run Collection* (FMRC)</a:t>
            </a:r>
          </a:p>
          <a:p>
            <a:r>
              <a:rPr lang="en-US" dirty="0">
                <a:solidFill>
                  <a:prstClr val="black"/>
                </a:solidFill>
                <a:latin typeface="Calibri"/>
              </a:rPr>
              <a:t>at </a:t>
            </a:r>
            <a:r>
              <a:rPr lang="en-US" dirty="0" err="1">
                <a:solidFill>
                  <a:prstClr val="black"/>
                </a:solidFill>
                <a:latin typeface="Calibri"/>
                <a:hlinkClick r:id="rId3" action="ppaction://hlinkfile"/>
              </a:rPr>
              <a:t>tds.marine.rutgers.edu</a:t>
            </a:r>
            <a:r>
              <a:rPr lang="en-US" dirty="0">
                <a:solidFill>
                  <a:prstClr val="black"/>
                </a:solidFill>
                <a:latin typeface="Calibri"/>
                <a:hlinkClick r:id="rId3" action="ppaction://hlinkfile"/>
              </a:rPr>
              <a:t>/</a:t>
            </a:r>
            <a:r>
              <a:rPr lang="en-US" dirty="0" err="1">
                <a:solidFill>
                  <a:prstClr val="black"/>
                </a:solidFill>
                <a:latin typeface="Calibri"/>
                <a:hlinkClick r:id="rId3" action="ppaction://hlinkfile"/>
              </a:rPr>
              <a:t>thredds</a:t>
            </a:r>
            <a:endParaRPr lang="en-US" dirty="0">
              <a:solidFill>
                <a:prstClr val="black"/>
              </a:solidFill>
              <a:latin typeface="Calibri"/>
            </a:endParaRPr>
          </a:p>
        </p:txBody>
      </p:sp>
      <p:sp>
        <p:nvSpPr>
          <p:cNvPr id="15" name="TextBox 14"/>
          <p:cNvSpPr txBox="1"/>
          <p:nvPr/>
        </p:nvSpPr>
        <p:spPr>
          <a:xfrm>
            <a:off x="7498235" y="104989"/>
            <a:ext cx="1558452" cy="307777"/>
          </a:xfrm>
          <a:prstGeom prst="rect">
            <a:avLst/>
          </a:prstGeom>
          <a:noFill/>
        </p:spPr>
        <p:txBody>
          <a:bodyPr wrap="none" rtlCol="0">
            <a:spAutoFit/>
          </a:bodyPr>
          <a:lstStyle/>
          <a:p>
            <a:r>
              <a:rPr lang="en-US" sz="1400" dirty="0">
                <a:solidFill>
                  <a:prstClr val="black"/>
                </a:solidFill>
                <a:latin typeface="Calibri"/>
              </a:rPr>
              <a:t>*</a:t>
            </a:r>
            <a:r>
              <a:rPr lang="en-US" sz="1400" dirty="0">
                <a:solidFill>
                  <a:prstClr val="black"/>
                </a:solidFill>
                <a:latin typeface="Calibri"/>
                <a:hlinkClick r:id="rId4" action="ppaction://hlinkfile"/>
              </a:rPr>
              <a:t>unidata.ucar.edu </a:t>
            </a:r>
            <a:endParaRPr lang="en-US" sz="1400" dirty="0">
              <a:solidFill>
                <a:prstClr val="black"/>
              </a:solidFill>
              <a:latin typeface="Calibri"/>
            </a:endParaRPr>
          </a:p>
        </p:txBody>
      </p:sp>
      <p:pic>
        <p:nvPicPr>
          <p:cNvPr id="7" name="Picture 6" descr="Wilkin-GOV-DA-Modeling-MAB.tif"/>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076" t="21570" r="28356" b="41417"/>
          <a:stretch/>
        </p:blipFill>
        <p:spPr>
          <a:xfrm>
            <a:off x="4682831" y="3635185"/>
            <a:ext cx="4209152" cy="2310605"/>
          </a:xfrm>
          <a:prstGeom prst="rect">
            <a:avLst/>
          </a:prstGeom>
          <a:solidFill>
            <a:schemeClr val="bg1"/>
          </a:solidFill>
          <a:ln>
            <a:solidFill>
              <a:schemeClr val="accent1"/>
            </a:solidFill>
          </a:ln>
          <a:effectLst>
            <a:outerShdw blurRad="50800" dist="38100" dir="2700000" algn="tl" rotWithShape="0">
              <a:srgbClr val="000000">
                <a:alpha val="43000"/>
              </a:srgbClr>
            </a:outerShdw>
          </a:effectLst>
        </p:spPr>
      </p:pic>
      <p:cxnSp>
        <p:nvCxnSpPr>
          <p:cNvPr id="8" name="Straight Connector 7"/>
          <p:cNvCxnSpPr/>
          <p:nvPr/>
        </p:nvCxnSpPr>
        <p:spPr>
          <a:xfrm flipH="1" flipV="1">
            <a:off x="535520" y="2631514"/>
            <a:ext cx="4147312" cy="1938620"/>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7" idx="1"/>
          </p:cNvCxnSpPr>
          <p:nvPr/>
        </p:nvCxnSpPr>
        <p:spPr>
          <a:xfrm flipH="1" flipV="1">
            <a:off x="535520" y="3212895"/>
            <a:ext cx="4147311" cy="1577593"/>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stretch>
            <a:fillRect/>
          </a:stretch>
        </p:blipFill>
        <p:spPr>
          <a:xfrm>
            <a:off x="0" y="1060844"/>
            <a:ext cx="9144000" cy="311207"/>
          </a:xfrm>
          <a:prstGeom prst="rect">
            <a:avLst/>
          </a:prstGeom>
        </p:spPr>
      </p:pic>
    </p:spTree>
    <p:extLst>
      <p:ext uri="{BB962C8B-B14F-4D97-AF65-F5344CB8AC3E}">
        <p14:creationId xmlns:p14="http://schemas.microsoft.com/office/powerpoint/2010/main" val="1353876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428"/>
          <a:stretch/>
        </p:blipFill>
        <p:spPr>
          <a:xfrm>
            <a:off x="0" y="1223959"/>
            <a:ext cx="9144000" cy="3294381"/>
          </a:xfrm>
          <a:prstGeom prst="rect">
            <a:avLst/>
          </a:prstGeom>
        </p:spPr>
      </p:pic>
      <p:pic>
        <p:nvPicPr>
          <p:cNvPr id="11" name="Picture 10"/>
          <p:cNvPicPr>
            <a:picLocks noChangeAspect="1"/>
          </p:cNvPicPr>
          <p:nvPr/>
        </p:nvPicPr>
        <p:blipFill>
          <a:blip r:embed="rId3"/>
          <a:stretch>
            <a:fillRect/>
          </a:stretch>
        </p:blipFill>
        <p:spPr>
          <a:xfrm>
            <a:off x="0" y="1060844"/>
            <a:ext cx="9144000" cy="311207"/>
          </a:xfrm>
          <a:prstGeom prst="rect">
            <a:avLst/>
          </a:prstGeom>
        </p:spPr>
      </p:pic>
      <p:sp>
        <p:nvSpPr>
          <p:cNvPr id="10" name="TextBox 9"/>
          <p:cNvSpPr txBox="1"/>
          <p:nvPr/>
        </p:nvSpPr>
        <p:spPr>
          <a:xfrm>
            <a:off x="259763" y="160382"/>
            <a:ext cx="7781848" cy="369332"/>
          </a:xfrm>
          <a:prstGeom prst="rect">
            <a:avLst/>
          </a:prstGeom>
          <a:noFill/>
        </p:spPr>
        <p:txBody>
          <a:bodyPr wrap="none" rtlCol="0">
            <a:spAutoFit/>
          </a:bodyPr>
          <a:lstStyle/>
          <a:p>
            <a:r>
              <a:rPr lang="en-US" u="sng" dirty="0">
                <a:solidFill>
                  <a:prstClr val="black"/>
                </a:solidFill>
                <a:latin typeface="Calibri"/>
              </a:rPr>
              <a:t>Forecast Model </a:t>
            </a:r>
            <a:r>
              <a:rPr lang="en-US" u="sng" dirty="0" smtClean="0">
                <a:solidFill>
                  <a:prstClr val="black"/>
                </a:solidFill>
                <a:latin typeface="Calibri"/>
              </a:rPr>
              <a:t>Run Collection (FMRC)</a:t>
            </a:r>
            <a:r>
              <a:rPr lang="en-US" dirty="0" smtClean="0">
                <a:solidFill>
                  <a:prstClr val="black"/>
                </a:solidFill>
                <a:latin typeface="Calibri"/>
              </a:rPr>
              <a:t>: </a:t>
            </a:r>
            <a:r>
              <a:rPr lang="en-US" dirty="0">
                <a:solidFill>
                  <a:prstClr val="black"/>
                </a:solidFill>
                <a:latin typeface="Calibri"/>
              </a:rPr>
              <a:t>Output from a single analysis and forecast</a:t>
            </a:r>
          </a:p>
        </p:txBody>
      </p:sp>
      <p:pic>
        <p:nvPicPr>
          <p:cNvPr id="12" name="Picture 11"/>
          <p:cNvPicPr>
            <a:picLocks noChangeAspect="1"/>
          </p:cNvPicPr>
          <p:nvPr/>
        </p:nvPicPr>
        <p:blipFill rotWithShape="1">
          <a:blip r:embed="rId4"/>
          <a:srcRect t="27931" r="47919"/>
          <a:stretch/>
        </p:blipFill>
        <p:spPr>
          <a:xfrm>
            <a:off x="3771063" y="715793"/>
            <a:ext cx="4762312" cy="2074144"/>
          </a:xfrm>
          <a:prstGeom prst="rect">
            <a:avLst/>
          </a:prstGeom>
          <a:ln w="19050">
            <a:solidFill>
              <a:schemeClr val="accent1"/>
            </a:solidFill>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5"/>
          <a:srcRect r="29453" b="28804"/>
          <a:stretch/>
        </p:blipFill>
        <p:spPr>
          <a:xfrm>
            <a:off x="259763" y="3771197"/>
            <a:ext cx="6450768" cy="2818888"/>
          </a:xfrm>
          <a:prstGeom prst="rect">
            <a:avLst/>
          </a:prstGeom>
          <a:ln w="19050">
            <a:solidFill>
              <a:schemeClr val="accent1"/>
            </a:solidFill>
          </a:ln>
          <a:effectLst>
            <a:outerShdw blurRad="50800" dist="38100" dir="2700000" algn="tl" rotWithShape="0">
              <a:srgbClr val="000000">
                <a:alpha val="43000"/>
              </a:srgbClr>
            </a:outerShdw>
          </a:effectLst>
        </p:spPr>
      </p:pic>
      <p:cxnSp>
        <p:nvCxnSpPr>
          <p:cNvPr id="16" name="Straight Connector 15"/>
          <p:cNvCxnSpPr>
            <a:endCxn id="14" idx="0"/>
          </p:cNvCxnSpPr>
          <p:nvPr/>
        </p:nvCxnSpPr>
        <p:spPr>
          <a:xfrm flipH="1">
            <a:off x="3485147" y="1772850"/>
            <a:ext cx="934453" cy="1998347"/>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09601" y="1752865"/>
            <a:ext cx="3161462" cy="1767562"/>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pic>
        <p:nvPicPr>
          <p:cNvPr id="18" name="Picture 17" descr="Wilkin-GOV-DA-Modeling-MAB.tif"/>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76" t="21570" r="52419" b="41417"/>
          <a:stretch/>
        </p:blipFill>
        <p:spPr>
          <a:xfrm>
            <a:off x="6237512" y="3045672"/>
            <a:ext cx="2206176" cy="2310605"/>
          </a:xfrm>
          <a:prstGeom prst="rect">
            <a:avLst/>
          </a:prstGeom>
          <a:solidFill>
            <a:schemeClr val="bg1"/>
          </a:solidFill>
          <a:ln>
            <a:solidFill>
              <a:schemeClr val="accent1"/>
            </a:solidFill>
          </a:ln>
          <a:effectLst>
            <a:outerShdw blurRad="50800" dist="38100" dir="2700000" algn="tl" rotWithShape="0">
              <a:srgbClr val="000000">
                <a:alpha val="43000"/>
              </a:srgbClr>
            </a:outerShdw>
          </a:effectLst>
        </p:spPr>
      </p:pic>
      <p:sp>
        <p:nvSpPr>
          <p:cNvPr id="19" name="Rounded Rectangle 18"/>
          <p:cNvSpPr/>
          <p:nvPr/>
        </p:nvSpPr>
        <p:spPr>
          <a:xfrm>
            <a:off x="6515100" y="3734184"/>
            <a:ext cx="1803400" cy="255735"/>
          </a:xfrm>
          <a:prstGeom prst="roundRect">
            <a:avLst/>
          </a:prstGeom>
          <a:no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885235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428"/>
          <a:stretch/>
        </p:blipFill>
        <p:spPr>
          <a:xfrm>
            <a:off x="0" y="1223959"/>
            <a:ext cx="9144000" cy="3294381"/>
          </a:xfrm>
          <a:prstGeom prst="rect">
            <a:avLst/>
          </a:prstGeom>
        </p:spPr>
      </p:pic>
      <p:pic>
        <p:nvPicPr>
          <p:cNvPr id="20" name="Picture 19"/>
          <p:cNvPicPr>
            <a:picLocks noChangeAspect="1"/>
          </p:cNvPicPr>
          <p:nvPr/>
        </p:nvPicPr>
        <p:blipFill>
          <a:blip r:embed="rId3"/>
          <a:stretch>
            <a:fillRect/>
          </a:stretch>
        </p:blipFill>
        <p:spPr>
          <a:xfrm>
            <a:off x="0" y="1060844"/>
            <a:ext cx="9144000" cy="311207"/>
          </a:xfrm>
          <a:prstGeom prst="rect">
            <a:avLst/>
          </a:prstGeom>
        </p:spPr>
      </p:pic>
      <p:pic>
        <p:nvPicPr>
          <p:cNvPr id="10" name="Picture 9"/>
          <p:cNvPicPr>
            <a:picLocks noChangeAspect="1"/>
          </p:cNvPicPr>
          <p:nvPr/>
        </p:nvPicPr>
        <p:blipFill rotWithShape="1">
          <a:blip r:embed="rId4"/>
          <a:srcRect t="27931" r="47919"/>
          <a:stretch/>
        </p:blipFill>
        <p:spPr>
          <a:xfrm>
            <a:off x="3771063" y="812243"/>
            <a:ext cx="4762312" cy="2074144"/>
          </a:xfrm>
          <a:prstGeom prst="rect">
            <a:avLst/>
          </a:prstGeom>
          <a:ln w="19050">
            <a:solidFill>
              <a:schemeClr val="accent1"/>
            </a:solidFill>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a:srcRect r="36329" b="35531"/>
          <a:stretch/>
        </p:blipFill>
        <p:spPr>
          <a:xfrm>
            <a:off x="3035399" y="3402132"/>
            <a:ext cx="5822096" cy="3103272"/>
          </a:xfrm>
          <a:prstGeom prst="rect">
            <a:avLst/>
          </a:prstGeom>
          <a:ln w="19050">
            <a:solidFill>
              <a:schemeClr val="accent1"/>
            </a:solidFill>
          </a:ln>
          <a:effectLst>
            <a:outerShdw blurRad="50800" dist="38100" dir="2700000" algn="tl" rotWithShape="0">
              <a:srgbClr val="000000">
                <a:alpha val="43000"/>
              </a:srgbClr>
            </a:outerShdw>
          </a:effectLst>
        </p:spPr>
      </p:pic>
      <p:cxnSp>
        <p:nvCxnSpPr>
          <p:cNvPr id="14" name="Straight Connector 13"/>
          <p:cNvCxnSpPr>
            <a:endCxn id="12" idx="0"/>
          </p:cNvCxnSpPr>
          <p:nvPr/>
        </p:nvCxnSpPr>
        <p:spPr>
          <a:xfrm>
            <a:off x="4387446" y="2255086"/>
            <a:ext cx="1559001" cy="1147046"/>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59763" y="176457"/>
            <a:ext cx="7380371" cy="369332"/>
          </a:xfrm>
          <a:prstGeom prst="rect">
            <a:avLst/>
          </a:prstGeom>
          <a:noFill/>
        </p:spPr>
        <p:txBody>
          <a:bodyPr wrap="none" rtlCol="0">
            <a:spAutoFit/>
          </a:bodyPr>
          <a:lstStyle/>
          <a:p>
            <a:r>
              <a:rPr lang="en-US" u="sng" dirty="0">
                <a:solidFill>
                  <a:prstClr val="black"/>
                </a:solidFill>
                <a:latin typeface="Calibri"/>
              </a:rPr>
              <a:t>Constant Forecast Offset</a:t>
            </a:r>
            <a:r>
              <a:rPr lang="en-US" dirty="0">
                <a:solidFill>
                  <a:prstClr val="black"/>
                </a:solidFill>
                <a:latin typeface="Calibri"/>
              </a:rPr>
              <a:t>: Every realization of a given date from all forecasts </a:t>
            </a:r>
          </a:p>
        </p:txBody>
      </p:sp>
      <p:cxnSp>
        <p:nvCxnSpPr>
          <p:cNvPr id="17" name="Straight Connector 16"/>
          <p:cNvCxnSpPr/>
          <p:nvPr/>
        </p:nvCxnSpPr>
        <p:spPr>
          <a:xfrm flipH="1">
            <a:off x="609601" y="1849315"/>
            <a:ext cx="3161462" cy="1687187"/>
          </a:xfrm>
          <a:prstGeom prst="line">
            <a:avLst/>
          </a:prstGeom>
          <a:ln w="19050">
            <a:headEnd type="oval"/>
            <a:tailEnd type="oval"/>
          </a:ln>
        </p:spPr>
        <p:style>
          <a:lnRef idx="2">
            <a:schemeClr val="accent1"/>
          </a:lnRef>
          <a:fillRef idx="0">
            <a:schemeClr val="accent1"/>
          </a:fillRef>
          <a:effectRef idx="1">
            <a:schemeClr val="accent1"/>
          </a:effectRef>
          <a:fontRef idx="minor">
            <a:schemeClr val="tx1"/>
          </a:fontRef>
        </p:style>
      </p:cxnSp>
      <p:pic>
        <p:nvPicPr>
          <p:cNvPr id="18" name="Picture 17" descr="Wilkin-GOV-DA-Modeling-MAB.tif"/>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76" t="21570" r="52419" b="41417"/>
          <a:stretch/>
        </p:blipFill>
        <p:spPr>
          <a:xfrm>
            <a:off x="6522775" y="1845236"/>
            <a:ext cx="2206176" cy="2310605"/>
          </a:xfrm>
          <a:prstGeom prst="rect">
            <a:avLst/>
          </a:prstGeom>
          <a:solidFill>
            <a:schemeClr val="bg1"/>
          </a:solidFill>
          <a:ln>
            <a:solidFill>
              <a:schemeClr val="accent1"/>
            </a:solidFill>
          </a:ln>
          <a:effectLst>
            <a:outerShdw blurRad="50800" dist="38100" dir="2700000" algn="tl" rotWithShape="0">
              <a:srgbClr val="000000">
                <a:alpha val="43000"/>
              </a:srgbClr>
            </a:outerShdw>
          </a:effectLst>
        </p:spPr>
      </p:pic>
      <p:sp>
        <p:nvSpPr>
          <p:cNvPr id="19" name="Rounded Rectangle 18"/>
          <p:cNvSpPr/>
          <p:nvPr/>
        </p:nvSpPr>
        <p:spPr>
          <a:xfrm rot="3619123">
            <a:off x="7314119" y="2976087"/>
            <a:ext cx="1803400" cy="255735"/>
          </a:xfrm>
          <a:prstGeom prst="roundRect">
            <a:avLst/>
          </a:prstGeom>
          <a:no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333446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4284" r="54062"/>
          <a:stretch/>
        </p:blipFill>
        <p:spPr>
          <a:xfrm>
            <a:off x="195372" y="2750914"/>
            <a:ext cx="4200582" cy="3637906"/>
          </a:xfrm>
          <a:prstGeom prst="rect">
            <a:avLst/>
          </a:prstGeom>
        </p:spPr>
      </p:pic>
      <p:pic>
        <p:nvPicPr>
          <p:cNvPr id="7" name="Picture 6"/>
          <p:cNvPicPr>
            <a:picLocks noChangeAspect="1"/>
          </p:cNvPicPr>
          <p:nvPr/>
        </p:nvPicPr>
        <p:blipFill rotWithShape="1">
          <a:blip r:embed="rId2"/>
          <a:srcRect l="53352" t="4129"/>
          <a:stretch/>
        </p:blipFill>
        <p:spPr>
          <a:xfrm>
            <a:off x="4772574" y="49705"/>
            <a:ext cx="4265470" cy="3643786"/>
          </a:xfrm>
          <a:prstGeom prst="rect">
            <a:avLst/>
          </a:prstGeom>
          <a:solidFill>
            <a:schemeClr val="bg1"/>
          </a:solidFill>
        </p:spPr>
      </p:pic>
      <p:pic>
        <p:nvPicPr>
          <p:cNvPr id="6" name="Picture 5"/>
          <p:cNvPicPr>
            <a:picLocks noChangeAspect="1"/>
          </p:cNvPicPr>
          <p:nvPr/>
        </p:nvPicPr>
        <p:blipFill rotWithShape="1">
          <a:blip r:embed="rId3"/>
          <a:srcRect b="4020"/>
          <a:stretch/>
        </p:blipFill>
        <p:spPr>
          <a:xfrm>
            <a:off x="4682372" y="3538207"/>
            <a:ext cx="3786060" cy="3213258"/>
          </a:xfrm>
          <a:prstGeom prst="rect">
            <a:avLst/>
          </a:prstGeom>
        </p:spPr>
      </p:pic>
      <p:sp>
        <p:nvSpPr>
          <p:cNvPr id="9" name="Rectangle 2"/>
          <p:cNvSpPr txBox="1">
            <a:spLocks noChangeArrowheads="1"/>
          </p:cNvSpPr>
          <p:nvPr/>
        </p:nvSpPr>
        <p:spPr>
          <a:xfrm>
            <a:off x="460931" y="738823"/>
            <a:ext cx="4144554" cy="1433678"/>
          </a:xfrm>
          <a:prstGeom prst="rect">
            <a:avLst/>
          </a:prstGeom>
        </p:spPr>
        <p:txBody>
          <a:bodyPr>
            <a:normAutofit fontScale="97500"/>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altLang="zh-CN" sz="2000" b="1" dirty="0" err="1" smtClean="0">
                <a:latin typeface="+mn-lt"/>
                <a:ea typeface="宋体" charset="0"/>
                <a:cs typeface="宋体" charset="0"/>
              </a:rPr>
              <a:t>ESPreSSO</a:t>
            </a:r>
            <a:r>
              <a:rPr lang="en-US" altLang="zh-CN" sz="2000" b="1" dirty="0" smtClean="0">
                <a:latin typeface="+mn-lt"/>
                <a:ea typeface="宋体" charset="0"/>
                <a:cs typeface="宋体" charset="0"/>
              </a:rPr>
              <a:t> SSH variability correlation improves with assimilation, and predicts variance in withheld observations from ENVISAT</a:t>
            </a:r>
            <a:endParaRPr lang="en-US" sz="2000" b="1" dirty="0">
              <a:latin typeface="+mn-lt"/>
              <a:ea typeface="宋体" charset="0"/>
              <a:cs typeface="宋体" charset="0"/>
            </a:endParaRPr>
          </a:p>
        </p:txBody>
      </p:sp>
      <p:sp>
        <p:nvSpPr>
          <p:cNvPr id="10" name="Text Box 3"/>
          <p:cNvSpPr txBox="1">
            <a:spLocks noChangeArrowheads="1"/>
          </p:cNvSpPr>
          <p:nvPr/>
        </p:nvSpPr>
        <p:spPr bwMode="auto">
          <a:xfrm>
            <a:off x="453353" y="130663"/>
            <a:ext cx="3229069" cy="523220"/>
          </a:xfrm>
          <a:prstGeom prst="rect">
            <a:avLst/>
          </a:prstGeom>
          <a:noFill/>
          <a:ln>
            <a:noFill/>
          </a:ln>
          <a:effectLst/>
          <a:extLst>
            <a:ext uri="{909E8E84-426E-40dd-AFC4-6F175D3DCCD1}">
              <a14:hiddenFill xmlns:a14="http://schemas.microsoft.com/office/drawing/2010/main" xmlns="">
                <a:solidFill>
                  <a:srgbClr val="80837D"/>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spAutoFit/>
          </a:bodyPr>
          <a:lstStyle/>
          <a:p>
            <a:pPr>
              <a:defRPr/>
            </a:pPr>
            <a:r>
              <a:rPr lang="en-US" sz="2800" b="1" dirty="0">
                <a:solidFill>
                  <a:srgbClr val="000000"/>
                </a:solidFill>
              </a:rPr>
              <a:t>A</a:t>
            </a:r>
            <a:r>
              <a:rPr lang="en-US" sz="2800" b="1" dirty="0" smtClean="0">
                <a:solidFill>
                  <a:srgbClr val="000000"/>
                </a:solidFill>
              </a:rPr>
              <a:t>nalysis skill for SSH</a:t>
            </a:r>
            <a:endParaRPr lang="en-US" sz="2800" b="1" dirty="0">
              <a:solidFill>
                <a:srgbClr val="000000"/>
              </a:solidFill>
            </a:endParaRPr>
          </a:p>
        </p:txBody>
      </p:sp>
      <p:sp>
        <p:nvSpPr>
          <p:cNvPr id="11" name="Rectangle 2"/>
          <p:cNvSpPr txBox="1">
            <a:spLocks noChangeArrowheads="1"/>
          </p:cNvSpPr>
          <p:nvPr/>
        </p:nvSpPr>
        <p:spPr>
          <a:xfrm>
            <a:off x="747003" y="2712831"/>
            <a:ext cx="2494543" cy="713040"/>
          </a:xfrm>
          <a:prstGeom prst="rect">
            <a:avLst/>
          </a:prstGeom>
          <a:solidFill>
            <a:schemeClr val="bg1"/>
          </a:solidFill>
        </p:spPr>
        <p:txBody>
          <a:bodyPr>
            <a:normAutofit fontScale="97500"/>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altLang="zh-CN" sz="1600" b="1" dirty="0" smtClean="0">
                <a:latin typeface="+mn-lt"/>
                <a:ea typeface="宋体" charset="0"/>
                <a:cs typeface="宋体" charset="0"/>
              </a:rPr>
              <a:t>Correlation when no </a:t>
            </a:r>
            <a:br>
              <a:rPr lang="en-US" altLang="zh-CN" sz="1600" b="1" dirty="0" smtClean="0">
                <a:latin typeface="+mn-lt"/>
                <a:ea typeface="宋体" charset="0"/>
                <a:cs typeface="宋体" charset="0"/>
              </a:rPr>
            </a:br>
            <a:r>
              <a:rPr lang="en-US" altLang="zh-CN" sz="1600" b="1" dirty="0" smtClean="0">
                <a:latin typeface="+mn-lt"/>
                <a:ea typeface="宋体" charset="0"/>
                <a:cs typeface="宋体" charset="0"/>
              </a:rPr>
              <a:t>assimilation</a:t>
            </a:r>
            <a:endParaRPr lang="en-US" sz="1600" b="1" dirty="0">
              <a:latin typeface="+mn-lt"/>
              <a:ea typeface="宋体" charset="0"/>
              <a:cs typeface="宋体" charset="0"/>
            </a:endParaRPr>
          </a:p>
        </p:txBody>
      </p:sp>
      <p:sp>
        <p:nvSpPr>
          <p:cNvPr id="12" name="Rectangle 2"/>
          <p:cNvSpPr txBox="1">
            <a:spLocks noChangeArrowheads="1"/>
          </p:cNvSpPr>
          <p:nvPr/>
        </p:nvSpPr>
        <p:spPr>
          <a:xfrm>
            <a:off x="5171876" y="166689"/>
            <a:ext cx="2982116" cy="555421"/>
          </a:xfrm>
          <a:prstGeom prst="rect">
            <a:avLst/>
          </a:prstGeom>
          <a:solidFill>
            <a:schemeClr val="bg1"/>
          </a:solidFill>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altLang="zh-CN" sz="1600" b="1" dirty="0" smtClean="0">
                <a:latin typeface="+mn-lt"/>
                <a:ea typeface="宋体" charset="0"/>
                <a:cs typeface="宋体" charset="0"/>
              </a:rPr>
              <a:t>Correlation after assimilation of </a:t>
            </a:r>
            <a:br>
              <a:rPr lang="en-US" altLang="zh-CN" sz="1600" b="1" dirty="0" smtClean="0">
                <a:latin typeface="+mn-lt"/>
                <a:ea typeface="宋体" charset="0"/>
                <a:cs typeface="宋体" charset="0"/>
              </a:rPr>
            </a:br>
            <a:r>
              <a:rPr lang="en-US" altLang="zh-CN" sz="1600" b="1" dirty="0" smtClean="0">
                <a:latin typeface="+mn-lt"/>
                <a:ea typeface="宋体" charset="0"/>
                <a:cs typeface="宋体" charset="0"/>
              </a:rPr>
              <a:t>SSH and SST</a:t>
            </a:r>
            <a:endParaRPr lang="en-US" sz="1600" b="1" dirty="0">
              <a:latin typeface="+mn-lt"/>
              <a:ea typeface="宋体" charset="0"/>
              <a:cs typeface="宋体" charset="0"/>
            </a:endParaRPr>
          </a:p>
        </p:txBody>
      </p:sp>
      <p:sp>
        <p:nvSpPr>
          <p:cNvPr id="13" name="Rectangle 2"/>
          <p:cNvSpPr txBox="1">
            <a:spLocks noChangeArrowheads="1"/>
          </p:cNvSpPr>
          <p:nvPr/>
        </p:nvSpPr>
        <p:spPr>
          <a:xfrm>
            <a:off x="5190604" y="3561217"/>
            <a:ext cx="2829716" cy="616673"/>
          </a:xfrm>
          <a:prstGeom prst="rect">
            <a:avLst/>
          </a:prstGeom>
          <a:solidFill>
            <a:schemeClr val="bg1"/>
          </a:solidFill>
        </p:spPr>
        <p:txBody>
          <a:bodyPr>
            <a:normAutofit fontScale="97500"/>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altLang="zh-CN" sz="1600" b="1" dirty="0" smtClean="0">
                <a:latin typeface="+mn-lt"/>
                <a:ea typeface="宋体" charset="0"/>
                <a:cs typeface="宋体" charset="0"/>
              </a:rPr>
              <a:t>Correlation with ENVISAT SSH </a:t>
            </a:r>
            <a:br>
              <a:rPr lang="en-US" altLang="zh-CN" sz="1600" b="1" dirty="0" smtClean="0">
                <a:latin typeface="+mn-lt"/>
                <a:ea typeface="宋体" charset="0"/>
                <a:cs typeface="宋体" charset="0"/>
              </a:rPr>
            </a:br>
            <a:r>
              <a:rPr lang="en-US" altLang="zh-CN" sz="1600" b="1" dirty="0" smtClean="0">
                <a:latin typeface="+mn-lt"/>
                <a:ea typeface="宋体" charset="0"/>
                <a:cs typeface="宋体" charset="0"/>
              </a:rPr>
              <a:t>not assimilated</a:t>
            </a:r>
            <a:endParaRPr lang="en-US" sz="1600" b="1" dirty="0">
              <a:latin typeface="+mn-lt"/>
              <a:ea typeface="宋体" charset="0"/>
              <a:cs typeface="宋体" charset="0"/>
            </a:endParaRPr>
          </a:p>
        </p:txBody>
      </p:sp>
      <p:pic>
        <p:nvPicPr>
          <p:cNvPr id="8" name="Picture 7"/>
          <p:cNvPicPr>
            <a:picLocks noChangeAspect="1"/>
          </p:cNvPicPr>
          <p:nvPr/>
        </p:nvPicPr>
        <p:blipFill rotWithShape="1">
          <a:blip r:embed="rId2">
            <a:clrChange>
              <a:clrFrom>
                <a:srgbClr val="FFFFFF"/>
              </a:clrFrom>
              <a:clrTo>
                <a:srgbClr val="FFFFFF">
                  <a:alpha val="0"/>
                </a:srgbClr>
              </a:clrTo>
            </a:clrChange>
          </a:blip>
          <a:srcRect l="92104" t="4129" b="7786"/>
          <a:stretch/>
        </p:blipFill>
        <p:spPr>
          <a:xfrm>
            <a:off x="8305622" y="3521495"/>
            <a:ext cx="722012" cy="3347848"/>
          </a:xfrm>
          <a:prstGeom prst="rect">
            <a:avLst/>
          </a:prstGeom>
        </p:spPr>
      </p:pic>
    </p:spTree>
    <p:extLst>
      <p:ext uri="{BB962C8B-B14F-4D97-AF65-F5344CB8AC3E}">
        <p14:creationId xmlns:p14="http://schemas.microsoft.com/office/powerpoint/2010/main" val="2504523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9532" y="2026089"/>
            <a:ext cx="4814468" cy="4814468"/>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26089"/>
            <a:ext cx="4831911" cy="4831911"/>
          </a:xfrm>
          <a:prstGeom prst="rect">
            <a:avLst/>
          </a:prstGeom>
        </p:spPr>
      </p:pic>
      <p:sp>
        <p:nvSpPr>
          <p:cNvPr id="14" name="Rectangle 13"/>
          <p:cNvSpPr/>
          <p:nvPr/>
        </p:nvSpPr>
        <p:spPr>
          <a:xfrm>
            <a:off x="4966866" y="2428471"/>
            <a:ext cx="2624643" cy="446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669838" y="2428471"/>
            <a:ext cx="3349196" cy="446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1158263" y="2414514"/>
            <a:ext cx="2763086" cy="523220"/>
          </a:xfrm>
          <a:prstGeom prst="rect">
            <a:avLst/>
          </a:prstGeom>
          <a:noFill/>
        </p:spPr>
        <p:txBody>
          <a:bodyPr wrap="square" rtlCol="0">
            <a:spAutoFit/>
          </a:bodyPr>
          <a:lstStyle/>
          <a:p>
            <a:r>
              <a:rPr lang="en-US" sz="1400" dirty="0">
                <a:solidFill>
                  <a:prstClr val="black"/>
                </a:solidFill>
                <a:latin typeface="Calibri"/>
              </a:rPr>
              <a:t>satellite data only</a:t>
            </a:r>
          </a:p>
          <a:p>
            <a:r>
              <a:rPr lang="en-US" sz="1400" dirty="0">
                <a:solidFill>
                  <a:prstClr val="black"/>
                </a:solidFill>
                <a:latin typeface="Calibri"/>
              </a:rPr>
              <a:t>with CODAR assimilation</a:t>
            </a:r>
          </a:p>
        </p:txBody>
      </p:sp>
      <p:sp>
        <p:nvSpPr>
          <p:cNvPr id="18" name="TextBox 17"/>
          <p:cNvSpPr txBox="1"/>
          <p:nvPr/>
        </p:nvSpPr>
        <p:spPr>
          <a:xfrm>
            <a:off x="5971627" y="2428471"/>
            <a:ext cx="2763086" cy="523220"/>
          </a:xfrm>
          <a:prstGeom prst="rect">
            <a:avLst/>
          </a:prstGeom>
          <a:noFill/>
        </p:spPr>
        <p:txBody>
          <a:bodyPr wrap="square" rtlCol="0">
            <a:spAutoFit/>
          </a:bodyPr>
          <a:lstStyle/>
          <a:p>
            <a:r>
              <a:rPr lang="en-US" sz="1400" dirty="0">
                <a:solidFill>
                  <a:prstClr val="black"/>
                </a:solidFill>
                <a:latin typeface="Calibri"/>
              </a:rPr>
              <a:t>satellite data only</a:t>
            </a:r>
          </a:p>
          <a:p>
            <a:r>
              <a:rPr lang="en-US" sz="1400" dirty="0">
                <a:solidFill>
                  <a:prstClr val="black"/>
                </a:solidFill>
                <a:latin typeface="Calibri"/>
              </a:rPr>
              <a:t>with CODAR assimilation</a:t>
            </a:r>
          </a:p>
        </p:txBody>
      </p:sp>
      <p:cxnSp>
        <p:nvCxnSpPr>
          <p:cNvPr id="19" name="Straight Connector 18"/>
          <p:cNvCxnSpPr/>
          <p:nvPr/>
        </p:nvCxnSpPr>
        <p:spPr>
          <a:xfrm>
            <a:off x="5566932" y="2636703"/>
            <a:ext cx="3767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566932" y="2789103"/>
            <a:ext cx="376785"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38" y="4168"/>
            <a:ext cx="5734393" cy="830997"/>
          </a:xfrm>
          <a:prstGeom prst="rect">
            <a:avLst/>
          </a:prstGeom>
          <a:noFill/>
        </p:spPr>
        <p:txBody>
          <a:bodyPr wrap="square" rtlCol="0">
            <a:spAutoFit/>
          </a:bodyPr>
          <a:lstStyle/>
          <a:p>
            <a:r>
              <a:rPr lang="en-US" sz="2400" b="1" dirty="0">
                <a:solidFill>
                  <a:prstClr val="black"/>
                </a:solidFill>
                <a:latin typeface="Calibri"/>
              </a:rPr>
              <a:t>Lagrangian forecast skill </a:t>
            </a:r>
            <a:r>
              <a:rPr lang="en-US" sz="2400" b="1" dirty="0" err="1">
                <a:solidFill>
                  <a:prstClr val="black"/>
                </a:solidFill>
                <a:latin typeface="Calibri"/>
              </a:rPr>
              <a:t>w.r.t</a:t>
            </a:r>
            <a:r>
              <a:rPr lang="en-US" sz="2400" b="1" dirty="0">
                <a:solidFill>
                  <a:prstClr val="black"/>
                </a:solidFill>
                <a:latin typeface="Calibri"/>
              </a:rPr>
              <a:t>. </a:t>
            </a:r>
            <a:br>
              <a:rPr lang="en-US" sz="2400" b="1" dirty="0">
                <a:solidFill>
                  <a:prstClr val="black"/>
                </a:solidFill>
                <a:latin typeface="Calibri"/>
              </a:rPr>
            </a:br>
            <a:r>
              <a:rPr lang="en-US" sz="2400" b="1" dirty="0">
                <a:solidFill>
                  <a:prstClr val="black"/>
                </a:solidFill>
                <a:latin typeface="Calibri"/>
              </a:rPr>
              <a:t>U.S. Coast Guard (SLDMB) drifters</a:t>
            </a:r>
          </a:p>
        </p:txBody>
      </p:sp>
      <p:grpSp>
        <p:nvGrpSpPr>
          <p:cNvPr id="29" name="Group 28"/>
          <p:cNvGrpSpPr/>
          <p:nvPr/>
        </p:nvGrpSpPr>
        <p:grpSpPr>
          <a:xfrm>
            <a:off x="2206791" y="907109"/>
            <a:ext cx="4792365" cy="4951593"/>
            <a:chOff x="2149067" y="1137989"/>
            <a:chExt cx="4324939" cy="4713021"/>
          </a:xfrm>
          <a:effectLst>
            <a:outerShdw blurRad="50800" dist="38100" dir="2700000" algn="tl" rotWithShape="0">
              <a:srgbClr val="000000">
                <a:alpha val="43000"/>
              </a:srgbClr>
            </a:outerShdw>
          </a:effectLst>
        </p:grpSpPr>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5146" t="16955" r="13450" b="16131"/>
            <a:stretch/>
          </p:blipFill>
          <p:spPr>
            <a:xfrm>
              <a:off x="2149067" y="1137989"/>
              <a:ext cx="4324939" cy="4713021"/>
            </a:xfrm>
            <a:prstGeom prst="rect">
              <a:avLst/>
            </a:prstGeom>
            <a:ln>
              <a:solidFill>
                <a:schemeClr val="accent1"/>
              </a:solidFill>
            </a:ln>
          </p:spPr>
        </p:pic>
        <p:sp>
          <p:nvSpPr>
            <p:cNvPr id="22" name="Rectangle 21"/>
            <p:cNvSpPr/>
            <p:nvPr/>
          </p:nvSpPr>
          <p:spPr>
            <a:xfrm>
              <a:off x="2163497" y="1145241"/>
              <a:ext cx="1876301" cy="446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0" name="Group 29"/>
          <p:cNvGrpSpPr/>
          <p:nvPr/>
        </p:nvGrpSpPr>
        <p:grpSpPr>
          <a:xfrm>
            <a:off x="237234" y="1013695"/>
            <a:ext cx="3244533" cy="738664"/>
            <a:chOff x="-1381543" y="1137989"/>
            <a:chExt cx="3244533" cy="738664"/>
          </a:xfrm>
          <a:solidFill>
            <a:schemeClr val="bg1"/>
          </a:solidFill>
          <a:effectLst>
            <a:outerShdw blurRad="50800" dist="38100" dir="2700000" algn="tl" rotWithShape="0">
              <a:srgbClr val="000000">
                <a:alpha val="43000"/>
              </a:srgbClr>
            </a:outerShdw>
          </a:effectLst>
        </p:grpSpPr>
        <p:sp>
          <p:nvSpPr>
            <p:cNvPr id="21" name="TextBox 20"/>
            <p:cNvSpPr txBox="1"/>
            <p:nvPr/>
          </p:nvSpPr>
          <p:spPr>
            <a:xfrm>
              <a:off x="-1381543" y="1137989"/>
              <a:ext cx="2763086" cy="738664"/>
            </a:xfrm>
            <a:prstGeom prst="rect">
              <a:avLst/>
            </a:prstGeom>
            <a:grpFill/>
          </p:spPr>
          <p:txBody>
            <a:bodyPr wrap="square" rtlCol="0">
              <a:spAutoFit/>
            </a:bodyPr>
            <a:lstStyle/>
            <a:p>
              <a:pPr algn="r"/>
              <a:r>
                <a:rPr lang="en-US" sz="1400" dirty="0">
                  <a:solidFill>
                    <a:prstClr val="black"/>
                  </a:solidFill>
                  <a:latin typeface="Calibri"/>
                </a:rPr>
                <a:t>Observed</a:t>
              </a:r>
              <a:br>
                <a:rPr lang="en-US" sz="1400" dirty="0">
                  <a:solidFill>
                    <a:prstClr val="black"/>
                  </a:solidFill>
                  <a:latin typeface="Calibri"/>
                </a:rPr>
              </a:br>
              <a:r>
                <a:rPr lang="en-US" sz="1400" dirty="0">
                  <a:solidFill>
                    <a:prstClr val="black"/>
                  </a:solidFill>
                  <a:latin typeface="Calibri"/>
                </a:rPr>
                <a:t>Forecast: with satellite data only</a:t>
              </a:r>
            </a:p>
            <a:p>
              <a:pPr algn="r"/>
              <a:r>
                <a:rPr lang="en-US" sz="1400" dirty="0">
                  <a:solidFill>
                    <a:prstClr val="black"/>
                  </a:solidFill>
                  <a:latin typeface="Calibri"/>
                </a:rPr>
                <a:t>   also with CODAR assimilation</a:t>
              </a:r>
            </a:p>
          </p:txBody>
        </p:sp>
        <p:cxnSp>
          <p:nvCxnSpPr>
            <p:cNvPr id="26" name="Straight Connector 25"/>
            <p:cNvCxnSpPr/>
            <p:nvPr/>
          </p:nvCxnSpPr>
          <p:spPr>
            <a:xfrm>
              <a:off x="1486205" y="1548571"/>
              <a:ext cx="376785" cy="0"/>
            </a:xfrm>
            <a:prstGeom prst="line">
              <a:avLst/>
            </a:prstGeom>
            <a:grpFill/>
            <a:ln w="9525">
              <a:solidFill>
                <a:srgbClr val="33CC33"/>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486205" y="1325781"/>
              <a:ext cx="376785" cy="0"/>
            </a:xfrm>
            <a:prstGeom prst="line">
              <a:avLst/>
            </a:prstGeom>
            <a:grpFill/>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486205" y="1752359"/>
              <a:ext cx="376785" cy="0"/>
            </a:xfrm>
            <a:prstGeom prst="line">
              <a:avLst/>
            </a:prstGeom>
            <a:grpFill/>
            <a:ln w="9525">
              <a:solidFill>
                <a:srgbClr val="3366FF"/>
              </a:solidFill>
            </a:ln>
            <a:effectLst/>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p:nvPr/>
        </p:nvCxnSpPr>
        <p:spPr>
          <a:xfrm>
            <a:off x="776167" y="2786826"/>
            <a:ext cx="3767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76167" y="2605566"/>
            <a:ext cx="376785"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584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892"/>
          <a:stretch/>
        </p:blipFill>
        <p:spPr>
          <a:xfrm>
            <a:off x="4329532" y="2357883"/>
            <a:ext cx="4814468" cy="448267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867"/>
          <a:stretch/>
        </p:blipFill>
        <p:spPr>
          <a:xfrm>
            <a:off x="0" y="2357883"/>
            <a:ext cx="4831911" cy="4500117"/>
          </a:xfrm>
          <a:prstGeom prst="rect">
            <a:avLst/>
          </a:prstGeom>
        </p:spPr>
      </p:pic>
      <p:sp>
        <p:nvSpPr>
          <p:cNvPr id="14" name="Rectangle 13"/>
          <p:cNvSpPr/>
          <p:nvPr/>
        </p:nvSpPr>
        <p:spPr>
          <a:xfrm>
            <a:off x="4966866" y="2428471"/>
            <a:ext cx="2624643" cy="446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669838" y="2428471"/>
            <a:ext cx="2649349" cy="446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1158263" y="2414514"/>
            <a:ext cx="2160924" cy="523220"/>
          </a:xfrm>
          <a:prstGeom prst="rect">
            <a:avLst/>
          </a:prstGeom>
          <a:noFill/>
        </p:spPr>
        <p:txBody>
          <a:bodyPr wrap="square" rtlCol="0">
            <a:spAutoFit/>
          </a:bodyPr>
          <a:lstStyle/>
          <a:p>
            <a:r>
              <a:rPr lang="en-US" sz="1400" dirty="0">
                <a:solidFill>
                  <a:prstClr val="black"/>
                </a:solidFill>
                <a:latin typeface="Calibri"/>
              </a:rPr>
              <a:t>satellite data only</a:t>
            </a:r>
          </a:p>
          <a:p>
            <a:r>
              <a:rPr lang="en-US" sz="1400" dirty="0">
                <a:solidFill>
                  <a:prstClr val="black"/>
                </a:solidFill>
                <a:latin typeface="Calibri"/>
              </a:rPr>
              <a:t>with CODAR assimilation</a:t>
            </a:r>
          </a:p>
        </p:txBody>
      </p:sp>
      <p:cxnSp>
        <p:nvCxnSpPr>
          <p:cNvPr id="16" name="Straight Connector 15"/>
          <p:cNvCxnSpPr/>
          <p:nvPr/>
        </p:nvCxnSpPr>
        <p:spPr>
          <a:xfrm>
            <a:off x="753568" y="2789103"/>
            <a:ext cx="3767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3568" y="2607843"/>
            <a:ext cx="376785"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971627" y="2428471"/>
            <a:ext cx="2763086" cy="523220"/>
          </a:xfrm>
          <a:prstGeom prst="rect">
            <a:avLst/>
          </a:prstGeom>
          <a:noFill/>
        </p:spPr>
        <p:txBody>
          <a:bodyPr wrap="square" rtlCol="0">
            <a:spAutoFit/>
          </a:bodyPr>
          <a:lstStyle/>
          <a:p>
            <a:r>
              <a:rPr lang="en-US" sz="1400" dirty="0">
                <a:solidFill>
                  <a:prstClr val="black"/>
                </a:solidFill>
                <a:latin typeface="Calibri"/>
              </a:rPr>
              <a:t>satellite data only</a:t>
            </a:r>
          </a:p>
          <a:p>
            <a:r>
              <a:rPr lang="en-US" sz="1400" dirty="0">
                <a:solidFill>
                  <a:prstClr val="black"/>
                </a:solidFill>
                <a:latin typeface="Calibri"/>
              </a:rPr>
              <a:t>with CODAR assimilation</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146" t="16955" r="13450" b="16131"/>
          <a:stretch/>
        </p:blipFill>
        <p:spPr>
          <a:xfrm>
            <a:off x="7225199" y="303348"/>
            <a:ext cx="1729311" cy="1884484"/>
          </a:xfrm>
          <a:prstGeom prst="rect">
            <a:avLst/>
          </a:prstGeom>
        </p:spPr>
      </p:pic>
      <p:sp>
        <p:nvSpPr>
          <p:cNvPr id="24" name="TextBox 23"/>
          <p:cNvSpPr txBox="1"/>
          <p:nvPr/>
        </p:nvSpPr>
        <p:spPr>
          <a:xfrm>
            <a:off x="753568" y="3084707"/>
            <a:ext cx="1858488" cy="923330"/>
          </a:xfrm>
          <a:prstGeom prst="rect">
            <a:avLst/>
          </a:prstGeom>
          <a:solidFill>
            <a:schemeClr val="bg1"/>
          </a:solidFill>
        </p:spPr>
        <p:txBody>
          <a:bodyPr wrap="square" rtlCol="0">
            <a:spAutoFit/>
          </a:bodyPr>
          <a:lstStyle/>
          <a:p>
            <a:r>
              <a:rPr lang="en-US" b="1" dirty="0">
                <a:solidFill>
                  <a:prstClr val="black"/>
                </a:solidFill>
                <a:latin typeface="Calibri"/>
              </a:rPr>
              <a:t>Median separation distance (error)</a:t>
            </a:r>
          </a:p>
        </p:txBody>
      </p:sp>
      <p:sp>
        <p:nvSpPr>
          <p:cNvPr id="36" name="Rectangle 35"/>
          <p:cNvSpPr/>
          <p:nvPr/>
        </p:nvSpPr>
        <p:spPr>
          <a:xfrm>
            <a:off x="7040290" y="51563"/>
            <a:ext cx="883269" cy="4343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31" name="Group 30"/>
          <p:cNvGrpSpPr/>
          <p:nvPr/>
        </p:nvGrpSpPr>
        <p:grpSpPr>
          <a:xfrm>
            <a:off x="4460468" y="73283"/>
            <a:ext cx="3244533" cy="738664"/>
            <a:chOff x="-1381543" y="1137989"/>
            <a:chExt cx="3244533" cy="738664"/>
          </a:xfrm>
          <a:solidFill>
            <a:schemeClr val="bg1"/>
          </a:solidFill>
          <a:effectLst>
            <a:outerShdw blurRad="50800" dist="38100" dir="2700000" algn="tl" rotWithShape="0">
              <a:srgbClr val="000000">
                <a:alpha val="43000"/>
              </a:srgbClr>
            </a:outerShdw>
          </a:effectLst>
        </p:grpSpPr>
        <p:sp>
          <p:nvSpPr>
            <p:cNvPr id="32" name="TextBox 31"/>
            <p:cNvSpPr txBox="1"/>
            <p:nvPr/>
          </p:nvSpPr>
          <p:spPr>
            <a:xfrm>
              <a:off x="-1381543" y="1137989"/>
              <a:ext cx="2763086" cy="738664"/>
            </a:xfrm>
            <a:prstGeom prst="rect">
              <a:avLst/>
            </a:prstGeom>
            <a:grpFill/>
          </p:spPr>
          <p:txBody>
            <a:bodyPr wrap="square" rtlCol="0">
              <a:spAutoFit/>
            </a:bodyPr>
            <a:lstStyle/>
            <a:p>
              <a:pPr algn="r"/>
              <a:r>
                <a:rPr lang="en-US" sz="1400" dirty="0">
                  <a:solidFill>
                    <a:prstClr val="black"/>
                  </a:solidFill>
                  <a:latin typeface="Calibri"/>
                </a:rPr>
                <a:t>Observed</a:t>
              </a:r>
              <a:br>
                <a:rPr lang="en-US" sz="1400" dirty="0">
                  <a:solidFill>
                    <a:prstClr val="black"/>
                  </a:solidFill>
                  <a:latin typeface="Calibri"/>
                </a:rPr>
              </a:br>
              <a:r>
                <a:rPr lang="en-US" sz="1400" dirty="0">
                  <a:solidFill>
                    <a:prstClr val="black"/>
                  </a:solidFill>
                  <a:latin typeface="Calibri"/>
                </a:rPr>
                <a:t>Forecast: with satellite data only</a:t>
              </a:r>
            </a:p>
            <a:p>
              <a:pPr algn="r"/>
              <a:r>
                <a:rPr lang="en-US" sz="1400" dirty="0">
                  <a:solidFill>
                    <a:prstClr val="black"/>
                  </a:solidFill>
                  <a:latin typeface="Calibri"/>
                </a:rPr>
                <a:t>   also with CODAR assimilation</a:t>
              </a:r>
            </a:p>
          </p:txBody>
        </p:sp>
        <p:cxnSp>
          <p:nvCxnSpPr>
            <p:cNvPr id="33" name="Straight Connector 32"/>
            <p:cNvCxnSpPr/>
            <p:nvPr/>
          </p:nvCxnSpPr>
          <p:spPr>
            <a:xfrm>
              <a:off x="1486205" y="1548571"/>
              <a:ext cx="376785" cy="0"/>
            </a:xfrm>
            <a:prstGeom prst="line">
              <a:avLst/>
            </a:prstGeom>
            <a:grpFill/>
            <a:ln w="9525">
              <a:solidFill>
                <a:srgbClr val="33CC33"/>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486205" y="1325781"/>
              <a:ext cx="376785" cy="0"/>
            </a:xfrm>
            <a:prstGeom prst="line">
              <a:avLst/>
            </a:prstGeom>
            <a:grpFill/>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486205" y="1752359"/>
              <a:ext cx="376785" cy="0"/>
            </a:xfrm>
            <a:prstGeom prst="line">
              <a:avLst/>
            </a:prstGeom>
            <a:grpFill/>
            <a:ln w="9525">
              <a:solidFill>
                <a:srgbClr val="3366FF"/>
              </a:solidFill>
            </a:ln>
            <a:effectLst/>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280527" y="906301"/>
            <a:ext cx="5102329" cy="923330"/>
          </a:xfrm>
          <a:prstGeom prst="rect">
            <a:avLst/>
          </a:prstGeom>
          <a:noFill/>
        </p:spPr>
        <p:txBody>
          <a:bodyPr wrap="square" rtlCol="0">
            <a:spAutoFit/>
          </a:bodyPr>
          <a:lstStyle/>
          <a:p>
            <a:r>
              <a:rPr lang="en-US" dirty="0">
                <a:solidFill>
                  <a:prstClr val="black"/>
                </a:solidFill>
                <a:latin typeface="Calibri"/>
              </a:rPr>
              <a:t>Addition of HF-radar (CODAR) to assimilation system gives modest error reduction, but more significant reduction in uncertainty (error bars are 5% and 95%)</a:t>
            </a:r>
          </a:p>
        </p:txBody>
      </p:sp>
      <p:sp>
        <p:nvSpPr>
          <p:cNvPr id="38" name="TextBox 37"/>
          <p:cNvSpPr txBox="1"/>
          <p:nvPr/>
        </p:nvSpPr>
        <p:spPr>
          <a:xfrm>
            <a:off x="6102390" y="3084707"/>
            <a:ext cx="1863666" cy="923330"/>
          </a:xfrm>
          <a:prstGeom prst="rect">
            <a:avLst/>
          </a:prstGeom>
          <a:solidFill>
            <a:schemeClr val="bg1"/>
          </a:solidFill>
        </p:spPr>
        <p:txBody>
          <a:bodyPr wrap="square" rtlCol="0">
            <a:spAutoFit/>
          </a:bodyPr>
          <a:lstStyle/>
          <a:p>
            <a:r>
              <a:rPr lang="en-US" b="1" dirty="0">
                <a:solidFill>
                  <a:prstClr val="black"/>
                </a:solidFill>
                <a:latin typeface="Calibri"/>
              </a:rPr>
              <a:t>Separation normalized by distance traveled </a:t>
            </a:r>
          </a:p>
        </p:txBody>
      </p:sp>
      <p:cxnSp>
        <p:nvCxnSpPr>
          <p:cNvPr id="40" name="Straight Connector 39"/>
          <p:cNvCxnSpPr/>
          <p:nvPr/>
        </p:nvCxnSpPr>
        <p:spPr>
          <a:xfrm>
            <a:off x="5581690" y="2801256"/>
            <a:ext cx="37678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581690" y="2619996"/>
            <a:ext cx="376785"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338" y="4168"/>
            <a:ext cx="5734393" cy="830997"/>
          </a:xfrm>
          <a:prstGeom prst="rect">
            <a:avLst/>
          </a:prstGeom>
          <a:noFill/>
        </p:spPr>
        <p:txBody>
          <a:bodyPr wrap="square" rtlCol="0">
            <a:spAutoFit/>
          </a:bodyPr>
          <a:lstStyle/>
          <a:p>
            <a:r>
              <a:rPr lang="en-US" sz="2400" b="1" dirty="0">
                <a:solidFill>
                  <a:prstClr val="black"/>
                </a:solidFill>
                <a:latin typeface="Calibri"/>
              </a:rPr>
              <a:t>Lagrangian forecast skill </a:t>
            </a:r>
            <a:r>
              <a:rPr lang="en-US" sz="2400" b="1" dirty="0" err="1">
                <a:solidFill>
                  <a:prstClr val="black"/>
                </a:solidFill>
                <a:latin typeface="Calibri"/>
              </a:rPr>
              <a:t>w.r.t</a:t>
            </a:r>
            <a:r>
              <a:rPr lang="en-US" sz="2400" b="1" dirty="0">
                <a:solidFill>
                  <a:prstClr val="black"/>
                </a:solidFill>
                <a:latin typeface="Calibri"/>
              </a:rPr>
              <a:t>. </a:t>
            </a:r>
            <a:br>
              <a:rPr lang="en-US" sz="2400" b="1" dirty="0">
                <a:solidFill>
                  <a:prstClr val="black"/>
                </a:solidFill>
                <a:latin typeface="Calibri"/>
              </a:rPr>
            </a:br>
            <a:r>
              <a:rPr lang="en-US" sz="2400" b="1" dirty="0">
                <a:solidFill>
                  <a:prstClr val="black"/>
                </a:solidFill>
                <a:latin typeface="Calibri"/>
              </a:rPr>
              <a:t>U.S. Coast Guard (SLDMB) drifters</a:t>
            </a:r>
          </a:p>
        </p:txBody>
      </p:sp>
    </p:spTree>
    <p:extLst>
      <p:ext uri="{BB962C8B-B14F-4D97-AF65-F5344CB8AC3E}">
        <p14:creationId xmlns:p14="http://schemas.microsoft.com/office/powerpoint/2010/main" val="524781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6" descr="TempFig2"/>
          <p:cNvPicPr>
            <a:picLocks noChangeAspect="1" noChangeArrowheads="1"/>
          </p:cNvPicPr>
          <p:nvPr/>
        </p:nvPicPr>
        <p:blipFill rotWithShape="1">
          <a:blip r:embed="rId3">
            <a:extLst>
              <a:ext uri="{28A0092B-C50C-407E-A947-70E740481C1C}">
                <a14:useLocalDpi xmlns:a14="http://schemas.microsoft.com/office/drawing/2010/main" val="0"/>
              </a:ext>
            </a:extLst>
          </a:blip>
          <a:srcRect b="6449"/>
          <a:stretch/>
        </p:blipFill>
        <p:spPr bwMode="auto">
          <a:xfrm>
            <a:off x="1834560" y="1407615"/>
            <a:ext cx="7158480" cy="5450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7" descr="TempFi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7" y="2911086"/>
            <a:ext cx="4107262" cy="3135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4" descr="mabcoastline.pn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9358" t="7920" r="25643" b="9807"/>
          <a:stretch/>
        </p:blipFill>
        <p:spPr bwMode="auto">
          <a:xfrm>
            <a:off x="3508658" y="1768099"/>
            <a:ext cx="3582521" cy="491789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rot="16200000">
            <a:off x="7097304" y="4346927"/>
            <a:ext cx="3281020" cy="369332"/>
          </a:xfrm>
          <a:prstGeom prst="rect">
            <a:avLst/>
          </a:prstGeom>
          <a:noFill/>
        </p:spPr>
        <p:txBody>
          <a:bodyPr wrap="square" rtlCol="0">
            <a:spAutoFit/>
          </a:bodyPr>
          <a:lstStyle/>
          <a:p>
            <a:r>
              <a:rPr lang="en-US" dirty="0">
                <a:solidFill>
                  <a:prstClr val="black"/>
                </a:solidFill>
                <a:latin typeface="Calibri"/>
              </a:rPr>
              <a:t>days since 01-Jan-2006</a:t>
            </a:r>
          </a:p>
        </p:txBody>
      </p:sp>
      <p:sp>
        <p:nvSpPr>
          <p:cNvPr id="8" name="Text Box 3"/>
          <p:cNvSpPr txBox="1">
            <a:spLocks noChangeArrowheads="1"/>
          </p:cNvSpPr>
          <p:nvPr/>
        </p:nvSpPr>
        <p:spPr bwMode="auto">
          <a:xfrm>
            <a:off x="453353" y="161440"/>
            <a:ext cx="5491557" cy="461665"/>
          </a:xfrm>
          <a:prstGeom prst="rect">
            <a:avLst/>
          </a:prstGeom>
          <a:noFill/>
          <a:ln>
            <a:noFill/>
          </a:ln>
          <a:effectLst/>
          <a:extLst>
            <a:ext uri="{909E8E84-426E-40dd-AFC4-6F175D3DCCD1}">
              <a14:hiddenFill xmlns:a14="http://schemas.microsoft.com/office/drawing/2010/main" xmlns="">
                <a:solidFill>
                  <a:srgbClr val="80837D"/>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spAutoFit/>
          </a:bodyPr>
          <a:lstStyle/>
          <a:p>
            <a:pPr>
              <a:defRPr/>
            </a:pPr>
            <a:r>
              <a:rPr lang="en-US" sz="2400" b="1" dirty="0">
                <a:solidFill>
                  <a:srgbClr val="000000"/>
                </a:solidFill>
                <a:latin typeface="Calibri"/>
              </a:rPr>
              <a:t>Sub-surface T/S analysis and forecast skill</a:t>
            </a:r>
          </a:p>
        </p:txBody>
      </p:sp>
      <p:sp>
        <p:nvSpPr>
          <p:cNvPr id="1177602" name="Text Box 2"/>
          <p:cNvSpPr txBox="1">
            <a:spLocks noChangeArrowheads="1"/>
          </p:cNvSpPr>
          <p:nvPr/>
        </p:nvSpPr>
        <p:spPr bwMode="auto">
          <a:xfrm>
            <a:off x="426848" y="899783"/>
            <a:ext cx="2201473"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i="1" dirty="0">
                <a:solidFill>
                  <a:srgbClr val="000000"/>
                </a:solidFill>
                <a:latin typeface="Calibri"/>
              </a:rPr>
              <a:t>In situ </a:t>
            </a:r>
            <a:r>
              <a:rPr lang="en-US" sz="2000" dirty="0">
                <a:solidFill>
                  <a:srgbClr val="000000"/>
                </a:solidFill>
                <a:latin typeface="Calibri"/>
              </a:rPr>
              <a:t>T and S observations are not assimilated so offer independent skill assessment</a:t>
            </a:r>
          </a:p>
        </p:txBody>
      </p:sp>
      <p:sp>
        <p:nvSpPr>
          <p:cNvPr id="9" name="Text Box 2"/>
          <p:cNvSpPr txBox="1">
            <a:spLocks noChangeArrowheads="1"/>
          </p:cNvSpPr>
          <p:nvPr/>
        </p:nvSpPr>
        <p:spPr bwMode="auto">
          <a:xfrm>
            <a:off x="2804719" y="899783"/>
            <a:ext cx="597987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dirty="0">
                <a:solidFill>
                  <a:srgbClr val="000000"/>
                </a:solidFill>
                <a:latin typeface="Calibri"/>
              </a:rPr>
              <a:t>There is a sizeable archive of observatory data from CTD, gliders and XBTs for 2006 (SW06) and 2007</a:t>
            </a:r>
          </a:p>
        </p:txBody>
      </p:sp>
      <p:cxnSp>
        <p:nvCxnSpPr>
          <p:cNvPr id="10" name="Straight Arrow Connector 9"/>
          <p:cNvCxnSpPr/>
          <p:nvPr/>
        </p:nvCxnSpPr>
        <p:spPr>
          <a:xfrm flipV="1">
            <a:off x="8744971" y="3050875"/>
            <a:ext cx="0" cy="7305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636001" y="6442586"/>
            <a:ext cx="457200" cy="369332"/>
          </a:xfrm>
          <a:prstGeom prst="rect">
            <a:avLst/>
          </a:prstGeom>
          <a:noFill/>
        </p:spPr>
        <p:txBody>
          <a:bodyPr wrap="square" rtlCol="0">
            <a:spAutoFit/>
          </a:bodyPr>
          <a:lstStyle/>
          <a:p>
            <a:pPr algn="r"/>
            <a:r>
              <a:rPr lang="en-US" b="1" dirty="0">
                <a:solidFill>
                  <a:prstClr val="black"/>
                </a:solidFill>
                <a:latin typeface="Calibri"/>
              </a:rPr>
              <a:t>7</a:t>
            </a:r>
          </a:p>
        </p:txBody>
      </p:sp>
    </p:spTree>
    <p:extLst>
      <p:ext uri="{BB962C8B-B14F-4D97-AF65-F5344CB8AC3E}">
        <p14:creationId xmlns:p14="http://schemas.microsoft.com/office/powerpoint/2010/main" val="15147229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Text Box 2"/>
          <p:cNvSpPr txBox="1">
            <a:spLocks noChangeArrowheads="1"/>
          </p:cNvSpPr>
          <p:nvPr/>
        </p:nvSpPr>
        <p:spPr bwMode="auto">
          <a:xfrm>
            <a:off x="88200" y="88205"/>
            <a:ext cx="4515773" cy="707886"/>
          </a:xfrm>
          <a:prstGeom prst="rect">
            <a:avLst/>
          </a:prstGeom>
          <a:noFill/>
          <a:ln>
            <a:noFill/>
          </a:ln>
          <a:effectLst/>
          <a:extLst>
            <a:ext uri="{909E8E84-426E-40dd-AFC4-6F175D3DCCD1}">
              <a14:hiddenFill xmlns:a14="http://schemas.microsoft.com/office/drawing/2010/main" xmlns="">
                <a:solidFill>
                  <a:srgbClr val="80837D"/>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a:defRPr/>
            </a:pPr>
            <a:r>
              <a:rPr lang="en-US" sz="2000" dirty="0">
                <a:solidFill>
                  <a:srgbClr val="000000"/>
                </a:solidFill>
                <a:latin typeface="Calibri"/>
              </a:rPr>
              <a:t>Analysis/forecast skill with respect to subsurface OBS that are NOT assimilated</a:t>
            </a:r>
          </a:p>
        </p:txBody>
      </p:sp>
      <p:pic>
        <p:nvPicPr>
          <p:cNvPr id="51203" name="Picture 6" descr="k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4827306" y="88205"/>
            <a:ext cx="1441420" cy="369332"/>
          </a:xfrm>
          <a:prstGeom prst="rect">
            <a:avLst/>
          </a:prstGeom>
        </p:spPr>
        <p:txBody>
          <a:bodyPr wrap="none">
            <a:spAutoFit/>
          </a:bodyPr>
          <a:lstStyle/>
          <a:p>
            <a:pPr>
              <a:defRPr/>
            </a:pPr>
            <a:r>
              <a:rPr lang="en-US" b="1" dirty="0">
                <a:solidFill>
                  <a:srgbClr val="000000"/>
                </a:solidFill>
                <a:latin typeface="Calibri"/>
              </a:rPr>
              <a:t>Temperature</a:t>
            </a:r>
          </a:p>
        </p:txBody>
      </p:sp>
      <p:sp>
        <p:nvSpPr>
          <p:cNvPr id="6" name="Rectangle 5"/>
          <p:cNvSpPr/>
          <p:nvPr/>
        </p:nvSpPr>
        <p:spPr>
          <a:xfrm>
            <a:off x="4827306" y="402805"/>
            <a:ext cx="3410452" cy="430887"/>
          </a:xfrm>
          <a:prstGeom prst="rect">
            <a:avLst/>
          </a:prstGeom>
        </p:spPr>
        <p:txBody>
          <a:bodyPr wrap="square">
            <a:spAutoFit/>
          </a:bodyPr>
          <a:lstStyle/>
          <a:p>
            <a:pPr>
              <a:defRPr/>
            </a:pPr>
            <a:r>
              <a:rPr lang="en-US" sz="2200" b="1" dirty="0">
                <a:solidFill>
                  <a:srgbClr val="0000FF"/>
                </a:solidFill>
                <a:latin typeface="Calibri"/>
              </a:rPr>
              <a:t>Forward model</a:t>
            </a:r>
          </a:p>
        </p:txBody>
      </p:sp>
    </p:spTree>
    <p:extLst>
      <p:ext uri="{BB962C8B-B14F-4D97-AF65-F5344CB8AC3E}">
        <p14:creationId xmlns:p14="http://schemas.microsoft.com/office/powerpoint/2010/main" val="2511008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k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62000"/>
            <a:ext cx="914717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2"/>
          <p:cNvSpPr txBox="1">
            <a:spLocks noChangeArrowheads="1"/>
          </p:cNvSpPr>
          <p:nvPr/>
        </p:nvSpPr>
        <p:spPr bwMode="auto">
          <a:xfrm>
            <a:off x="88200" y="88205"/>
            <a:ext cx="4515773" cy="707886"/>
          </a:xfrm>
          <a:prstGeom prst="rect">
            <a:avLst/>
          </a:prstGeom>
          <a:noFill/>
          <a:ln>
            <a:noFill/>
          </a:ln>
          <a:effectLst/>
          <a:extLst>
            <a:ext uri="{909E8E84-426E-40dd-AFC4-6F175D3DCCD1}">
              <a14:hiddenFill xmlns:a14="http://schemas.microsoft.com/office/drawing/2010/main" xmlns="">
                <a:solidFill>
                  <a:srgbClr val="80837D"/>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a:defRPr/>
            </a:pPr>
            <a:r>
              <a:rPr lang="en-US" sz="2000" dirty="0">
                <a:solidFill>
                  <a:srgbClr val="000000"/>
                </a:solidFill>
                <a:latin typeface="Calibri"/>
              </a:rPr>
              <a:t>Analysis/forecast skill with respect to subsurface OBS that are NOT assimilated</a:t>
            </a:r>
          </a:p>
        </p:txBody>
      </p:sp>
      <p:sp>
        <p:nvSpPr>
          <p:cNvPr id="6" name="Rectangle 5"/>
          <p:cNvSpPr/>
          <p:nvPr/>
        </p:nvSpPr>
        <p:spPr>
          <a:xfrm>
            <a:off x="4827306" y="88205"/>
            <a:ext cx="1441420" cy="369332"/>
          </a:xfrm>
          <a:prstGeom prst="rect">
            <a:avLst/>
          </a:prstGeom>
        </p:spPr>
        <p:txBody>
          <a:bodyPr wrap="none">
            <a:spAutoFit/>
          </a:bodyPr>
          <a:lstStyle/>
          <a:p>
            <a:pPr>
              <a:defRPr/>
            </a:pPr>
            <a:r>
              <a:rPr lang="en-US" b="1" dirty="0">
                <a:solidFill>
                  <a:srgbClr val="000000"/>
                </a:solidFill>
                <a:latin typeface="Calibri"/>
              </a:rPr>
              <a:t>Temperature</a:t>
            </a:r>
          </a:p>
        </p:txBody>
      </p:sp>
      <p:sp>
        <p:nvSpPr>
          <p:cNvPr id="7" name="Rectangle 6"/>
          <p:cNvSpPr/>
          <p:nvPr/>
        </p:nvSpPr>
        <p:spPr>
          <a:xfrm>
            <a:off x="4827306" y="402805"/>
            <a:ext cx="4316694" cy="430887"/>
          </a:xfrm>
          <a:prstGeom prst="rect">
            <a:avLst/>
          </a:prstGeom>
        </p:spPr>
        <p:txBody>
          <a:bodyPr wrap="square">
            <a:spAutoFit/>
          </a:bodyPr>
          <a:lstStyle/>
          <a:p>
            <a:pPr>
              <a:defRPr/>
            </a:pPr>
            <a:r>
              <a:rPr lang="en-US" sz="2200" b="1" dirty="0">
                <a:solidFill>
                  <a:srgbClr val="008000"/>
                </a:solidFill>
                <a:latin typeface="Calibri"/>
              </a:rPr>
              <a:t>Forward model after bias removal</a:t>
            </a:r>
          </a:p>
        </p:txBody>
      </p:sp>
    </p:spTree>
    <p:extLst>
      <p:ext uri="{BB962C8B-B14F-4D97-AF65-F5344CB8AC3E}">
        <p14:creationId xmlns:p14="http://schemas.microsoft.com/office/powerpoint/2010/main" val="2822091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p:cNvSpPr txBox="1">
            <a:spLocks noChangeArrowheads="1"/>
          </p:cNvSpPr>
          <p:nvPr/>
        </p:nvSpPr>
        <p:spPr bwMode="auto">
          <a:xfrm>
            <a:off x="4210668" y="4903674"/>
            <a:ext cx="4459423"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latin typeface="Calibri" charset="0"/>
                <a:cs typeface="Calibri" charset="0"/>
              </a:rPr>
              <a:t>C</a:t>
            </a:r>
            <a:r>
              <a:rPr lang="en-US" dirty="0" smtClean="0">
                <a:latin typeface="Calibri" charset="0"/>
                <a:cs typeface="Calibri" charset="0"/>
              </a:rPr>
              <a:t>irculation </a:t>
            </a:r>
            <a:r>
              <a:rPr lang="en-US" dirty="0">
                <a:latin typeface="Calibri" charset="0"/>
                <a:cs typeface="Calibri" charset="0"/>
              </a:rPr>
              <a:t>of </a:t>
            </a:r>
            <a:r>
              <a:rPr lang="en-US" dirty="0" smtClean="0">
                <a:latin typeface="Calibri" charset="0"/>
                <a:cs typeface="Calibri" charset="0"/>
              </a:rPr>
              <a:t/>
            </a:r>
            <a:br>
              <a:rPr lang="en-US" dirty="0" smtClean="0">
                <a:latin typeface="Calibri" charset="0"/>
                <a:cs typeface="Calibri" charset="0"/>
              </a:rPr>
            </a:br>
            <a:r>
              <a:rPr lang="en-US" dirty="0" smtClean="0">
                <a:latin typeface="Calibri" charset="0"/>
                <a:cs typeface="Calibri" charset="0"/>
              </a:rPr>
              <a:t>the Mid</a:t>
            </a:r>
            <a:r>
              <a:rPr lang="en-US" dirty="0">
                <a:latin typeface="Calibri" charset="0"/>
                <a:cs typeface="Calibri" charset="0"/>
              </a:rPr>
              <a:t>-Atlantic Bight </a:t>
            </a:r>
            <a:r>
              <a:rPr lang="en-US" dirty="0" smtClean="0">
                <a:latin typeface="Calibri" charset="0"/>
                <a:cs typeface="Calibri" charset="0"/>
              </a:rPr>
              <a:t/>
            </a:r>
            <a:br>
              <a:rPr lang="en-US" dirty="0" smtClean="0">
                <a:latin typeface="Calibri" charset="0"/>
                <a:cs typeface="Calibri" charset="0"/>
              </a:rPr>
            </a:br>
            <a:r>
              <a:rPr lang="en-US" dirty="0" smtClean="0">
                <a:latin typeface="Calibri" charset="0"/>
                <a:cs typeface="Calibri" charset="0"/>
              </a:rPr>
              <a:t>(</a:t>
            </a:r>
            <a:r>
              <a:rPr lang="en-US" dirty="0">
                <a:latin typeface="Calibri" charset="0"/>
                <a:cs typeface="Calibri" charset="0"/>
              </a:rPr>
              <a:t>MAB</a:t>
            </a:r>
            <a:r>
              <a:rPr lang="en-US" dirty="0" smtClean="0">
                <a:latin typeface="Calibri" charset="0"/>
                <a:cs typeface="Calibri" charset="0"/>
              </a:rPr>
              <a:t>) and Gulf of Maine (GOM) </a:t>
            </a:r>
            <a:endParaRPr lang="en-US" dirty="0">
              <a:latin typeface="Calibri" charset="0"/>
              <a:cs typeface="Calibri" charset="0"/>
            </a:endParaRPr>
          </a:p>
        </p:txBody>
      </p:sp>
      <p:sp>
        <p:nvSpPr>
          <p:cNvPr id="7475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99BB950-5CE1-0746-9FCF-EBFBCF833816}" type="slidenum">
              <a:rPr lang="en-US" sz="1400"/>
              <a:pPr/>
              <a:t>2</a:t>
            </a:fld>
            <a:endParaRPr lang="en-US" sz="1400"/>
          </a:p>
        </p:txBody>
      </p:sp>
      <p:pic>
        <p:nvPicPr>
          <p:cNvPr id="74755" name="Picture 2" descr="060505"/>
          <p:cNvPicPr>
            <a:picLocks noChangeAspect="1" noChangeArrowheads="1"/>
          </p:cNvPicPr>
          <p:nvPr/>
        </p:nvPicPr>
        <p:blipFill>
          <a:blip r:embed="rId3">
            <a:extLst>
              <a:ext uri="{28A0092B-C50C-407E-A947-70E740481C1C}">
                <a14:useLocalDpi xmlns:a14="http://schemas.microsoft.com/office/drawing/2010/main" val="0"/>
              </a:ext>
            </a:extLst>
          </a:blip>
          <a:srcRect l="6190" t="29922" r="33965" b="5246"/>
          <a:stretch>
            <a:fillRect/>
          </a:stretch>
        </p:blipFill>
        <p:spPr bwMode="auto">
          <a:xfrm>
            <a:off x="228600" y="228600"/>
            <a:ext cx="4572000" cy="409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28600"/>
            <a:ext cx="39989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1142" name="Picture 6" descr="OSTST-fig-1"/>
          <p:cNvPicPr>
            <a:picLocks noChangeAspect="1" noChangeArrowheads="1"/>
          </p:cNvPicPr>
          <p:nvPr/>
        </p:nvPicPr>
        <p:blipFill>
          <a:blip r:embed="rId5">
            <a:extLst>
              <a:ext uri="{28A0092B-C50C-407E-A947-70E740481C1C}">
                <a14:useLocalDpi xmlns:a14="http://schemas.microsoft.com/office/drawing/2010/main" val="0"/>
              </a:ext>
            </a:extLst>
          </a:blip>
          <a:srcRect l="4800" t="7944" r="12901" b="21069"/>
          <a:stretch>
            <a:fillRect/>
          </a:stretch>
        </p:blipFill>
        <p:spPr bwMode="auto">
          <a:xfrm rot="-1462780">
            <a:off x="1049338" y="1223963"/>
            <a:ext cx="6799262" cy="4391025"/>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descr="ShelfbreakProcesses.jpg"/>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2387" y="1553726"/>
            <a:ext cx="5606169" cy="4446480"/>
          </a:xfrm>
          <a:prstGeom prst="rect">
            <a:avLst/>
          </a:prstGeom>
          <a:solidFill>
            <a:schemeClr val="bg2"/>
          </a:solidFill>
          <a:ln>
            <a:solidFill>
              <a:schemeClr val="bg1">
                <a:lumMod val="50000"/>
              </a:schemeClr>
            </a:solidFill>
          </a:ln>
          <a:effectLst>
            <a:outerShdw blurRad="50800" dist="38100" dir="2700000" algn="tl" rotWithShape="0">
              <a:srgbClr val="000000">
                <a:alpha val="43000"/>
              </a:srgbClr>
            </a:outerShdw>
          </a:effectLst>
          <a:extLst/>
        </p:spPr>
      </p:pic>
      <p:sp>
        <p:nvSpPr>
          <p:cNvPr id="10" name="TextBox 5"/>
          <p:cNvSpPr txBox="1">
            <a:spLocks noChangeArrowheads="1"/>
          </p:cNvSpPr>
          <p:nvPr/>
        </p:nvSpPr>
        <p:spPr bwMode="auto">
          <a:xfrm>
            <a:off x="4953000" y="5099051"/>
            <a:ext cx="2398713" cy="1200328"/>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a:extLst/>
        </p:spPr>
        <p:txBody>
          <a:bodyPr wrap="square">
            <a:spAutoFit/>
          </a:bodyPr>
          <a:lstStyle>
            <a:defPPr>
              <a:defRPr lang="en-US"/>
            </a:defPPr>
            <a:lvl1pPr algn="r">
              <a:defRPr sz="2400">
                <a:latin typeface="Calibri" charset="0"/>
                <a:ea typeface="ＭＳ Ｐゴシック" charset="0"/>
                <a:cs typeface="Calibri"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en-US" dirty="0"/>
              <a:t>Dynamics of the MAB shelf-break front</a:t>
            </a:r>
          </a:p>
        </p:txBody>
      </p:sp>
    </p:spTree>
    <p:extLst>
      <p:ext uri="{BB962C8B-B14F-4D97-AF65-F5344CB8AC3E}">
        <p14:creationId xmlns:p14="http://schemas.microsoft.com/office/powerpoint/2010/main" val="370976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3114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descr="kk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2"/>
          <p:cNvSpPr txBox="1">
            <a:spLocks noChangeArrowheads="1"/>
          </p:cNvSpPr>
          <p:nvPr/>
        </p:nvSpPr>
        <p:spPr bwMode="auto">
          <a:xfrm>
            <a:off x="88200" y="88205"/>
            <a:ext cx="4515773" cy="707886"/>
          </a:xfrm>
          <a:prstGeom prst="rect">
            <a:avLst/>
          </a:prstGeom>
          <a:noFill/>
          <a:ln>
            <a:noFill/>
          </a:ln>
          <a:effectLst/>
          <a:extLst>
            <a:ext uri="{909E8E84-426E-40dd-AFC4-6F175D3DCCD1}">
              <a14:hiddenFill xmlns:a14="http://schemas.microsoft.com/office/drawing/2010/main" xmlns="">
                <a:solidFill>
                  <a:srgbClr val="80837D"/>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a:defRPr/>
            </a:pPr>
            <a:r>
              <a:rPr lang="en-US" sz="2000" dirty="0">
                <a:solidFill>
                  <a:srgbClr val="000000"/>
                </a:solidFill>
                <a:latin typeface="Calibri"/>
              </a:rPr>
              <a:t>Analysis/forecast skill with respect to subsurface OBS that are NOT assimilated</a:t>
            </a:r>
          </a:p>
        </p:txBody>
      </p:sp>
      <p:sp>
        <p:nvSpPr>
          <p:cNvPr id="6" name="Rectangle 5"/>
          <p:cNvSpPr/>
          <p:nvPr/>
        </p:nvSpPr>
        <p:spPr>
          <a:xfrm>
            <a:off x="4827306" y="88205"/>
            <a:ext cx="1441420" cy="369332"/>
          </a:xfrm>
          <a:prstGeom prst="rect">
            <a:avLst/>
          </a:prstGeom>
        </p:spPr>
        <p:txBody>
          <a:bodyPr wrap="none">
            <a:spAutoFit/>
          </a:bodyPr>
          <a:lstStyle/>
          <a:p>
            <a:pPr>
              <a:defRPr/>
            </a:pPr>
            <a:r>
              <a:rPr lang="en-US" b="1" dirty="0">
                <a:solidFill>
                  <a:srgbClr val="000000"/>
                </a:solidFill>
                <a:latin typeface="Calibri"/>
              </a:rPr>
              <a:t>Temperature</a:t>
            </a:r>
          </a:p>
        </p:txBody>
      </p:sp>
      <p:sp>
        <p:nvSpPr>
          <p:cNvPr id="7" name="Rectangle 6"/>
          <p:cNvSpPr/>
          <p:nvPr/>
        </p:nvSpPr>
        <p:spPr>
          <a:xfrm>
            <a:off x="4827306" y="402805"/>
            <a:ext cx="4316694" cy="430887"/>
          </a:xfrm>
          <a:prstGeom prst="rect">
            <a:avLst/>
          </a:prstGeom>
        </p:spPr>
        <p:txBody>
          <a:bodyPr wrap="square">
            <a:spAutoFit/>
          </a:bodyPr>
          <a:lstStyle/>
          <a:p>
            <a:pPr>
              <a:defRPr/>
            </a:pPr>
            <a:r>
              <a:rPr lang="en-US" sz="2200" b="1" dirty="0">
                <a:solidFill>
                  <a:srgbClr val="FF0000"/>
                </a:solidFill>
                <a:latin typeface="Calibri"/>
              </a:rPr>
              <a:t>Data assimilation analysis/</a:t>
            </a:r>
            <a:r>
              <a:rPr lang="en-US" sz="2200" b="1" dirty="0" err="1">
                <a:solidFill>
                  <a:srgbClr val="FF0000"/>
                </a:solidFill>
                <a:latin typeface="Calibri"/>
              </a:rPr>
              <a:t>hindcast</a:t>
            </a:r>
            <a:endParaRPr lang="en-US" sz="2200" b="1" dirty="0">
              <a:solidFill>
                <a:srgbClr val="FF0000"/>
              </a:solidFill>
              <a:latin typeface="Calibri"/>
            </a:endParaRPr>
          </a:p>
        </p:txBody>
      </p:sp>
      <p:sp>
        <p:nvSpPr>
          <p:cNvPr id="8" name="TextBox 7"/>
          <p:cNvSpPr txBox="1"/>
          <p:nvPr/>
        </p:nvSpPr>
        <p:spPr>
          <a:xfrm>
            <a:off x="8636001" y="6442586"/>
            <a:ext cx="457200" cy="369332"/>
          </a:xfrm>
          <a:prstGeom prst="rect">
            <a:avLst/>
          </a:prstGeom>
          <a:noFill/>
        </p:spPr>
        <p:txBody>
          <a:bodyPr wrap="square" rtlCol="0">
            <a:spAutoFit/>
          </a:bodyPr>
          <a:lstStyle/>
          <a:p>
            <a:pPr algn="r"/>
            <a:r>
              <a:rPr lang="en-US" b="1" dirty="0">
                <a:solidFill>
                  <a:prstClr val="black"/>
                </a:solidFill>
                <a:latin typeface="Calibri"/>
              </a:rPr>
              <a:t>8</a:t>
            </a:r>
          </a:p>
        </p:txBody>
      </p:sp>
    </p:spTree>
    <p:extLst>
      <p:ext uri="{BB962C8B-B14F-4D97-AF65-F5344CB8AC3E}">
        <p14:creationId xmlns:p14="http://schemas.microsoft.com/office/powerpoint/2010/main" val="4123750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kk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2"/>
          <p:cNvSpPr txBox="1">
            <a:spLocks noChangeArrowheads="1"/>
          </p:cNvSpPr>
          <p:nvPr/>
        </p:nvSpPr>
        <p:spPr bwMode="auto">
          <a:xfrm>
            <a:off x="88200" y="88205"/>
            <a:ext cx="4515773" cy="707886"/>
          </a:xfrm>
          <a:prstGeom prst="rect">
            <a:avLst/>
          </a:prstGeom>
          <a:noFill/>
          <a:ln>
            <a:noFill/>
          </a:ln>
          <a:effectLst/>
          <a:extLst>
            <a:ext uri="{909E8E84-426E-40dd-AFC4-6F175D3DCCD1}">
              <a14:hiddenFill xmlns:a14="http://schemas.microsoft.com/office/drawing/2010/main" xmlns="">
                <a:solidFill>
                  <a:srgbClr val="80837D"/>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a:defRPr/>
            </a:pPr>
            <a:r>
              <a:rPr lang="en-US" sz="2000" dirty="0">
                <a:solidFill>
                  <a:srgbClr val="000000"/>
                </a:solidFill>
                <a:latin typeface="Calibri"/>
              </a:rPr>
              <a:t>Analysis/forecast skill with respect to subsurface OBS that are NOT assimilated</a:t>
            </a:r>
          </a:p>
        </p:txBody>
      </p:sp>
      <p:sp>
        <p:nvSpPr>
          <p:cNvPr id="6" name="Rectangle 5"/>
          <p:cNvSpPr/>
          <p:nvPr/>
        </p:nvSpPr>
        <p:spPr>
          <a:xfrm>
            <a:off x="4827306" y="88205"/>
            <a:ext cx="1441420" cy="369332"/>
          </a:xfrm>
          <a:prstGeom prst="rect">
            <a:avLst/>
          </a:prstGeom>
        </p:spPr>
        <p:txBody>
          <a:bodyPr wrap="none">
            <a:spAutoFit/>
          </a:bodyPr>
          <a:lstStyle/>
          <a:p>
            <a:pPr>
              <a:defRPr/>
            </a:pPr>
            <a:r>
              <a:rPr lang="en-US" b="1" dirty="0">
                <a:solidFill>
                  <a:srgbClr val="000000"/>
                </a:solidFill>
                <a:latin typeface="Calibri"/>
              </a:rPr>
              <a:t>Temperature</a:t>
            </a:r>
          </a:p>
        </p:txBody>
      </p:sp>
      <p:sp>
        <p:nvSpPr>
          <p:cNvPr id="7" name="Rectangle 6"/>
          <p:cNvSpPr/>
          <p:nvPr/>
        </p:nvSpPr>
        <p:spPr>
          <a:xfrm>
            <a:off x="4827306" y="402805"/>
            <a:ext cx="3410452" cy="430887"/>
          </a:xfrm>
          <a:prstGeom prst="rect">
            <a:avLst/>
          </a:prstGeom>
        </p:spPr>
        <p:txBody>
          <a:bodyPr wrap="square">
            <a:spAutoFit/>
          </a:bodyPr>
          <a:lstStyle/>
          <a:p>
            <a:pPr>
              <a:defRPr/>
            </a:pPr>
            <a:r>
              <a:rPr lang="en-US" sz="2200" b="1" dirty="0">
                <a:solidFill>
                  <a:srgbClr val="00CCCC"/>
                </a:solidFill>
                <a:latin typeface="Calibri"/>
              </a:rPr>
              <a:t>2-day forecast</a:t>
            </a:r>
          </a:p>
        </p:txBody>
      </p:sp>
    </p:spTree>
    <p:extLst>
      <p:ext uri="{BB962C8B-B14F-4D97-AF65-F5344CB8AC3E}">
        <p14:creationId xmlns:p14="http://schemas.microsoft.com/office/powerpoint/2010/main" val="2712337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kk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2"/>
          <p:cNvSpPr txBox="1">
            <a:spLocks noChangeArrowheads="1"/>
          </p:cNvSpPr>
          <p:nvPr/>
        </p:nvSpPr>
        <p:spPr bwMode="auto">
          <a:xfrm>
            <a:off x="88200" y="88205"/>
            <a:ext cx="4515773" cy="707886"/>
          </a:xfrm>
          <a:prstGeom prst="rect">
            <a:avLst/>
          </a:prstGeom>
          <a:noFill/>
          <a:ln>
            <a:noFill/>
          </a:ln>
          <a:effectLst/>
          <a:extLst>
            <a:ext uri="{909E8E84-426E-40dd-AFC4-6F175D3DCCD1}">
              <a14:hiddenFill xmlns:a14="http://schemas.microsoft.com/office/drawing/2010/main" xmlns="">
                <a:solidFill>
                  <a:srgbClr val="80837D"/>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a:defRPr/>
            </a:pPr>
            <a:r>
              <a:rPr lang="en-US" sz="2000" dirty="0">
                <a:solidFill>
                  <a:srgbClr val="000000"/>
                </a:solidFill>
                <a:latin typeface="Calibri"/>
              </a:rPr>
              <a:t>Analysis/forecast skill with respect to subsurface OBS that are NOT assimilated</a:t>
            </a:r>
          </a:p>
        </p:txBody>
      </p:sp>
      <p:sp>
        <p:nvSpPr>
          <p:cNvPr id="6" name="Rectangle 5"/>
          <p:cNvSpPr/>
          <p:nvPr/>
        </p:nvSpPr>
        <p:spPr>
          <a:xfrm>
            <a:off x="4827306" y="88205"/>
            <a:ext cx="1441420" cy="369332"/>
          </a:xfrm>
          <a:prstGeom prst="rect">
            <a:avLst/>
          </a:prstGeom>
        </p:spPr>
        <p:txBody>
          <a:bodyPr wrap="none">
            <a:spAutoFit/>
          </a:bodyPr>
          <a:lstStyle/>
          <a:p>
            <a:pPr>
              <a:defRPr/>
            </a:pPr>
            <a:r>
              <a:rPr lang="en-US" b="1" dirty="0">
                <a:solidFill>
                  <a:srgbClr val="000000"/>
                </a:solidFill>
                <a:latin typeface="Calibri"/>
              </a:rPr>
              <a:t>Temperature</a:t>
            </a:r>
          </a:p>
        </p:txBody>
      </p:sp>
      <p:sp>
        <p:nvSpPr>
          <p:cNvPr id="7" name="Rectangle 6"/>
          <p:cNvSpPr/>
          <p:nvPr/>
        </p:nvSpPr>
        <p:spPr>
          <a:xfrm>
            <a:off x="4827306" y="402805"/>
            <a:ext cx="3410452" cy="430887"/>
          </a:xfrm>
          <a:prstGeom prst="rect">
            <a:avLst/>
          </a:prstGeom>
        </p:spPr>
        <p:txBody>
          <a:bodyPr wrap="square">
            <a:spAutoFit/>
          </a:bodyPr>
          <a:lstStyle/>
          <a:p>
            <a:pPr>
              <a:defRPr/>
            </a:pPr>
            <a:r>
              <a:rPr lang="en-US" sz="2200" b="1" dirty="0">
                <a:solidFill>
                  <a:srgbClr val="9900FF"/>
                </a:solidFill>
                <a:latin typeface="Calibri"/>
              </a:rPr>
              <a:t>4-day forecast</a:t>
            </a:r>
          </a:p>
        </p:txBody>
      </p:sp>
      <p:sp>
        <p:nvSpPr>
          <p:cNvPr id="8" name="TextBox 7"/>
          <p:cNvSpPr txBox="1"/>
          <p:nvPr/>
        </p:nvSpPr>
        <p:spPr>
          <a:xfrm>
            <a:off x="8636001" y="6442586"/>
            <a:ext cx="457200" cy="369332"/>
          </a:xfrm>
          <a:prstGeom prst="rect">
            <a:avLst/>
          </a:prstGeom>
          <a:noFill/>
        </p:spPr>
        <p:txBody>
          <a:bodyPr wrap="square" rtlCol="0">
            <a:spAutoFit/>
          </a:bodyPr>
          <a:lstStyle/>
          <a:p>
            <a:pPr algn="r"/>
            <a:r>
              <a:rPr lang="en-US" b="1" dirty="0">
                <a:solidFill>
                  <a:prstClr val="black"/>
                </a:solidFill>
                <a:latin typeface="Calibri"/>
              </a:rPr>
              <a:t>9</a:t>
            </a:r>
          </a:p>
        </p:txBody>
      </p:sp>
    </p:spTree>
    <p:extLst>
      <p:ext uri="{BB962C8B-B14F-4D97-AF65-F5344CB8AC3E}">
        <p14:creationId xmlns:p14="http://schemas.microsoft.com/office/powerpoint/2010/main" val="3618606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DEL_DATA_COMPARE_MAP_v5.png"/>
          <p:cNvPicPr>
            <a:picLocks noChangeAspect="1"/>
          </p:cNvPicPr>
          <p:nvPr/>
        </p:nvPicPr>
        <p:blipFill rotWithShape="1">
          <a:blip r:embed="rId3">
            <a:extLst>
              <a:ext uri="{28A0092B-C50C-407E-A947-70E740481C1C}">
                <a14:useLocalDpi xmlns:a14="http://schemas.microsoft.com/office/drawing/2010/main" val="0"/>
              </a:ext>
            </a:extLst>
          </a:blip>
          <a:srcRect l="17609" t="9287" r="17565" b="14837"/>
          <a:stretch/>
        </p:blipFill>
        <p:spPr>
          <a:xfrm>
            <a:off x="104692" y="839105"/>
            <a:ext cx="8989826" cy="5728755"/>
          </a:xfrm>
          <a:prstGeom prst="rect">
            <a:avLst/>
          </a:prstGeom>
        </p:spPr>
      </p:pic>
      <p:sp>
        <p:nvSpPr>
          <p:cNvPr id="6" name="TextBox 5"/>
          <p:cNvSpPr txBox="1"/>
          <p:nvPr/>
        </p:nvSpPr>
        <p:spPr>
          <a:xfrm>
            <a:off x="902286" y="4553232"/>
            <a:ext cx="1102794" cy="1508105"/>
          </a:xfrm>
          <a:prstGeom prst="rect">
            <a:avLst/>
          </a:prstGeom>
          <a:noFill/>
        </p:spPr>
        <p:txBody>
          <a:bodyPr wrap="square" rtlCol="0">
            <a:spAutoFit/>
          </a:bodyPr>
          <a:lstStyle/>
          <a:p>
            <a:pPr>
              <a:spcAft>
                <a:spcPts val="800"/>
              </a:spcAft>
            </a:pPr>
            <a:r>
              <a:rPr lang="en-US" b="1" dirty="0" smtClean="0"/>
              <a:t>RUEL</a:t>
            </a:r>
            <a:endParaRPr lang="en-US" b="1" dirty="0"/>
          </a:p>
          <a:p>
            <a:pPr>
              <a:spcAft>
                <a:spcPts val="800"/>
              </a:spcAft>
            </a:pPr>
            <a:r>
              <a:rPr lang="en-US" b="1" dirty="0" smtClean="0"/>
              <a:t>ENV</a:t>
            </a:r>
            <a:endParaRPr lang="en-US" b="1" dirty="0"/>
          </a:p>
          <a:p>
            <a:pPr>
              <a:spcAft>
                <a:spcPts val="800"/>
              </a:spcAft>
            </a:pPr>
            <a:r>
              <a:rPr lang="en-US" b="1" dirty="0" smtClean="0"/>
              <a:t>MAB</a:t>
            </a:r>
            <a:endParaRPr lang="en-US" b="1" dirty="0"/>
          </a:p>
          <a:p>
            <a:pPr>
              <a:spcAft>
                <a:spcPts val="800"/>
              </a:spcAft>
            </a:pPr>
            <a:r>
              <a:rPr lang="en-US" b="1" dirty="0" err="1" smtClean="0"/>
              <a:t>EcoMon</a:t>
            </a:r>
            <a:endParaRPr lang="en-US" b="1" dirty="0"/>
          </a:p>
        </p:txBody>
      </p:sp>
      <p:grpSp>
        <p:nvGrpSpPr>
          <p:cNvPr id="20" name="Group 19"/>
          <p:cNvGrpSpPr/>
          <p:nvPr/>
        </p:nvGrpSpPr>
        <p:grpSpPr>
          <a:xfrm>
            <a:off x="902286" y="6479362"/>
            <a:ext cx="2398078" cy="307777"/>
            <a:chOff x="902286" y="6479362"/>
            <a:chExt cx="2398078" cy="307777"/>
          </a:xfrm>
        </p:grpSpPr>
        <p:cxnSp>
          <p:nvCxnSpPr>
            <p:cNvPr id="8" name="Straight Arrow Connector 7"/>
            <p:cNvCxnSpPr>
              <a:stCxn id="14" idx="3"/>
            </p:cNvCxnSpPr>
            <p:nvPr/>
          </p:nvCxnSpPr>
          <p:spPr>
            <a:xfrm>
              <a:off x="2512334" y="6633251"/>
              <a:ext cx="788030"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4" idx="1"/>
            </p:cNvCxnSpPr>
            <p:nvPr/>
          </p:nvCxnSpPr>
          <p:spPr>
            <a:xfrm flipH="1">
              <a:off x="902286" y="6633251"/>
              <a:ext cx="822077"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24363" y="6479362"/>
              <a:ext cx="787971" cy="307777"/>
            </a:xfrm>
            <a:prstGeom prst="rect">
              <a:avLst/>
            </a:prstGeom>
            <a:noFill/>
          </p:spPr>
          <p:txBody>
            <a:bodyPr wrap="none" rtlCol="0">
              <a:spAutoFit/>
            </a:bodyPr>
            <a:lstStyle/>
            <a:p>
              <a:r>
                <a:rPr lang="en-US" sz="1400" dirty="0"/>
                <a:t>s</a:t>
              </a:r>
              <a:r>
                <a:rPr lang="en-US" sz="1400" dirty="0" smtClean="0"/>
                <a:t>ummer</a:t>
              </a:r>
              <a:endParaRPr lang="en-US" sz="1400" dirty="0"/>
            </a:p>
          </p:txBody>
        </p:sp>
      </p:grpSp>
      <p:grpSp>
        <p:nvGrpSpPr>
          <p:cNvPr id="21" name="Group 20"/>
          <p:cNvGrpSpPr/>
          <p:nvPr/>
        </p:nvGrpSpPr>
        <p:grpSpPr>
          <a:xfrm>
            <a:off x="3336829" y="6479362"/>
            <a:ext cx="2334577" cy="307777"/>
            <a:chOff x="902287" y="6479362"/>
            <a:chExt cx="2474277" cy="307777"/>
          </a:xfrm>
        </p:grpSpPr>
        <p:cxnSp>
          <p:nvCxnSpPr>
            <p:cNvPr id="22" name="Straight Arrow Connector 21"/>
            <p:cNvCxnSpPr/>
            <p:nvPr/>
          </p:nvCxnSpPr>
          <p:spPr>
            <a:xfrm>
              <a:off x="2461158" y="6633251"/>
              <a:ext cx="915406"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4" idx="1"/>
            </p:cNvCxnSpPr>
            <p:nvPr/>
          </p:nvCxnSpPr>
          <p:spPr>
            <a:xfrm flipH="1">
              <a:off x="902287" y="6633251"/>
              <a:ext cx="822076"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724363" y="6479362"/>
              <a:ext cx="660595" cy="307777"/>
            </a:xfrm>
            <a:prstGeom prst="rect">
              <a:avLst/>
            </a:prstGeom>
            <a:noFill/>
          </p:spPr>
          <p:txBody>
            <a:bodyPr wrap="none" rtlCol="0">
              <a:spAutoFit/>
            </a:bodyPr>
            <a:lstStyle/>
            <a:p>
              <a:r>
                <a:rPr lang="en-US" sz="1400" dirty="0" smtClean="0"/>
                <a:t>winter</a:t>
              </a:r>
              <a:endParaRPr lang="en-US" sz="1400" dirty="0"/>
            </a:p>
          </p:txBody>
        </p:sp>
      </p:grpSp>
      <p:grpSp>
        <p:nvGrpSpPr>
          <p:cNvPr id="25" name="Group 24"/>
          <p:cNvGrpSpPr/>
          <p:nvPr/>
        </p:nvGrpSpPr>
        <p:grpSpPr>
          <a:xfrm>
            <a:off x="5677756" y="6477874"/>
            <a:ext cx="2398078" cy="307777"/>
            <a:chOff x="902286" y="6479362"/>
            <a:chExt cx="2398078" cy="307777"/>
          </a:xfrm>
        </p:grpSpPr>
        <p:cxnSp>
          <p:nvCxnSpPr>
            <p:cNvPr id="26" name="Straight Arrow Connector 25"/>
            <p:cNvCxnSpPr>
              <a:stCxn id="28" idx="3"/>
            </p:cNvCxnSpPr>
            <p:nvPr/>
          </p:nvCxnSpPr>
          <p:spPr>
            <a:xfrm>
              <a:off x="2512334" y="6633251"/>
              <a:ext cx="788030"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8" idx="1"/>
            </p:cNvCxnSpPr>
            <p:nvPr/>
          </p:nvCxnSpPr>
          <p:spPr>
            <a:xfrm flipH="1">
              <a:off x="902286" y="6633251"/>
              <a:ext cx="822077" cy="0"/>
            </a:xfrm>
            <a:prstGeom prst="straightConnector1">
              <a:avLst/>
            </a:prstGeom>
            <a:ln w="22225">
              <a:solidFill>
                <a:schemeClr val="tx1">
                  <a:lumMod val="50000"/>
                  <a:lumOff val="50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724363" y="6479362"/>
              <a:ext cx="787971" cy="307777"/>
            </a:xfrm>
            <a:prstGeom prst="rect">
              <a:avLst/>
            </a:prstGeom>
            <a:noFill/>
          </p:spPr>
          <p:txBody>
            <a:bodyPr wrap="none" rtlCol="0">
              <a:spAutoFit/>
            </a:bodyPr>
            <a:lstStyle/>
            <a:p>
              <a:r>
                <a:rPr lang="en-US" sz="1400" dirty="0"/>
                <a:t>s</a:t>
              </a:r>
              <a:r>
                <a:rPr lang="en-US" sz="1400" dirty="0" smtClean="0"/>
                <a:t>ummer</a:t>
              </a:r>
              <a:endParaRPr lang="en-US" sz="1400" dirty="0"/>
            </a:p>
          </p:txBody>
        </p:sp>
      </p:grpSp>
      <p:sp>
        <p:nvSpPr>
          <p:cNvPr id="2" name="TextBox 1"/>
          <p:cNvSpPr txBox="1"/>
          <p:nvPr/>
        </p:nvSpPr>
        <p:spPr>
          <a:xfrm>
            <a:off x="104692" y="441872"/>
            <a:ext cx="8308726" cy="400110"/>
          </a:xfrm>
          <a:prstGeom prst="rect">
            <a:avLst/>
          </a:prstGeom>
          <a:noFill/>
        </p:spPr>
        <p:txBody>
          <a:bodyPr wrap="square" rtlCol="0">
            <a:spAutoFit/>
          </a:bodyPr>
          <a:lstStyle/>
          <a:p>
            <a:r>
              <a:rPr lang="en-US" sz="2000" dirty="0" smtClean="0"/>
              <a:t>Comparison to MARACOOS gliders and NMFS CTD surveys in 2010-2011 </a:t>
            </a:r>
            <a:endParaRPr lang="en-US" sz="2000" dirty="0"/>
          </a:p>
        </p:txBody>
      </p:sp>
      <p:sp>
        <p:nvSpPr>
          <p:cNvPr id="18" name="TextBox 17"/>
          <p:cNvSpPr txBox="1"/>
          <p:nvPr/>
        </p:nvSpPr>
        <p:spPr>
          <a:xfrm>
            <a:off x="97457" y="34958"/>
            <a:ext cx="8997061" cy="461665"/>
          </a:xfrm>
          <a:prstGeom prst="rect">
            <a:avLst/>
          </a:prstGeom>
          <a:noFill/>
        </p:spPr>
        <p:txBody>
          <a:bodyPr wrap="square" rtlCol="0">
            <a:spAutoFit/>
          </a:bodyPr>
          <a:lstStyle/>
          <a:p>
            <a:r>
              <a:rPr lang="en-US" sz="2400" b="1" dirty="0" smtClean="0"/>
              <a:t>Multi-model skill </a:t>
            </a:r>
            <a:r>
              <a:rPr lang="en-US" sz="2400" b="1" dirty="0"/>
              <a:t>a</a:t>
            </a:r>
            <a:r>
              <a:rPr lang="en-US" sz="2400" b="1" dirty="0" smtClean="0"/>
              <a:t>ssessment: </a:t>
            </a:r>
            <a:r>
              <a:rPr lang="en-US" sz="2000" dirty="0" smtClean="0"/>
              <a:t>7 real time models of the Mid-Atlantic Bight</a:t>
            </a:r>
            <a:endParaRPr lang="en-US" sz="2000" dirty="0"/>
          </a:p>
        </p:txBody>
      </p:sp>
    </p:spTree>
    <p:extLst>
      <p:ext uri="{BB962C8B-B14F-4D97-AF65-F5344CB8AC3E}">
        <p14:creationId xmlns:p14="http://schemas.microsoft.com/office/powerpoint/2010/main" val="2976946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893" y="98402"/>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sz="2400" b="1" dirty="0" smtClean="0">
                <a:solidFill>
                  <a:prstClr val="black"/>
                </a:solidFill>
                <a:latin typeface="Calibri"/>
              </a:rPr>
              <a:t>Multi-model Skill Assessment</a:t>
            </a:r>
            <a:r>
              <a:rPr lang="en-US" sz="2800" b="1" dirty="0" smtClean="0">
                <a:solidFill>
                  <a:prstClr val="black"/>
                </a:solidFill>
                <a:latin typeface="Calibri"/>
              </a:rPr>
              <a:t/>
            </a:r>
            <a:br>
              <a:rPr lang="en-US" sz="2800" b="1" dirty="0" smtClean="0">
                <a:solidFill>
                  <a:prstClr val="black"/>
                </a:solidFill>
                <a:latin typeface="Calibri"/>
              </a:rPr>
            </a:br>
            <a:r>
              <a:rPr lang="en-US" sz="2000" dirty="0" smtClean="0">
                <a:solidFill>
                  <a:prstClr val="white">
                    <a:lumMod val="50000"/>
                  </a:prstClr>
                </a:solidFill>
                <a:latin typeface="Calibri"/>
              </a:rPr>
              <a:t>using Coastal Ocean Observing System Data</a:t>
            </a:r>
          </a:p>
          <a:p>
            <a:pPr algn="l"/>
            <a:endParaRPr lang="en-US" sz="2000" b="1" dirty="0">
              <a:solidFill>
                <a:prstClr val="white">
                  <a:lumMod val="50000"/>
                </a:prstClr>
              </a:solidFill>
              <a:latin typeface="Calibri"/>
            </a:endParaRPr>
          </a:p>
          <a:p>
            <a:pPr algn="l"/>
            <a:r>
              <a:rPr lang="en-US" sz="2000" b="1" dirty="0" smtClean="0">
                <a:solidFill>
                  <a:prstClr val="white">
                    <a:lumMod val="50000"/>
                  </a:prstClr>
                </a:solidFill>
                <a:latin typeface="Calibri"/>
              </a:rPr>
              <a:t>All analyses – with “DA”</a:t>
            </a:r>
            <a:endParaRPr lang="en-US" sz="2000" b="1" dirty="0">
              <a:solidFill>
                <a:prstClr val="white">
                  <a:lumMod val="50000"/>
                </a:prstClr>
              </a:solidFill>
              <a:latin typeface="Calibri"/>
            </a:endParaRPr>
          </a:p>
        </p:txBody>
      </p:sp>
      <p:sp>
        <p:nvSpPr>
          <p:cNvPr id="6" name="Rectangle 5"/>
          <p:cNvSpPr/>
          <p:nvPr/>
        </p:nvSpPr>
        <p:spPr>
          <a:xfrm>
            <a:off x="5059694" y="143849"/>
            <a:ext cx="4572000" cy="1311128"/>
          </a:xfrm>
          <a:prstGeom prst="rect">
            <a:avLst/>
          </a:prstGeom>
        </p:spPr>
        <p:txBody>
          <a:bodyPr>
            <a:spAutoFit/>
          </a:bodyPr>
          <a:lstStyle/>
          <a:p>
            <a:pPr lvl="1" eaLnBrk="0" fontAlgn="base" hangingPunct="0">
              <a:spcBef>
                <a:spcPct val="20000"/>
              </a:spcBef>
              <a:spcAft>
                <a:spcPct val="0"/>
              </a:spcAft>
            </a:pPr>
            <a:r>
              <a:rPr lang="en-US" dirty="0">
                <a:solidFill>
                  <a:prstClr val="black"/>
                </a:solidFill>
                <a:latin typeface="Calibri"/>
                <a:ea typeface="ＭＳ Ｐゴシック" charset="-128"/>
              </a:rPr>
              <a:t>global: HYCOM, Mercator, NCOM</a:t>
            </a:r>
          </a:p>
          <a:p>
            <a:pPr lvl="1" eaLnBrk="0" fontAlgn="base" hangingPunct="0">
              <a:spcBef>
                <a:spcPct val="20000"/>
              </a:spcBef>
              <a:spcAft>
                <a:spcPct val="0"/>
              </a:spcAft>
            </a:pPr>
            <a:r>
              <a:rPr lang="en-US" dirty="0">
                <a:solidFill>
                  <a:prstClr val="black"/>
                </a:solidFill>
                <a:latin typeface="Calibri"/>
                <a:ea typeface="ＭＳ Ｐゴシック" charset="-128"/>
              </a:rPr>
              <a:t>regional: </a:t>
            </a:r>
            <a:r>
              <a:rPr lang="en-US" dirty="0" err="1">
                <a:solidFill>
                  <a:prstClr val="black"/>
                </a:solidFill>
                <a:latin typeface="Calibri"/>
                <a:ea typeface="ＭＳ Ｐゴシック" charset="-128"/>
              </a:rPr>
              <a:t>ESPreSSO</a:t>
            </a:r>
            <a:r>
              <a:rPr lang="en-US" dirty="0">
                <a:solidFill>
                  <a:prstClr val="black"/>
                </a:solidFill>
                <a:latin typeface="Calibri"/>
                <a:ea typeface="ＭＳ Ｐゴシック" charset="-128"/>
              </a:rPr>
              <a:t>, NYHOPS, </a:t>
            </a:r>
            <a:r>
              <a:rPr lang="en-US" dirty="0" err="1">
                <a:solidFill>
                  <a:prstClr val="black"/>
                </a:solidFill>
                <a:latin typeface="Calibri"/>
                <a:ea typeface="ＭＳ Ｐゴシック" charset="-128"/>
              </a:rPr>
              <a:t>UMassHOPS</a:t>
            </a:r>
            <a:r>
              <a:rPr lang="en-US" dirty="0">
                <a:solidFill>
                  <a:prstClr val="black"/>
                </a:solidFill>
                <a:latin typeface="Calibri"/>
                <a:ea typeface="ＭＳ Ｐゴシック" charset="-128"/>
              </a:rPr>
              <a:t>, COAWST</a:t>
            </a:r>
          </a:p>
          <a:p>
            <a:pPr lvl="1" eaLnBrk="0" fontAlgn="base" hangingPunct="0">
              <a:spcBef>
                <a:spcPct val="20000"/>
              </a:spcBef>
              <a:spcAft>
                <a:spcPct val="0"/>
              </a:spcAft>
            </a:pPr>
            <a:r>
              <a:rPr lang="en-US" dirty="0">
                <a:solidFill>
                  <a:prstClr val="black"/>
                </a:solidFill>
                <a:latin typeface="Calibri"/>
                <a:ea typeface="ＭＳ Ｐゴシック" charset="-128"/>
              </a:rPr>
              <a:t>climatology: MOCHA</a:t>
            </a:r>
          </a:p>
        </p:txBody>
      </p:sp>
      <p:graphicFrame>
        <p:nvGraphicFramePr>
          <p:cNvPr id="2" name="Table 1"/>
          <p:cNvGraphicFramePr>
            <a:graphicFrameLocks noGrp="1"/>
          </p:cNvGraphicFramePr>
          <p:nvPr>
            <p:extLst>
              <p:ext uri="{D42A27DB-BD31-4B8C-83A1-F6EECF244321}">
                <p14:modId xmlns:p14="http://schemas.microsoft.com/office/powerpoint/2010/main" val="3260958325"/>
              </p:ext>
            </p:extLst>
          </p:nvPr>
        </p:nvGraphicFramePr>
        <p:xfrm>
          <a:off x="100253" y="1636180"/>
          <a:ext cx="8927328" cy="5041903"/>
        </p:xfrm>
        <a:graphic>
          <a:graphicData uri="http://schemas.openxmlformats.org/drawingml/2006/table">
            <a:tbl>
              <a:tblPr firstRow="1" bandRow="1">
                <a:tableStyleId>{5C22544A-7EE6-4342-B048-85BDC9FD1C3A}</a:tableStyleId>
              </a:tblPr>
              <a:tblGrid>
                <a:gridCol w="831080"/>
                <a:gridCol w="2528948"/>
                <a:gridCol w="964452"/>
                <a:gridCol w="860748"/>
                <a:gridCol w="725932"/>
                <a:gridCol w="534190"/>
                <a:gridCol w="834709"/>
                <a:gridCol w="872351"/>
                <a:gridCol w="774918"/>
              </a:tblGrid>
              <a:tr h="449401">
                <a:tc>
                  <a:txBody>
                    <a:bodyPr/>
                    <a:lstStyle/>
                    <a:p>
                      <a:pPr marL="0" marR="0" algn="ctr">
                        <a:spcBef>
                          <a:spcPts val="0"/>
                        </a:spcBef>
                        <a:spcAft>
                          <a:spcPts val="600"/>
                        </a:spcAft>
                      </a:pPr>
                      <a:r>
                        <a:rPr lang="en-US" sz="1000" b="1" dirty="0">
                          <a:effectLst/>
                          <a:latin typeface="Cambria"/>
                          <a:ea typeface="ＭＳ 明朝"/>
                          <a:cs typeface="Times New Roman"/>
                        </a:rPr>
                        <a:t>Model</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THREDDS URL</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dirty="0">
                          <a:effectLst/>
                          <a:latin typeface="Cambria"/>
                          <a:ea typeface="ＭＳ 明朝"/>
                          <a:cs typeface="Times New Roman"/>
                        </a:rPr>
                        <a:t>Resolution in MAB</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Output interval</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Surface forcing</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Tides</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Rivers</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a:effectLst/>
                          <a:latin typeface="Cambria"/>
                          <a:ea typeface="ＭＳ 明朝"/>
                          <a:cs typeface="Times New Roman"/>
                        </a:rPr>
                        <a:t>Assimilation method</a:t>
                      </a:r>
                      <a:endParaRPr lang="en-US" sz="1000">
                        <a:effectLst/>
                        <a:latin typeface="Cambria"/>
                        <a:ea typeface="ＭＳ 明朝"/>
                        <a:cs typeface="Times New Roman"/>
                      </a:endParaRPr>
                    </a:p>
                  </a:txBody>
                  <a:tcPr marL="68580" marR="68580" marT="0" marB="0" anchor="ctr"/>
                </a:tc>
                <a:tc>
                  <a:txBody>
                    <a:bodyPr/>
                    <a:lstStyle/>
                    <a:p>
                      <a:pPr marL="0" marR="0" algn="ctr">
                        <a:spcBef>
                          <a:spcPts val="0"/>
                        </a:spcBef>
                        <a:spcAft>
                          <a:spcPts val="600"/>
                        </a:spcAft>
                      </a:pPr>
                      <a:r>
                        <a:rPr lang="en-US" sz="1000" b="1" dirty="0">
                          <a:effectLst/>
                          <a:latin typeface="Cambria"/>
                          <a:ea typeface="ＭＳ 明朝"/>
                          <a:cs typeface="Times New Roman"/>
                        </a:rPr>
                        <a:t>Data</a:t>
                      </a:r>
                      <a:endParaRPr lang="en-US" sz="1000" dirty="0">
                        <a:effectLst/>
                        <a:latin typeface="Cambria"/>
                        <a:ea typeface="ＭＳ 明朝"/>
                        <a:cs typeface="Times New Roman"/>
                      </a:endParaRPr>
                    </a:p>
                  </a:txBody>
                  <a:tcPr marL="68580" marR="68580" marT="0" marB="0" anchor="ctr"/>
                </a:tc>
              </a:tr>
              <a:tr h="554055">
                <a:tc>
                  <a:txBody>
                    <a:bodyPr/>
                    <a:lstStyle/>
                    <a:p>
                      <a:pPr marL="0" marR="0" algn="ctr">
                        <a:spcBef>
                          <a:spcPts val="0"/>
                        </a:spcBef>
                        <a:spcAft>
                          <a:spcPts val="1200"/>
                        </a:spcAft>
                      </a:pPr>
                      <a:r>
                        <a:rPr lang="en-US" sz="1000" dirty="0" smtClean="0">
                          <a:effectLst/>
                          <a:latin typeface="Cambria"/>
                          <a:ea typeface="ＭＳ 明朝"/>
                          <a:cs typeface="Times New Roman"/>
                        </a:rPr>
                        <a:t>HYCOM</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a:t>
                      </a:r>
                      <a:r>
                        <a:rPr lang="en-US" sz="1000" dirty="0" err="1">
                          <a:effectLst/>
                          <a:latin typeface="Cambria"/>
                          <a:ea typeface="ＭＳ 明朝"/>
                          <a:cs typeface="Times New Roman"/>
                        </a:rPr>
                        <a:t>tds.hycom.org</a:t>
                      </a:r>
                      <a:r>
                        <a:rPr lang="en-US" sz="1000" dirty="0">
                          <a:effectLst/>
                          <a:latin typeface="Cambria"/>
                          <a:ea typeface="ＭＳ 明朝"/>
                          <a:cs typeface="Times New Roman"/>
                        </a:rPr>
                        <a:t>/</a:t>
                      </a:r>
                      <a:r>
                        <a:rPr lang="en-US" sz="1000" dirty="0" err="1">
                          <a:effectLst/>
                          <a:latin typeface="Cambria"/>
                          <a:ea typeface="ＭＳ 明朝"/>
                          <a:cs typeface="Times New Roman"/>
                        </a:rPr>
                        <a:t>thredds</a:t>
                      </a:r>
                      <a:r>
                        <a:rPr lang="en-US" sz="1000" dirty="0">
                          <a:effectLst/>
                          <a:latin typeface="Cambria"/>
                          <a:ea typeface="ＭＳ 明朝"/>
                          <a:cs typeface="Times New Roman"/>
                        </a:rPr>
                        <a:t>/</a:t>
                      </a:r>
                      <a:r>
                        <a:rPr lang="en-US" sz="1000" dirty="0" err="1">
                          <a:effectLst/>
                          <a:latin typeface="Cambria"/>
                          <a:ea typeface="ＭＳ 明朝"/>
                          <a:cs typeface="Times New Roman"/>
                        </a:rPr>
                        <a:t>dodsC</a:t>
                      </a:r>
                      <a:r>
                        <a:rPr lang="en-US" sz="1000" dirty="0">
                          <a:effectLst/>
                          <a:latin typeface="Cambria"/>
                          <a:ea typeface="ＭＳ 明朝"/>
                          <a:cs typeface="Times New Roman"/>
                        </a:rPr>
                        <a:t>/ </a:t>
                      </a:r>
                      <a:r>
                        <a:rPr lang="en-US" sz="1000" dirty="0" err="1">
                          <a:effectLst/>
                          <a:latin typeface="Cambria"/>
                          <a:ea typeface="ＭＳ 明朝"/>
                          <a:cs typeface="Times New Roman"/>
                        </a:rPr>
                        <a:t>glb_analysis.html</a:t>
                      </a:r>
                      <a:r>
                        <a:rPr lang="en-US" sz="1000" dirty="0">
                          <a:effectLst/>
                          <a:latin typeface="Cambria"/>
                          <a:ea typeface="ＭＳ 明朝"/>
                          <a:cs typeface="Times New Roman"/>
                        </a:rPr>
                        <a:t> </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7 km</a:t>
                      </a:r>
                      <a:br>
                        <a:rPr lang="en-US" sz="1000">
                          <a:effectLst/>
                          <a:latin typeface="Cambria"/>
                          <a:ea typeface="ＭＳ 明朝"/>
                          <a:cs typeface="Times New Roman"/>
                        </a:rPr>
                      </a:br>
                      <a:r>
                        <a:rPr lang="en-US" sz="1000">
                          <a:effectLst/>
                          <a:latin typeface="Cambria"/>
                          <a:ea typeface="ＭＳ 明朝"/>
                          <a:cs typeface="Times New Roman"/>
                        </a:rPr>
                        <a:t>10 z-levels</a:t>
                      </a:r>
                      <a:br>
                        <a:rPr lang="en-US" sz="1000">
                          <a:effectLst/>
                          <a:latin typeface="Cambria"/>
                          <a:ea typeface="ＭＳ 明朝"/>
                          <a:cs typeface="Times New Roman"/>
                        </a:rPr>
                      </a:br>
                      <a:r>
                        <a:rPr lang="en-US" sz="1000">
                          <a:effectLst/>
                          <a:latin typeface="Cambria"/>
                          <a:ea typeface="ＭＳ 明朝"/>
                          <a:cs typeface="Times New Roman"/>
                        </a:rPr>
                        <a:t>in h&lt;100m</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Daily </a:t>
                      </a:r>
                      <a:r>
                        <a:rPr lang="en-US" sz="1000" dirty="0" smtClean="0">
                          <a:effectLst/>
                          <a:latin typeface="Cambria"/>
                          <a:ea typeface="ＭＳ 明朝"/>
                          <a:cs typeface="Times New Roman"/>
                        </a:rPr>
                        <a:t>snapshots</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NOGAPS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a:t>
                      </a:r>
                    </a:p>
                  </a:txBody>
                  <a:tcPr marL="68580" marR="68580" marT="0" marB="0" anchor="ctr"/>
                </a:tc>
                <a:tc>
                  <a:txBody>
                    <a:bodyPr/>
                    <a:lstStyle/>
                    <a:p>
                      <a:pPr marL="0" marR="0" algn="ctr">
                        <a:spcBef>
                          <a:spcPts val="0"/>
                        </a:spcBef>
                        <a:spcAft>
                          <a:spcPts val="600"/>
                        </a:spcAft>
                      </a:pPr>
                      <a:r>
                        <a:rPr lang="en-US" sz="1000">
                          <a:effectLst/>
                          <a:latin typeface="Cambria"/>
                          <a:ea typeface="ＭＳ 明朝"/>
                          <a:cs typeface="Times New Roman"/>
                        </a:rPr>
                        <a:t>Monthly climatology</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MVOI</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SSH, SST, T/S profiles</a:t>
                      </a:r>
                    </a:p>
                  </a:txBody>
                  <a:tcPr marL="68580" marR="68580" marT="0" marB="0" anchor="ctr"/>
                </a:tc>
              </a:tr>
              <a:tr h="554055">
                <a:tc>
                  <a:txBody>
                    <a:bodyPr/>
                    <a:lstStyle/>
                    <a:p>
                      <a:pPr marL="0" marR="0" algn="ctr">
                        <a:spcBef>
                          <a:spcPts val="0"/>
                        </a:spcBef>
                        <a:spcAft>
                          <a:spcPts val="1200"/>
                        </a:spcAft>
                      </a:pPr>
                      <a:r>
                        <a:rPr lang="en-US" sz="1000">
                          <a:effectLst/>
                          <a:latin typeface="Cambria"/>
                          <a:ea typeface="ＭＳ 明朝"/>
                          <a:cs typeface="Times New Roman"/>
                        </a:rPr>
                        <a:t>NCOM</a:t>
                      </a:r>
                    </a:p>
                  </a:txBody>
                  <a:tcPr marL="68580" marR="68580" marT="0" marB="0" anchor="ctr"/>
                </a:tc>
                <a:tc>
                  <a:txBody>
                    <a:bodyPr/>
                    <a:lstStyle/>
                    <a:p>
                      <a:pPr marL="0" marR="0">
                        <a:spcBef>
                          <a:spcPts val="0"/>
                        </a:spcBef>
                        <a:spcAft>
                          <a:spcPts val="0"/>
                        </a:spcAft>
                      </a:pPr>
                      <a:r>
                        <a:rPr lang="en-US" sz="1000">
                          <a:effectLst/>
                          <a:latin typeface="Cambria"/>
                          <a:ea typeface="ＭＳ 明朝"/>
                          <a:cs typeface="Times New Roman"/>
                        </a:rPr>
                        <a:t>http://edac-dap.northerngulfinstitute.org/ thredds/dodsC/ncom_reg1_agg/NCOM_Region_1_Aggregation_best.ncd.html</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11 km</a:t>
                      </a:r>
                      <a:br>
                        <a:rPr lang="en-US" sz="1000">
                          <a:effectLst/>
                          <a:latin typeface="Cambria"/>
                          <a:ea typeface="ＭＳ 明朝"/>
                          <a:cs typeface="Times New Roman"/>
                        </a:rPr>
                      </a:br>
                      <a:r>
                        <a:rPr lang="en-US" sz="1000">
                          <a:effectLst/>
                          <a:latin typeface="Cambria"/>
                          <a:ea typeface="ＭＳ 明朝"/>
                          <a:cs typeface="Times New Roman"/>
                        </a:rPr>
                        <a:t>19 TF-levels</a:t>
                      </a:r>
                      <a:br>
                        <a:rPr lang="en-US" sz="1000">
                          <a:effectLst/>
                          <a:latin typeface="Cambria"/>
                          <a:ea typeface="ＭＳ 明朝"/>
                          <a:cs typeface="Times New Roman"/>
                        </a:rPr>
                      </a:br>
                      <a:r>
                        <a:rPr lang="en-US" sz="1000">
                          <a:effectLst/>
                          <a:latin typeface="Cambria"/>
                          <a:ea typeface="ＭＳ 明朝"/>
                          <a:cs typeface="Times New Roman"/>
                        </a:rPr>
                        <a:t>in h&lt;100m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3-hour snapshots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NOGAPS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Yes</a:t>
                      </a:r>
                    </a:p>
                  </a:txBody>
                  <a:tcPr marL="68580" marR="68580" marT="0" marB="0" anchor="ctr"/>
                </a:tc>
                <a:tc>
                  <a:txBody>
                    <a:bodyPr/>
                    <a:lstStyle/>
                    <a:p>
                      <a:pPr marL="0" marR="0" algn="ctr">
                        <a:spcBef>
                          <a:spcPts val="0"/>
                        </a:spcBef>
                        <a:spcAft>
                          <a:spcPts val="600"/>
                        </a:spcAft>
                      </a:pPr>
                      <a:r>
                        <a:rPr lang="en-US" sz="1000" dirty="0">
                          <a:effectLst/>
                          <a:latin typeface="Cambria"/>
                          <a:ea typeface="ＭＳ 明朝"/>
                          <a:cs typeface="Times New Roman"/>
                        </a:rPr>
                        <a:t>Monthly climatology</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Weighted sum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SSH, SST, T/S profiles</a:t>
                      </a:r>
                    </a:p>
                  </a:txBody>
                  <a:tcPr marL="68580" marR="68580" marT="0" marB="0" anchor="ctr"/>
                </a:tc>
              </a:tr>
              <a:tr h="554055">
                <a:tc>
                  <a:txBody>
                    <a:bodyPr/>
                    <a:lstStyle/>
                    <a:p>
                      <a:pPr marL="0" marR="0" algn="ctr">
                        <a:spcBef>
                          <a:spcPts val="0"/>
                        </a:spcBef>
                        <a:spcAft>
                          <a:spcPts val="1200"/>
                        </a:spcAft>
                      </a:pPr>
                      <a:r>
                        <a:rPr lang="en-US" sz="1000">
                          <a:effectLst/>
                          <a:latin typeface="Cambria"/>
                          <a:ea typeface="ＭＳ 明朝"/>
                          <a:cs typeface="Times New Roman"/>
                        </a:rPr>
                        <a:t>MERCATOR</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Register at </a:t>
                      </a:r>
                      <a:r>
                        <a:rPr lang="en-US" sz="1000" dirty="0" err="1" smtClean="0">
                          <a:effectLst/>
                          <a:latin typeface="Cambria"/>
                          <a:ea typeface="ＭＳ 明朝"/>
                          <a:cs typeface="Times New Roman"/>
                        </a:rPr>
                        <a:t>myocean.eu</a:t>
                      </a:r>
                      <a:r>
                        <a:rPr lang="en-US" sz="1000" baseline="0" dirty="0" smtClean="0">
                          <a:effectLst/>
                          <a:latin typeface="Cambria"/>
                          <a:ea typeface="ＭＳ 明朝"/>
                          <a:cs typeface="Times New Roman"/>
                        </a:rPr>
                        <a:t>. </a:t>
                      </a:r>
                      <a:r>
                        <a:rPr lang="en-US" sz="1000" dirty="0" smtClean="0">
                          <a:effectLst/>
                          <a:latin typeface="Cambria"/>
                          <a:ea typeface="ＭＳ 明朝"/>
                          <a:cs typeface="Times New Roman"/>
                        </a:rPr>
                        <a:t>Python script </a:t>
                      </a:r>
                      <a:r>
                        <a:rPr lang="en-US" sz="1000" dirty="0" err="1" smtClean="0">
                          <a:effectLst/>
                          <a:latin typeface="Cambria"/>
                          <a:ea typeface="ＭＳ 明朝"/>
                          <a:cs typeface="Times New Roman"/>
                        </a:rPr>
                        <a:t>motu-client.py</a:t>
                      </a:r>
                      <a:r>
                        <a:rPr lang="en-US" sz="1000" dirty="0" smtClean="0">
                          <a:effectLst/>
                          <a:latin typeface="Cambria"/>
                          <a:ea typeface="ＭＳ 明朝"/>
                          <a:cs typeface="Times New Roman"/>
                        </a:rPr>
                        <a:t> used to access data set PSY2V4R2  </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7 km</a:t>
                      </a:r>
                      <a:br>
                        <a:rPr lang="en-US" sz="1000">
                          <a:effectLst/>
                          <a:latin typeface="Cambria"/>
                          <a:ea typeface="ＭＳ 明朝"/>
                          <a:cs typeface="Times New Roman"/>
                        </a:rPr>
                      </a:br>
                      <a:r>
                        <a:rPr lang="en-US" sz="1000">
                          <a:effectLst/>
                          <a:latin typeface="Cambria"/>
                          <a:ea typeface="ＭＳ 明朝"/>
                          <a:cs typeface="Times New Roman"/>
                        </a:rPr>
                        <a:t>12 z-levels</a:t>
                      </a:r>
                      <a:br>
                        <a:rPr lang="en-US" sz="1000">
                          <a:effectLst/>
                          <a:latin typeface="Cambria"/>
                          <a:ea typeface="ＭＳ 明朝"/>
                          <a:cs typeface="Times New Roman"/>
                        </a:rPr>
                      </a:br>
                      <a:r>
                        <a:rPr lang="en-US" sz="1000">
                          <a:effectLst/>
                          <a:latin typeface="Cambria"/>
                          <a:ea typeface="ＭＳ 明朝"/>
                          <a:cs typeface="Times New Roman"/>
                        </a:rPr>
                        <a:t>in h&lt;100m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Daily average</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ECMWF</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a:t>
                      </a:r>
                    </a:p>
                  </a:txBody>
                  <a:tcPr marL="68580" marR="68580" marT="0" marB="0" anchor="ctr"/>
                </a:tc>
                <a:tc>
                  <a:txBody>
                    <a:bodyPr/>
                    <a:lstStyle/>
                    <a:p>
                      <a:pPr marL="0" marR="0" indent="0" algn="ctr" defTabSz="457200" rtl="0" eaLnBrk="1" fontAlgn="auto" latinLnBrk="0" hangingPunct="1">
                        <a:lnSpc>
                          <a:spcPct val="100000"/>
                        </a:lnSpc>
                        <a:spcBef>
                          <a:spcPts val="0"/>
                        </a:spcBef>
                        <a:spcAft>
                          <a:spcPts val="600"/>
                        </a:spcAft>
                        <a:buClrTx/>
                        <a:buSzTx/>
                        <a:buFontTx/>
                        <a:buNone/>
                        <a:tabLst/>
                        <a:defRPr/>
                      </a:pPr>
                      <a:r>
                        <a:rPr lang="en-US" sz="1000" dirty="0" smtClean="0">
                          <a:effectLst/>
                          <a:latin typeface="Cambria"/>
                          <a:ea typeface="ＭＳ 明朝"/>
                          <a:cs typeface="Times New Roman"/>
                        </a:rPr>
                        <a:t>Monthly climatology</a:t>
                      </a:r>
                    </a:p>
                    <a:p>
                      <a:pPr marL="0" marR="0" algn="ctr">
                        <a:spcBef>
                          <a:spcPts val="0"/>
                        </a:spcBef>
                        <a:spcAft>
                          <a:spcPts val="600"/>
                        </a:spcAft>
                      </a:pP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SEEK filter</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SSH, SST, T/S profiles</a:t>
                      </a:r>
                    </a:p>
                  </a:txBody>
                  <a:tcPr marL="68580" marR="68580" marT="0" marB="0" anchor="ctr"/>
                </a:tc>
              </a:tr>
              <a:tr h="738740">
                <a:tc>
                  <a:txBody>
                    <a:bodyPr/>
                    <a:lstStyle/>
                    <a:p>
                      <a:pPr marL="0" marR="0" algn="ctr">
                        <a:spcBef>
                          <a:spcPts val="0"/>
                        </a:spcBef>
                        <a:spcAft>
                          <a:spcPts val="1200"/>
                        </a:spcAft>
                      </a:pPr>
                      <a:r>
                        <a:rPr lang="en-US" sz="1000">
                          <a:effectLst/>
                          <a:latin typeface="Cambria"/>
                          <a:ea typeface="ＭＳ 明朝"/>
                          <a:cs typeface="Times New Roman"/>
                        </a:rPr>
                        <a:t>NYHOPS</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http://colossus.dl.stevens-tech.edu:8080/ </a:t>
                      </a:r>
                      <a:r>
                        <a:rPr lang="en-US" sz="1000" dirty="0" err="1">
                          <a:effectLst/>
                          <a:latin typeface="Cambria"/>
                          <a:ea typeface="ＭＳ 明朝"/>
                          <a:cs typeface="Times New Roman"/>
                        </a:rPr>
                        <a:t>thredds</a:t>
                      </a:r>
                      <a:r>
                        <a:rPr lang="en-US" sz="1000" dirty="0">
                          <a:effectLst/>
                          <a:latin typeface="Cambria"/>
                          <a:ea typeface="ＭＳ 明朝"/>
                          <a:cs typeface="Times New Roman"/>
                        </a:rPr>
                        <a:t>/</a:t>
                      </a:r>
                      <a:r>
                        <a:rPr lang="en-US" sz="1000" dirty="0" err="1">
                          <a:effectLst/>
                          <a:latin typeface="Cambria"/>
                          <a:ea typeface="ＭＳ 明朝"/>
                          <a:cs typeface="Times New Roman"/>
                        </a:rPr>
                        <a:t>dodsC</a:t>
                      </a:r>
                      <a:r>
                        <a:rPr lang="en-US" sz="1000" dirty="0">
                          <a:effectLst/>
                          <a:latin typeface="Cambria"/>
                          <a:ea typeface="ＭＳ 明朝"/>
                          <a:cs typeface="Times New Roman"/>
                        </a:rPr>
                        <a:t>/</a:t>
                      </a:r>
                      <a:r>
                        <a:rPr lang="en-US" sz="1000" dirty="0" err="1">
                          <a:effectLst/>
                          <a:latin typeface="Cambria"/>
                          <a:ea typeface="ＭＳ 明朝"/>
                          <a:cs typeface="Times New Roman"/>
                        </a:rPr>
                        <a:t>fmrc</a:t>
                      </a:r>
                      <a:r>
                        <a:rPr lang="en-US" sz="1000" dirty="0">
                          <a:effectLst/>
                          <a:latin typeface="Cambria"/>
                          <a:ea typeface="ＭＳ 明朝"/>
                          <a:cs typeface="Times New Roman"/>
                        </a:rPr>
                        <a:t>/</a:t>
                      </a:r>
                      <a:r>
                        <a:rPr lang="en-US" sz="1000" dirty="0" err="1">
                          <a:effectLst/>
                          <a:latin typeface="Cambria"/>
                          <a:ea typeface="ＭＳ 明朝"/>
                          <a:cs typeface="Times New Roman"/>
                        </a:rPr>
                        <a:t>NYBight</a:t>
                      </a:r>
                      <a:r>
                        <a:rPr lang="en-US" sz="1000" dirty="0">
                          <a:effectLst/>
                          <a:latin typeface="Cambria"/>
                          <a:ea typeface="ＭＳ 明朝"/>
                          <a:cs typeface="Times New Roman"/>
                        </a:rPr>
                        <a:t>/NYHOPS_ </a:t>
                      </a:r>
                      <a:r>
                        <a:rPr lang="en-US" sz="1000" dirty="0" err="1">
                          <a:effectLst/>
                          <a:latin typeface="Cambria"/>
                          <a:ea typeface="ＭＳ 明朝"/>
                          <a:cs typeface="Times New Roman"/>
                        </a:rPr>
                        <a:t>Forecast_Collection_for_the_New_York_Bight_best.ncd.html</a:t>
                      </a:r>
                      <a:r>
                        <a:rPr lang="en-US" sz="1000" dirty="0">
                          <a:effectLst/>
                          <a:latin typeface="Cambria"/>
                          <a:ea typeface="ＭＳ 明朝"/>
                          <a:cs typeface="Times New Roman"/>
                        </a:rPr>
                        <a:t> </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4 km</a:t>
                      </a:r>
                      <a:br>
                        <a:rPr lang="en-US" sz="1000">
                          <a:effectLst/>
                          <a:latin typeface="Cambria"/>
                          <a:ea typeface="ＭＳ 明朝"/>
                          <a:cs typeface="Times New Roman"/>
                        </a:rPr>
                      </a:br>
                      <a:r>
                        <a:rPr lang="en-US" sz="1000">
                          <a:effectLst/>
                          <a:latin typeface="Cambria"/>
                          <a:ea typeface="ＭＳ 明朝"/>
                          <a:cs typeface="Times New Roman"/>
                        </a:rPr>
                        <a:t>10 TF-levels</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10-min </a:t>
                      </a:r>
                      <a:r>
                        <a:rPr lang="en-US" sz="1000" dirty="0" smtClean="0">
                          <a:effectLst/>
                          <a:latin typeface="Cambria"/>
                          <a:ea typeface="ＭＳ 明朝"/>
                          <a:cs typeface="Times New Roman"/>
                        </a:rPr>
                        <a:t>averages</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NCEP NAM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Yes</a:t>
                      </a:r>
                    </a:p>
                  </a:txBody>
                  <a:tcPr marL="68580" marR="68580" marT="0" marB="0" anchor="ctr"/>
                </a:tc>
                <a:tc>
                  <a:txBody>
                    <a:bodyPr/>
                    <a:lstStyle/>
                    <a:p>
                      <a:pPr marL="0" marR="0" algn="ctr">
                        <a:spcBef>
                          <a:spcPts val="0"/>
                        </a:spcBef>
                        <a:spcAft>
                          <a:spcPts val="600"/>
                        </a:spcAft>
                      </a:pPr>
                      <a:r>
                        <a:rPr lang="en-US" sz="1000">
                          <a:effectLst/>
                          <a:latin typeface="Cambria"/>
                          <a:ea typeface="ＭＳ 明朝"/>
                          <a:cs typeface="Times New Roman"/>
                        </a:rPr>
                        <a:t>Hydrologic forecast and point sources</a:t>
                      </a:r>
                    </a:p>
                  </a:txBody>
                  <a:tcPr marL="68580" marR="68580" marT="0" marB="0" anchor="ctr"/>
                </a:tc>
                <a:tc>
                  <a:txBody>
                    <a:bodyPr/>
                    <a:lstStyle/>
                    <a:p>
                      <a:pPr marL="0" marR="0" algn="ctr">
                        <a:spcBef>
                          <a:spcPts val="0"/>
                        </a:spcBef>
                        <a:spcAft>
                          <a:spcPts val="1200"/>
                        </a:spcAft>
                      </a:pPr>
                      <a:r>
                        <a:rPr lang="en-US" sz="1000" dirty="0" smtClean="0">
                          <a:effectLst/>
                          <a:latin typeface="Cambria"/>
                          <a:ea typeface="ＭＳ 明朝"/>
                          <a:cs typeface="Times New Roman"/>
                        </a:rPr>
                        <a:t>None</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dirty="0" smtClean="0">
                          <a:effectLst/>
                          <a:latin typeface="Cambria"/>
                          <a:ea typeface="ＭＳ 明朝"/>
                          <a:cs typeface="Times New Roman"/>
                        </a:rPr>
                        <a:t>N/A</a:t>
                      </a:r>
                      <a:endParaRPr lang="en-US" sz="1000" dirty="0">
                        <a:effectLst/>
                        <a:latin typeface="Cambria"/>
                        <a:ea typeface="ＭＳ 明朝"/>
                        <a:cs typeface="Times New Roman"/>
                      </a:endParaRPr>
                    </a:p>
                  </a:txBody>
                  <a:tcPr marL="68580" marR="68580" marT="0" marB="0" anchor="ctr"/>
                </a:tc>
              </a:tr>
              <a:tr h="449401">
                <a:tc>
                  <a:txBody>
                    <a:bodyPr/>
                    <a:lstStyle/>
                    <a:p>
                      <a:pPr marL="0" marR="0" algn="ctr">
                        <a:spcBef>
                          <a:spcPts val="0"/>
                        </a:spcBef>
                        <a:spcAft>
                          <a:spcPts val="1200"/>
                        </a:spcAft>
                      </a:pPr>
                      <a:r>
                        <a:rPr lang="en-US" sz="1000">
                          <a:effectLst/>
                          <a:latin typeface="Cambria"/>
                          <a:ea typeface="ＭＳ 明朝"/>
                          <a:cs typeface="Times New Roman"/>
                        </a:rPr>
                        <a:t>ESPreSSO</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a:t>
                      </a:r>
                      <a:r>
                        <a:rPr lang="en-US" sz="1000" dirty="0" err="1" smtClean="0">
                          <a:effectLst/>
                          <a:latin typeface="Cambria"/>
                          <a:ea typeface="ＭＳ 明朝"/>
                          <a:cs typeface="Times New Roman"/>
                        </a:rPr>
                        <a:t>tds.marine.rutgers.edu</a:t>
                      </a:r>
                      <a:r>
                        <a:rPr lang="en-US" sz="1000" dirty="0" smtClean="0">
                          <a:effectLst/>
                          <a:latin typeface="Cambria"/>
                          <a:ea typeface="ＭＳ 明朝"/>
                          <a:cs typeface="Times New Roman"/>
                        </a:rPr>
                        <a:t>/</a:t>
                      </a:r>
                      <a:r>
                        <a:rPr lang="en-US" sz="1000" dirty="0" err="1">
                          <a:effectLst/>
                          <a:latin typeface="Cambria"/>
                          <a:ea typeface="ＭＳ 明朝"/>
                          <a:cs typeface="Times New Roman"/>
                        </a:rPr>
                        <a:t>thredds</a:t>
                      </a:r>
                      <a:r>
                        <a:rPr lang="en-US" sz="1000" dirty="0">
                          <a:effectLst/>
                          <a:latin typeface="Cambria"/>
                          <a:ea typeface="ＭＳ 明朝"/>
                          <a:cs typeface="Times New Roman"/>
                        </a:rPr>
                        <a:t>/ </a:t>
                      </a:r>
                      <a:r>
                        <a:rPr lang="en-US" sz="1000" dirty="0" err="1" smtClean="0">
                          <a:effectLst/>
                          <a:latin typeface="Cambria"/>
                          <a:ea typeface="ＭＳ 明朝"/>
                          <a:cs typeface="Times New Roman"/>
                        </a:rPr>
                        <a:t>dodsC</a:t>
                      </a:r>
                      <a:r>
                        <a:rPr lang="en-US" sz="1000" dirty="0" smtClean="0">
                          <a:effectLst/>
                          <a:latin typeface="Cambria"/>
                          <a:ea typeface="ＭＳ 明朝"/>
                          <a:cs typeface="Times New Roman"/>
                        </a:rPr>
                        <a:t>/</a:t>
                      </a:r>
                      <a:r>
                        <a:rPr lang="en-US" sz="1000" dirty="0" err="1" smtClean="0">
                          <a:effectLst/>
                          <a:latin typeface="Cambria"/>
                          <a:ea typeface="ＭＳ 明朝"/>
                          <a:cs typeface="Times New Roman"/>
                        </a:rPr>
                        <a:t>roms</a:t>
                      </a:r>
                      <a:r>
                        <a:rPr lang="en-US" sz="1000" dirty="0">
                          <a:effectLst/>
                          <a:latin typeface="Cambria"/>
                          <a:ea typeface="ＭＳ 明朝"/>
                          <a:cs typeface="Times New Roman"/>
                        </a:rPr>
                        <a:t>/espresso/2009_da/</a:t>
                      </a:r>
                      <a:r>
                        <a:rPr lang="en-US" sz="1000" dirty="0" err="1">
                          <a:effectLst/>
                          <a:latin typeface="Cambria"/>
                          <a:ea typeface="ＭＳ 明朝"/>
                          <a:cs typeface="Times New Roman"/>
                        </a:rPr>
                        <a:t>his.html</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5 km </a:t>
                      </a:r>
                      <a:br>
                        <a:rPr lang="en-US" sz="1000">
                          <a:effectLst/>
                          <a:latin typeface="Cambria"/>
                          <a:ea typeface="ＭＳ 明朝"/>
                          <a:cs typeface="Times New Roman"/>
                        </a:rPr>
                      </a:br>
                      <a:r>
                        <a:rPr lang="en-US" sz="1000">
                          <a:effectLst/>
                          <a:latin typeface="Cambria"/>
                          <a:ea typeface="ＭＳ 明朝"/>
                          <a:cs typeface="Times New Roman"/>
                        </a:rPr>
                        <a:t>36 TF-levels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3-hour snapshots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NCEP NAM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Yes</a:t>
                      </a:r>
                    </a:p>
                  </a:txBody>
                  <a:tcPr marL="68580" marR="68580" marT="0" marB="0" anchor="ctr"/>
                </a:tc>
                <a:tc>
                  <a:txBody>
                    <a:bodyPr/>
                    <a:lstStyle/>
                    <a:p>
                      <a:pPr marL="0" marR="0" algn="ctr">
                        <a:spcBef>
                          <a:spcPts val="0"/>
                        </a:spcBef>
                        <a:spcAft>
                          <a:spcPts val="600"/>
                        </a:spcAft>
                      </a:pPr>
                      <a:r>
                        <a:rPr lang="en-US" sz="1000">
                          <a:effectLst/>
                          <a:latin typeface="Cambria"/>
                          <a:ea typeface="ＭＳ 明朝"/>
                          <a:cs typeface="Times New Roman"/>
                        </a:rPr>
                        <a:t>Daily observed</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4D-VAR</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SSH, SST, CODAR</a:t>
                      </a:r>
                    </a:p>
                  </a:txBody>
                  <a:tcPr marL="68580" marR="68580" marT="0" marB="0" anchor="ctr"/>
                </a:tc>
              </a:tr>
              <a:tr h="738740">
                <a:tc>
                  <a:txBody>
                    <a:bodyPr/>
                    <a:lstStyle/>
                    <a:p>
                      <a:pPr marL="0" marR="0" algn="ctr">
                        <a:spcBef>
                          <a:spcPts val="0"/>
                        </a:spcBef>
                        <a:spcAft>
                          <a:spcPts val="1200"/>
                        </a:spcAft>
                      </a:pPr>
                      <a:r>
                        <a:rPr lang="en-US" sz="1000">
                          <a:effectLst/>
                          <a:latin typeface="Cambria"/>
                          <a:ea typeface="ＭＳ 明朝"/>
                          <a:cs typeface="Times New Roman"/>
                        </a:rPr>
                        <a:t>UMassHOPS</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http://aqua.smast.umassd.edu:8080/</a:t>
                      </a:r>
                      <a:r>
                        <a:rPr lang="en-US" sz="1000" dirty="0" err="1">
                          <a:effectLst/>
                          <a:latin typeface="Cambria"/>
                          <a:ea typeface="ＭＳ 明朝"/>
                          <a:cs typeface="Times New Roman"/>
                        </a:rPr>
                        <a:t>thredds</a:t>
                      </a:r>
                      <a:r>
                        <a:rPr lang="en-US" sz="1000" dirty="0">
                          <a:effectLst/>
                          <a:latin typeface="Cambria"/>
                          <a:ea typeface="ＭＳ 明朝"/>
                          <a:cs typeface="Times New Roman"/>
                        </a:rPr>
                        <a:t>/ </a:t>
                      </a:r>
                      <a:r>
                        <a:rPr lang="en-US" sz="1000" dirty="0" err="1">
                          <a:effectLst/>
                          <a:latin typeface="Cambria"/>
                          <a:ea typeface="ＭＳ 明朝"/>
                          <a:cs typeface="Times New Roman"/>
                        </a:rPr>
                        <a:t>dodsC</a:t>
                      </a:r>
                      <a:r>
                        <a:rPr lang="en-US" sz="1000" dirty="0">
                          <a:effectLst/>
                          <a:latin typeface="Cambria"/>
                          <a:ea typeface="ＭＳ 明朝"/>
                          <a:cs typeface="Times New Roman"/>
                        </a:rPr>
                        <a:t>/</a:t>
                      </a:r>
                      <a:r>
                        <a:rPr lang="en-US" sz="1000" dirty="0" err="1">
                          <a:effectLst/>
                          <a:latin typeface="Cambria"/>
                          <a:ea typeface="ＭＳ 明朝"/>
                          <a:cs typeface="Times New Roman"/>
                        </a:rPr>
                        <a:t>pe_shelf_ass</a:t>
                      </a:r>
                      <a:r>
                        <a:rPr lang="en-US" sz="1000" dirty="0">
                          <a:effectLst/>
                          <a:latin typeface="Cambria"/>
                          <a:ea typeface="ＭＳ 明朝"/>
                          <a:cs typeface="Times New Roman"/>
                        </a:rPr>
                        <a:t>/</a:t>
                      </a:r>
                      <a:r>
                        <a:rPr lang="en-US" sz="1000" dirty="0" err="1">
                          <a:effectLst/>
                          <a:latin typeface="Cambria"/>
                          <a:ea typeface="ＭＳ 明朝"/>
                          <a:cs typeface="Times New Roman"/>
                        </a:rPr>
                        <a:t>fmrc</a:t>
                      </a:r>
                      <a:r>
                        <a:rPr lang="en-US" sz="1000" dirty="0">
                          <a:effectLst/>
                          <a:latin typeface="Cambria"/>
                          <a:ea typeface="ＭＳ 明朝"/>
                          <a:cs typeface="Times New Roman"/>
                        </a:rPr>
                        <a:t>/</a:t>
                      </a:r>
                      <a:r>
                        <a:rPr lang="en-US" sz="1000" dirty="0" err="1">
                          <a:effectLst/>
                          <a:latin typeface="Cambria"/>
                          <a:ea typeface="ＭＳ 明朝"/>
                          <a:cs typeface="Times New Roman"/>
                        </a:rPr>
                        <a:t>HOPS_PE_SHELF_ASS_Forecast_Model_Run_Collection_best.ncd.html</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15 km</a:t>
                      </a:r>
                      <a:br>
                        <a:rPr lang="en-US" sz="1000" dirty="0">
                          <a:effectLst/>
                          <a:latin typeface="Cambria"/>
                          <a:ea typeface="ＭＳ 明朝"/>
                          <a:cs typeface="Times New Roman"/>
                        </a:rPr>
                      </a:br>
                      <a:r>
                        <a:rPr lang="en-US" sz="1000" dirty="0">
                          <a:effectLst/>
                          <a:latin typeface="Cambria"/>
                          <a:ea typeface="ＭＳ 明朝"/>
                          <a:cs typeface="Times New Roman"/>
                        </a:rPr>
                        <a:t>16 TF-levels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Daily average</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NCEP GFS</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a:t>
                      </a:r>
                    </a:p>
                  </a:txBody>
                  <a:tcPr marL="68580" marR="68580" marT="0" marB="0" anchor="ctr"/>
                </a:tc>
                <a:tc>
                  <a:txBody>
                    <a:bodyPr/>
                    <a:lstStyle/>
                    <a:p>
                      <a:pPr marL="0" marR="0" algn="ctr">
                        <a:spcBef>
                          <a:spcPts val="0"/>
                        </a:spcBef>
                        <a:spcAft>
                          <a:spcPts val="600"/>
                        </a:spcAft>
                      </a:pPr>
                      <a:r>
                        <a:rPr lang="en-US" sz="1000" dirty="0" smtClean="0">
                          <a:effectLst/>
                          <a:latin typeface="Cambria"/>
                          <a:ea typeface="ＭＳ 明朝"/>
                          <a:cs typeface="Times New Roman"/>
                        </a:rPr>
                        <a:t>None</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Feature model OI</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SSH, SST</a:t>
                      </a:r>
                    </a:p>
                  </a:txBody>
                  <a:tcPr marL="68580" marR="68580" marT="0" marB="0" anchor="ctr"/>
                </a:tc>
              </a:tr>
              <a:tr h="449401">
                <a:tc>
                  <a:txBody>
                    <a:bodyPr/>
                    <a:lstStyle/>
                    <a:p>
                      <a:pPr marL="0" marR="0" algn="ctr">
                        <a:spcBef>
                          <a:spcPts val="0"/>
                        </a:spcBef>
                        <a:spcAft>
                          <a:spcPts val="1200"/>
                        </a:spcAft>
                      </a:pPr>
                      <a:r>
                        <a:rPr lang="en-US" sz="1000" dirty="0" smtClean="0">
                          <a:effectLst/>
                          <a:latin typeface="Cambria"/>
                          <a:ea typeface="ＭＳ 明朝"/>
                          <a:cs typeface="Times New Roman"/>
                        </a:rPr>
                        <a:t>COAWST</a:t>
                      </a:r>
                      <a:endParaRPr lang="en-US" sz="1000" dirty="0">
                        <a:effectLst/>
                        <a:latin typeface="Cambria"/>
                        <a:ea typeface="ＭＳ 明朝"/>
                        <a:cs typeface="Times New Roman"/>
                      </a:endParaRP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a:t>
                      </a:r>
                      <a:r>
                        <a:rPr lang="en-US" sz="1000" dirty="0" err="1">
                          <a:effectLst/>
                          <a:latin typeface="Cambria"/>
                          <a:ea typeface="ＭＳ 明朝"/>
                          <a:cs typeface="Times New Roman"/>
                        </a:rPr>
                        <a:t>geoport.whoi.edu</a:t>
                      </a:r>
                      <a:r>
                        <a:rPr lang="en-US" sz="1000" dirty="0">
                          <a:effectLst/>
                          <a:latin typeface="Cambria"/>
                          <a:ea typeface="ＭＳ 明朝"/>
                          <a:cs typeface="Times New Roman"/>
                        </a:rPr>
                        <a:t>/</a:t>
                      </a:r>
                      <a:r>
                        <a:rPr lang="en-US" sz="1000" dirty="0" err="1">
                          <a:effectLst/>
                          <a:latin typeface="Cambria"/>
                          <a:ea typeface="ＭＳ 明朝"/>
                          <a:cs typeface="Times New Roman"/>
                        </a:rPr>
                        <a:t>thredds</a:t>
                      </a:r>
                      <a:r>
                        <a:rPr lang="en-US" sz="1000" dirty="0">
                          <a:effectLst/>
                          <a:latin typeface="Cambria"/>
                          <a:ea typeface="ＭＳ 明朝"/>
                          <a:cs typeface="Times New Roman"/>
                        </a:rPr>
                        <a:t>/</a:t>
                      </a:r>
                      <a:r>
                        <a:rPr lang="en-US" sz="1000" dirty="0" err="1">
                          <a:effectLst/>
                          <a:latin typeface="Cambria"/>
                          <a:ea typeface="ＭＳ 明朝"/>
                          <a:cs typeface="Times New Roman"/>
                        </a:rPr>
                        <a:t>dodsC</a:t>
                      </a:r>
                      <a:r>
                        <a:rPr lang="en-US" sz="1000" dirty="0">
                          <a:effectLst/>
                          <a:latin typeface="Cambria"/>
                          <a:ea typeface="ＭＳ 明朝"/>
                          <a:cs typeface="Times New Roman"/>
                        </a:rPr>
                        <a:t>/ coawst_2_2/</a:t>
                      </a:r>
                      <a:r>
                        <a:rPr lang="en-US" sz="1000" dirty="0" err="1">
                          <a:effectLst/>
                          <a:latin typeface="Cambria"/>
                          <a:ea typeface="ＭＳ 明朝"/>
                          <a:cs typeface="Times New Roman"/>
                        </a:rPr>
                        <a:t>fmrc</a:t>
                      </a:r>
                      <a:r>
                        <a:rPr lang="en-US" sz="1000" dirty="0">
                          <a:effectLst/>
                          <a:latin typeface="Cambria"/>
                          <a:ea typeface="ＭＳ 明朝"/>
                          <a:cs typeface="Times New Roman"/>
                        </a:rPr>
                        <a:t>/coawst_2_2_best.ncd.html</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5 km</a:t>
                      </a:r>
                      <a:br>
                        <a:rPr lang="en-US" sz="1000">
                          <a:effectLst/>
                          <a:latin typeface="Cambria"/>
                          <a:ea typeface="ＭＳ 明朝"/>
                          <a:cs typeface="Times New Roman"/>
                        </a:rPr>
                      </a:br>
                      <a:r>
                        <a:rPr lang="en-US" sz="1000">
                          <a:effectLst/>
                          <a:latin typeface="Cambria"/>
                          <a:ea typeface="ＭＳ 明朝"/>
                          <a:cs typeface="Times New Roman"/>
                        </a:rPr>
                        <a:t>16 TF-levels</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2-hour snapshots</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NCEP NAM</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Yes</a:t>
                      </a:r>
                    </a:p>
                  </a:txBody>
                  <a:tcPr marL="68580" marR="68580" marT="0" marB="0" anchor="ctr"/>
                </a:tc>
                <a:tc>
                  <a:txBody>
                    <a:bodyPr/>
                    <a:lstStyle/>
                    <a:p>
                      <a:pPr marL="0" marR="0" algn="ctr">
                        <a:spcBef>
                          <a:spcPts val="0"/>
                        </a:spcBef>
                        <a:spcAft>
                          <a:spcPts val="600"/>
                        </a:spcAft>
                      </a:pPr>
                      <a:r>
                        <a:rPr lang="en-US" sz="1000">
                          <a:effectLst/>
                          <a:latin typeface="Cambria"/>
                          <a:ea typeface="ＭＳ 明朝"/>
                          <a:cs typeface="Times New Roman"/>
                        </a:rPr>
                        <a:t>None</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None</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N/A</a:t>
                      </a:r>
                    </a:p>
                  </a:txBody>
                  <a:tcPr marL="68580" marR="68580" marT="0" marB="0" anchor="ctr"/>
                </a:tc>
              </a:tr>
              <a:tr h="554055">
                <a:tc>
                  <a:txBody>
                    <a:bodyPr/>
                    <a:lstStyle/>
                    <a:p>
                      <a:pPr marL="0" marR="0" algn="ctr">
                        <a:spcBef>
                          <a:spcPts val="0"/>
                        </a:spcBef>
                        <a:spcAft>
                          <a:spcPts val="1200"/>
                        </a:spcAft>
                      </a:pPr>
                      <a:r>
                        <a:rPr lang="en-US" sz="1000" dirty="0">
                          <a:effectLst/>
                          <a:latin typeface="Cambria"/>
                          <a:ea typeface="ＭＳ 明朝"/>
                          <a:cs typeface="Times New Roman"/>
                        </a:rPr>
                        <a:t>MOCHA climatology</a:t>
                      </a:r>
                    </a:p>
                  </a:txBody>
                  <a:tcPr marL="68580" marR="68580" marT="0" marB="0" anchor="ctr"/>
                </a:tc>
                <a:tc>
                  <a:txBody>
                    <a:bodyPr/>
                    <a:lstStyle/>
                    <a:p>
                      <a:pPr marL="0" marR="0">
                        <a:spcBef>
                          <a:spcPts val="0"/>
                        </a:spcBef>
                        <a:spcAft>
                          <a:spcPts val="1200"/>
                        </a:spcAft>
                      </a:pPr>
                      <a:r>
                        <a:rPr lang="en-US" sz="1000" dirty="0">
                          <a:effectLst/>
                          <a:latin typeface="Cambria"/>
                          <a:ea typeface="ＭＳ 明朝"/>
                          <a:cs typeface="Times New Roman"/>
                        </a:rPr>
                        <a:t>http://</a:t>
                      </a:r>
                      <a:r>
                        <a:rPr lang="en-US" sz="1000" dirty="0" err="1" smtClean="0">
                          <a:effectLst/>
                          <a:latin typeface="Cambria"/>
                          <a:ea typeface="ＭＳ 明朝"/>
                          <a:cs typeface="Times New Roman"/>
                        </a:rPr>
                        <a:t>tds.marine.rutgers.edu</a:t>
                      </a:r>
                      <a:r>
                        <a:rPr lang="en-US" sz="1000" dirty="0" smtClean="0">
                          <a:effectLst/>
                          <a:latin typeface="Cambria"/>
                          <a:ea typeface="ＭＳ 明朝"/>
                          <a:cs typeface="Times New Roman"/>
                        </a:rPr>
                        <a:t>/</a:t>
                      </a:r>
                      <a:r>
                        <a:rPr lang="en-US" sz="1000" dirty="0" err="1">
                          <a:effectLst/>
                          <a:latin typeface="Cambria"/>
                          <a:ea typeface="ＭＳ 明朝"/>
                          <a:cs typeface="Times New Roman"/>
                        </a:rPr>
                        <a:t>thredds</a:t>
                      </a:r>
                      <a:r>
                        <a:rPr lang="en-US" sz="1000" dirty="0">
                          <a:effectLst/>
                          <a:latin typeface="Cambria"/>
                          <a:ea typeface="ＭＳ 明朝"/>
                          <a:cs typeface="Times New Roman"/>
                        </a:rPr>
                        <a:t>/ </a:t>
                      </a:r>
                      <a:r>
                        <a:rPr lang="en-US" sz="1000" dirty="0" err="1">
                          <a:effectLst/>
                          <a:latin typeface="Cambria"/>
                          <a:ea typeface="ＭＳ 明朝"/>
                          <a:cs typeface="Times New Roman"/>
                        </a:rPr>
                        <a:t>dodsC</a:t>
                      </a:r>
                      <a:r>
                        <a:rPr lang="en-US" sz="1000" dirty="0" smtClean="0">
                          <a:effectLst/>
                          <a:latin typeface="Cambria"/>
                          <a:ea typeface="ＭＳ 明朝"/>
                          <a:cs typeface="Times New Roman"/>
                        </a:rPr>
                        <a:t>/other/climatology/mocha</a:t>
                      </a:r>
                      <a:endParaRPr lang="en-US" sz="1000" dirty="0">
                        <a:effectLst/>
                        <a:latin typeface="Cambria"/>
                        <a:ea typeface="ＭＳ 明朝"/>
                        <a:cs typeface="Times New Roman"/>
                      </a:endParaRP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5 km</a:t>
                      </a:r>
                      <a:br>
                        <a:rPr lang="en-US" sz="1000">
                          <a:effectLst/>
                          <a:latin typeface="Cambria"/>
                          <a:ea typeface="ＭＳ 明朝"/>
                          <a:cs typeface="Times New Roman"/>
                        </a:rPr>
                      </a:br>
                      <a:r>
                        <a:rPr lang="en-US" sz="1000">
                          <a:effectLst/>
                          <a:latin typeface="Cambria"/>
                          <a:ea typeface="ＭＳ 明朝"/>
                          <a:cs typeface="Times New Roman"/>
                        </a:rPr>
                        <a:t>50 z-levels</a:t>
                      </a:r>
                      <a:br>
                        <a:rPr lang="en-US" sz="1000">
                          <a:effectLst/>
                          <a:latin typeface="Cambria"/>
                          <a:ea typeface="ＭＳ 明朝"/>
                          <a:cs typeface="Times New Roman"/>
                        </a:rPr>
                      </a:br>
                      <a:r>
                        <a:rPr lang="en-US" sz="1000">
                          <a:effectLst/>
                          <a:latin typeface="Cambria"/>
                          <a:ea typeface="ＭＳ 明朝"/>
                          <a:cs typeface="Times New Roman"/>
                        </a:rPr>
                        <a:t>in h&lt;100m</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Monthly</a:t>
                      </a:r>
                    </a:p>
                  </a:txBody>
                  <a:tcPr marL="68580" marR="68580" marT="0" marB="0" anchor="ctr"/>
                </a:tc>
                <a:tc>
                  <a:txBody>
                    <a:bodyPr/>
                    <a:lstStyle/>
                    <a:p>
                      <a:pPr marL="0" marR="0" algn="ctr">
                        <a:spcBef>
                          <a:spcPts val="0"/>
                        </a:spcBef>
                        <a:spcAft>
                          <a:spcPts val="1200"/>
                        </a:spcAft>
                      </a:pPr>
                      <a:r>
                        <a:rPr lang="en-US" sz="1000">
                          <a:effectLst/>
                          <a:latin typeface="Cambria"/>
                          <a:ea typeface="ＭＳ 明朝"/>
                          <a:cs typeface="Times New Roman"/>
                        </a:rPr>
                        <a:t>N/A</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N/A</a:t>
                      </a:r>
                    </a:p>
                  </a:txBody>
                  <a:tcPr marL="68580" marR="68580" marT="0" marB="0" anchor="ctr"/>
                </a:tc>
                <a:tc>
                  <a:txBody>
                    <a:bodyPr/>
                    <a:lstStyle/>
                    <a:p>
                      <a:pPr marL="0" marR="0" algn="ctr">
                        <a:spcBef>
                          <a:spcPts val="0"/>
                        </a:spcBef>
                        <a:spcAft>
                          <a:spcPts val="600"/>
                        </a:spcAft>
                      </a:pPr>
                      <a:r>
                        <a:rPr lang="en-US" sz="1000" dirty="0">
                          <a:effectLst/>
                          <a:latin typeface="Cambria"/>
                          <a:ea typeface="ＭＳ 明朝"/>
                          <a:cs typeface="Times New Roman"/>
                        </a:rPr>
                        <a:t>N/A</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Weighted least squares</a:t>
                      </a:r>
                    </a:p>
                  </a:txBody>
                  <a:tcPr marL="68580" marR="68580" marT="0" marB="0" anchor="ctr"/>
                </a:tc>
                <a:tc>
                  <a:txBody>
                    <a:bodyPr/>
                    <a:lstStyle/>
                    <a:p>
                      <a:pPr marL="0" marR="0" algn="ctr">
                        <a:spcBef>
                          <a:spcPts val="0"/>
                        </a:spcBef>
                        <a:spcAft>
                          <a:spcPts val="1200"/>
                        </a:spcAft>
                      </a:pPr>
                      <a:r>
                        <a:rPr lang="en-US" sz="1000" dirty="0">
                          <a:effectLst/>
                          <a:latin typeface="Cambria"/>
                          <a:ea typeface="ＭＳ 明朝"/>
                          <a:cs typeface="Times New Roman"/>
                        </a:rPr>
                        <a:t>T/S profiles</a:t>
                      </a:r>
                    </a:p>
                  </a:txBody>
                  <a:tcPr marL="68580" marR="68580" marT="0" marB="0" anchor="ctr"/>
                </a:tc>
              </a:tr>
            </a:tbl>
          </a:graphicData>
        </a:graphic>
      </p:graphicFrame>
    </p:spTree>
    <p:extLst>
      <p:ext uri="{BB962C8B-B14F-4D97-AF65-F5344CB8AC3E}">
        <p14:creationId xmlns:p14="http://schemas.microsoft.com/office/powerpoint/2010/main" val="233931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2_MURISECTION_120712.png"/>
          <p:cNvPicPr>
            <a:picLocks noChangeAspect="1"/>
          </p:cNvPicPr>
          <p:nvPr/>
        </p:nvPicPr>
        <p:blipFill rotWithShape="1">
          <a:blip r:embed="rId3">
            <a:extLst>
              <a:ext uri="{28A0092B-C50C-407E-A947-70E740481C1C}">
                <a14:useLocalDpi xmlns:a14="http://schemas.microsoft.com/office/drawing/2010/main" val="0"/>
              </a:ext>
            </a:extLst>
          </a:blip>
          <a:srcRect l="1667" r="5415"/>
          <a:stretch/>
        </p:blipFill>
        <p:spPr>
          <a:xfrm>
            <a:off x="0" y="243869"/>
            <a:ext cx="9102296" cy="6140055"/>
          </a:xfrm>
          <a:prstGeom prst="rect">
            <a:avLst/>
          </a:prstGeom>
        </p:spPr>
      </p:pic>
      <p:sp>
        <p:nvSpPr>
          <p:cNvPr id="5" name="Rectangle 4"/>
          <p:cNvSpPr/>
          <p:nvPr/>
        </p:nvSpPr>
        <p:spPr>
          <a:xfrm>
            <a:off x="262259" y="5645"/>
            <a:ext cx="1846254" cy="369332"/>
          </a:xfrm>
          <a:prstGeom prst="rect">
            <a:avLst/>
          </a:prstGeom>
        </p:spPr>
        <p:txBody>
          <a:bodyPr wrap="none">
            <a:spAutoFit/>
          </a:bodyPr>
          <a:lstStyle/>
          <a:p>
            <a:pPr lvl="0"/>
            <a:r>
              <a:rPr lang="en-US" dirty="0" smtClean="0">
                <a:solidFill>
                  <a:prstClr val="black"/>
                </a:solidFill>
              </a:rPr>
              <a:t>MAB March 2010 </a:t>
            </a:r>
            <a:endParaRPr lang="en-US" dirty="0">
              <a:solidFill>
                <a:prstClr val="black"/>
              </a:solidFill>
            </a:endParaRPr>
          </a:p>
        </p:txBody>
      </p:sp>
    </p:spTree>
    <p:extLst>
      <p:ext uri="{BB962C8B-B14F-4D97-AF65-F5344CB8AC3E}">
        <p14:creationId xmlns:p14="http://schemas.microsoft.com/office/powerpoint/2010/main" val="3766168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_PLOTS_FIG5.png"/>
          <p:cNvPicPr>
            <a:picLocks noChangeAspect="1"/>
          </p:cNvPicPr>
          <p:nvPr/>
        </p:nvPicPr>
        <p:blipFill rotWithShape="1">
          <a:blip r:embed="rId3">
            <a:extLst>
              <a:ext uri="{28A0092B-C50C-407E-A947-70E740481C1C}">
                <a14:useLocalDpi xmlns:a14="http://schemas.microsoft.com/office/drawing/2010/main" val="0"/>
              </a:ext>
            </a:extLst>
          </a:blip>
          <a:srcRect l="7706" t="6129" r="45673" b="57198"/>
          <a:stretch/>
        </p:blipFill>
        <p:spPr>
          <a:xfrm>
            <a:off x="741196" y="1754598"/>
            <a:ext cx="7460541" cy="4399779"/>
          </a:xfrm>
          <a:prstGeom prst="rect">
            <a:avLst/>
          </a:prstGeom>
        </p:spPr>
      </p:pic>
      <p:sp>
        <p:nvSpPr>
          <p:cNvPr id="2" name="TextBox 1"/>
          <p:cNvSpPr txBox="1"/>
          <p:nvPr/>
        </p:nvSpPr>
        <p:spPr>
          <a:xfrm>
            <a:off x="192402" y="666480"/>
            <a:ext cx="8597793" cy="1323439"/>
          </a:xfrm>
          <a:prstGeom prst="rect">
            <a:avLst/>
          </a:prstGeom>
          <a:noFill/>
        </p:spPr>
        <p:txBody>
          <a:bodyPr wrap="square" rtlCol="0">
            <a:spAutoFit/>
          </a:bodyPr>
          <a:lstStyle/>
          <a:p>
            <a:r>
              <a:rPr lang="en-US" sz="2000" dirty="0" smtClean="0"/>
              <a:t>Ensemble Mean BIAS (x-axis) and Centered RMS error (y-axis) </a:t>
            </a:r>
          </a:p>
          <a:p>
            <a:r>
              <a:rPr lang="en-US" sz="2000" dirty="0" smtClean="0"/>
              <a:t>Distance from origin is Root Mean Squared Error (RMSE)</a:t>
            </a:r>
            <a:br>
              <a:rPr lang="en-US" sz="2000" dirty="0" smtClean="0"/>
            </a:br>
            <a:r>
              <a:rPr lang="en-US" sz="2000" dirty="0" smtClean="0"/>
              <a:t> </a:t>
            </a:r>
            <a:br>
              <a:rPr lang="en-US" sz="2000" dirty="0" smtClean="0"/>
            </a:br>
            <a:r>
              <a:rPr lang="en-US" sz="2000" dirty="0" smtClean="0"/>
              <a:t>                                                                                                      </a:t>
            </a:r>
            <a:r>
              <a:rPr lang="en-US" sz="2000" i="1" dirty="0" smtClean="0"/>
              <a:t>Error bars are 95% conf</a:t>
            </a:r>
            <a:r>
              <a:rPr lang="en-US" sz="2000" dirty="0" smtClean="0"/>
              <a:t>. </a:t>
            </a:r>
            <a:endParaRPr lang="en-US" sz="2000" dirty="0"/>
          </a:p>
        </p:txBody>
      </p:sp>
      <p:sp>
        <p:nvSpPr>
          <p:cNvPr id="29" name="TextBox 28"/>
          <p:cNvSpPr txBox="1"/>
          <p:nvPr/>
        </p:nvSpPr>
        <p:spPr>
          <a:xfrm>
            <a:off x="209112" y="116974"/>
            <a:ext cx="3891961" cy="461665"/>
          </a:xfrm>
          <a:prstGeom prst="rect">
            <a:avLst/>
          </a:prstGeom>
          <a:noFill/>
        </p:spPr>
        <p:txBody>
          <a:bodyPr wrap="none" rtlCol="0">
            <a:spAutoFit/>
          </a:bodyPr>
          <a:lstStyle/>
          <a:p>
            <a:r>
              <a:rPr lang="en-US" sz="2400" b="1" dirty="0" smtClean="0"/>
              <a:t>Multi-model skill assessment</a:t>
            </a:r>
            <a:endParaRPr lang="en-US" sz="2400" b="1" dirty="0"/>
          </a:p>
        </p:txBody>
      </p:sp>
      <p:sp>
        <p:nvSpPr>
          <p:cNvPr id="31" name="TextBox 30"/>
          <p:cNvSpPr txBox="1"/>
          <p:nvPr/>
        </p:nvSpPr>
        <p:spPr>
          <a:xfrm>
            <a:off x="8636001" y="6442586"/>
            <a:ext cx="457200" cy="369332"/>
          </a:xfrm>
          <a:prstGeom prst="rect">
            <a:avLst/>
          </a:prstGeom>
          <a:noFill/>
        </p:spPr>
        <p:txBody>
          <a:bodyPr wrap="square" rtlCol="0">
            <a:spAutoFit/>
          </a:bodyPr>
          <a:lstStyle/>
          <a:p>
            <a:pPr algn="r"/>
            <a:r>
              <a:rPr lang="en-US" b="1" dirty="0" smtClean="0"/>
              <a:t>7</a:t>
            </a:r>
            <a:endParaRPr lang="en-US" b="1" dirty="0"/>
          </a:p>
        </p:txBody>
      </p:sp>
      <p:sp>
        <p:nvSpPr>
          <p:cNvPr id="4" name="TextBox 3"/>
          <p:cNvSpPr txBox="1"/>
          <p:nvPr/>
        </p:nvSpPr>
        <p:spPr>
          <a:xfrm>
            <a:off x="326074" y="2540155"/>
            <a:ext cx="542794" cy="3600985"/>
          </a:xfrm>
          <a:prstGeom prst="rect">
            <a:avLst/>
          </a:prstGeom>
          <a:solidFill>
            <a:schemeClr val="bg1"/>
          </a:solidFill>
        </p:spPr>
        <p:txBody>
          <a:bodyPr wrap="square" rtlCol="0">
            <a:spAutoFit/>
          </a:bodyPr>
          <a:lstStyle/>
          <a:p>
            <a:pPr algn="r"/>
            <a:r>
              <a:rPr lang="en-US" sz="1200" dirty="0" smtClean="0"/>
              <a:t>1</a:t>
            </a:r>
            <a:endParaRPr lang="en-US" sz="1200" dirty="0"/>
          </a:p>
          <a:p>
            <a:pPr algn="r"/>
            <a:endParaRPr lang="en-US" sz="1200" dirty="0" smtClean="0"/>
          </a:p>
          <a:p>
            <a:pPr algn="r"/>
            <a:endParaRPr lang="en-US" sz="1200" dirty="0" smtClean="0"/>
          </a:p>
          <a:p>
            <a:pPr algn="r"/>
            <a:endParaRPr lang="en-US" sz="1200" dirty="0"/>
          </a:p>
          <a:p>
            <a:pPr algn="r"/>
            <a:r>
              <a:rPr lang="en-US" sz="1200" dirty="0" smtClean="0"/>
              <a:t>0.75</a:t>
            </a:r>
          </a:p>
          <a:p>
            <a:pPr algn="r"/>
            <a:endParaRPr lang="en-US" sz="1200" dirty="0"/>
          </a:p>
          <a:p>
            <a:pPr algn="r"/>
            <a:endParaRPr lang="en-US" sz="1200" dirty="0" smtClean="0"/>
          </a:p>
          <a:p>
            <a:pPr algn="r"/>
            <a:endParaRPr lang="en-US" sz="1200" dirty="0" smtClean="0"/>
          </a:p>
          <a:p>
            <a:pPr algn="r"/>
            <a:endParaRPr lang="en-US" sz="1200" dirty="0" smtClean="0"/>
          </a:p>
          <a:p>
            <a:pPr algn="r"/>
            <a:r>
              <a:rPr lang="en-US" sz="1200" dirty="0" smtClean="0"/>
              <a:t>0.5</a:t>
            </a:r>
          </a:p>
          <a:p>
            <a:pPr algn="r"/>
            <a:endParaRPr lang="en-US" sz="1200" dirty="0"/>
          </a:p>
          <a:p>
            <a:pPr algn="r"/>
            <a:endParaRPr lang="en-US" sz="1200" dirty="0"/>
          </a:p>
          <a:p>
            <a:pPr algn="r"/>
            <a:endParaRPr lang="en-US" sz="1200" dirty="0" smtClean="0"/>
          </a:p>
          <a:p>
            <a:pPr algn="r"/>
            <a:endParaRPr lang="en-US" sz="1200" dirty="0"/>
          </a:p>
          <a:p>
            <a:pPr algn="r"/>
            <a:r>
              <a:rPr lang="en-US" sz="1200" dirty="0" smtClean="0"/>
              <a:t>0.25</a:t>
            </a:r>
          </a:p>
          <a:p>
            <a:pPr algn="r"/>
            <a:endParaRPr lang="en-US" sz="1200" dirty="0"/>
          </a:p>
          <a:p>
            <a:pPr algn="r"/>
            <a:endParaRPr lang="en-US" sz="1200" dirty="0"/>
          </a:p>
          <a:p>
            <a:pPr algn="r"/>
            <a:endParaRPr lang="en-US" sz="1200" dirty="0"/>
          </a:p>
          <a:p>
            <a:pPr algn="r"/>
            <a:r>
              <a:rPr lang="en-US" sz="1200" dirty="0" smtClean="0"/>
              <a:t>0</a:t>
            </a:r>
            <a:endParaRPr lang="en-US" sz="1200" dirty="0"/>
          </a:p>
        </p:txBody>
      </p:sp>
      <p:sp>
        <p:nvSpPr>
          <p:cNvPr id="32" name="TextBox 31"/>
          <p:cNvSpPr txBox="1"/>
          <p:nvPr/>
        </p:nvSpPr>
        <p:spPr>
          <a:xfrm rot="16200000">
            <a:off x="-1464831" y="3507086"/>
            <a:ext cx="3481559" cy="400110"/>
          </a:xfrm>
          <a:prstGeom prst="rect">
            <a:avLst/>
          </a:prstGeom>
          <a:noFill/>
        </p:spPr>
        <p:txBody>
          <a:bodyPr wrap="square" rtlCol="0">
            <a:spAutoFit/>
          </a:bodyPr>
          <a:lstStyle/>
          <a:p>
            <a:r>
              <a:rPr lang="en-US" sz="2000" dirty="0" smtClean="0"/>
              <a:t>Centered RMS error</a:t>
            </a:r>
          </a:p>
        </p:txBody>
      </p:sp>
      <p:sp>
        <p:nvSpPr>
          <p:cNvPr id="34" name="TextBox 33"/>
          <p:cNvSpPr txBox="1"/>
          <p:nvPr/>
        </p:nvSpPr>
        <p:spPr>
          <a:xfrm>
            <a:off x="2011617" y="6352374"/>
            <a:ext cx="5273507" cy="400110"/>
          </a:xfrm>
          <a:prstGeom prst="rect">
            <a:avLst/>
          </a:prstGeom>
          <a:noFill/>
        </p:spPr>
        <p:txBody>
          <a:bodyPr wrap="square" rtlCol="0">
            <a:spAutoFit/>
          </a:bodyPr>
          <a:lstStyle/>
          <a:p>
            <a:r>
              <a:rPr lang="en-US" sz="2000" dirty="0"/>
              <a:t>M</a:t>
            </a:r>
            <a:r>
              <a:rPr lang="en-US" sz="2000" dirty="0" smtClean="0"/>
              <a:t>ean BIAS</a:t>
            </a:r>
          </a:p>
        </p:txBody>
      </p:sp>
      <p:sp>
        <p:nvSpPr>
          <p:cNvPr id="35" name="TextBox 34"/>
          <p:cNvSpPr txBox="1"/>
          <p:nvPr/>
        </p:nvSpPr>
        <p:spPr>
          <a:xfrm>
            <a:off x="935704" y="6149849"/>
            <a:ext cx="4094112" cy="276999"/>
          </a:xfrm>
          <a:prstGeom prst="rect">
            <a:avLst/>
          </a:prstGeom>
          <a:solidFill>
            <a:schemeClr val="bg1"/>
          </a:solidFill>
        </p:spPr>
        <p:txBody>
          <a:bodyPr wrap="square" rtlCol="0">
            <a:spAutoFit/>
          </a:bodyPr>
          <a:lstStyle/>
          <a:p>
            <a:r>
              <a:rPr lang="en-US" sz="1200" dirty="0" smtClean="0"/>
              <a:t>0                  0.25                    0.5                  0.75                     1</a:t>
            </a:r>
            <a:endParaRPr lang="en-US" sz="1200" dirty="0"/>
          </a:p>
        </p:txBody>
      </p:sp>
    </p:spTree>
    <p:extLst>
      <p:ext uri="{BB962C8B-B14F-4D97-AF65-F5344CB8AC3E}">
        <p14:creationId xmlns:p14="http://schemas.microsoft.com/office/powerpoint/2010/main" val="3499057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CROSS_PLOTS_FIG5.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329" t="30072" r="68377" b="57198"/>
          <a:stretch/>
        </p:blipFill>
        <p:spPr>
          <a:xfrm>
            <a:off x="2768658" y="4640520"/>
            <a:ext cx="1807322" cy="1527275"/>
          </a:xfrm>
          <a:prstGeom prst="rect">
            <a:avLst/>
          </a:prstGeom>
        </p:spPr>
      </p:pic>
      <p:pic>
        <p:nvPicPr>
          <p:cNvPr id="3" name="Picture 2" descr="CROSS_PLOTS_FIG5.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863" t="7323" r="-7737" b="57296"/>
          <a:stretch/>
        </p:blipFill>
        <p:spPr>
          <a:xfrm>
            <a:off x="935704" y="1905006"/>
            <a:ext cx="8621843" cy="4244843"/>
          </a:xfrm>
          <a:prstGeom prst="rect">
            <a:avLst/>
          </a:prstGeom>
        </p:spPr>
      </p:pic>
      <p:sp>
        <p:nvSpPr>
          <p:cNvPr id="31" name="TextBox 30"/>
          <p:cNvSpPr txBox="1"/>
          <p:nvPr/>
        </p:nvSpPr>
        <p:spPr>
          <a:xfrm>
            <a:off x="8636001" y="6442586"/>
            <a:ext cx="457200" cy="369332"/>
          </a:xfrm>
          <a:prstGeom prst="rect">
            <a:avLst/>
          </a:prstGeom>
          <a:noFill/>
        </p:spPr>
        <p:txBody>
          <a:bodyPr wrap="square" rtlCol="0">
            <a:spAutoFit/>
          </a:bodyPr>
          <a:lstStyle/>
          <a:p>
            <a:pPr algn="r"/>
            <a:r>
              <a:rPr lang="en-US" b="1" dirty="0" smtClean="0"/>
              <a:t>7</a:t>
            </a:r>
            <a:endParaRPr lang="en-US" b="1" dirty="0"/>
          </a:p>
        </p:txBody>
      </p:sp>
      <p:sp>
        <p:nvSpPr>
          <p:cNvPr id="35" name="TextBox 34"/>
          <p:cNvSpPr txBox="1"/>
          <p:nvPr/>
        </p:nvSpPr>
        <p:spPr>
          <a:xfrm>
            <a:off x="2011617" y="6352374"/>
            <a:ext cx="5273507" cy="400110"/>
          </a:xfrm>
          <a:prstGeom prst="rect">
            <a:avLst/>
          </a:prstGeom>
          <a:noFill/>
        </p:spPr>
        <p:txBody>
          <a:bodyPr wrap="square" rtlCol="0">
            <a:spAutoFit/>
          </a:bodyPr>
          <a:lstStyle/>
          <a:p>
            <a:r>
              <a:rPr lang="en-US" sz="2000" dirty="0"/>
              <a:t>M</a:t>
            </a:r>
            <a:r>
              <a:rPr lang="en-US" sz="2000" dirty="0" smtClean="0"/>
              <a:t>ean BIAS</a:t>
            </a:r>
          </a:p>
        </p:txBody>
      </p:sp>
      <p:sp>
        <p:nvSpPr>
          <p:cNvPr id="36" name="TextBox 35"/>
          <p:cNvSpPr txBox="1"/>
          <p:nvPr/>
        </p:nvSpPr>
        <p:spPr>
          <a:xfrm>
            <a:off x="326074" y="2540155"/>
            <a:ext cx="542794" cy="3600985"/>
          </a:xfrm>
          <a:prstGeom prst="rect">
            <a:avLst/>
          </a:prstGeom>
          <a:solidFill>
            <a:schemeClr val="bg1"/>
          </a:solidFill>
        </p:spPr>
        <p:txBody>
          <a:bodyPr wrap="square" rtlCol="0">
            <a:spAutoFit/>
          </a:bodyPr>
          <a:lstStyle/>
          <a:p>
            <a:pPr algn="r"/>
            <a:r>
              <a:rPr lang="en-US" sz="1200" dirty="0" smtClean="0"/>
              <a:t>1</a:t>
            </a:r>
            <a:endParaRPr lang="en-US" sz="1200" dirty="0"/>
          </a:p>
          <a:p>
            <a:pPr algn="r"/>
            <a:endParaRPr lang="en-US" sz="1200" dirty="0" smtClean="0"/>
          </a:p>
          <a:p>
            <a:pPr algn="r"/>
            <a:endParaRPr lang="en-US" sz="1200" dirty="0" smtClean="0"/>
          </a:p>
          <a:p>
            <a:pPr algn="r"/>
            <a:endParaRPr lang="en-US" sz="1200" dirty="0"/>
          </a:p>
          <a:p>
            <a:pPr algn="r"/>
            <a:r>
              <a:rPr lang="en-US" sz="1200" dirty="0" smtClean="0"/>
              <a:t>0.75</a:t>
            </a:r>
          </a:p>
          <a:p>
            <a:pPr algn="r"/>
            <a:endParaRPr lang="en-US" sz="1200" dirty="0"/>
          </a:p>
          <a:p>
            <a:pPr algn="r"/>
            <a:endParaRPr lang="en-US" sz="1200" dirty="0" smtClean="0"/>
          </a:p>
          <a:p>
            <a:pPr algn="r"/>
            <a:endParaRPr lang="en-US" sz="1200" dirty="0" smtClean="0"/>
          </a:p>
          <a:p>
            <a:pPr algn="r"/>
            <a:endParaRPr lang="en-US" sz="1200" dirty="0" smtClean="0"/>
          </a:p>
          <a:p>
            <a:pPr algn="r"/>
            <a:r>
              <a:rPr lang="en-US" sz="1200" dirty="0" smtClean="0"/>
              <a:t>0.5</a:t>
            </a:r>
          </a:p>
          <a:p>
            <a:pPr algn="r"/>
            <a:endParaRPr lang="en-US" sz="1200" dirty="0"/>
          </a:p>
          <a:p>
            <a:pPr algn="r"/>
            <a:endParaRPr lang="en-US" sz="1200" dirty="0"/>
          </a:p>
          <a:p>
            <a:pPr algn="r"/>
            <a:endParaRPr lang="en-US" sz="1200" dirty="0" smtClean="0"/>
          </a:p>
          <a:p>
            <a:pPr algn="r"/>
            <a:endParaRPr lang="en-US" sz="1200" dirty="0"/>
          </a:p>
          <a:p>
            <a:pPr algn="r"/>
            <a:r>
              <a:rPr lang="en-US" sz="1200" dirty="0" smtClean="0"/>
              <a:t>0.25</a:t>
            </a:r>
          </a:p>
          <a:p>
            <a:pPr algn="r"/>
            <a:endParaRPr lang="en-US" sz="1200" dirty="0"/>
          </a:p>
          <a:p>
            <a:pPr algn="r"/>
            <a:endParaRPr lang="en-US" sz="1200" dirty="0"/>
          </a:p>
          <a:p>
            <a:pPr algn="r"/>
            <a:endParaRPr lang="en-US" sz="1200" dirty="0"/>
          </a:p>
          <a:p>
            <a:pPr algn="r"/>
            <a:r>
              <a:rPr lang="en-US" sz="1200" dirty="0" smtClean="0"/>
              <a:t>0</a:t>
            </a:r>
            <a:endParaRPr lang="en-US" sz="1200" dirty="0"/>
          </a:p>
        </p:txBody>
      </p:sp>
      <p:sp>
        <p:nvSpPr>
          <p:cNvPr id="37" name="TextBox 36"/>
          <p:cNvSpPr txBox="1"/>
          <p:nvPr/>
        </p:nvSpPr>
        <p:spPr>
          <a:xfrm rot="16200000">
            <a:off x="-1464831" y="3507086"/>
            <a:ext cx="3481559" cy="400110"/>
          </a:xfrm>
          <a:prstGeom prst="rect">
            <a:avLst/>
          </a:prstGeom>
          <a:noFill/>
        </p:spPr>
        <p:txBody>
          <a:bodyPr wrap="square" rtlCol="0">
            <a:spAutoFit/>
          </a:bodyPr>
          <a:lstStyle/>
          <a:p>
            <a:r>
              <a:rPr lang="en-US" sz="2000" dirty="0" smtClean="0"/>
              <a:t>Centered RMS error</a:t>
            </a:r>
          </a:p>
        </p:txBody>
      </p:sp>
      <p:sp>
        <p:nvSpPr>
          <p:cNvPr id="38" name="TextBox 37"/>
          <p:cNvSpPr txBox="1"/>
          <p:nvPr/>
        </p:nvSpPr>
        <p:spPr>
          <a:xfrm>
            <a:off x="935704" y="6149849"/>
            <a:ext cx="4094112" cy="276999"/>
          </a:xfrm>
          <a:prstGeom prst="rect">
            <a:avLst/>
          </a:prstGeom>
          <a:solidFill>
            <a:schemeClr val="bg1"/>
          </a:solidFill>
        </p:spPr>
        <p:txBody>
          <a:bodyPr wrap="square" rtlCol="0">
            <a:spAutoFit/>
          </a:bodyPr>
          <a:lstStyle/>
          <a:p>
            <a:r>
              <a:rPr lang="en-US" sz="1200" dirty="0" smtClean="0"/>
              <a:t>0                  0.25                    0.5                  0.75                     1</a:t>
            </a:r>
            <a:endParaRPr lang="en-US" sz="1200" dirty="0"/>
          </a:p>
        </p:txBody>
      </p:sp>
      <p:sp>
        <p:nvSpPr>
          <p:cNvPr id="13" name="TextBox 12"/>
          <p:cNvSpPr txBox="1"/>
          <p:nvPr/>
        </p:nvSpPr>
        <p:spPr>
          <a:xfrm>
            <a:off x="209112" y="116974"/>
            <a:ext cx="3891961" cy="461665"/>
          </a:xfrm>
          <a:prstGeom prst="rect">
            <a:avLst/>
          </a:prstGeom>
          <a:noFill/>
        </p:spPr>
        <p:txBody>
          <a:bodyPr wrap="none" rtlCol="0">
            <a:spAutoFit/>
          </a:bodyPr>
          <a:lstStyle/>
          <a:p>
            <a:r>
              <a:rPr lang="en-US" sz="2400" b="1" dirty="0" smtClean="0"/>
              <a:t>Multi-model skill assessment</a:t>
            </a:r>
            <a:endParaRPr lang="en-US" sz="2400" b="1" dirty="0"/>
          </a:p>
        </p:txBody>
      </p:sp>
      <p:sp>
        <p:nvSpPr>
          <p:cNvPr id="14" name="TextBox 13"/>
          <p:cNvSpPr txBox="1"/>
          <p:nvPr/>
        </p:nvSpPr>
        <p:spPr>
          <a:xfrm>
            <a:off x="192402" y="666480"/>
            <a:ext cx="8597793" cy="1323439"/>
          </a:xfrm>
          <a:prstGeom prst="rect">
            <a:avLst/>
          </a:prstGeom>
          <a:noFill/>
        </p:spPr>
        <p:txBody>
          <a:bodyPr wrap="square" rtlCol="0">
            <a:spAutoFit/>
          </a:bodyPr>
          <a:lstStyle/>
          <a:p>
            <a:r>
              <a:rPr lang="en-US" sz="2000" dirty="0" smtClean="0"/>
              <a:t>Ensemble Mean BIAS (x-axis) and Centered RMS error (y-axis) </a:t>
            </a:r>
          </a:p>
          <a:p>
            <a:r>
              <a:rPr lang="en-US" sz="2000" dirty="0" smtClean="0"/>
              <a:t>Distance from origin is Root Mean Squared Error (RMSE)</a:t>
            </a:r>
            <a:br>
              <a:rPr lang="en-US" sz="2000" dirty="0" smtClean="0"/>
            </a:br>
            <a:r>
              <a:rPr lang="en-US" sz="2000" dirty="0" smtClean="0"/>
              <a:t> </a:t>
            </a:r>
            <a:br>
              <a:rPr lang="en-US" sz="2000" dirty="0" smtClean="0"/>
            </a:br>
            <a:r>
              <a:rPr lang="en-US" sz="2000" dirty="0" smtClean="0"/>
              <a:t>                                                                                                      </a:t>
            </a:r>
            <a:r>
              <a:rPr lang="en-US" sz="2000" i="1" dirty="0" smtClean="0"/>
              <a:t>Error bars are 95% conf</a:t>
            </a:r>
            <a:r>
              <a:rPr lang="en-US" sz="2000" dirty="0" smtClean="0"/>
              <a:t>. </a:t>
            </a:r>
            <a:endParaRPr lang="en-US" sz="2000" dirty="0"/>
          </a:p>
        </p:txBody>
      </p:sp>
    </p:spTree>
    <p:extLst>
      <p:ext uri="{BB962C8B-B14F-4D97-AF65-F5344CB8AC3E}">
        <p14:creationId xmlns:p14="http://schemas.microsoft.com/office/powerpoint/2010/main" val="3896025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784" y="150398"/>
            <a:ext cx="2249384" cy="461665"/>
          </a:xfrm>
          <a:prstGeom prst="rect">
            <a:avLst/>
          </a:prstGeom>
          <a:noFill/>
        </p:spPr>
        <p:txBody>
          <a:bodyPr wrap="none" rtlCol="0">
            <a:spAutoFit/>
          </a:bodyPr>
          <a:lstStyle/>
          <a:p>
            <a:r>
              <a:rPr lang="en-US" sz="2400" b="1" dirty="0">
                <a:solidFill>
                  <a:prstClr val="black"/>
                </a:solidFill>
                <a:latin typeface="Calibri"/>
              </a:rPr>
              <a:t>Skill assessment</a:t>
            </a:r>
          </a:p>
        </p:txBody>
      </p:sp>
      <p:sp>
        <p:nvSpPr>
          <p:cNvPr id="4" name="TextBox 3"/>
          <p:cNvSpPr txBox="1"/>
          <p:nvPr/>
        </p:nvSpPr>
        <p:spPr>
          <a:xfrm>
            <a:off x="326075" y="969285"/>
            <a:ext cx="3432796" cy="4708981"/>
          </a:xfrm>
          <a:prstGeom prst="rect">
            <a:avLst/>
          </a:prstGeom>
          <a:noFill/>
        </p:spPr>
        <p:txBody>
          <a:bodyPr wrap="square" rtlCol="0">
            <a:spAutoFit/>
          </a:bodyPr>
          <a:lstStyle/>
          <a:p>
            <a:r>
              <a:rPr lang="en-US" sz="2000" dirty="0">
                <a:solidFill>
                  <a:prstClr val="black"/>
                </a:solidFill>
                <a:latin typeface="Calibri"/>
              </a:rPr>
              <a:t>Vectors: 2-year mean surface current compared to CODAR</a:t>
            </a:r>
          </a:p>
          <a:p>
            <a:endParaRPr lang="en-US" sz="2000" dirty="0">
              <a:solidFill>
                <a:prstClr val="black"/>
              </a:solidFill>
              <a:latin typeface="Calibri"/>
            </a:endParaRPr>
          </a:p>
          <a:p>
            <a:r>
              <a:rPr lang="en-US" sz="2000" dirty="0">
                <a:solidFill>
                  <a:prstClr val="black"/>
                </a:solidFill>
                <a:latin typeface="Calibri"/>
              </a:rPr>
              <a:t>Color: Magnitude of vector complex correlation (for daily variability)</a:t>
            </a:r>
          </a:p>
          <a:p>
            <a:endParaRPr lang="en-US" sz="2000" b="1" dirty="0">
              <a:solidFill>
                <a:prstClr val="black"/>
              </a:solidFill>
              <a:latin typeface="Calibri"/>
            </a:endParaRPr>
          </a:p>
          <a:p>
            <a:endParaRPr lang="en-US" sz="2000" b="1" dirty="0">
              <a:solidFill>
                <a:prstClr val="black"/>
              </a:solidFill>
              <a:latin typeface="Calibri"/>
            </a:endParaRPr>
          </a:p>
          <a:p>
            <a:r>
              <a:rPr lang="en-US" sz="2000" i="1" dirty="0">
                <a:solidFill>
                  <a:prstClr val="black"/>
                </a:solidFill>
                <a:latin typeface="Calibri"/>
              </a:rPr>
              <a:t>Notes: </a:t>
            </a:r>
            <a:br>
              <a:rPr lang="en-US" sz="2000" i="1" dirty="0">
                <a:solidFill>
                  <a:prstClr val="black"/>
                </a:solidFill>
                <a:latin typeface="Calibri"/>
              </a:rPr>
            </a:br>
            <a:r>
              <a:rPr lang="en-US" sz="2000" i="1" dirty="0" smtClean="0">
                <a:solidFill>
                  <a:prstClr val="black"/>
                </a:solidFill>
                <a:latin typeface="Calibri"/>
              </a:rPr>
              <a:t>ESPreSSO </a:t>
            </a:r>
            <a:r>
              <a:rPr lang="en-US" sz="2000" i="1" dirty="0">
                <a:solidFill>
                  <a:prstClr val="black"/>
                </a:solidFill>
                <a:latin typeface="Calibri"/>
              </a:rPr>
              <a:t>assimilates CODAR</a:t>
            </a:r>
            <a:br>
              <a:rPr lang="en-US" sz="2000" i="1" dirty="0">
                <a:solidFill>
                  <a:prstClr val="black"/>
                </a:solidFill>
                <a:latin typeface="Calibri"/>
              </a:rPr>
            </a:br>
            <a:r>
              <a:rPr lang="en-US" sz="2000" i="1" dirty="0">
                <a:solidFill>
                  <a:prstClr val="black"/>
                </a:solidFill>
                <a:latin typeface="Calibri"/>
              </a:rPr>
              <a:t>COAWST </a:t>
            </a:r>
            <a:r>
              <a:rPr lang="en-US" sz="2000" i="1" dirty="0" smtClean="0">
                <a:solidFill>
                  <a:prstClr val="black"/>
                </a:solidFill>
                <a:latin typeface="Calibri"/>
              </a:rPr>
              <a:t>assimilation=nudging </a:t>
            </a:r>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r>
              <a:rPr lang="en-US" sz="2000" dirty="0">
                <a:solidFill>
                  <a:prstClr val="black"/>
                </a:solidFill>
                <a:latin typeface="Calibri"/>
              </a:rPr>
              <a:t>     Next, GODAE models …</a:t>
            </a:r>
          </a:p>
        </p:txBody>
      </p:sp>
      <p:pic>
        <p:nvPicPr>
          <p:cNvPr id="6" name="Picture 5" descr="MODEL_CODATR_MEAN_cc_V3_update.png"/>
          <p:cNvPicPr>
            <a:picLocks noChangeAspect="1"/>
          </p:cNvPicPr>
          <p:nvPr/>
        </p:nvPicPr>
        <p:blipFill rotWithShape="1">
          <a:blip r:embed="rId2">
            <a:extLst>
              <a:ext uri="{28A0092B-C50C-407E-A947-70E740481C1C}">
                <a14:useLocalDpi xmlns:a14="http://schemas.microsoft.com/office/drawing/2010/main" val="0"/>
              </a:ext>
            </a:extLst>
          </a:blip>
          <a:srcRect l="3896" t="27255" r="49971" b="4631"/>
          <a:stretch/>
        </p:blipFill>
        <p:spPr>
          <a:xfrm>
            <a:off x="3758871" y="170153"/>
            <a:ext cx="5173094" cy="6480517"/>
          </a:xfrm>
          <a:prstGeom prst="rect">
            <a:avLst/>
          </a:prstGeom>
        </p:spPr>
      </p:pic>
      <p:pic>
        <p:nvPicPr>
          <p:cNvPr id="8" name="Picture 7" descr="MODEL_CODATR_MEAN_cc_V3_update.png"/>
          <p:cNvPicPr>
            <a:picLocks noChangeAspect="1"/>
          </p:cNvPicPr>
          <p:nvPr/>
        </p:nvPicPr>
        <p:blipFill rotWithShape="1">
          <a:blip r:embed="rId2">
            <a:extLst>
              <a:ext uri="{28A0092B-C50C-407E-A947-70E740481C1C}">
                <a14:useLocalDpi xmlns:a14="http://schemas.microsoft.com/office/drawing/2010/main" val="0"/>
              </a:ext>
            </a:extLst>
          </a:blip>
          <a:srcRect l="3896" t="5348" r="49971" b="72389"/>
          <a:stretch/>
        </p:blipFill>
        <p:spPr>
          <a:xfrm>
            <a:off x="3758871" y="221950"/>
            <a:ext cx="5173094" cy="2118228"/>
          </a:xfrm>
          <a:prstGeom prst="rect">
            <a:avLst/>
          </a:prstGeom>
        </p:spPr>
      </p:pic>
    </p:spTree>
    <p:extLst>
      <p:ext uri="{BB962C8B-B14F-4D97-AF65-F5344CB8AC3E}">
        <p14:creationId xmlns:p14="http://schemas.microsoft.com/office/powerpoint/2010/main" val="3543907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784" y="150398"/>
            <a:ext cx="2249384" cy="461665"/>
          </a:xfrm>
          <a:prstGeom prst="rect">
            <a:avLst/>
          </a:prstGeom>
          <a:noFill/>
        </p:spPr>
        <p:txBody>
          <a:bodyPr wrap="none" rtlCol="0">
            <a:spAutoFit/>
          </a:bodyPr>
          <a:lstStyle/>
          <a:p>
            <a:r>
              <a:rPr lang="en-US" sz="2400" b="1" dirty="0">
                <a:solidFill>
                  <a:prstClr val="black"/>
                </a:solidFill>
                <a:latin typeface="Calibri"/>
              </a:rPr>
              <a:t>Skill assessment</a:t>
            </a:r>
          </a:p>
        </p:txBody>
      </p:sp>
      <p:pic>
        <p:nvPicPr>
          <p:cNvPr id="6" name="Picture 5" descr="MODEL_CODATR_MEAN_cc_V3_update.png"/>
          <p:cNvPicPr>
            <a:picLocks noChangeAspect="1"/>
          </p:cNvPicPr>
          <p:nvPr/>
        </p:nvPicPr>
        <p:blipFill rotWithShape="1">
          <a:blip r:embed="rId2">
            <a:extLst>
              <a:ext uri="{28A0092B-C50C-407E-A947-70E740481C1C}">
                <a14:useLocalDpi xmlns:a14="http://schemas.microsoft.com/office/drawing/2010/main" val="0"/>
              </a:ext>
            </a:extLst>
          </a:blip>
          <a:srcRect l="3896" t="27255" r="49971" b="49903"/>
          <a:stretch/>
        </p:blipFill>
        <p:spPr>
          <a:xfrm>
            <a:off x="3758871" y="2301793"/>
            <a:ext cx="5173094" cy="2173239"/>
          </a:xfrm>
          <a:prstGeom prst="rect">
            <a:avLst/>
          </a:prstGeom>
        </p:spPr>
      </p:pic>
      <p:pic>
        <p:nvPicPr>
          <p:cNvPr id="7" name="Picture 6" descr="MODEL_CODATR_MEAN_cc_V3_update.png"/>
          <p:cNvPicPr>
            <a:picLocks noChangeAspect="1"/>
          </p:cNvPicPr>
          <p:nvPr/>
        </p:nvPicPr>
        <p:blipFill rotWithShape="1">
          <a:blip r:embed="rId2">
            <a:extLst>
              <a:ext uri="{28A0092B-C50C-407E-A947-70E740481C1C}">
                <a14:useLocalDpi xmlns:a14="http://schemas.microsoft.com/office/drawing/2010/main" val="0"/>
              </a:ext>
            </a:extLst>
          </a:blip>
          <a:srcRect l="49988" t="72709" r="5011" b="3820"/>
          <a:stretch/>
        </p:blipFill>
        <p:spPr>
          <a:xfrm>
            <a:off x="3885816" y="4492920"/>
            <a:ext cx="5046149" cy="2233152"/>
          </a:xfrm>
          <a:prstGeom prst="rect">
            <a:avLst/>
          </a:prstGeom>
        </p:spPr>
      </p:pic>
      <p:pic>
        <p:nvPicPr>
          <p:cNvPr id="9" name="Picture 8" descr="MODEL_CODATR_MEAN_cc_V3_update.png"/>
          <p:cNvPicPr>
            <a:picLocks noChangeAspect="1"/>
          </p:cNvPicPr>
          <p:nvPr/>
        </p:nvPicPr>
        <p:blipFill rotWithShape="1">
          <a:blip r:embed="rId2">
            <a:extLst>
              <a:ext uri="{28A0092B-C50C-407E-A947-70E740481C1C}">
                <a14:useLocalDpi xmlns:a14="http://schemas.microsoft.com/office/drawing/2010/main" val="0"/>
              </a:ext>
            </a:extLst>
          </a:blip>
          <a:srcRect l="3896" t="3015" r="49971" b="72389"/>
          <a:stretch/>
        </p:blipFill>
        <p:spPr>
          <a:xfrm>
            <a:off x="3758871" y="0"/>
            <a:ext cx="5173094" cy="2340178"/>
          </a:xfrm>
          <a:prstGeom prst="rect">
            <a:avLst/>
          </a:prstGeom>
        </p:spPr>
      </p:pic>
      <p:sp>
        <p:nvSpPr>
          <p:cNvPr id="10" name="TextBox 9"/>
          <p:cNvSpPr txBox="1"/>
          <p:nvPr/>
        </p:nvSpPr>
        <p:spPr>
          <a:xfrm>
            <a:off x="326075" y="969285"/>
            <a:ext cx="3268925" cy="4708981"/>
          </a:xfrm>
          <a:prstGeom prst="rect">
            <a:avLst/>
          </a:prstGeom>
          <a:noFill/>
        </p:spPr>
        <p:txBody>
          <a:bodyPr wrap="square" rtlCol="0">
            <a:spAutoFit/>
          </a:bodyPr>
          <a:lstStyle/>
          <a:p>
            <a:r>
              <a:rPr lang="en-US" sz="2000" dirty="0">
                <a:solidFill>
                  <a:prstClr val="black"/>
                </a:solidFill>
                <a:latin typeface="Calibri"/>
              </a:rPr>
              <a:t>Vectors: 2-year mean surface current compared to CODAR</a:t>
            </a:r>
          </a:p>
          <a:p>
            <a:endParaRPr lang="en-US" sz="2000" dirty="0">
              <a:solidFill>
                <a:prstClr val="black"/>
              </a:solidFill>
              <a:latin typeface="Calibri"/>
            </a:endParaRPr>
          </a:p>
          <a:p>
            <a:r>
              <a:rPr lang="en-US" sz="2000" dirty="0">
                <a:solidFill>
                  <a:prstClr val="black"/>
                </a:solidFill>
                <a:latin typeface="Calibri"/>
              </a:rPr>
              <a:t>Color: Magnitude of vector complex correlation (for daily variability)</a:t>
            </a:r>
          </a:p>
          <a:p>
            <a:endParaRPr lang="en-US" sz="2000" b="1" dirty="0">
              <a:solidFill>
                <a:prstClr val="black"/>
              </a:solidFill>
              <a:latin typeface="Calibri"/>
            </a:endParaRPr>
          </a:p>
          <a:p>
            <a:endParaRPr lang="en-US" sz="2000" b="1"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endParaRPr lang="en-US" sz="2000" dirty="0">
              <a:solidFill>
                <a:prstClr val="black"/>
              </a:solidFill>
              <a:latin typeface="Calibri"/>
            </a:endParaRPr>
          </a:p>
          <a:p>
            <a:r>
              <a:rPr lang="en-US" sz="2000" dirty="0">
                <a:solidFill>
                  <a:prstClr val="black"/>
                </a:solidFill>
                <a:latin typeface="Calibri"/>
              </a:rPr>
              <a:t>     </a:t>
            </a:r>
          </a:p>
        </p:txBody>
      </p:sp>
      <p:sp>
        <p:nvSpPr>
          <p:cNvPr id="8" name="Rectangle 7"/>
          <p:cNvSpPr/>
          <p:nvPr/>
        </p:nvSpPr>
        <p:spPr>
          <a:xfrm>
            <a:off x="261379" y="5434066"/>
            <a:ext cx="4572000" cy="523220"/>
          </a:xfrm>
          <a:prstGeom prst="rect">
            <a:avLst/>
          </a:prstGeom>
          <a:ln>
            <a:noFill/>
          </a:ln>
        </p:spPr>
        <p:txBody>
          <a:bodyPr>
            <a:spAutoFit/>
          </a:bodyPr>
          <a:lstStyle/>
          <a:p>
            <a:pPr lvl="0"/>
            <a:r>
              <a:rPr lang="en-US" sz="2800" b="1" u="sng" dirty="0" smtClean="0">
                <a:solidFill>
                  <a:prstClr val="black"/>
                </a:solidFill>
              </a:rPr>
              <a:t>What next?</a:t>
            </a:r>
          </a:p>
        </p:txBody>
      </p:sp>
      <p:sp>
        <p:nvSpPr>
          <p:cNvPr id="11" name="Rectangle 10"/>
          <p:cNvSpPr/>
          <p:nvPr/>
        </p:nvSpPr>
        <p:spPr>
          <a:xfrm>
            <a:off x="244670" y="5909812"/>
            <a:ext cx="4572000" cy="523220"/>
          </a:xfrm>
          <a:prstGeom prst="rect">
            <a:avLst/>
          </a:prstGeom>
          <a:ln>
            <a:noFill/>
          </a:ln>
        </p:spPr>
        <p:txBody>
          <a:bodyPr>
            <a:spAutoFit/>
          </a:bodyPr>
          <a:lstStyle/>
          <a:p>
            <a:pPr lvl="0"/>
            <a:r>
              <a:rPr lang="en-US" sz="2800" b="1" dirty="0" smtClean="0">
                <a:solidFill>
                  <a:prstClr val="black"/>
                </a:solidFill>
              </a:rPr>
              <a:t>Observation impact</a:t>
            </a:r>
          </a:p>
        </p:txBody>
      </p:sp>
    </p:spTree>
    <p:extLst>
      <p:ext uri="{BB962C8B-B14F-4D97-AF65-F5344CB8AC3E}">
        <p14:creationId xmlns:p14="http://schemas.microsoft.com/office/powerpoint/2010/main" val="15414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RU_units-banner_r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248400"/>
            <a:ext cx="91725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Isosceles Triangle 10"/>
          <p:cNvSpPr/>
          <p:nvPr/>
        </p:nvSpPr>
        <p:spPr>
          <a:xfrm rot="570652">
            <a:off x="8081027" y="1162329"/>
            <a:ext cx="803129" cy="2733580"/>
          </a:xfrm>
          <a:prstGeom prst="triangle">
            <a:avLst>
              <a:gd name="adj" fmla="val 3682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757703" y="6272793"/>
            <a:ext cx="7329853" cy="523220"/>
          </a:xfrm>
          <a:prstGeom prst="rect">
            <a:avLst/>
          </a:prstGeom>
        </p:spPr>
        <p:txBody>
          <a:bodyPr wrap="square">
            <a:spAutoFit/>
          </a:bodyPr>
          <a:lstStyle/>
          <a:p>
            <a:pPr algn="r"/>
            <a:r>
              <a:rPr lang="en-US" sz="1400" dirty="0" smtClean="0">
                <a:solidFill>
                  <a:srgbClr val="FFFFFF"/>
                </a:solidFill>
              </a:rPr>
              <a:t>http://maracoos.org </a:t>
            </a:r>
            <a:endParaRPr lang="en-US" sz="1400" dirty="0">
              <a:solidFill>
                <a:srgbClr val="FFFFFF"/>
              </a:solidFill>
            </a:endParaRPr>
          </a:p>
          <a:p>
            <a:pPr algn="r"/>
            <a:r>
              <a:rPr lang="en-US" sz="1400" dirty="0" smtClean="0">
                <a:solidFill>
                  <a:srgbClr val="FFFFFF"/>
                </a:solidFill>
              </a:rPr>
              <a:t>Mid-Atlantic Regional Association of Coastal Ocean Observing Systems</a:t>
            </a:r>
            <a:endParaRPr lang="en-US" sz="1400" dirty="0">
              <a:solidFill>
                <a:srgbClr val="FFFFFF"/>
              </a:solidFill>
            </a:endParaRPr>
          </a:p>
        </p:txBody>
      </p:sp>
      <p:sp>
        <p:nvSpPr>
          <p:cNvPr id="2" name="Rectangle 1"/>
          <p:cNvSpPr/>
          <p:nvPr/>
        </p:nvSpPr>
        <p:spPr>
          <a:xfrm>
            <a:off x="7132386" y="1534798"/>
            <a:ext cx="1977312" cy="307777"/>
          </a:xfrm>
          <a:prstGeom prst="rect">
            <a:avLst/>
          </a:prstGeom>
        </p:spPr>
        <p:txBody>
          <a:bodyPr wrap="none">
            <a:spAutoFit/>
          </a:bodyPr>
          <a:lstStyle/>
          <a:p>
            <a:r>
              <a:rPr lang="en-US" sz="1400" dirty="0" smtClean="0"/>
              <a:t>** it’s a double espresso</a:t>
            </a:r>
            <a:endParaRPr lang="en-US" sz="1400" dirty="0"/>
          </a:p>
        </p:txBody>
      </p:sp>
      <p:pic>
        <p:nvPicPr>
          <p:cNvPr id="24" name="Picture 23" descr="grid_doppio_with_RioMDT.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297" t="2280" r="9204" b="4659"/>
          <a:stretch/>
        </p:blipFill>
        <p:spPr>
          <a:xfrm>
            <a:off x="-67344" y="10963"/>
            <a:ext cx="6550164" cy="5604852"/>
          </a:xfrm>
          <a:prstGeom prst="rect">
            <a:avLst/>
          </a:prstGeom>
        </p:spPr>
      </p:pic>
      <p:pic>
        <p:nvPicPr>
          <p:cNvPr id="25" name="Picture 2" descr="marcoos_070413_zaspect=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942" t="819" r="9180" b="7201"/>
          <a:stretch>
            <a:fillRect/>
          </a:stretch>
        </p:blipFill>
        <p:spPr bwMode="auto">
          <a:xfrm>
            <a:off x="4068229" y="2057179"/>
            <a:ext cx="5058797" cy="4260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7"/>
          <p:cNvPicPr>
            <a:picLocks noChangeAspect="1"/>
          </p:cNvPicPr>
          <p:nvPr/>
        </p:nvPicPr>
        <p:blipFill>
          <a:blip r:embed="rId6"/>
          <a:stretch>
            <a:fillRect/>
          </a:stretch>
        </p:blipFill>
        <p:spPr>
          <a:xfrm>
            <a:off x="7859445" y="276574"/>
            <a:ext cx="1071405" cy="1071405"/>
          </a:xfrm>
          <a:prstGeom prst="rect">
            <a:avLst/>
          </a:prstGeom>
          <a:effectLst>
            <a:outerShdw blurRad="50800" dist="38100" dir="2700000" algn="tl" rotWithShape="0">
              <a:srgbClr val="000000">
                <a:alpha val="43000"/>
              </a:srgbClr>
            </a:outerShdw>
          </a:effectLst>
        </p:spPr>
      </p:pic>
      <p:sp>
        <p:nvSpPr>
          <p:cNvPr id="13" name="Rectangle 12"/>
          <p:cNvSpPr/>
          <p:nvPr/>
        </p:nvSpPr>
        <p:spPr>
          <a:xfrm rot="18998307">
            <a:off x="1070388" y="2323219"/>
            <a:ext cx="2723171" cy="1424657"/>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14" name="Picture 13"/>
          <p:cNvPicPr>
            <a:picLocks noChangeAspect="1"/>
          </p:cNvPicPr>
          <p:nvPr/>
        </p:nvPicPr>
        <p:blipFill>
          <a:blip r:embed="rId7"/>
          <a:stretch>
            <a:fillRect/>
          </a:stretch>
        </p:blipFill>
        <p:spPr>
          <a:xfrm>
            <a:off x="200093" y="1406956"/>
            <a:ext cx="1022350" cy="1022350"/>
          </a:xfrm>
          <a:prstGeom prst="rect">
            <a:avLst/>
          </a:prstGeom>
          <a:effectLst>
            <a:outerShdw blurRad="50800" dist="38100" dir="2700000" algn="tl" rotWithShape="0">
              <a:srgbClr val="000000">
                <a:alpha val="43000"/>
              </a:srgbClr>
            </a:outerShdw>
          </a:effectLst>
        </p:spPr>
      </p:pic>
      <p:sp>
        <p:nvSpPr>
          <p:cNvPr id="3" name="Rectangle 2"/>
          <p:cNvSpPr/>
          <p:nvPr/>
        </p:nvSpPr>
        <p:spPr>
          <a:xfrm>
            <a:off x="217979" y="273918"/>
            <a:ext cx="2325124" cy="1015663"/>
          </a:xfrm>
          <a:prstGeom prst="rect">
            <a:avLst/>
          </a:prstGeom>
          <a:solidFill>
            <a:schemeClr val="bg1"/>
          </a:solidFill>
          <a:ln>
            <a:solidFill>
              <a:schemeClr val="bg1">
                <a:lumMod val="65000"/>
              </a:schemeClr>
            </a:solidFill>
          </a:ln>
          <a:effectLst>
            <a:outerShdw blurRad="50800" dist="38100" dir="2700000" algn="tl" rotWithShape="0">
              <a:srgbClr val="000000">
                <a:alpha val="43000"/>
              </a:srgbClr>
            </a:outerShdw>
          </a:effectLst>
        </p:spPr>
        <p:txBody>
          <a:bodyPr wrap="square">
            <a:spAutoFit/>
          </a:bodyPr>
          <a:lstStyle/>
          <a:p>
            <a:r>
              <a:rPr lang="en-US" sz="2000" dirty="0">
                <a:solidFill>
                  <a:srgbClr val="000000"/>
                </a:solidFill>
                <a:latin typeface="Calibri" charset="0"/>
                <a:ea typeface="ＭＳ Ｐゴシック" charset="0"/>
                <a:cs typeface="Arial" charset="0"/>
              </a:rPr>
              <a:t>ESPreSSO* real-time and reanalysis ROMS system</a:t>
            </a:r>
          </a:p>
        </p:txBody>
      </p:sp>
      <p:sp>
        <p:nvSpPr>
          <p:cNvPr id="16" name="Rectangle 15"/>
          <p:cNvSpPr/>
          <p:nvPr/>
        </p:nvSpPr>
        <p:spPr>
          <a:xfrm>
            <a:off x="110663" y="5819686"/>
            <a:ext cx="4497570" cy="307777"/>
          </a:xfrm>
          <a:prstGeom prst="rect">
            <a:avLst/>
          </a:prstGeom>
        </p:spPr>
        <p:txBody>
          <a:bodyPr wrap="none">
            <a:spAutoFit/>
          </a:bodyPr>
          <a:lstStyle/>
          <a:p>
            <a:r>
              <a:rPr lang="en-US" sz="1400" dirty="0" smtClean="0"/>
              <a:t>*Experimental System for Predicting Shelf and Slope Optics</a:t>
            </a:r>
            <a:endParaRPr lang="en-US" sz="1400" dirty="0"/>
          </a:p>
        </p:txBody>
      </p:sp>
      <p:sp>
        <p:nvSpPr>
          <p:cNvPr id="10" name="TextBox 5"/>
          <p:cNvSpPr txBox="1">
            <a:spLocks noChangeArrowheads="1"/>
          </p:cNvSpPr>
          <p:nvPr/>
        </p:nvSpPr>
        <p:spPr bwMode="auto">
          <a:xfrm>
            <a:off x="5902245" y="140861"/>
            <a:ext cx="1663359" cy="1323439"/>
          </a:xfrm>
          <a:prstGeom prst="rect">
            <a:avLst/>
          </a:prstGeom>
          <a:solidFill>
            <a:schemeClr val="bg1"/>
          </a:solidFill>
          <a:ln>
            <a:solidFill>
              <a:schemeClr val="bg1">
                <a:lumMod val="65000"/>
              </a:schemeClr>
            </a:solidFill>
          </a:ln>
          <a:effectLst>
            <a:outerShdw blurRad="50800" dist="38100" dir="2700000" algn="tl" rotWithShape="0">
              <a:srgbClr val="000000">
                <a:alpha val="43000"/>
              </a:srgbClr>
            </a:outerShdw>
          </a:effectLs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smtClean="0">
                <a:solidFill>
                  <a:srgbClr val="000000"/>
                </a:solidFill>
                <a:latin typeface="Calibri" charset="0"/>
                <a:cs typeface="Arial" charset="0"/>
              </a:rPr>
              <a:t>Doppio</a:t>
            </a:r>
            <a:r>
              <a:rPr lang="en-US" sz="2000" dirty="0" smtClean="0">
                <a:solidFill>
                  <a:srgbClr val="000000"/>
                </a:solidFill>
                <a:latin typeface="Calibri" charset="0"/>
                <a:cs typeface="Arial" charset="0"/>
              </a:rPr>
              <a:t>** </a:t>
            </a:r>
            <a:br>
              <a:rPr lang="en-US" sz="2000" dirty="0" smtClean="0">
                <a:solidFill>
                  <a:srgbClr val="000000"/>
                </a:solidFill>
                <a:latin typeface="Calibri" charset="0"/>
                <a:cs typeface="Arial" charset="0"/>
              </a:rPr>
            </a:br>
            <a:r>
              <a:rPr lang="en-US" sz="2000" dirty="0" smtClean="0">
                <a:solidFill>
                  <a:srgbClr val="000000"/>
                </a:solidFill>
                <a:latin typeface="Calibri" charset="0"/>
                <a:cs typeface="Arial" charset="0"/>
              </a:rPr>
              <a:t>real-time and reanalysis system  </a:t>
            </a:r>
          </a:p>
        </p:txBody>
      </p:sp>
      <p:cxnSp>
        <p:nvCxnSpPr>
          <p:cNvPr id="5" name="Straight Arrow Connector 4"/>
          <p:cNvCxnSpPr>
            <a:stCxn id="10" idx="1"/>
          </p:cNvCxnSpPr>
          <p:nvPr/>
        </p:nvCxnSpPr>
        <p:spPr>
          <a:xfrm flipH="1">
            <a:off x="5437222" y="802581"/>
            <a:ext cx="465023" cy="4138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3" idx="0"/>
          </p:cNvCxnSpPr>
          <p:nvPr/>
        </p:nvCxnSpPr>
        <p:spPr>
          <a:xfrm>
            <a:off x="1627587" y="1289581"/>
            <a:ext cx="315302" cy="12280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9215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z="2400" dirty="0" smtClean="0"/>
              <a:t>Removing bias from boundary conditions and data is crucial</a:t>
            </a:r>
          </a:p>
          <a:p>
            <a:r>
              <a:rPr lang="en-US" sz="2400" dirty="0" smtClean="0"/>
              <a:t>4D-Var will not converge if it cannot reconcile model and data error</a:t>
            </a:r>
          </a:p>
          <a:p>
            <a:r>
              <a:rPr lang="en-US" sz="2400" dirty="0" smtClean="0"/>
              <a:t>Co-variances embodied in the </a:t>
            </a:r>
            <a:r>
              <a:rPr lang="en-US" sz="2400" dirty="0" err="1" smtClean="0"/>
              <a:t>Adjoint</a:t>
            </a:r>
            <a:r>
              <a:rPr lang="en-US" sz="2400" dirty="0" smtClean="0"/>
              <a:t> and Tangent Linear physics are incorrect if the  </a:t>
            </a:r>
            <a:r>
              <a:rPr lang="en-US" sz="2400" dirty="0"/>
              <a:t>b</a:t>
            </a:r>
            <a:r>
              <a:rPr lang="en-US" sz="2400" dirty="0" smtClean="0"/>
              <a:t>ackground state is biased </a:t>
            </a:r>
            <a:endParaRPr lang="en-US" sz="2400" dirty="0"/>
          </a:p>
        </p:txBody>
      </p:sp>
      <p:sp>
        <p:nvSpPr>
          <p:cNvPr id="4" name="Content Placeholder 3"/>
          <p:cNvSpPr>
            <a:spLocks noGrp="1"/>
          </p:cNvSpPr>
          <p:nvPr>
            <p:ph sz="half" idx="2"/>
          </p:nvPr>
        </p:nvSpPr>
        <p:spPr/>
        <p:txBody>
          <a:bodyPr/>
          <a:lstStyle/>
          <a:p>
            <a:r>
              <a:rPr lang="en-US" sz="2200" dirty="0" smtClean="0"/>
              <a:t>Open Boundary Conditions </a:t>
            </a:r>
            <a:br>
              <a:rPr lang="en-US" sz="2200" dirty="0" smtClean="0"/>
            </a:br>
            <a:r>
              <a:rPr lang="en-US" sz="2200" dirty="0" smtClean="0"/>
              <a:t>(T and S) from HYCOM are adjusted by matching mean to regional climatology (MOCHA)</a:t>
            </a:r>
            <a:br>
              <a:rPr lang="en-US" sz="2200" dirty="0" smtClean="0"/>
            </a:br>
            <a:endParaRPr lang="en-US" sz="2200" dirty="0" smtClean="0"/>
          </a:p>
          <a:p>
            <a:r>
              <a:rPr lang="en-US" sz="2200" dirty="0"/>
              <a:t>O</a:t>
            </a:r>
            <a:r>
              <a:rPr lang="en-US" sz="2200" dirty="0" smtClean="0"/>
              <a:t>pen boundary sea level and velocity, and regional Mean Dynamic Topography (MDT) are computed using 4D-Var with annual mean observations (climatology)</a:t>
            </a:r>
            <a:endParaRPr lang="en-US" sz="2200" dirty="0"/>
          </a:p>
          <a:p>
            <a:endParaRPr lang="en-US" sz="2200" dirty="0"/>
          </a:p>
        </p:txBody>
      </p:sp>
      <p:sp>
        <p:nvSpPr>
          <p:cNvPr id="5" name="Rectangle 4"/>
          <p:cNvSpPr/>
          <p:nvPr/>
        </p:nvSpPr>
        <p:spPr>
          <a:xfrm>
            <a:off x="4921487" y="3274093"/>
            <a:ext cx="3765313" cy="2578936"/>
          </a:xfrm>
          <a:prstGeom prst="rect">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457200" y="274638"/>
            <a:ext cx="8229600" cy="1143000"/>
          </a:xfrm>
        </p:spPr>
        <p:txBody>
          <a:bodyPr/>
          <a:lstStyle/>
          <a:p>
            <a:r>
              <a:rPr lang="en-US" sz="3600" b="1" dirty="0" smtClean="0"/>
              <a:t>Bias removal</a:t>
            </a:r>
            <a:endParaRPr lang="en-US" sz="3600" b="1" dirty="0"/>
          </a:p>
        </p:txBody>
      </p:sp>
      <p:sp>
        <p:nvSpPr>
          <p:cNvPr id="8" name="TextBox 7"/>
          <p:cNvSpPr txBox="1"/>
          <p:nvPr/>
        </p:nvSpPr>
        <p:spPr>
          <a:xfrm>
            <a:off x="342784" y="150398"/>
            <a:ext cx="2086629" cy="461665"/>
          </a:xfrm>
          <a:prstGeom prst="rect">
            <a:avLst/>
          </a:prstGeom>
          <a:noFill/>
        </p:spPr>
        <p:txBody>
          <a:bodyPr wrap="none" rtlCol="0">
            <a:spAutoFit/>
          </a:bodyPr>
          <a:lstStyle/>
          <a:p>
            <a:r>
              <a:rPr lang="en-US" sz="2400" dirty="0" smtClean="0"/>
              <a:t>Some details …</a:t>
            </a:r>
            <a:endParaRPr lang="en-US" sz="2400" dirty="0"/>
          </a:p>
        </p:txBody>
      </p:sp>
    </p:spTree>
    <p:extLst>
      <p:ext uri="{BB962C8B-B14F-4D97-AF65-F5344CB8AC3E}">
        <p14:creationId xmlns:p14="http://schemas.microsoft.com/office/powerpoint/2010/main" val="475425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globalmodelbi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60" y="1371760"/>
            <a:ext cx="8361237" cy="534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03231" y="348576"/>
            <a:ext cx="5168437" cy="830997"/>
          </a:xfrm>
          <a:prstGeom prst="rect">
            <a:avLst/>
          </a:prstGeom>
          <a:noFill/>
        </p:spPr>
        <p:txBody>
          <a:bodyPr wrap="square" rtlCol="0">
            <a:spAutoFit/>
          </a:bodyPr>
          <a:lstStyle/>
          <a:p>
            <a:r>
              <a:rPr lang="en-US" sz="2400" dirty="0" smtClean="0"/>
              <a:t>Bias in global </a:t>
            </a:r>
            <a:r>
              <a:rPr lang="en-US" sz="2400" b="1" dirty="0" smtClean="0"/>
              <a:t>data assimilating </a:t>
            </a:r>
            <a:r>
              <a:rPr lang="en-US" sz="2400" dirty="0" smtClean="0"/>
              <a:t>models compared to a regional climatology:</a:t>
            </a:r>
          </a:p>
        </p:txBody>
      </p:sp>
      <p:sp>
        <p:nvSpPr>
          <p:cNvPr id="3" name="TextBox 2"/>
          <p:cNvSpPr txBox="1"/>
          <p:nvPr/>
        </p:nvSpPr>
        <p:spPr>
          <a:xfrm>
            <a:off x="170668" y="3466125"/>
            <a:ext cx="3301969" cy="646331"/>
          </a:xfrm>
          <a:prstGeom prst="rect">
            <a:avLst/>
          </a:prstGeom>
          <a:solidFill>
            <a:schemeClr val="bg1"/>
          </a:solidFill>
        </p:spPr>
        <p:txBody>
          <a:bodyPr wrap="square" rtlCol="0">
            <a:spAutoFit/>
          </a:bodyPr>
          <a:lstStyle>
            <a:defPPr>
              <a:defRPr lang="en-US"/>
            </a:defPPr>
            <a:lvl1pPr algn="ctr"/>
          </a:lstStyle>
          <a:p>
            <a:pPr algn="l"/>
            <a:r>
              <a:rPr lang="en-US" dirty="0"/>
              <a:t>Data (obs. number) sorted by ocean depth in </a:t>
            </a:r>
            <a:r>
              <a:rPr lang="en-US" dirty="0" smtClean="0"/>
              <a:t>model domain</a:t>
            </a:r>
            <a:endParaRPr lang="en-US" dirty="0"/>
          </a:p>
        </p:txBody>
      </p:sp>
      <p:sp>
        <p:nvSpPr>
          <p:cNvPr id="5" name="TextBox 4"/>
          <p:cNvSpPr txBox="1"/>
          <p:nvPr/>
        </p:nvSpPr>
        <p:spPr>
          <a:xfrm>
            <a:off x="7264422" y="3598324"/>
            <a:ext cx="1507067" cy="369332"/>
          </a:xfrm>
          <a:prstGeom prst="rect">
            <a:avLst/>
          </a:prstGeom>
          <a:solidFill>
            <a:schemeClr val="bg1"/>
          </a:solidFill>
        </p:spPr>
        <p:txBody>
          <a:bodyPr wrap="square" rtlCol="0">
            <a:spAutoFit/>
          </a:bodyPr>
          <a:lstStyle/>
          <a:p>
            <a:pPr algn="ctr"/>
            <a:r>
              <a:rPr lang="en-US" dirty="0" smtClean="0"/>
              <a:t>-2    0    2  </a:t>
            </a:r>
            <a:r>
              <a:rPr lang="en-US" baseline="30000" dirty="0" err="1" smtClean="0"/>
              <a:t>o</a:t>
            </a:r>
            <a:r>
              <a:rPr lang="en-US" dirty="0" err="1" smtClean="0"/>
              <a:t>C</a:t>
            </a:r>
            <a:r>
              <a:rPr lang="en-US" dirty="0" smtClean="0"/>
              <a:t>  </a:t>
            </a:r>
            <a:endParaRPr lang="en-US" dirty="0"/>
          </a:p>
        </p:txBody>
      </p:sp>
      <p:sp>
        <p:nvSpPr>
          <p:cNvPr id="7" name="TextBox 6"/>
          <p:cNvSpPr txBox="1"/>
          <p:nvPr/>
        </p:nvSpPr>
        <p:spPr>
          <a:xfrm>
            <a:off x="7044274" y="6314015"/>
            <a:ext cx="1820334" cy="369332"/>
          </a:xfrm>
          <a:prstGeom prst="rect">
            <a:avLst/>
          </a:prstGeom>
          <a:solidFill>
            <a:schemeClr val="bg1"/>
          </a:solidFill>
        </p:spPr>
        <p:txBody>
          <a:bodyPr wrap="square" rtlCol="0">
            <a:spAutoFit/>
          </a:bodyPr>
          <a:lstStyle/>
          <a:p>
            <a:pPr algn="ctr"/>
            <a:r>
              <a:rPr lang="en-US" dirty="0" smtClean="0"/>
              <a:t>-1       0       1  </a:t>
            </a:r>
            <a:r>
              <a:rPr lang="en-US" baseline="30000" dirty="0" err="1" smtClean="0"/>
              <a:t>o</a:t>
            </a:r>
            <a:r>
              <a:rPr lang="en-US" dirty="0" err="1" smtClean="0"/>
              <a:t>C</a:t>
            </a:r>
            <a:r>
              <a:rPr lang="en-US" dirty="0" smtClean="0"/>
              <a:t>  </a:t>
            </a:r>
            <a:endParaRPr lang="en-US" dirty="0"/>
          </a:p>
        </p:txBody>
      </p:sp>
      <p:sp>
        <p:nvSpPr>
          <p:cNvPr id="6" name="Rectangle 5"/>
          <p:cNvSpPr/>
          <p:nvPr/>
        </p:nvSpPr>
        <p:spPr>
          <a:xfrm>
            <a:off x="6208517" y="324778"/>
            <a:ext cx="2224281" cy="1200328"/>
          </a:xfrm>
          <a:prstGeom prst="rect">
            <a:avLst/>
          </a:prstGeom>
          <a:solidFill>
            <a:schemeClr val="bg2"/>
          </a:solidFill>
          <a:effectLst>
            <a:outerShdw blurRad="50800" dist="38100" dir="2700000" algn="tl" rotWithShape="0">
              <a:srgbClr val="000000">
                <a:alpha val="43000"/>
              </a:srgbClr>
            </a:outerShdw>
          </a:effectLst>
        </p:spPr>
        <p:txBody>
          <a:bodyPr wrap="square" rtlCol="0">
            <a:spAutoFit/>
          </a:bodyPr>
          <a:lstStyle/>
          <a:p>
            <a:r>
              <a:rPr lang="en-US" sz="2400" i="1" dirty="0" smtClean="0"/>
              <a:t>Bias is </a:t>
            </a:r>
            <a:r>
              <a:rPr lang="en-US" sz="2400" i="1" dirty="0"/>
              <a:t>problematic for down-scaling </a:t>
            </a:r>
          </a:p>
        </p:txBody>
      </p:sp>
      <p:sp>
        <p:nvSpPr>
          <p:cNvPr id="4" name="TextBox 3"/>
          <p:cNvSpPr txBox="1"/>
          <p:nvPr/>
        </p:nvSpPr>
        <p:spPr>
          <a:xfrm>
            <a:off x="3191139" y="1342373"/>
            <a:ext cx="2946920" cy="369332"/>
          </a:xfrm>
          <a:prstGeom prst="rect">
            <a:avLst/>
          </a:prstGeom>
          <a:solidFill>
            <a:schemeClr val="bg1"/>
          </a:solidFill>
        </p:spPr>
        <p:txBody>
          <a:bodyPr wrap="square" rtlCol="0">
            <a:spAutoFit/>
          </a:bodyPr>
          <a:lstStyle/>
          <a:p>
            <a:r>
              <a:rPr lang="en-US" dirty="0" smtClean="0"/>
              <a:t>HYCOM minus Observed </a:t>
            </a:r>
            <a:r>
              <a:rPr lang="en-US" baseline="30000" dirty="0" err="1" smtClean="0"/>
              <a:t>o</a:t>
            </a:r>
            <a:r>
              <a:rPr lang="en-US" dirty="0" err="1" smtClean="0"/>
              <a:t>C</a:t>
            </a:r>
            <a:endParaRPr lang="en-US" dirty="0"/>
          </a:p>
        </p:txBody>
      </p:sp>
      <p:sp>
        <p:nvSpPr>
          <p:cNvPr id="9" name="TextBox 8"/>
          <p:cNvSpPr txBox="1"/>
          <p:nvPr/>
        </p:nvSpPr>
        <p:spPr>
          <a:xfrm>
            <a:off x="3278415" y="4050733"/>
            <a:ext cx="3234116" cy="369332"/>
          </a:xfrm>
          <a:prstGeom prst="rect">
            <a:avLst/>
          </a:prstGeom>
          <a:solidFill>
            <a:schemeClr val="bg1"/>
          </a:solidFill>
        </p:spPr>
        <p:txBody>
          <a:bodyPr wrap="square" rtlCol="0">
            <a:spAutoFit/>
          </a:bodyPr>
          <a:lstStyle/>
          <a:p>
            <a:r>
              <a:rPr lang="en-US" dirty="0" smtClean="0"/>
              <a:t>MERCATOR minus Observed </a:t>
            </a:r>
            <a:r>
              <a:rPr lang="en-US" baseline="30000" dirty="0" err="1" smtClean="0"/>
              <a:t>o</a:t>
            </a:r>
            <a:r>
              <a:rPr lang="en-US" dirty="0" err="1" smtClean="0"/>
              <a:t>C</a:t>
            </a:r>
            <a:endParaRPr lang="en-US" dirty="0"/>
          </a:p>
        </p:txBody>
      </p:sp>
    </p:spTree>
    <p:extLst>
      <p:ext uri="{BB962C8B-B14F-4D97-AF65-F5344CB8AC3E}">
        <p14:creationId xmlns:p14="http://schemas.microsoft.com/office/powerpoint/2010/main" val="34218879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sobath-85.png"/>
          <p:cNvPicPr>
            <a:picLocks noChangeAspect="1"/>
          </p:cNvPicPr>
          <p:nvPr/>
        </p:nvPicPr>
        <p:blipFill rotWithShape="1">
          <a:blip r:embed="rId2">
            <a:extLst>
              <a:ext uri="{28A0092B-C50C-407E-A947-70E740481C1C}">
                <a14:useLocalDpi xmlns:a14="http://schemas.microsoft.com/office/drawing/2010/main" val="0"/>
              </a:ext>
            </a:extLst>
          </a:blip>
          <a:srcRect l="77924" t="8935" b="67801"/>
          <a:stretch/>
        </p:blipFill>
        <p:spPr>
          <a:xfrm>
            <a:off x="336189" y="4509592"/>
            <a:ext cx="2657199" cy="2100135"/>
          </a:xfrm>
          <a:prstGeom prst="rect">
            <a:avLst/>
          </a:prstGeom>
        </p:spPr>
      </p:pic>
      <p:pic>
        <p:nvPicPr>
          <p:cNvPr id="7" name="Content Placeholder 3"/>
          <p:cNvPicPr>
            <a:picLocks/>
          </p:cNvPicPr>
          <p:nvPr/>
        </p:nvPicPr>
        <p:blipFill rotWithShape="1">
          <a:blip r:embed="rId3">
            <a:extLst>
              <a:ext uri="{28A0092B-C50C-407E-A947-70E740481C1C}">
                <a14:useLocalDpi xmlns:a14="http://schemas.microsoft.com/office/drawing/2010/main" val="0"/>
              </a:ext>
            </a:extLst>
          </a:blip>
          <a:srcRect l="7505" t="3857" r="7931" b="7031"/>
          <a:stretch/>
        </p:blipFill>
        <p:spPr>
          <a:xfrm>
            <a:off x="2556167" y="537245"/>
            <a:ext cx="6449233" cy="6141675"/>
          </a:xfrm>
          <a:prstGeom prst="rect">
            <a:avLst/>
          </a:prstGeom>
        </p:spPr>
      </p:pic>
      <p:sp>
        <p:nvSpPr>
          <p:cNvPr id="16" name="Rectangle 8"/>
          <p:cNvSpPr>
            <a:spLocks/>
          </p:cNvSpPr>
          <p:nvPr/>
        </p:nvSpPr>
        <p:spPr bwMode="auto">
          <a:xfrm>
            <a:off x="471630" y="1273456"/>
            <a:ext cx="597746" cy="215444"/>
          </a:xfrm>
          <a:prstGeom prst="rect">
            <a:avLst/>
          </a:prstGeom>
          <a:solidFill>
            <a:srgbClr val="FFFFFF"/>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57799" bIns="0">
            <a:spAutoFit/>
          </a:bodyPr>
          <a:lstStyle/>
          <a:p>
            <a:pPr marL="57150" algn="l"/>
            <a:endParaRPr lang="en-US" sz="1400" dirty="0">
              <a:solidFill>
                <a:schemeClr val="tx1"/>
              </a:solidFill>
              <a:latin typeface="Calibri" charset="0"/>
              <a:ea typeface="ＭＳ Ｐゴシック" charset="0"/>
              <a:cs typeface="Calibri" charset="0"/>
              <a:sym typeface="Calibri" charset="0"/>
            </a:endParaRPr>
          </a:p>
        </p:txBody>
      </p:sp>
      <p:sp>
        <p:nvSpPr>
          <p:cNvPr id="33" name="TextBox 32"/>
          <p:cNvSpPr txBox="1"/>
          <p:nvPr/>
        </p:nvSpPr>
        <p:spPr>
          <a:xfrm>
            <a:off x="202270" y="1088790"/>
            <a:ext cx="5309128" cy="2031325"/>
          </a:xfrm>
          <a:prstGeom prst="rect">
            <a:avLst/>
          </a:prstGeom>
          <a:noFill/>
        </p:spPr>
        <p:txBody>
          <a:bodyPr wrap="square" rtlCol="0">
            <a:spAutoFit/>
          </a:bodyPr>
          <a:lstStyle/>
          <a:p>
            <a:r>
              <a:rPr lang="en-US" b="1" dirty="0" smtClean="0"/>
              <a:t>Combine </a:t>
            </a:r>
            <a:r>
              <a:rPr lang="is-IS" b="1" dirty="0" smtClean="0"/>
              <a:t>…</a:t>
            </a:r>
          </a:p>
          <a:p>
            <a:endParaRPr lang="is-IS" b="1" dirty="0"/>
          </a:p>
          <a:p>
            <a:endParaRPr lang="is-IS" b="1" dirty="0" smtClean="0"/>
          </a:p>
          <a:p>
            <a:r>
              <a:rPr lang="en-US" b="1" dirty="0" smtClean="0"/>
              <a:t>High-res regional T/S </a:t>
            </a:r>
          </a:p>
          <a:p>
            <a:r>
              <a:rPr lang="en-US" b="1" dirty="0" smtClean="0"/>
              <a:t>climatology (MOCHA)</a:t>
            </a:r>
          </a:p>
          <a:p>
            <a:endParaRPr lang="en-US" b="1" dirty="0"/>
          </a:p>
          <a:p>
            <a:r>
              <a:rPr lang="en-US" b="1" dirty="0" smtClean="0"/>
              <a:t>with </a:t>
            </a:r>
            <a:r>
              <a:rPr lang="is-IS" b="1" dirty="0" smtClean="0"/>
              <a:t>…</a:t>
            </a:r>
            <a:endParaRPr lang="en-US" b="1" dirty="0"/>
          </a:p>
        </p:txBody>
      </p:sp>
      <p:sp>
        <p:nvSpPr>
          <p:cNvPr id="14" name="TextBox 13"/>
          <p:cNvSpPr txBox="1"/>
          <p:nvPr/>
        </p:nvSpPr>
        <p:spPr>
          <a:xfrm>
            <a:off x="202270" y="115644"/>
            <a:ext cx="5124871" cy="830997"/>
          </a:xfrm>
          <a:prstGeom prst="rect">
            <a:avLst/>
          </a:prstGeom>
          <a:noFill/>
        </p:spPr>
        <p:txBody>
          <a:bodyPr wrap="none" rtlCol="0">
            <a:spAutoFit/>
          </a:bodyPr>
          <a:lstStyle/>
          <a:p>
            <a:r>
              <a:rPr lang="en-US" sz="2400" b="1" dirty="0" smtClean="0"/>
              <a:t>4DVAR analysis of mean climatological </a:t>
            </a:r>
            <a:br>
              <a:rPr lang="en-US" sz="2400" b="1" dirty="0" smtClean="0"/>
            </a:br>
            <a:r>
              <a:rPr lang="en-US" sz="2400" b="1" dirty="0" smtClean="0"/>
              <a:t>ocean state</a:t>
            </a:r>
            <a:endParaRPr lang="en-US" sz="2400" b="1" dirty="0"/>
          </a:p>
        </p:txBody>
      </p:sp>
      <p:pic>
        <p:nvPicPr>
          <p:cNvPr id="15" name="Content Placeholder 3"/>
          <p:cNvPicPr>
            <a:picLocks/>
          </p:cNvPicPr>
          <p:nvPr/>
        </p:nvPicPr>
        <p:blipFill rotWithShape="1">
          <a:blip r:embed="rId3">
            <a:extLst>
              <a:ext uri="{28A0092B-C50C-407E-A947-70E740481C1C}">
                <a14:useLocalDpi xmlns:a14="http://schemas.microsoft.com/office/drawing/2010/main" val="0"/>
              </a:ext>
            </a:extLst>
          </a:blip>
          <a:srcRect l="91974" t="18919" r="-224" b="35937"/>
          <a:stretch/>
        </p:blipFill>
        <p:spPr>
          <a:xfrm>
            <a:off x="1945576" y="2514118"/>
            <a:ext cx="512905" cy="1857466"/>
          </a:xfrm>
          <a:prstGeom prst="rect">
            <a:avLst/>
          </a:prstGeom>
        </p:spPr>
      </p:pic>
    </p:spTree>
    <p:extLst>
      <p:ext uri="{BB962C8B-B14F-4D97-AF65-F5344CB8AC3E}">
        <p14:creationId xmlns:p14="http://schemas.microsoft.com/office/powerpoint/2010/main" val="22099669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4413" t="7032" r="20996" b="10289"/>
          <a:stretch/>
        </p:blipFill>
        <p:spPr bwMode="auto">
          <a:xfrm>
            <a:off x="3540234" y="2408637"/>
            <a:ext cx="3269249" cy="371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413" t="7292" r="20996" b="9395"/>
          <a:stretch/>
        </p:blipFill>
        <p:spPr bwMode="auto">
          <a:xfrm>
            <a:off x="180403" y="2408636"/>
            <a:ext cx="3244391" cy="3712764"/>
          </a:xfrm>
          <a:prstGeom prst="rect">
            <a:avLst/>
          </a:prstGeom>
          <a:noFill/>
          <a:ln w="9525" cap="flat">
            <a:noFill/>
            <a:round/>
            <a:headEnd/>
            <a:tailEnd/>
          </a:ln>
          <a:effectLst/>
          <a:extLst>
            <a:ext uri="{909E8E84-426E-40dd-AFC4-6F175D3DCCD1}">
              <a14:hiddenFill xmlns:a14="http://schemas.microsoft.com/office/drawing/2010/main" xmlns="">
                <a:solidFill>
                  <a:srgbClr val="FFFFFF"/>
                </a:solidFill>
              </a14:hiddenFill>
            </a:ext>
          </a:extLst>
        </p:spPr>
      </p:pic>
      <p:sp>
        <p:nvSpPr>
          <p:cNvPr id="16" name="Rectangle 8"/>
          <p:cNvSpPr>
            <a:spLocks/>
          </p:cNvSpPr>
          <p:nvPr/>
        </p:nvSpPr>
        <p:spPr bwMode="auto">
          <a:xfrm>
            <a:off x="471630" y="1273456"/>
            <a:ext cx="597746" cy="215444"/>
          </a:xfrm>
          <a:prstGeom prst="rect">
            <a:avLst/>
          </a:prstGeom>
          <a:solidFill>
            <a:srgbClr val="FFFFFF"/>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57799" bIns="0">
            <a:spAutoFit/>
          </a:bodyPr>
          <a:lstStyle/>
          <a:p>
            <a:pPr marL="57150" algn="l"/>
            <a:endParaRPr lang="en-US" sz="1400" dirty="0">
              <a:solidFill>
                <a:schemeClr val="tx1"/>
              </a:solidFill>
              <a:latin typeface="Calibri" charset="0"/>
              <a:ea typeface="ＭＳ Ｐゴシック" charset="0"/>
              <a:cs typeface="Calibri" charset="0"/>
              <a:sym typeface="Calibri" charset="0"/>
            </a:endParaRPr>
          </a:p>
        </p:txBody>
      </p:sp>
      <p:sp>
        <p:nvSpPr>
          <p:cNvPr id="32" name="TextBox 31"/>
          <p:cNvSpPr txBox="1"/>
          <p:nvPr/>
        </p:nvSpPr>
        <p:spPr>
          <a:xfrm>
            <a:off x="183030" y="1065472"/>
            <a:ext cx="5473649" cy="5632312"/>
          </a:xfrm>
          <a:prstGeom prst="rect">
            <a:avLst/>
          </a:prstGeom>
          <a:noFill/>
        </p:spPr>
        <p:txBody>
          <a:bodyPr wrap="square" rtlCol="0">
            <a:spAutoFit/>
          </a:bodyPr>
          <a:lstStyle/>
          <a:p>
            <a:r>
              <a:rPr lang="en-US" b="1" dirty="0" smtClean="0"/>
              <a:t>velocity obs. from </a:t>
            </a:r>
            <a:r>
              <a:rPr lang="is-IS" b="1" dirty="0" smtClean="0"/>
              <a:t>…                          </a:t>
            </a:r>
            <a:r>
              <a:rPr lang="en-US" dirty="0" smtClean="0"/>
              <a:t>surface </a:t>
            </a:r>
            <a:r>
              <a:rPr lang="en-US" dirty="0"/>
              <a:t>drifters</a:t>
            </a:r>
            <a:r>
              <a:rPr lang="en-US" b="1" dirty="0" smtClean="0"/>
              <a:t> </a:t>
            </a:r>
            <a:r>
              <a:rPr lang="en-US" dirty="0" smtClean="0"/>
              <a:t/>
            </a:r>
            <a:br>
              <a:rPr lang="en-US" dirty="0" smtClean="0"/>
            </a:br>
            <a:r>
              <a:rPr lang="en-US" dirty="0" smtClean="0"/>
              <a:t>moorings (blue, green)</a:t>
            </a:r>
            <a:endParaRPr lang="en-US" dirty="0"/>
          </a:p>
          <a:p>
            <a:r>
              <a:rPr lang="en-US" dirty="0" smtClean="0"/>
              <a:t>and ship ADCP (</a:t>
            </a:r>
            <a:r>
              <a:rPr lang="en-US" dirty="0"/>
              <a:t>magenta) )              </a:t>
            </a:r>
            <a:r>
              <a:rPr lang="en-US" dirty="0" smtClean="0"/>
              <a:t> CODAR </a:t>
            </a:r>
            <a:r>
              <a:rPr lang="en-US" dirty="0"/>
              <a:t>(red</a:t>
            </a:r>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is-IS" b="1" dirty="0" smtClean="0"/>
              <a:t>… to get ... &gt;&gt;</a:t>
            </a:r>
            <a:endParaRPr lang="en-US" b="1" dirty="0"/>
          </a:p>
        </p:txBody>
      </p:sp>
      <p:sp>
        <p:nvSpPr>
          <p:cNvPr id="37" name="TextBox 36"/>
          <p:cNvSpPr txBox="1"/>
          <p:nvPr/>
        </p:nvSpPr>
        <p:spPr>
          <a:xfrm>
            <a:off x="202270" y="115644"/>
            <a:ext cx="5124871" cy="830997"/>
          </a:xfrm>
          <a:prstGeom prst="rect">
            <a:avLst/>
          </a:prstGeom>
          <a:noFill/>
        </p:spPr>
        <p:txBody>
          <a:bodyPr wrap="none" rtlCol="0">
            <a:spAutoFit/>
          </a:bodyPr>
          <a:lstStyle/>
          <a:p>
            <a:r>
              <a:rPr lang="en-US" sz="2400" b="1" dirty="0" smtClean="0"/>
              <a:t>4DVAR analysis of mean climatological </a:t>
            </a:r>
            <a:br>
              <a:rPr lang="en-US" sz="2400" b="1" dirty="0" smtClean="0"/>
            </a:br>
            <a:r>
              <a:rPr lang="en-US" sz="2400" b="1" dirty="0" smtClean="0"/>
              <a:t>ocean state</a:t>
            </a:r>
            <a:endParaRPr lang="en-US" sz="2400" b="1" dirty="0"/>
          </a:p>
        </p:txBody>
      </p:sp>
      <p:pic>
        <p:nvPicPr>
          <p:cNvPr id="17" name="Picture 16" descr="Fig12.png"/>
          <p:cNvPicPr>
            <a:picLocks noChangeAspect="1"/>
          </p:cNvPicPr>
          <p:nvPr/>
        </p:nvPicPr>
        <p:blipFill rotWithShape="1">
          <a:blip r:embed="rId4">
            <a:extLst>
              <a:ext uri="{28A0092B-C50C-407E-A947-70E740481C1C}">
                <a14:useLocalDpi xmlns:a14="http://schemas.microsoft.com/office/drawing/2010/main" val="0"/>
              </a:ext>
            </a:extLst>
          </a:blip>
          <a:srcRect l="29059" t="6766" r="25036" b="9861"/>
          <a:stretch/>
        </p:blipFill>
        <p:spPr>
          <a:xfrm>
            <a:off x="6426296" y="250166"/>
            <a:ext cx="2441697" cy="3325991"/>
          </a:xfrm>
          <a:prstGeom prst="rect">
            <a:avLst/>
          </a:prstGeom>
        </p:spPr>
      </p:pic>
      <p:cxnSp>
        <p:nvCxnSpPr>
          <p:cNvPr id="3" name="Straight Arrow Connector 2"/>
          <p:cNvCxnSpPr/>
          <p:nvPr/>
        </p:nvCxnSpPr>
        <p:spPr>
          <a:xfrm>
            <a:off x="5175668" y="1315704"/>
            <a:ext cx="1038981" cy="3200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483013" y="2008046"/>
            <a:ext cx="327087" cy="859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865818" y="2015547"/>
            <a:ext cx="261278" cy="10634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77349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ppio_bathy_2_2.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134" t="6967" r="9079" b="9724"/>
          <a:stretch/>
        </p:blipFill>
        <p:spPr>
          <a:xfrm>
            <a:off x="206239" y="0"/>
            <a:ext cx="8647644" cy="6857999"/>
          </a:xfrm>
          <a:prstGeom prst="rect">
            <a:avLst/>
          </a:prstGeom>
        </p:spPr>
      </p:pic>
      <p:pic>
        <p:nvPicPr>
          <p:cNvPr id="2" name="Picture 1" descr="doppio_mdt.tif"/>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128" t="9491" r="8378" b="10039"/>
          <a:stretch/>
        </p:blipFill>
        <p:spPr>
          <a:xfrm>
            <a:off x="1426654" y="199431"/>
            <a:ext cx="7521974" cy="6626008"/>
          </a:xfrm>
          <a:prstGeom prst="rect">
            <a:avLst/>
          </a:prstGeom>
        </p:spPr>
      </p:pic>
      <p:sp>
        <p:nvSpPr>
          <p:cNvPr id="7" name="TextBox 6"/>
          <p:cNvSpPr txBox="1"/>
          <p:nvPr/>
        </p:nvSpPr>
        <p:spPr>
          <a:xfrm>
            <a:off x="4829340" y="5264464"/>
            <a:ext cx="2905301" cy="1323439"/>
          </a:xfrm>
          <a:prstGeom prst="rect">
            <a:avLst/>
          </a:prstGeom>
          <a:noFill/>
        </p:spPr>
        <p:txBody>
          <a:bodyPr wrap="square" numCol="1" rtlCol="0">
            <a:spAutoFit/>
          </a:bodyPr>
          <a:lstStyle/>
          <a:p>
            <a:pPr algn="r"/>
            <a:r>
              <a:rPr lang="en-US" sz="2000" dirty="0" smtClean="0"/>
              <a:t>Mean Dynamic Topography (MDT) in meters  from ROMS </a:t>
            </a:r>
            <a:br>
              <a:rPr lang="en-US" sz="2000" dirty="0" smtClean="0"/>
            </a:br>
            <a:r>
              <a:rPr lang="en-US" sz="2000" dirty="0" smtClean="0"/>
              <a:t>climatological 4DVAR</a:t>
            </a:r>
          </a:p>
        </p:txBody>
      </p:sp>
      <p:sp>
        <p:nvSpPr>
          <p:cNvPr id="9" name="TextBox 8"/>
          <p:cNvSpPr txBox="1"/>
          <p:nvPr/>
        </p:nvSpPr>
        <p:spPr>
          <a:xfrm>
            <a:off x="202270" y="115644"/>
            <a:ext cx="5124871" cy="830997"/>
          </a:xfrm>
          <a:prstGeom prst="rect">
            <a:avLst/>
          </a:prstGeom>
          <a:noFill/>
        </p:spPr>
        <p:txBody>
          <a:bodyPr wrap="none" rtlCol="0">
            <a:spAutoFit/>
          </a:bodyPr>
          <a:lstStyle/>
          <a:p>
            <a:r>
              <a:rPr lang="en-US" sz="2400" b="1" dirty="0" smtClean="0"/>
              <a:t>4DVAR analysis of mean climatological </a:t>
            </a:r>
            <a:br>
              <a:rPr lang="en-US" sz="2400" b="1" dirty="0" smtClean="0"/>
            </a:br>
            <a:r>
              <a:rPr lang="en-US" sz="2400" b="1" dirty="0" smtClean="0"/>
              <a:t>ocean state</a:t>
            </a:r>
            <a:endParaRPr lang="en-US" sz="2400" b="1" dirty="0"/>
          </a:p>
        </p:txBody>
      </p:sp>
      <p:sp>
        <p:nvSpPr>
          <p:cNvPr id="10" name="TextBox 9"/>
          <p:cNvSpPr txBox="1"/>
          <p:nvPr/>
        </p:nvSpPr>
        <p:spPr>
          <a:xfrm>
            <a:off x="202270" y="1002572"/>
            <a:ext cx="3010877" cy="1200329"/>
          </a:xfrm>
          <a:prstGeom prst="rect">
            <a:avLst/>
          </a:prstGeom>
          <a:noFill/>
        </p:spPr>
        <p:txBody>
          <a:bodyPr wrap="square" rtlCol="0">
            <a:spAutoFit/>
          </a:bodyPr>
          <a:lstStyle/>
          <a:p>
            <a:r>
              <a:rPr lang="is-IS" dirty="0" smtClean="0"/>
              <a:t>…  </a:t>
            </a:r>
            <a:r>
              <a:rPr lang="en-US" dirty="0" smtClean="0"/>
              <a:t>a dynamically and </a:t>
            </a:r>
            <a:r>
              <a:rPr lang="en-US" dirty="0" err="1" smtClean="0"/>
              <a:t>kinematically</a:t>
            </a:r>
            <a:r>
              <a:rPr lang="en-US" dirty="0" smtClean="0"/>
              <a:t> adjusted MDT, and seasonal </a:t>
            </a:r>
            <a:r>
              <a:rPr lang="en-US" dirty="0" err="1" smtClean="0"/>
              <a:t>T,S,u,v</a:t>
            </a:r>
            <a:r>
              <a:rPr lang="en-US" dirty="0" smtClean="0"/>
              <a:t> for </a:t>
            </a:r>
            <a:br>
              <a:rPr lang="en-US" dirty="0" smtClean="0"/>
            </a:br>
            <a:r>
              <a:rPr lang="en-US" dirty="0" smtClean="0"/>
              <a:t>OBC bias removal</a:t>
            </a:r>
            <a:endParaRPr lang="en-US" dirty="0"/>
          </a:p>
        </p:txBody>
      </p:sp>
      <p:pic>
        <p:nvPicPr>
          <p:cNvPr id="11" name="Picture 6" descr="OSTST-fig-1"/>
          <p:cNvPicPr>
            <a:picLocks noChangeAspect="1" noChangeArrowheads="1"/>
          </p:cNvPicPr>
          <p:nvPr/>
        </p:nvPicPr>
        <p:blipFill>
          <a:blip r:embed="rId4">
            <a:extLst>
              <a:ext uri="{28A0092B-C50C-407E-A947-70E740481C1C}">
                <a14:useLocalDpi xmlns:a14="http://schemas.microsoft.com/office/drawing/2010/main" val="0"/>
              </a:ext>
            </a:extLst>
          </a:blip>
          <a:srcRect l="4800" t="7944" r="12901" b="21069"/>
          <a:stretch>
            <a:fillRect/>
          </a:stretch>
        </p:blipFill>
        <p:spPr bwMode="auto">
          <a:xfrm rot="20137220">
            <a:off x="-130985" y="522237"/>
            <a:ext cx="3733970" cy="2411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164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obath-8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56651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sobath-85.png"/>
          <p:cNvPicPr>
            <a:picLocks noChangeAspect="1"/>
          </p:cNvPicPr>
          <p:nvPr/>
        </p:nvPicPr>
        <p:blipFill rotWithShape="1">
          <a:blip r:embed="rId2">
            <a:extLst>
              <a:ext uri="{28A0092B-C50C-407E-A947-70E740481C1C}">
                <a14:useLocalDpi xmlns:a14="http://schemas.microsoft.com/office/drawing/2010/main" val="0"/>
              </a:ext>
            </a:extLst>
          </a:blip>
          <a:srcRect l="77539"/>
          <a:stretch/>
        </p:blipFill>
        <p:spPr>
          <a:xfrm>
            <a:off x="7090116" y="0"/>
            <a:ext cx="2053883" cy="6858000"/>
          </a:xfrm>
          <a:prstGeom prst="rect">
            <a:avLst/>
          </a:prstGeom>
        </p:spPr>
      </p:pic>
      <p:pic>
        <p:nvPicPr>
          <p:cNvPr id="2" name="Picture 7"/>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73813" y="1692865"/>
            <a:ext cx="4191000" cy="3224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6"/>
          <p:cNvSpPr>
            <a:spLocks noChangeArrowheads="1"/>
          </p:cNvSpPr>
          <p:nvPr/>
        </p:nvSpPr>
        <p:spPr bwMode="auto">
          <a:xfrm rot="1652343">
            <a:off x="1479375" y="3491392"/>
            <a:ext cx="12573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dirty="0">
                <a:latin typeface="Calibri" charset="0"/>
                <a:cs typeface="Calibri" charset="0"/>
              </a:rPr>
              <a:t>Lentz (JPO, 2008) </a:t>
            </a:r>
            <a:endParaRPr lang="en-US" sz="1200" dirty="0">
              <a:ea typeface="Calibri" charset="0"/>
              <a:cs typeface="Calibri" charset="0"/>
            </a:endParaRPr>
          </a:p>
        </p:txBody>
      </p:sp>
      <p:cxnSp>
        <p:nvCxnSpPr>
          <p:cNvPr id="4" name="Straight Arrow Connector 8"/>
          <p:cNvCxnSpPr>
            <a:cxnSpLocks noChangeShapeType="1"/>
          </p:cNvCxnSpPr>
          <p:nvPr/>
        </p:nvCxnSpPr>
        <p:spPr bwMode="auto">
          <a:xfrm rot="5400000">
            <a:off x="4333223" y="3584371"/>
            <a:ext cx="2362200" cy="1587"/>
          </a:xfrm>
          <a:prstGeom prst="straightConnector1">
            <a:avLst/>
          </a:prstGeom>
          <a:noFill/>
          <a:ln w="9525">
            <a:solidFill>
              <a:schemeClr val="tx1"/>
            </a:solidFill>
            <a:round/>
            <a:headEnd type="arrow" w="med" len="med"/>
            <a:tailEnd type="arrow" w="med" len="med"/>
          </a:ln>
        </p:spPr>
      </p:cxnSp>
      <p:sp>
        <p:nvSpPr>
          <p:cNvPr id="5" name="Rectangle 9"/>
          <p:cNvSpPr>
            <a:spLocks noChangeArrowheads="1"/>
          </p:cNvSpPr>
          <p:nvPr/>
        </p:nvSpPr>
        <p:spPr bwMode="auto">
          <a:xfrm rot="16200000">
            <a:off x="5309346" y="3420858"/>
            <a:ext cx="5762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dirty="0">
                <a:latin typeface="Calibri" charset="0"/>
                <a:cs typeface="Calibri" charset="0"/>
              </a:rPr>
              <a:t>100 m</a:t>
            </a:r>
            <a:endParaRPr lang="en-US" sz="1200" dirty="0">
              <a:ea typeface="Calibri" charset="0"/>
              <a:cs typeface="Calibri" charset="0"/>
            </a:endParaRPr>
          </a:p>
        </p:txBody>
      </p:sp>
      <p:sp>
        <p:nvSpPr>
          <p:cNvPr id="6" name="Right Arrow 5"/>
          <p:cNvSpPr>
            <a:spLocks noChangeArrowheads="1"/>
          </p:cNvSpPr>
          <p:nvPr/>
        </p:nvSpPr>
        <p:spPr bwMode="auto">
          <a:xfrm>
            <a:off x="4145613" y="2478677"/>
            <a:ext cx="609600" cy="304800"/>
          </a:xfrm>
          <a:prstGeom prst="rightArrow">
            <a:avLst>
              <a:gd name="adj1" fmla="val 50000"/>
              <a:gd name="adj2" fmla="val 50000"/>
            </a:avLst>
          </a:prstGeom>
          <a:solidFill>
            <a:srgbClr val="660066"/>
          </a:solidFill>
          <a:ln w="9525">
            <a:solidFill>
              <a:srgbClr val="660066"/>
            </a:solidFill>
            <a:round/>
            <a:headEnd/>
            <a:tailEnd/>
          </a:ln>
        </p:spPr>
        <p:txBody>
          <a:bodyPr/>
          <a:lstStyle/>
          <a:p>
            <a:endParaRPr lang="en-US"/>
          </a:p>
        </p:txBody>
      </p:sp>
      <p:sp>
        <p:nvSpPr>
          <p:cNvPr id="7" name="Right Arrow 6"/>
          <p:cNvSpPr>
            <a:spLocks noChangeArrowheads="1"/>
          </p:cNvSpPr>
          <p:nvPr/>
        </p:nvSpPr>
        <p:spPr bwMode="auto">
          <a:xfrm rot="1700877">
            <a:off x="4105926" y="4028077"/>
            <a:ext cx="609600" cy="304800"/>
          </a:xfrm>
          <a:prstGeom prst="rightArrow">
            <a:avLst>
              <a:gd name="adj1" fmla="val 50000"/>
              <a:gd name="adj2" fmla="val 50000"/>
            </a:avLst>
          </a:prstGeom>
          <a:solidFill>
            <a:srgbClr val="660066"/>
          </a:solidFill>
          <a:ln w="9525">
            <a:solidFill>
              <a:srgbClr val="660066"/>
            </a:solidFill>
            <a:round/>
            <a:headEnd/>
            <a:tailEnd/>
          </a:ln>
        </p:spPr>
        <p:txBody>
          <a:bodyPr/>
          <a:lstStyle/>
          <a:p>
            <a:endParaRPr lang="en-US"/>
          </a:p>
        </p:txBody>
      </p:sp>
      <p:sp>
        <p:nvSpPr>
          <p:cNvPr id="8" name="Right Arrow 7"/>
          <p:cNvSpPr>
            <a:spLocks noChangeArrowheads="1"/>
          </p:cNvSpPr>
          <p:nvPr/>
        </p:nvSpPr>
        <p:spPr bwMode="auto">
          <a:xfrm rot="10800000">
            <a:off x="4833161" y="3363732"/>
            <a:ext cx="609600" cy="304800"/>
          </a:xfrm>
          <a:prstGeom prst="rightArrow">
            <a:avLst>
              <a:gd name="adj1" fmla="val 50000"/>
              <a:gd name="adj2" fmla="val 50000"/>
            </a:avLst>
          </a:prstGeom>
          <a:solidFill>
            <a:srgbClr val="660066"/>
          </a:solidFill>
          <a:ln w="9525">
            <a:solidFill>
              <a:srgbClr val="660066"/>
            </a:solidFill>
            <a:round/>
            <a:headEnd/>
            <a:tailEnd/>
          </a:ln>
        </p:spPr>
        <p:txBody>
          <a:bodyPr/>
          <a:lstStyle/>
          <a:p>
            <a:endParaRPr lang="en-US"/>
          </a:p>
        </p:txBody>
      </p:sp>
      <p:grpSp>
        <p:nvGrpSpPr>
          <p:cNvPr id="9" name="Group 22"/>
          <p:cNvGrpSpPr>
            <a:grpSpLocks/>
          </p:cNvGrpSpPr>
          <p:nvPr/>
        </p:nvGrpSpPr>
        <p:grpSpPr bwMode="auto">
          <a:xfrm>
            <a:off x="4221135" y="1939002"/>
            <a:ext cx="381000" cy="381000"/>
            <a:chOff x="9637549" y="914400"/>
            <a:chExt cx="381000" cy="381000"/>
          </a:xfrm>
        </p:grpSpPr>
        <p:sp>
          <p:nvSpPr>
            <p:cNvPr id="10" name="Multiply 9"/>
            <p:cNvSpPr/>
            <p:nvPr/>
          </p:nvSpPr>
          <p:spPr bwMode="auto">
            <a:xfrm>
              <a:off x="9677237" y="946150"/>
              <a:ext cx="304800" cy="304800"/>
            </a:xfrm>
            <a:prstGeom prst="mathMultiply">
              <a:avLst/>
            </a:prstGeom>
            <a:solidFill>
              <a:srgbClr val="660066"/>
            </a:solidFill>
            <a:ln w="9525" cap="flat" cmpd="sng" algn="ctr">
              <a:noFill/>
              <a:prstDash val="solid"/>
              <a:round/>
              <a:headEnd type="none" w="med" len="med"/>
              <a:tailEnd type="none" w="med" len="med"/>
            </a:ln>
            <a:effectLst/>
          </p:spPr>
          <p:txBody>
            <a:bodyPr/>
            <a:lstStyle/>
            <a:p>
              <a:pPr>
                <a:defRPr/>
              </a:pPr>
              <a:endParaRPr lang="en-US">
                <a:latin typeface="Arial" pitchFamily="-106" charset="0"/>
                <a:ea typeface="+mn-ea"/>
                <a:cs typeface="+mn-cs"/>
              </a:endParaRPr>
            </a:p>
          </p:txBody>
        </p:sp>
        <p:sp>
          <p:nvSpPr>
            <p:cNvPr id="11" name="Donut 10"/>
            <p:cNvSpPr/>
            <p:nvPr/>
          </p:nvSpPr>
          <p:spPr bwMode="auto">
            <a:xfrm>
              <a:off x="9637549" y="914400"/>
              <a:ext cx="381000" cy="381000"/>
            </a:xfrm>
            <a:prstGeom prst="donut">
              <a:avLst>
                <a:gd name="adj" fmla="val 8739"/>
              </a:avLst>
            </a:prstGeom>
            <a:solidFill>
              <a:srgbClr val="660066"/>
            </a:solidFill>
            <a:ln w="9525" cap="flat" cmpd="sng" algn="ctr">
              <a:noFill/>
              <a:prstDash val="solid"/>
              <a:round/>
              <a:headEnd type="none" w="med" len="med"/>
              <a:tailEnd type="none" w="med" len="med"/>
            </a:ln>
            <a:effectLst/>
          </p:spPr>
          <p:txBody>
            <a:bodyPr/>
            <a:lstStyle/>
            <a:p>
              <a:pPr>
                <a:defRPr/>
              </a:pPr>
              <a:endParaRPr lang="en-US">
                <a:latin typeface="Arial" pitchFamily="-106" charset="0"/>
                <a:ea typeface="+mn-ea"/>
                <a:cs typeface="+mn-cs"/>
              </a:endParaRPr>
            </a:p>
          </p:txBody>
        </p:sp>
      </p:grpSp>
      <p:grpSp>
        <p:nvGrpSpPr>
          <p:cNvPr id="12" name="Group 11"/>
          <p:cNvGrpSpPr/>
          <p:nvPr/>
        </p:nvGrpSpPr>
        <p:grpSpPr>
          <a:xfrm>
            <a:off x="4213122" y="3607327"/>
            <a:ext cx="381000" cy="381000"/>
            <a:chOff x="9557601" y="2038390"/>
            <a:chExt cx="381000" cy="381000"/>
          </a:xfrm>
        </p:grpSpPr>
        <p:sp>
          <p:nvSpPr>
            <p:cNvPr id="13" name="Donut 12"/>
            <p:cNvSpPr/>
            <p:nvPr/>
          </p:nvSpPr>
          <p:spPr bwMode="auto">
            <a:xfrm>
              <a:off x="9557601" y="2038390"/>
              <a:ext cx="381000" cy="381000"/>
            </a:xfrm>
            <a:prstGeom prst="donut">
              <a:avLst>
                <a:gd name="adj" fmla="val 8739"/>
              </a:avLst>
            </a:prstGeom>
            <a:solidFill>
              <a:srgbClr val="660066"/>
            </a:solidFill>
            <a:ln w="9525" cap="flat" cmpd="sng" algn="ctr">
              <a:noFill/>
              <a:prstDash val="solid"/>
              <a:round/>
              <a:headEnd type="none" w="med" len="med"/>
              <a:tailEnd type="none" w="med" len="med"/>
            </a:ln>
            <a:effectLst/>
          </p:spPr>
          <p:txBody>
            <a:bodyPr/>
            <a:lstStyle/>
            <a:p>
              <a:pPr>
                <a:defRPr/>
              </a:pPr>
              <a:endParaRPr lang="en-US">
                <a:latin typeface="Arial" pitchFamily="-106" charset="0"/>
                <a:ea typeface="+mn-ea"/>
                <a:cs typeface="+mn-cs"/>
              </a:endParaRPr>
            </a:p>
          </p:txBody>
        </p:sp>
        <p:sp>
          <p:nvSpPr>
            <p:cNvPr id="14" name="Oval 13"/>
            <p:cNvSpPr/>
            <p:nvPr/>
          </p:nvSpPr>
          <p:spPr>
            <a:xfrm>
              <a:off x="9698619" y="2176463"/>
              <a:ext cx="98966" cy="98966"/>
            </a:xfrm>
            <a:prstGeom prst="ellipse">
              <a:avLst/>
            </a:prstGeom>
            <a:solidFill>
              <a:srgbClr val="660066"/>
            </a:solidFill>
            <a:ln w="9525">
              <a:solidFill>
                <a:srgbClr val="660066"/>
              </a:solidFill>
              <a:round/>
              <a:headEnd/>
              <a:tailEnd/>
            </a:ln>
          </p:spPr>
          <p:txBody>
            <a:bodyPr/>
            <a:lstStyle/>
            <a:p>
              <a:endParaRPr lang="en-US">
                <a:solidFill>
                  <a:schemeClr val="tx1"/>
                </a:solidFill>
              </a:endParaRPr>
            </a:p>
          </p:txBody>
        </p:sp>
      </p:grpSp>
    </p:spTree>
    <p:extLst>
      <p:ext uri="{BB962C8B-B14F-4D97-AF65-F5344CB8AC3E}">
        <p14:creationId xmlns:p14="http://schemas.microsoft.com/office/powerpoint/2010/main" val="327075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RU_units-banner_r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248400"/>
            <a:ext cx="91725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9" name="Rectangle 23"/>
          <p:cNvSpPr>
            <a:spLocks noChangeArrowheads="1"/>
          </p:cNvSpPr>
          <p:nvPr/>
        </p:nvSpPr>
        <p:spPr bwMode="auto">
          <a:xfrm>
            <a:off x="266321" y="17883"/>
            <a:ext cx="6842217" cy="602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b="1" dirty="0" smtClean="0">
                <a:solidFill>
                  <a:srgbClr val="000000"/>
                </a:solidFill>
              </a:rPr>
              <a:t>Summary</a:t>
            </a:r>
            <a:endParaRPr lang="en-US" sz="900" dirty="0" smtClean="0">
              <a:solidFill>
                <a:srgbClr val="000000"/>
              </a:solidFill>
            </a:endParaRPr>
          </a:p>
        </p:txBody>
      </p:sp>
      <p:sp>
        <p:nvSpPr>
          <p:cNvPr id="9" name="Rectangle 3"/>
          <p:cNvSpPr txBox="1">
            <a:spLocks noChangeArrowheads="1"/>
          </p:cNvSpPr>
          <p:nvPr/>
        </p:nvSpPr>
        <p:spPr>
          <a:xfrm>
            <a:off x="311130" y="598607"/>
            <a:ext cx="8481736" cy="528089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3050" indent="-273050">
              <a:spcBef>
                <a:spcPct val="0"/>
              </a:spcBef>
              <a:spcAft>
                <a:spcPts val="300"/>
              </a:spcAft>
            </a:pPr>
            <a:r>
              <a:rPr lang="en-US" sz="1900" dirty="0" smtClean="0">
                <a:latin typeface="Calibri" charset="0"/>
                <a:ea typeface="ＭＳ Ｐゴシック" charset="0"/>
                <a:cs typeface="ＭＳ Ｐゴシック" charset="0"/>
              </a:rPr>
              <a:t>Rutgers ROMS ESPreSSO and </a:t>
            </a:r>
            <a:r>
              <a:rPr lang="en-US" sz="1900" dirty="0" err="1" smtClean="0">
                <a:latin typeface="Calibri" charset="0"/>
                <a:ea typeface="ＭＳ Ｐゴシック" charset="0"/>
                <a:cs typeface="ＭＳ Ｐゴシック" charset="0"/>
              </a:rPr>
              <a:t>Doppio</a:t>
            </a:r>
            <a:r>
              <a:rPr lang="en-US" sz="1900" dirty="0" smtClean="0">
                <a:latin typeface="Calibri" charset="0"/>
                <a:ea typeface="ＭＳ Ｐゴシック" charset="0"/>
                <a:cs typeface="ＭＳ Ｐゴシック" charset="0"/>
              </a:rPr>
              <a:t> 4DVAR use all available data from a modern coastal ocean observing system </a:t>
            </a:r>
          </a:p>
          <a:p>
            <a:pPr marL="673100" lvl="1" indent="-273050">
              <a:spcBef>
                <a:spcPct val="0"/>
              </a:spcBef>
              <a:spcAft>
                <a:spcPts val="300"/>
              </a:spcAft>
            </a:pPr>
            <a:r>
              <a:rPr lang="en-US" sz="1900" dirty="0" smtClean="0">
                <a:latin typeface="Calibri" charset="0"/>
                <a:ea typeface="ＭＳ Ｐゴシック" charset="0"/>
              </a:rPr>
              <a:t>Satellite SSH and SST, HF-radar, gliders, Argo, GTS XBT/CTD</a:t>
            </a:r>
          </a:p>
          <a:p>
            <a:pPr marL="673100" lvl="1" indent="-273050">
              <a:spcBef>
                <a:spcPct val="0"/>
              </a:spcBef>
              <a:spcAft>
                <a:spcPts val="300"/>
              </a:spcAft>
            </a:pPr>
            <a:r>
              <a:rPr lang="en-US" sz="1900" dirty="0">
                <a:latin typeface="Calibri" charset="0"/>
                <a:ea typeface="ＭＳ Ｐゴシック" charset="0"/>
              </a:rPr>
              <a:t>M</a:t>
            </a:r>
            <a:r>
              <a:rPr lang="en-US" sz="1900" dirty="0" smtClean="0">
                <a:latin typeface="Calibri" charset="0"/>
                <a:ea typeface="ＭＳ Ｐゴシック" charset="0"/>
              </a:rPr>
              <a:t>ore and diverse data is better</a:t>
            </a:r>
          </a:p>
          <a:p>
            <a:pPr marL="673100" lvl="1" indent="-273050">
              <a:spcBef>
                <a:spcPct val="0"/>
              </a:spcBef>
              <a:spcAft>
                <a:spcPts val="300"/>
              </a:spcAft>
            </a:pPr>
            <a:r>
              <a:rPr lang="en-US" sz="1900" dirty="0">
                <a:latin typeface="Calibri" charset="0"/>
                <a:ea typeface="ＭＳ Ｐゴシック" charset="0"/>
              </a:rPr>
              <a:t>P</a:t>
            </a:r>
            <a:r>
              <a:rPr lang="en-US" sz="1900" dirty="0" smtClean="0">
                <a:latin typeface="Calibri" charset="0"/>
                <a:ea typeface="ＭＳ Ｐゴシック" charset="0"/>
              </a:rPr>
              <a:t>re-processing for QC; tides in altimetry; binning to independent obs. </a:t>
            </a:r>
          </a:p>
          <a:p>
            <a:pPr marL="673100" lvl="1" indent="-273050">
              <a:spcBef>
                <a:spcPct val="0"/>
              </a:spcBef>
              <a:spcAft>
                <a:spcPts val="300"/>
              </a:spcAft>
            </a:pPr>
            <a:r>
              <a:rPr lang="en-US" sz="1900" dirty="0" smtClean="0">
                <a:latin typeface="Calibri" charset="0"/>
                <a:ea typeface="ＭＳ Ｐゴシック" charset="0"/>
              </a:rPr>
              <a:t>OBC bias </a:t>
            </a:r>
            <a:r>
              <a:rPr lang="en-US" sz="1900" dirty="0">
                <a:latin typeface="Calibri" charset="0"/>
                <a:ea typeface="ＭＳ Ｐゴシック" charset="0"/>
              </a:rPr>
              <a:t>removal essential: use mean </a:t>
            </a:r>
            <a:r>
              <a:rPr lang="en-US" sz="1900" dirty="0" smtClean="0">
                <a:latin typeface="Calibri" charset="0"/>
                <a:ea typeface="ＭＳ Ｐゴシック" charset="0"/>
              </a:rPr>
              <a:t>state </a:t>
            </a:r>
            <a:r>
              <a:rPr lang="en-US" sz="1900" dirty="0">
                <a:latin typeface="Calibri" charset="0"/>
                <a:ea typeface="ＭＳ Ｐゴシック" charset="0"/>
              </a:rPr>
              <a:t>from 4DVAR-based </a:t>
            </a:r>
            <a:r>
              <a:rPr lang="en-US" sz="1900" dirty="0" smtClean="0">
                <a:latin typeface="Calibri" charset="0"/>
                <a:ea typeface="ＭＳ Ｐゴシック" charset="0"/>
              </a:rPr>
              <a:t>climatology</a:t>
            </a:r>
          </a:p>
          <a:p>
            <a:pPr marL="673100" lvl="1" indent="-273050">
              <a:spcBef>
                <a:spcPct val="0"/>
              </a:spcBef>
              <a:spcAft>
                <a:spcPts val="300"/>
              </a:spcAft>
            </a:pPr>
            <a:r>
              <a:rPr lang="en-US" sz="1900" dirty="0" smtClean="0">
                <a:latin typeface="Calibri" charset="0"/>
                <a:ea typeface="ＭＳ Ｐゴシック" charset="0"/>
              </a:rPr>
              <a:t>Data ingest and output  exploits web services (OPeNDAP/THREDDS) and interoperability of data conventions (CDM, CF-conventions, </a:t>
            </a:r>
            <a:r>
              <a:rPr lang="en-US" sz="1900" dirty="0" err="1" smtClean="0">
                <a:latin typeface="Calibri" charset="0"/>
                <a:ea typeface="ＭＳ Ｐゴシック" charset="0"/>
              </a:rPr>
              <a:t>NetCDF</a:t>
            </a:r>
            <a:r>
              <a:rPr lang="en-US" sz="1900" dirty="0" smtClean="0">
                <a:latin typeface="Calibri" charset="0"/>
                <a:ea typeface="ＭＳ Ｐゴシック" charset="0"/>
              </a:rPr>
              <a:t>/HDF) </a:t>
            </a:r>
          </a:p>
          <a:p>
            <a:pPr marL="273050" indent="-273050">
              <a:spcBef>
                <a:spcPct val="0"/>
              </a:spcBef>
              <a:spcAft>
                <a:spcPts val="300"/>
              </a:spcAft>
            </a:pPr>
            <a:r>
              <a:rPr lang="en-US" sz="1900" dirty="0" smtClean="0">
                <a:latin typeface="Calibri" charset="0"/>
                <a:ea typeface="ＭＳ Ｐゴシック" charset="0"/>
                <a:cs typeface="ＭＳ Ｐゴシック" charset="0"/>
              </a:rPr>
              <a:t>Useful skill for real-time applications</a:t>
            </a:r>
          </a:p>
          <a:p>
            <a:pPr marL="673100" lvl="1" indent="-273050">
              <a:spcBef>
                <a:spcPct val="0"/>
              </a:spcBef>
              <a:spcAft>
                <a:spcPts val="300"/>
              </a:spcAft>
            </a:pPr>
            <a:r>
              <a:rPr lang="en-US" sz="1900" dirty="0" smtClean="0">
                <a:latin typeface="Calibri" charset="0"/>
                <a:ea typeface="ＭＳ Ｐゴシック" charset="0"/>
              </a:rPr>
              <a:t>4 days for temperature and salinity;  1-2 days for velocity</a:t>
            </a:r>
          </a:p>
          <a:p>
            <a:pPr marL="273050" indent="-273050">
              <a:spcBef>
                <a:spcPct val="0"/>
              </a:spcBef>
              <a:spcAft>
                <a:spcPts val="300"/>
              </a:spcAft>
            </a:pPr>
            <a:r>
              <a:rPr lang="en-US" sz="1900" dirty="0" smtClean="0">
                <a:latin typeface="Calibri" charset="0"/>
                <a:ea typeface="ＭＳ Ｐゴシック" charset="0"/>
              </a:rPr>
              <a:t>Output of full model solution to THREDDS/FMRC Forecast Model Run Collection</a:t>
            </a:r>
          </a:p>
          <a:p>
            <a:pPr marL="673100" lvl="1" indent="-273050">
              <a:spcBef>
                <a:spcPct val="0"/>
              </a:spcBef>
              <a:spcAft>
                <a:spcPts val="300"/>
              </a:spcAft>
            </a:pPr>
            <a:r>
              <a:rPr lang="en-US" sz="1900" dirty="0" smtClean="0">
                <a:latin typeface="Calibri" charset="0"/>
                <a:ea typeface="ＭＳ Ｐゴシック" charset="0"/>
              </a:rPr>
              <a:t>Surface currents to U.S. Coast Guard; Bottom temperatures to NOAA Fisheries</a:t>
            </a:r>
          </a:p>
          <a:p>
            <a:pPr marL="273050" indent="-273050">
              <a:spcBef>
                <a:spcPct val="0"/>
              </a:spcBef>
              <a:spcAft>
                <a:spcPts val="300"/>
              </a:spcAft>
            </a:pPr>
            <a:r>
              <a:rPr lang="en-US" sz="1900" dirty="0" smtClean="0">
                <a:latin typeface="Calibri" charset="0"/>
                <a:ea typeface="ＭＳ Ｐゴシック" charset="0"/>
                <a:cs typeface="ＭＳ Ｐゴシック" charset="0"/>
              </a:rPr>
              <a:t>Development path</a:t>
            </a:r>
            <a:endParaRPr lang="en-US" sz="1900" dirty="0" smtClean="0">
              <a:solidFill>
                <a:srgbClr val="000000"/>
              </a:solidFill>
              <a:latin typeface="Calibri" charset="0"/>
              <a:ea typeface="ＭＳ Ｐゴシック" charset="0"/>
            </a:endParaRPr>
          </a:p>
          <a:p>
            <a:pPr marL="673100" lvl="1" indent="-273050">
              <a:spcBef>
                <a:spcPct val="0"/>
              </a:spcBef>
              <a:spcAft>
                <a:spcPts val="300"/>
              </a:spcAft>
            </a:pPr>
            <a:r>
              <a:rPr lang="en-US" sz="1900" dirty="0" smtClean="0">
                <a:solidFill>
                  <a:srgbClr val="000000"/>
                </a:solidFill>
                <a:latin typeface="Calibri" charset="0"/>
                <a:ea typeface="ＭＳ Ｐゴシック" charset="0"/>
              </a:rPr>
              <a:t>Observation Impact analysis using variational tools</a:t>
            </a:r>
          </a:p>
          <a:p>
            <a:pPr marL="673100" lvl="1" indent="-273050">
              <a:spcBef>
                <a:spcPct val="0"/>
              </a:spcBef>
              <a:spcAft>
                <a:spcPts val="300"/>
              </a:spcAft>
            </a:pPr>
            <a:r>
              <a:rPr lang="en-US" sz="1900" dirty="0" smtClean="0">
                <a:solidFill>
                  <a:srgbClr val="000000"/>
                </a:solidFill>
                <a:latin typeface="Calibri" charset="0"/>
                <a:ea typeface="ＭＳ Ｐゴシック" charset="0"/>
              </a:rPr>
              <a:t>Nesting (with 4DVAR)</a:t>
            </a:r>
          </a:p>
          <a:p>
            <a:pPr marL="673100" lvl="1" indent="-273050">
              <a:spcBef>
                <a:spcPct val="0"/>
              </a:spcBef>
              <a:spcAft>
                <a:spcPts val="300"/>
              </a:spcAft>
            </a:pPr>
            <a:r>
              <a:rPr lang="en-US" sz="1900" dirty="0" err="1" smtClean="0">
                <a:solidFill>
                  <a:srgbClr val="000000"/>
                </a:solidFill>
                <a:latin typeface="Calibri" charset="0"/>
                <a:ea typeface="ＭＳ Ｐゴシック" charset="0"/>
              </a:rPr>
              <a:t>Representer</a:t>
            </a:r>
            <a:r>
              <a:rPr lang="en-US" sz="1900" dirty="0">
                <a:solidFill>
                  <a:srgbClr val="000000"/>
                </a:solidFill>
                <a:latin typeface="Calibri" charset="0"/>
                <a:ea typeface="ＭＳ Ｐゴシック" charset="0"/>
              </a:rPr>
              <a:t>-based observing system design/</a:t>
            </a:r>
            <a:r>
              <a:rPr lang="en-US" sz="1900" dirty="0" smtClean="0">
                <a:solidFill>
                  <a:srgbClr val="000000"/>
                </a:solidFill>
                <a:latin typeface="Calibri" charset="0"/>
                <a:ea typeface="ＭＳ Ｐゴシック" charset="0"/>
              </a:rPr>
              <a:t>operation (for OOI Pioneer)</a:t>
            </a:r>
            <a:endParaRPr lang="en-US" sz="1900" dirty="0">
              <a:solidFill>
                <a:srgbClr val="000000"/>
              </a:solidFill>
              <a:latin typeface="Calibri" charset="0"/>
              <a:ea typeface="ＭＳ Ｐゴシック" charset="0"/>
            </a:endParaRPr>
          </a:p>
        </p:txBody>
      </p:sp>
      <p:sp>
        <p:nvSpPr>
          <p:cNvPr id="6" name="Text Box 4"/>
          <p:cNvSpPr txBox="1">
            <a:spLocks noChangeArrowheads="1"/>
          </p:cNvSpPr>
          <p:nvPr/>
        </p:nvSpPr>
        <p:spPr bwMode="auto">
          <a:xfrm>
            <a:off x="2286000" y="6292850"/>
            <a:ext cx="6858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200" dirty="0" smtClean="0">
                <a:solidFill>
                  <a:prstClr val="white"/>
                </a:solidFill>
                <a:latin typeface="Verdana" charset="0"/>
              </a:rPr>
              <a:t>ROMS User Workshop, Hobart, Australia</a:t>
            </a:r>
            <a:r>
              <a:rPr lang="en-US" sz="1200" dirty="0">
                <a:solidFill>
                  <a:prstClr val="white"/>
                </a:solidFill>
                <a:latin typeface="Verdana" charset="0"/>
              </a:rPr>
              <a:t/>
            </a:r>
            <a:br>
              <a:rPr lang="en-US" sz="1200" dirty="0">
                <a:solidFill>
                  <a:prstClr val="white"/>
                </a:solidFill>
                <a:latin typeface="Verdana" charset="0"/>
              </a:rPr>
            </a:br>
            <a:r>
              <a:rPr lang="en-US" sz="1200" dirty="0" smtClean="0">
                <a:solidFill>
                  <a:prstClr val="white"/>
                </a:solidFill>
                <a:latin typeface="Verdana" charset="0"/>
              </a:rPr>
              <a:t>17-20 October 2016</a:t>
            </a:r>
            <a:endParaRPr lang="en-US" sz="1200" i="1" dirty="0">
              <a:solidFill>
                <a:prstClr val="white"/>
              </a:solidFill>
              <a:latin typeface="Verdana" charset="0"/>
            </a:endParaRPr>
          </a:p>
        </p:txBody>
      </p:sp>
    </p:spTree>
    <p:extLst>
      <p:ext uri="{BB962C8B-B14F-4D97-AF65-F5344CB8AC3E}">
        <p14:creationId xmlns:p14="http://schemas.microsoft.com/office/powerpoint/2010/main" val="61642393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242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51648" y="194623"/>
            <a:ext cx="8639020" cy="29263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buFont typeface="Arial"/>
              <a:buNone/>
            </a:pPr>
            <a:r>
              <a:rPr lang="en-US" sz="2400" b="1" dirty="0" smtClean="0">
                <a:solidFill>
                  <a:prstClr val="black"/>
                </a:solidFill>
                <a:latin typeface="Calibri" charset="0"/>
                <a:ea typeface="ＭＳ Ｐゴシック" charset="0"/>
                <a:cs typeface="Arial" charset="0"/>
              </a:rPr>
              <a:t>Data streams					               </a:t>
            </a:r>
            <a:r>
              <a:rPr lang="en-US" sz="2400" b="1" i="1" dirty="0" smtClean="0">
                <a:solidFill>
                  <a:prstClr val="black"/>
                </a:solidFill>
                <a:latin typeface="Calibri" charset="0"/>
                <a:ea typeface="ＭＳ Ｐゴシック" charset="0"/>
                <a:cs typeface="Arial" charset="0"/>
              </a:rPr>
              <a:t>      Real-time Data source</a:t>
            </a:r>
            <a:r>
              <a:rPr lang="en-US" sz="1800" i="1" dirty="0" smtClean="0">
                <a:solidFill>
                  <a:prstClr val="black"/>
                </a:solidFill>
                <a:latin typeface="Calibri" charset="0"/>
                <a:ea typeface="ＭＳ Ｐゴシック" charset="0"/>
                <a:cs typeface="Arial" charset="0"/>
              </a:rPr>
              <a:t>                                                                                            </a:t>
            </a:r>
            <a:endParaRPr lang="en-US" sz="1800" i="1" dirty="0">
              <a:solidFill>
                <a:prstClr val="black"/>
              </a:solidFill>
              <a:latin typeface="Calibri" charset="0"/>
              <a:ea typeface="ＭＳ Ｐゴシック" charset="0"/>
              <a:cs typeface="Arial" charset="0"/>
            </a:endParaRPr>
          </a:p>
          <a:p>
            <a:pPr>
              <a:buFont typeface="Arial"/>
              <a:buNone/>
            </a:pPr>
            <a:r>
              <a:rPr lang="en-US" sz="1800" u="sng" dirty="0">
                <a:solidFill>
                  <a:prstClr val="black"/>
                </a:solidFill>
                <a:latin typeface="Calibri" charset="0"/>
                <a:ea typeface="ＭＳ Ｐゴシック" charset="0"/>
                <a:cs typeface="Arial" charset="0"/>
              </a:rPr>
              <a:t>S</a:t>
            </a:r>
            <a:r>
              <a:rPr lang="en-US" sz="1800" u="sng" dirty="0" smtClean="0">
                <a:solidFill>
                  <a:prstClr val="black"/>
                </a:solidFill>
                <a:latin typeface="Calibri" charset="0"/>
                <a:ea typeface="ＭＳ Ｐゴシック" charset="0"/>
                <a:cs typeface="Arial" charset="0"/>
              </a:rPr>
              <a:t>urface and boundary forcing:</a:t>
            </a:r>
            <a:endParaRPr lang="en-US" sz="1800"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smtClean="0">
                <a:solidFill>
                  <a:prstClr val="black"/>
                </a:solidFill>
                <a:latin typeface="Calibri" charset="0"/>
                <a:ea typeface="ＭＳ Ｐゴシック" charset="0"/>
                <a:cs typeface="Arial" charset="0"/>
              </a:rPr>
              <a:t>72-hour forecast NAM 0Z cycle at 2 am EST              </a:t>
            </a:r>
            <a:r>
              <a:rPr lang="en-US" sz="1800" i="1" dirty="0" smtClean="0">
                <a:solidFill>
                  <a:prstClr val="black"/>
                </a:solidFill>
                <a:latin typeface="Calibri" charset="0"/>
                <a:ea typeface="ＭＳ Ｐゴシック" charset="0"/>
                <a:cs typeface="Arial" charset="0"/>
              </a:rPr>
              <a:t>NCEP NOMADS </a:t>
            </a:r>
            <a:r>
              <a:rPr lang="en-US" sz="1600" i="1" dirty="0" smtClean="0">
                <a:solidFill>
                  <a:prstClr val="black"/>
                </a:solidFill>
                <a:latin typeface="Calibri" charset="0"/>
                <a:ea typeface="ＭＳ Ｐゴシック" charset="0"/>
                <a:cs typeface="Arial" charset="0"/>
              </a:rPr>
              <a:t>Grads DODS Server</a:t>
            </a:r>
            <a:endParaRPr lang="en-US" sz="1800" i="1"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a:solidFill>
                  <a:prstClr val="black"/>
                </a:solidFill>
                <a:latin typeface="Calibri" charset="0"/>
                <a:ea typeface="ＭＳ Ｐゴシック" charset="0"/>
                <a:cs typeface="Arial" charset="0"/>
              </a:rPr>
              <a:t>USGS daily </a:t>
            </a:r>
            <a:r>
              <a:rPr lang="en-US" sz="1800" dirty="0" smtClean="0">
                <a:solidFill>
                  <a:prstClr val="black"/>
                </a:solidFill>
                <a:latin typeface="Calibri" charset="0"/>
                <a:ea typeface="ＭＳ Ｐゴシック" charset="0"/>
                <a:cs typeface="Arial" charset="0"/>
              </a:rPr>
              <a:t>river flow </a:t>
            </a:r>
            <a:r>
              <a:rPr lang="en-US" sz="1800" dirty="0">
                <a:solidFill>
                  <a:prstClr val="black"/>
                </a:solidFill>
                <a:latin typeface="Calibri" charset="0"/>
                <a:ea typeface="ＭＳ Ｐゴシック" charset="0"/>
                <a:cs typeface="Arial" charset="0"/>
              </a:rPr>
              <a:t>available 11:00 EST   </a:t>
            </a:r>
            <a:r>
              <a:rPr lang="en-US" sz="1800" i="1" dirty="0" smtClean="0">
                <a:solidFill>
                  <a:prstClr val="black"/>
                </a:solidFill>
                <a:latin typeface="Calibri" charset="0"/>
                <a:ea typeface="ＭＳ Ｐゴシック" charset="0"/>
                <a:cs typeface="Arial" charset="0"/>
              </a:rPr>
              <a:t>		 </a:t>
            </a:r>
            <a:r>
              <a:rPr lang="en-US" sz="1800" i="1" dirty="0" err="1" smtClean="0">
                <a:solidFill>
                  <a:prstClr val="black"/>
                </a:solidFill>
                <a:latin typeface="Calibri" charset="0"/>
                <a:ea typeface="ＭＳ Ｐゴシック" charset="0"/>
                <a:cs typeface="Arial" charset="0"/>
              </a:rPr>
              <a:t>waterdata.USGS.gov</a:t>
            </a:r>
            <a:endParaRPr lang="en-US" sz="1800" i="1"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smtClean="0">
                <a:solidFill>
                  <a:prstClr val="black"/>
                </a:solidFill>
                <a:latin typeface="Calibri" charset="0"/>
                <a:ea typeface="ＭＳ Ｐゴシック" charset="0"/>
                <a:cs typeface="Arial" charset="0"/>
              </a:rPr>
              <a:t>MERCATOR 7-day forecast updated daily                  </a:t>
            </a:r>
            <a:r>
              <a:rPr lang="en-US" sz="1800" i="1" dirty="0" smtClean="0">
                <a:solidFill>
                  <a:prstClr val="black"/>
                </a:solidFill>
                <a:latin typeface="Calibri" charset="0"/>
                <a:ea typeface="ＭＳ Ｐゴシック" charset="0"/>
                <a:cs typeface="Arial" charset="0"/>
              </a:rPr>
              <a:t>Mercator-</a:t>
            </a:r>
            <a:r>
              <a:rPr lang="en-US" sz="1800" i="1" dirty="0" err="1" smtClean="0">
                <a:solidFill>
                  <a:prstClr val="black"/>
                </a:solidFill>
                <a:latin typeface="Calibri" charset="0"/>
                <a:ea typeface="ＭＳ Ｐゴシック" charset="0"/>
                <a:cs typeface="Arial" charset="0"/>
              </a:rPr>
              <a:t>ocean.fr</a:t>
            </a:r>
            <a:endParaRPr lang="en-US" sz="1800" i="1" dirty="0" smtClean="0">
              <a:solidFill>
                <a:prstClr val="black"/>
              </a:solidFill>
              <a:latin typeface="Calibri" charset="0"/>
              <a:ea typeface="ＭＳ Ｐゴシック" charset="0"/>
              <a:cs typeface="Arial" charset="0"/>
            </a:endParaRPr>
          </a:p>
          <a:p>
            <a:pPr>
              <a:spcBef>
                <a:spcPts val="0"/>
              </a:spcBef>
              <a:spcAft>
                <a:spcPts val="600"/>
              </a:spcAft>
            </a:pPr>
            <a:endParaRPr lang="en-US" sz="1800" u="sng" dirty="0" smtClean="0">
              <a:solidFill>
                <a:prstClr val="white">
                  <a:lumMod val="50000"/>
                </a:prstClr>
              </a:solidFill>
              <a:latin typeface="Calibri" charset="0"/>
              <a:ea typeface="ＭＳ Ｐゴシック" charset="0"/>
              <a:cs typeface="Arial" charset="0"/>
            </a:endParaRPr>
          </a:p>
          <a:p>
            <a:pPr marL="0" indent="0">
              <a:spcBef>
                <a:spcPts val="600"/>
              </a:spcBef>
              <a:spcAft>
                <a:spcPts val="600"/>
              </a:spcAft>
              <a:buFont typeface="Arial"/>
              <a:buNone/>
            </a:pPr>
            <a:r>
              <a:rPr lang="en-US" sz="1800" u="sng" dirty="0" smtClean="0">
                <a:solidFill>
                  <a:prstClr val="black"/>
                </a:solidFill>
                <a:latin typeface="Calibri" charset="0"/>
                <a:ea typeface="ＭＳ Ｐゴシック" charset="0"/>
                <a:cs typeface="Arial" charset="0"/>
              </a:rPr>
              <a:t>Assimilation data sets:</a:t>
            </a:r>
            <a:endParaRPr lang="en-US" sz="1800" i="1"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smtClean="0">
                <a:solidFill>
                  <a:prstClr val="black"/>
                </a:solidFill>
                <a:latin typeface="Calibri" charset="0"/>
                <a:ea typeface="ＭＳ Ｐゴシック" charset="0"/>
                <a:cs typeface="Arial" charset="0"/>
              </a:rPr>
              <a:t>Regional CODAR hourly: 4-hour latency delay          </a:t>
            </a:r>
            <a:r>
              <a:rPr lang="en-US" sz="1800" i="1" dirty="0" smtClean="0">
                <a:solidFill>
                  <a:prstClr val="black"/>
                </a:solidFill>
                <a:latin typeface="Calibri" charset="0"/>
                <a:ea typeface="ＭＳ Ｐゴシック" charset="0"/>
                <a:cs typeface="Arial" charset="0"/>
              </a:rPr>
              <a:t>Rutgers TDS*</a:t>
            </a:r>
          </a:p>
          <a:p>
            <a:pPr>
              <a:spcBef>
                <a:spcPts val="0"/>
              </a:spcBef>
              <a:spcAft>
                <a:spcPts val="600"/>
              </a:spcAft>
            </a:pPr>
            <a:r>
              <a:rPr lang="en-US" sz="1800" dirty="0">
                <a:solidFill>
                  <a:prstClr val="black"/>
                </a:solidFill>
                <a:latin typeface="Calibri" charset="0"/>
                <a:ea typeface="ＭＳ Ｐゴシック" charset="0"/>
                <a:cs typeface="Arial" charset="0"/>
              </a:rPr>
              <a:t>I</a:t>
            </a:r>
            <a:r>
              <a:rPr lang="en-US" sz="1800" dirty="0" smtClean="0">
                <a:solidFill>
                  <a:prstClr val="black"/>
                </a:solidFill>
                <a:latin typeface="Calibri" charset="0"/>
                <a:ea typeface="ＭＳ Ｐゴシック" charset="0"/>
                <a:cs typeface="Arial" charset="0"/>
              </a:rPr>
              <a:t>OOS glider T,S (1 hour delay)                          		</a:t>
            </a:r>
            <a:r>
              <a:rPr lang="en-US" sz="1800" i="1" dirty="0" smtClean="0">
                <a:solidFill>
                  <a:prstClr val="black"/>
                </a:solidFill>
                <a:latin typeface="Calibri" charset="0"/>
                <a:ea typeface="ＭＳ Ｐゴシック" charset="0"/>
                <a:cs typeface="Arial" charset="0"/>
              </a:rPr>
              <a:t>Rutgers TDS and IOOS glider DAC</a:t>
            </a:r>
          </a:p>
          <a:p>
            <a:pPr>
              <a:spcBef>
                <a:spcPts val="0"/>
              </a:spcBef>
              <a:spcAft>
                <a:spcPts val="600"/>
              </a:spcAft>
            </a:pPr>
            <a:r>
              <a:rPr lang="en-US" sz="1800" dirty="0" smtClean="0">
                <a:solidFill>
                  <a:prstClr val="black"/>
                </a:solidFill>
                <a:latin typeface="Calibri" charset="0"/>
                <a:ea typeface="ＭＳ Ｐゴシック" charset="0"/>
                <a:cs typeface="Arial" charset="0"/>
              </a:rPr>
              <a:t>SST AVHRR passes 6-8 per day (2 hour delay)</a:t>
            </a:r>
            <a:r>
              <a:rPr lang="en-US" sz="1800" i="1" dirty="0" smtClean="0">
                <a:solidFill>
                  <a:prstClr val="black"/>
                </a:solidFill>
                <a:latin typeface="Calibri" charset="0"/>
                <a:ea typeface="ＭＳ Ｐゴシック" charset="0"/>
                <a:cs typeface="Arial" charset="0"/>
              </a:rPr>
              <a:t>           </a:t>
            </a:r>
            <a:r>
              <a:rPr lang="en-US" sz="1800" i="1" dirty="0" err="1" smtClean="0">
                <a:solidFill>
                  <a:prstClr val="black"/>
                </a:solidFill>
                <a:latin typeface="Calibri" charset="0"/>
                <a:ea typeface="ＭＳ Ｐゴシック" charset="0"/>
                <a:cs typeface="Arial" charset="0"/>
              </a:rPr>
              <a:t>tds.maracoos.org</a:t>
            </a:r>
            <a:r>
              <a:rPr lang="en-US" sz="1800" i="1" dirty="0" smtClean="0">
                <a:solidFill>
                  <a:prstClr val="black"/>
                </a:solidFill>
                <a:latin typeface="Calibri" charset="0"/>
                <a:ea typeface="ＭＳ Ｐゴシック" charset="0"/>
                <a:cs typeface="Arial" charset="0"/>
              </a:rPr>
              <a:t> (from U. Del.)</a:t>
            </a:r>
          </a:p>
          <a:p>
            <a:pPr>
              <a:spcBef>
                <a:spcPts val="0"/>
              </a:spcBef>
              <a:spcAft>
                <a:spcPts val="600"/>
              </a:spcAft>
            </a:pPr>
            <a:r>
              <a:rPr lang="en-US" sz="1800" dirty="0" smtClean="0">
                <a:solidFill>
                  <a:prstClr val="black"/>
                </a:solidFill>
                <a:latin typeface="Calibri" charset="0"/>
                <a:ea typeface="ＭＳ Ｐゴシック" charset="0"/>
                <a:cs typeface="Arial" charset="0"/>
              </a:rPr>
              <a:t>SST GOES, </a:t>
            </a:r>
            <a:r>
              <a:rPr lang="en-US" sz="1800" dirty="0" err="1" smtClean="0">
                <a:solidFill>
                  <a:prstClr val="black"/>
                </a:solidFill>
                <a:latin typeface="Calibri" charset="0"/>
                <a:ea typeface="ＭＳ Ｐゴシック" charset="0"/>
                <a:cs typeface="Arial" charset="0"/>
              </a:rPr>
              <a:t>WindSat</a:t>
            </a:r>
            <a:r>
              <a:rPr lang="en-US" sz="1800" dirty="0" smtClean="0">
                <a:solidFill>
                  <a:prstClr val="black"/>
                </a:solidFill>
                <a:latin typeface="Calibri" charset="0"/>
                <a:ea typeface="ＭＳ Ｐゴシック" charset="0"/>
                <a:cs typeface="Arial" charset="0"/>
              </a:rPr>
              <a:t> &amp; AMSR-2 IR				</a:t>
            </a:r>
            <a:r>
              <a:rPr lang="en-US" sz="1800" i="1" dirty="0" smtClean="0">
                <a:solidFill>
                  <a:prstClr val="black"/>
                </a:solidFill>
                <a:latin typeface="Calibri" charset="0"/>
                <a:ea typeface="ＭＳ Ｐゴシック" charset="0"/>
                <a:cs typeface="Arial" charset="0"/>
              </a:rPr>
              <a:t>PFEG ERDDAP; NASA PO-DAAC</a:t>
            </a:r>
            <a:endParaRPr lang="en-US" sz="1800" i="1" dirty="0" smtClean="0">
              <a:solidFill>
                <a:prstClr val="white">
                  <a:lumMod val="65000"/>
                </a:prstClr>
              </a:solidFill>
              <a:latin typeface="Calibri" charset="0"/>
              <a:ea typeface="ＭＳ Ｐゴシック" charset="0"/>
              <a:cs typeface="Arial" charset="0"/>
            </a:endParaRPr>
          </a:p>
          <a:p>
            <a:pPr>
              <a:spcBef>
                <a:spcPts val="0"/>
              </a:spcBef>
              <a:spcAft>
                <a:spcPts val="600"/>
              </a:spcAft>
            </a:pPr>
            <a:r>
              <a:rPr lang="en-US" sz="1800" dirty="0" smtClean="0">
                <a:solidFill>
                  <a:prstClr val="black"/>
                </a:solidFill>
                <a:latin typeface="Calibri" charset="0"/>
                <a:ea typeface="ＭＳ Ｐゴシック" charset="0"/>
                <a:cs typeface="Arial" charset="0"/>
              </a:rPr>
              <a:t>Jason-2, </a:t>
            </a:r>
            <a:r>
              <a:rPr lang="en-US" sz="1800" dirty="0" err="1" smtClean="0">
                <a:solidFill>
                  <a:prstClr val="black"/>
                </a:solidFill>
                <a:latin typeface="Calibri" charset="0"/>
                <a:ea typeface="ＭＳ Ｐゴシック" charset="0"/>
                <a:cs typeface="Arial" charset="0"/>
              </a:rPr>
              <a:t>CryoSat</a:t>
            </a:r>
            <a:r>
              <a:rPr lang="en-US" sz="1800" dirty="0" smtClean="0">
                <a:solidFill>
                  <a:prstClr val="black"/>
                </a:solidFill>
                <a:latin typeface="Calibri" charset="0"/>
                <a:ea typeface="ＭＳ Ｐゴシック" charset="0"/>
                <a:cs typeface="Arial" charset="0"/>
              </a:rPr>
              <a:t>, </a:t>
            </a:r>
            <a:r>
              <a:rPr lang="en-US" sz="1800" dirty="0" err="1" smtClean="0">
                <a:solidFill>
                  <a:prstClr val="black"/>
                </a:solidFill>
                <a:latin typeface="Calibri" charset="0"/>
                <a:ea typeface="ＭＳ Ｐゴシック" charset="0"/>
                <a:cs typeface="Arial" charset="0"/>
              </a:rPr>
              <a:t>AltiKa</a:t>
            </a:r>
            <a:r>
              <a:rPr lang="en-US" sz="1800" dirty="0" smtClean="0">
                <a:solidFill>
                  <a:prstClr val="black"/>
                </a:solidFill>
                <a:latin typeface="Calibri" charset="0"/>
                <a:ea typeface="ＭＳ Ｐゴシック" charset="0"/>
                <a:cs typeface="Arial" charset="0"/>
              </a:rPr>
              <a:t> along-track GDR    </a:t>
            </a:r>
            <a:r>
              <a:rPr lang="en-US" sz="1800" i="1" dirty="0" smtClean="0">
                <a:solidFill>
                  <a:prstClr val="black"/>
                </a:solidFill>
                <a:latin typeface="Calibri" charset="0"/>
                <a:ea typeface="ＭＳ Ｐゴシック" charset="0"/>
                <a:cs typeface="Arial" charset="0"/>
              </a:rPr>
              <a:t>           	</a:t>
            </a:r>
            <a:r>
              <a:rPr lang="en-US" sz="1800" i="1" dirty="0" err="1" smtClean="0">
                <a:solidFill>
                  <a:prstClr val="black"/>
                </a:solidFill>
                <a:latin typeface="Calibri" charset="0"/>
                <a:ea typeface="ＭＳ Ｐゴシック" charset="0"/>
                <a:cs typeface="Arial" charset="0"/>
              </a:rPr>
              <a:t>RADS.tudelft.nl</a:t>
            </a:r>
            <a:endParaRPr lang="en-US" sz="1800" i="1"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smtClean="0">
                <a:solidFill>
                  <a:prstClr val="black"/>
                </a:solidFill>
                <a:latin typeface="Calibri" charset="0"/>
                <a:ea typeface="ＭＳ Ｐゴシック" charset="0"/>
                <a:cs typeface="Arial" charset="0"/>
              </a:rPr>
              <a:t>SOOP XBT/CTD, Argo floats on GTS         </a:t>
            </a:r>
            <a:r>
              <a:rPr lang="en-US" sz="1800" i="1" dirty="0">
                <a:solidFill>
                  <a:prstClr val="black"/>
                </a:solidFill>
                <a:latin typeface="Calibri" charset="0"/>
                <a:ea typeface="ＭＳ Ｐゴシック" charset="0"/>
                <a:cs typeface="Arial" charset="0"/>
              </a:rPr>
              <a:t> </a:t>
            </a:r>
            <a:r>
              <a:rPr lang="en-US" sz="1800" i="1" dirty="0" smtClean="0">
                <a:solidFill>
                  <a:prstClr val="black"/>
                </a:solidFill>
                <a:latin typeface="Calibri" charset="0"/>
                <a:ea typeface="ＭＳ Ｐゴシック" charset="0"/>
                <a:cs typeface="Arial" charset="0"/>
              </a:rPr>
              <a:t>                  </a:t>
            </a:r>
            <a:r>
              <a:rPr lang="en-US" sz="1800" i="1" dirty="0" err="1" smtClean="0">
                <a:solidFill>
                  <a:prstClr val="black"/>
                </a:solidFill>
                <a:latin typeface="Calibri" charset="0"/>
                <a:ea typeface="ＭＳ Ｐゴシック" charset="0"/>
                <a:cs typeface="Arial" charset="0"/>
              </a:rPr>
              <a:t>OSMC.noaa.gov</a:t>
            </a:r>
            <a:r>
              <a:rPr lang="en-US" sz="1800" i="1" dirty="0" smtClean="0">
                <a:solidFill>
                  <a:prstClr val="black"/>
                </a:solidFill>
                <a:latin typeface="Calibri" charset="0"/>
                <a:ea typeface="ＭＳ Ｐゴシック" charset="0"/>
                <a:cs typeface="Arial" charset="0"/>
              </a:rPr>
              <a:t> using ERDDAP</a:t>
            </a:r>
          </a:p>
          <a:p>
            <a:pPr>
              <a:spcBef>
                <a:spcPts val="0"/>
              </a:spcBef>
              <a:spcAft>
                <a:spcPts val="600"/>
              </a:spcAft>
            </a:pPr>
            <a:r>
              <a:rPr lang="en-US" sz="1800" dirty="0" smtClean="0">
                <a:solidFill>
                  <a:prstClr val="black"/>
                </a:solidFill>
                <a:latin typeface="Calibri" charset="0"/>
                <a:ea typeface="ＭＳ Ｐゴシック" charset="0"/>
                <a:cs typeface="Arial" charset="0"/>
              </a:rPr>
              <a:t>XBT/CTD archive							</a:t>
            </a:r>
            <a:r>
              <a:rPr lang="en-US" sz="1800" i="1" dirty="0" smtClean="0">
                <a:solidFill>
                  <a:prstClr val="black"/>
                </a:solidFill>
                <a:latin typeface="Calibri" charset="0"/>
                <a:ea typeface="ＭＳ Ｐゴシック" charset="0"/>
                <a:cs typeface="Arial" charset="0"/>
              </a:rPr>
              <a:t>UK Met. Office</a:t>
            </a:r>
            <a:endParaRPr lang="en-US" sz="1800" dirty="0" smtClean="0">
              <a:solidFill>
                <a:prstClr val="black"/>
              </a:solidFill>
              <a:latin typeface="Calibri" charset="0"/>
              <a:ea typeface="ＭＳ Ｐゴシック" charset="0"/>
              <a:cs typeface="Arial" charset="0"/>
            </a:endParaRPr>
          </a:p>
          <a:p>
            <a:pPr>
              <a:spcBef>
                <a:spcPts val="0"/>
              </a:spcBef>
              <a:spcAft>
                <a:spcPts val="600"/>
              </a:spcAft>
            </a:pPr>
            <a:r>
              <a:rPr lang="en-US" sz="1800" dirty="0">
                <a:solidFill>
                  <a:prstClr val="black"/>
                </a:solidFill>
                <a:latin typeface="Calibri" charset="0"/>
                <a:ea typeface="ＭＳ Ｐゴシック" charset="0"/>
                <a:cs typeface="Arial" charset="0"/>
              </a:rPr>
              <a:t>Gulf of Maine moorings                                                </a:t>
            </a:r>
            <a:r>
              <a:rPr lang="en-US" sz="1800" i="1" dirty="0" smtClean="0">
                <a:solidFill>
                  <a:prstClr val="black"/>
                </a:solidFill>
                <a:latin typeface="Calibri" charset="0"/>
                <a:ea typeface="ＭＳ Ｐゴシック" charset="0"/>
                <a:cs typeface="Arial" charset="0"/>
              </a:rPr>
              <a:t>NERACOOS</a:t>
            </a:r>
            <a:endParaRPr lang="en-US" sz="1800" i="1" dirty="0" smtClean="0">
              <a:solidFill>
                <a:srgbClr val="7F7F7F"/>
              </a:solidFill>
              <a:latin typeface="Calibri" charset="0"/>
              <a:ea typeface="ＭＳ Ｐゴシック" charset="0"/>
              <a:cs typeface="Arial" charset="0"/>
            </a:endParaRPr>
          </a:p>
          <a:p>
            <a:pPr>
              <a:spcBef>
                <a:spcPts val="0"/>
              </a:spcBef>
              <a:spcAft>
                <a:spcPts val="600"/>
              </a:spcAft>
            </a:pPr>
            <a:r>
              <a:rPr lang="en-US" sz="1800" i="1" dirty="0" smtClean="0">
                <a:solidFill>
                  <a:srgbClr val="7F7F7F"/>
                </a:solidFill>
                <a:latin typeface="Calibri" charset="0"/>
                <a:ea typeface="ＭＳ Ｐゴシック" charset="0"/>
                <a:cs typeface="Arial" charset="0"/>
              </a:rPr>
              <a:t>No </a:t>
            </a:r>
            <a:r>
              <a:rPr lang="is-IS" sz="1800" i="1" dirty="0" smtClean="0">
                <a:solidFill>
                  <a:srgbClr val="7F7F7F"/>
                </a:solidFill>
                <a:latin typeface="Calibri" charset="0"/>
                <a:ea typeface="ＭＳ Ｐゴシック" charset="0"/>
                <a:cs typeface="Arial" charset="0"/>
              </a:rPr>
              <a:t>…. </a:t>
            </a:r>
            <a:r>
              <a:rPr lang="en-US" sz="1800" i="1" dirty="0" smtClean="0">
                <a:solidFill>
                  <a:srgbClr val="7F7F7F"/>
                </a:solidFill>
                <a:latin typeface="Calibri" charset="0"/>
                <a:ea typeface="ＭＳ Ｐゴシック" charset="0"/>
                <a:cs typeface="Arial" charset="0"/>
              </a:rPr>
              <a:t>NSF OOI Pioneer Array moorings and gliders</a:t>
            </a:r>
            <a:endParaRPr lang="en-US" sz="1800" dirty="0">
              <a:solidFill>
                <a:prstClr val="white">
                  <a:lumMod val="65000"/>
                </a:prstClr>
              </a:solidFill>
              <a:latin typeface="Calibri" charset="0"/>
              <a:ea typeface="ＭＳ Ｐゴシック" charset="0"/>
              <a:cs typeface="Arial" charset="0"/>
            </a:endParaRPr>
          </a:p>
        </p:txBody>
      </p:sp>
      <p:sp>
        <p:nvSpPr>
          <p:cNvPr id="4" name="Rectangle 3"/>
          <p:cNvSpPr/>
          <p:nvPr/>
        </p:nvSpPr>
        <p:spPr>
          <a:xfrm>
            <a:off x="5856434" y="6488838"/>
            <a:ext cx="3326552" cy="400110"/>
          </a:xfrm>
          <a:prstGeom prst="rect">
            <a:avLst/>
          </a:prstGeom>
        </p:spPr>
        <p:txBody>
          <a:bodyPr wrap="none">
            <a:spAutoFit/>
          </a:bodyPr>
          <a:lstStyle/>
          <a:p>
            <a:r>
              <a:rPr lang="en-US" sz="2000" dirty="0">
                <a:solidFill>
                  <a:prstClr val="black"/>
                </a:solidFill>
                <a:latin typeface="Calibri" charset="0"/>
                <a:ea typeface="ＭＳ Ｐゴシック" charset="0"/>
                <a:cs typeface="Arial" charset="0"/>
              </a:rPr>
              <a:t> </a:t>
            </a:r>
            <a:r>
              <a:rPr lang="en-US" sz="1400" i="1" dirty="0">
                <a:solidFill>
                  <a:prstClr val="black"/>
                </a:solidFill>
                <a:latin typeface="Calibri" charset="0"/>
                <a:ea typeface="ＭＳ Ｐゴシック" charset="0"/>
                <a:cs typeface="Arial" charset="0"/>
              </a:rPr>
              <a:t>*THREDDS Data </a:t>
            </a:r>
            <a:r>
              <a:rPr lang="en-US" sz="1400" i="1" dirty="0" smtClean="0">
                <a:solidFill>
                  <a:prstClr val="black"/>
                </a:solidFill>
                <a:latin typeface="Calibri" charset="0"/>
                <a:ea typeface="ＭＳ Ｐゴシック" charset="0"/>
                <a:cs typeface="Arial" charset="0"/>
              </a:rPr>
              <a:t>Server    </a:t>
            </a:r>
            <a:r>
              <a:rPr lang="en-US" sz="1400" i="1" dirty="0" err="1" smtClean="0">
                <a:solidFill>
                  <a:prstClr val="black"/>
                </a:solidFill>
                <a:latin typeface="Calibri" charset="0"/>
                <a:ea typeface="ＭＳ Ｐゴシック" charset="0"/>
                <a:cs typeface="Arial" charset="0"/>
              </a:rPr>
              <a:t>unidata.ucar.edu</a:t>
            </a:r>
            <a:endParaRPr lang="en-US" sz="1400" dirty="0">
              <a:solidFill>
                <a:prstClr val="black"/>
              </a:solidFill>
              <a:latin typeface="Calibri" charset="0"/>
              <a:ea typeface="ＭＳ Ｐゴシック" charset="0"/>
              <a:cs typeface="Arial" charset="0"/>
            </a:endParaRPr>
          </a:p>
        </p:txBody>
      </p:sp>
    </p:spTree>
    <p:extLst>
      <p:ext uri="{BB962C8B-B14F-4D97-AF65-F5344CB8AC3E}">
        <p14:creationId xmlns:p14="http://schemas.microsoft.com/office/powerpoint/2010/main" val="474241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Content Placeholder 2"/>
          <p:cNvSpPr>
            <a:spLocks noGrp="1"/>
          </p:cNvSpPr>
          <p:nvPr>
            <p:ph sz="half" idx="1"/>
          </p:nvPr>
        </p:nvSpPr>
        <p:spPr>
          <a:xfrm>
            <a:off x="410506" y="295493"/>
            <a:ext cx="8108950" cy="6144368"/>
          </a:xfrm>
        </p:spPr>
        <p:txBody>
          <a:bodyPr>
            <a:normAutofit/>
          </a:bodyPr>
          <a:lstStyle/>
          <a:p>
            <a:pPr eaLnBrk="1" hangingPunct="1">
              <a:spcBef>
                <a:spcPts val="1800"/>
              </a:spcBef>
              <a:spcAft>
                <a:spcPts val="1200"/>
              </a:spcAft>
              <a:buFont typeface="Arial" charset="0"/>
              <a:buNone/>
            </a:pPr>
            <a:endParaRPr lang="en-US" sz="2000" dirty="0">
              <a:latin typeface="Calibri" charset="0"/>
              <a:ea typeface="ＭＳ Ｐゴシック" charset="0"/>
              <a:cs typeface="Arial" charset="0"/>
            </a:endParaRPr>
          </a:p>
          <a:p>
            <a:pPr eaLnBrk="1" hangingPunct="1">
              <a:spcBef>
                <a:spcPct val="0"/>
              </a:spcBef>
              <a:spcAft>
                <a:spcPts val="600"/>
              </a:spcAft>
            </a:pPr>
            <a:r>
              <a:rPr lang="en-US" sz="2000" dirty="0">
                <a:latin typeface="Calibri" charset="0"/>
                <a:ea typeface="ＭＳ Ｐゴシック" charset="0"/>
                <a:cs typeface="Arial" charset="0"/>
              </a:rPr>
              <a:t>RU CODAR de-tided (harmonic analysis) and binned to 5km</a:t>
            </a:r>
          </a:p>
          <a:p>
            <a:pPr lvl="1" eaLnBrk="1" hangingPunct="1">
              <a:spcBef>
                <a:spcPct val="0"/>
              </a:spcBef>
              <a:spcAft>
                <a:spcPts val="600"/>
              </a:spcAft>
            </a:pPr>
            <a:r>
              <a:rPr lang="en-US" sz="1800" dirty="0">
                <a:latin typeface="Calibri" charset="0"/>
                <a:ea typeface="ＭＳ Ｐゴシック" charset="0"/>
                <a:cs typeface="Arial" charset="0"/>
              </a:rPr>
              <a:t>variance within bin &amp; OI combiner expected </a:t>
            </a:r>
            <a:r>
              <a:rPr lang="en-US" sz="1800" i="1" dirty="0" err="1">
                <a:latin typeface="Calibri" charset="0"/>
                <a:ea typeface="ＭＳ Ｐゴシック" charset="0"/>
                <a:cs typeface="Arial" charset="0"/>
              </a:rPr>
              <a:t>u_err</a:t>
            </a:r>
            <a:r>
              <a:rPr lang="en-US" sz="1800" i="1" dirty="0">
                <a:latin typeface="Calibri" charset="0"/>
                <a:ea typeface="ＭＳ Ｐゴシック" charset="0"/>
                <a:cs typeface="Arial" charset="0"/>
              </a:rPr>
              <a:t> </a:t>
            </a:r>
            <a:r>
              <a:rPr lang="en-US" sz="1800" dirty="0">
                <a:latin typeface="Calibri" charset="0"/>
                <a:ea typeface="ＭＳ Ｐゴシック" charset="0"/>
                <a:cs typeface="Arial" charset="0"/>
              </a:rPr>
              <a:t>(GDOP) used for QC </a:t>
            </a:r>
          </a:p>
          <a:p>
            <a:pPr marL="914400" lvl="2" indent="0" eaLnBrk="1" hangingPunct="1">
              <a:spcBef>
                <a:spcPct val="0"/>
              </a:spcBef>
              <a:spcAft>
                <a:spcPts val="600"/>
              </a:spcAft>
              <a:buNone/>
            </a:pPr>
            <a:r>
              <a:rPr lang="en-US" sz="1400" dirty="0" smtClean="0">
                <a:latin typeface="Calibri" charset="0"/>
                <a:ea typeface="ＭＳ Ｐゴシック" charset="0"/>
                <a:cs typeface="Arial" charset="0"/>
              </a:rPr>
              <a:t>&gt;&gt; ROMS </a:t>
            </a:r>
            <a:r>
              <a:rPr lang="en-US" sz="1400" dirty="0">
                <a:latin typeface="Calibri" charset="0"/>
                <a:ea typeface="ＭＳ Ｐゴシック" charset="0"/>
                <a:cs typeface="Arial" charset="0"/>
              </a:rPr>
              <a:t>tide </a:t>
            </a:r>
            <a:r>
              <a:rPr lang="en-US" sz="1400" dirty="0" smtClean="0">
                <a:latin typeface="Calibri" charset="0"/>
                <a:ea typeface="ＭＳ Ｐゴシック" charset="0"/>
                <a:cs typeface="Arial" charset="0"/>
              </a:rPr>
              <a:t>added </a:t>
            </a:r>
            <a:r>
              <a:rPr lang="en-US" sz="1400" dirty="0">
                <a:latin typeface="Calibri" charset="0"/>
                <a:ea typeface="ＭＳ Ｐゴシック" charset="0"/>
                <a:cs typeface="Arial" charset="0"/>
              </a:rPr>
              <a:t>to de-tided </a:t>
            </a:r>
            <a:r>
              <a:rPr lang="en-US" sz="1400" dirty="0" smtClean="0">
                <a:latin typeface="Calibri" charset="0"/>
                <a:ea typeface="ＭＳ Ｐゴシック" charset="0"/>
                <a:cs typeface="Arial" charset="0"/>
              </a:rPr>
              <a:t>CODAR – so </a:t>
            </a:r>
            <a:r>
              <a:rPr lang="en-US" sz="1400" dirty="0">
                <a:latin typeface="Calibri" charset="0"/>
                <a:ea typeface="ＭＳ Ｐゴシック" charset="0"/>
                <a:cs typeface="Arial" charset="0"/>
              </a:rPr>
              <a:t>tide phase error </a:t>
            </a:r>
            <a:r>
              <a:rPr lang="en-US" sz="1400" dirty="0" smtClean="0">
                <a:latin typeface="Calibri" charset="0"/>
                <a:ea typeface="ＭＳ Ｐゴシック" charset="0"/>
                <a:cs typeface="Arial" charset="0"/>
              </a:rPr>
              <a:t>does not enter cost </a:t>
            </a:r>
            <a:r>
              <a:rPr lang="en-US" sz="1400" dirty="0">
                <a:latin typeface="Calibri" charset="0"/>
                <a:ea typeface="ＭＳ Ｐゴシック" charset="0"/>
                <a:cs typeface="Arial" charset="0"/>
              </a:rPr>
              <a:t>function</a:t>
            </a:r>
          </a:p>
          <a:p>
            <a:pPr eaLnBrk="1" hangingPunct="1">
              <a:spcBef>
                <a:spcPct val="0"/>
              </a:spcBef>
              <a:spcAft>
                <a:spcPts val="600"/>
              </a:spcAft>
            </a:pPr>
            <a:r>
              <a:rPr lang="en-US" sz="2000" dirty="0" smtClean="0">
                <a:latin typeface="Calibri" charset="0"/>
                <a:ea typeface="ＭＳ Ｐゴシック" charset="0"/>
                <a:cs typeface="Arial" charset="0"/>
              </a:rPr>
              <a:t>IOOS </a:t>
            </a:r>
            <a:r>
              <a:rPr lang="en-US" sz="2000" dirty="0">
                <a:latin typeface="Calibri" charset="0"/>
                <a:ea typeface="ＭＳ Ｐゴシック" charset="0"/>
                <a:cs typeface="Arial" charset="0"/>
              </a:rPr>
              <a:t>glider T,S averaged to ~5 km </a:t>
            </a:r>
            <a:r>
              <a:rPr lang="en-US" sz="2000" dirty="0" err="1">
                <a:latin typeface="Calibri" charset="0"/>
                <a:ea typeface="ＭＳ Ｐゴシック" charset="0"/>
                <a:cs typeface="Arial" charset="0"/>
              </a:rPr>
              <a:t>horiz</a:t>
            </a:r>
            <a:r>
              <a:rPr lang="en-US" sz="2000" dirty="0">
                <a:latin typeface="Calibri" charset="0"/>
                <a:ea typeface="ＭＳ Ｐゴシック" charset="0"/>
                <a:cs typeface="Arial" charset="0"/>
              </a:rPr>
              <a:t>. and 5 m vertical </a:t>
            </a:r>
            <a:r>
              <a:rPr lang="en-US" sz="2000" dirty="0" smtClean="0">
                <a:latin typeface="Calibri" charset="0"/>
                <a:ea typeface="ＭＳ Ｐゴシック" charset="0"/>
                <a:cs typeface="Arial" charset="0"/>
              </a:rPr>
              <a:t>bins</a:t>
            </a:r>
            <a:r>
              <a:rPr lang="en-US" sz="1800" dirty="0" smtClean="0">
                <a:latin typeface="Calibri" charset="0"/>
                <a:ea typeface="ＭＳ Ｐゴシック" charset="0"/>
                <a:cs typeface="Arial" charset="0"/>
              </a:rPr>
              <a:t>  </a:t>
            </a:r>
            <a:endParaRPr lang="en-US" sz="2000" dirty="0" smtClean="0">
              <a:latin typeface="Calibri" charset="0"/>
              <a:ea typeface="ＭＳ Ｐゴシック" charset="0"/>
              <a:cs typeface="Arial" charset="0"/>
            </a:endParaRPr>
          </a:p>
          <a:p>
            <a:pPr eaLnBrk="1" hangingPunct="1">
              <a:spcBef>
                <a:spcPct val="0"/>
              </a:spcBef>
              <a:spcAft>
                <a:spcPts val="600"/>
              </a:spcAft>
            </a:pPr>
            <a:r>
              <a:rPr lang="en-US" sz="2000" dirty="0" smtClean="0">
                <a:latin typeface="Calibri" charset="0"/>
                <a:ea typeface="ＭＳ Ｐゴシック" charset="0"/>
                <a:cs typeface="Arial" charset="0"/>
              </a:rPr>
              <a:t>Satellite SST: </a:t>
            </a:r>
            <a:r>
              <a:rPr lang="en-US" sz="2000" dirty="0">
                <a:latin typeface="Calibri" charset="0"/>
                <a:ea typeface="ＭＳ Ｐゴシック" charset="0"/>
                <a:cs typeface="Arial" charset="0"/>
              </a:rPr>
              <a:t>bin to 5 km resolution</a:t>
            </a:r>
          </a:p>
          <a:p>
            <a:pPr lvl="1" eaLnBrk="1" hangingPunct="1">
              <a:spcBef>
                <a:spcPct val="0"/>
              </a:spcBef>
              <a:spcAft>
                <a:spcPts val="600"/>
              </a:spcAft>
            </a:pPr>
            <a:r>
              <a:rPr lang="en-US" sz="1800" dirty="0" smtClean="0">
                <a:latin typeface="Calibri" charset="0"/>
                <a:ea typeface="ＭＳ Ｐゴシック" charset="0"/>
                <a:cs typeface="Arial" charset="0"/>
              </a:rPr>
              <a:t>AVHRR 6-8 passes per day; 3-hour GOES composites</a:t>
            </a:r>
            <a:r>
              <a:rPr lang="en-US" sz="1800" dirty="0">
                <a:latin typeface="Calibri" charset="0"/>
                <a:ea typeface="ＭＳ Ｐゴシック" charset="0"/>
                <a:cs typeface="Arial" charset="0"/>
              </a:rPr>
              <a:t>; AMSR-E/2 SST</a:t>
            </a:r>
          </a:p>
          <a:p>
            <a:pPr lvl="1" eaLnBrk="1" hangingPunct="1">
              <a:spcBef>
                <a:spcPct val="0"/>
              </a:spcBef>
              <a:spcAft>
                <a:spcPts val="600"/>
              </a:spcAft>
            </a:pPr>
            <a:r>
              <a:rPr lang="en-US" sz="1800" dirty="0">
                <a:latin typeface="Calibri" charset="0"/>
                <a:ea typeface="ＭＳ Ｐゴシック" charset="0"/>
                <a:cs typeface="Arial" charset="0"/>
              </a:rPr>
              <a:t>H</a:t>
            </a:r>
            <a:r>
              <a:rPr lang="en-US" sz="1800" dirty="0" smtClean="0">
                <a:latin typeface="Calibri" charset="0"/>
                <a:ea typeface="ＭＳ Ｐゴシック" charset="0"/>
                <a:cs typeface="Arial" charset="0"/>
              </a:rPr>
              <a:t>ave previously used daily </a:t>
            </a:r>
            <a:r>
              <a:rPr lang="en-US" sz="1800" dirty="0">
                <a:latin typeface="Calibri" charset="0"/>
                <a:ea typeface="ＭＳ Ｐゴシック" charset="0"/>
                <a:cs typeface="Arial" charset="0"/>
              </a:rPr>
              <a:t>SST OI combination of </a:t>
            </a:r>
            <a:r>
              <a:rPr lang="en-US" sz="1800" dirty="0" smtClean="0">
                <a:latin typeface="Calibri" charset="0"/>
                <a:ea typeface="ＭＳ Ｐゴシック" charset="0"/>
                <a:cs typeface="Arial" charset="0"/>
              </a:rPr>
              <a:t>microwave and IR</a:t>
            </a:r>
            <a:endParaRPr lang="en-US" sz="1800" dirty="0">
              <a:latin typeface="Calibri" charset="0"/>
              <a:ea typeface="ＭＳ Ｐゴシック" charset="0"/>
              <a:cs typeface="Arial" charset="0"/>
            </a:endParaRPr>
          </a:p>
          <a:p>
            <a:pPr eaLnBrk="1" hangingPunct="1">
              <a:spcBef>
                <a:spcPct val="0"/>
              </a:spcBef>
              <a:spcAft>
                <a:spcPts val="600"/>
              </a:spcAft>
            </a:pPr>
            <a:r>
              <a:rPr lang="en-US" sz="2000" dirty="0" smtClean="0">
                <a:latin typeface="Calibri" charset="0"/>
                <a:ea typeface="ＭＳ Ｐゴシック" charset="0"/>
                <a:cs typeface="Arial" charset="0"/>
              </a:rPr>
              <a:t>Altimetry along</a:t>
            </a:r>
            <a:r>
              <a:rPr lang="en-US" sz="2000" dirty="0">
                <a:latin typeface="Calibri" charset="0"/>
                <a:ea typeface="ＭＳ Ｐゴシック" charset="0"/>
                <a:cs typeface="Arial" charset="0"/>
              </a:rPr>
              <a:t>-track 5 km bins </a:t>
            </a:r>
            <a:r>
              <a:rPr lang="en-US" sz="2000" dirty="0" smtClean="0">
                <a:latin typeface="Calibri" charset="0"/>
                <a:ea typeface="ＭＳ Ｐゴシック" charset="0"/>
                <a:cs typeface="Arial" charset="0"/>
              </a:rPr>
              <a:t>from RADS</a:t>
            </a:r>
          </a:p>
          <a:p>
            <a:pPr lvl="1" eaLnBrk="1" hangingPunct="1">
              <a:spcBef>
                <a:spcPct val="0"/>
              </a:spcBef>
              <a:spcAft>
                <a:spcPts val="600"/>
              </a:spcAft>
            </a:pPr>
            <a:r>
              <a:rPr lang="en-US" sz="1800" dirty="0" smtClean="0">
                <a:latin typeface="Calibri" charset="0"/>
                <a:ea typeface="ＭＳ Ｐゴシック" charset="0"/>
                <a:cs typeface="Arial" charset="0"/>
              </a:rPr>
              <a:t>With coastal altimetry corrections can use to ~40 m isobath</a:t>
            </a:r>
          </a:p>
          <a:p>
            <a:pPr lvl="1" eaLnBrk="1" hangingPunct="1">
              <a:spcBef>
                <a:spcPct val="0"/>
              </a:spcBef>
              <a:spcAft>
                <a:spcPts val="600"/>
              </a:spcAft>
            </a:pPr>
            <a:r>
              <a:rPr lang="en-US" sz="1800" dirty="0" smtClean="0">
                <a:latin typeface="Calibri" charset="0"/>
                <a:ea typeface="ＭＳ Ｐゴシック" charset="0"/>
                <a:cs typeface="Arial" charset="0"/>
              </a:rPr>
              <a:t>MDT </a:t>
            </a:r>
            <a:r>
              <a:rPr lang="en-US" sz="1800" dirty="0">
                <a:latin typeface="Calibri" charset="0"/>
                <a:ea typeface="ＭＳ Ｐゴシック" charset="0"/>
                <a:cs typeface="Arial" charset="0"/>
              </a:rPr>
              <a:t>from 4DVAR </a:t>
            </a:r>
            <a:r>
              <a:rPr lang="en-US" sz="1800" dirty="0" smtClean="0">
                <a:latin typeface="Calibri" charset="0"/>
                <a:ea typeface="ＭＳ Ｐゴシック" charset="0"/>
                <a:cs typeface="Arial" charset="0"/>
              </a:rPr>
              <a:t>on climatological observations: 3D </a:t>
            </a:r>
            <a:r>
              <a:rPr lang="en-US" sz="1800" dirty="0">
                <a:latin typeface="Calibri" charset="0"/>
                <a:ea typeface="ＭＳ Ｐゴシック" charset="0"/>
                <a:cs typeface="Arial" charset="0"/>
              </a:rPr>
              <a:t>T,S</a:t>
            </a:r>
            <a:r>
              <a:rPr lang="en-US" sz="1800" dirty="0" smtClean="0">
                <a:latin typeface="Calibri" charset="0"/>
                <a:ea typeface="ＭＳ Ｐゴシック" charset="0"/>
                <a:cs typeface="Arial" charset="0"/>
              </a:rPr>
              <a:t>, velocity (moorings, Oleander vessel ADCP, CODAR), mean </a:t>
            </a:r>
            <a:r>
              <a:rPr lang="en-US" sz="1800" i="1" dirty="0" err="1" smtClean="0">
                <a:latin typeface="Calibri" charset="0"/>
                <a:ea typeface="ＭＳ Ｐゴシック" charset="0"/>
                <a:cs typeface="Arial" charset="0"/>
              </a:rPr>
              <a:t>τ</a:t>
            </a:r>
            <a:r>
              <a:rPr lang="en-US" sz="1800" i="1" baseline="30000" dirty="0" err="1" smtClean="0">
                <a:latin typeface="Calibri" charset="0"/>
                <a:ea typeface="ＭＳ Ｐゴシック" charset="0"/>
                <a:cs typeface="Arial" charset="0"/>
              </a:rPr>
              <a:t>wind</a:t>
            </a:r>
            <a:r>
              <a:rPr lang="en-US" sz="1800" dirty="0" smtClean="0">
                <a:latin typeface="Calibri" charset="0"/>
                <a:ea typeface="ＭＳ Ｐゴシック" charset="0"/>
                <a:cs typeface="Arial" charset="0"/>
              </a:rPr>
              <a:t> </a:t>
            </a:r>
          </a:p>
          <a:p>
            <a:pPr lvl="1">
              <a:spcBef>
                <a:spcPct val="0"/>
              </a:spcBef>
              <a:spcAft>
                <a:spcPts val="600"/>
              </a:spcAft>
            </a:pPr>
            <a:r>
              <a:rPr lang="en-US" sz="1800" dirty="0">
                <a:latin typeface="Calibri" charset="0"/>
                <a:ea typeface="ＭＳ Ｐゴシック" charset="0"/>
                <a:cs typeface="Arial" charset="0"/>
              </a:rPr>
              <a:t>No Dynamic Atmosphere Correction (DAC) </a:t>
            </a:r>
          </a:p>
          <a:p>
            <a:pPr lvl="1" eaLnBrk="1" hangingPunct="1">
              <a:spcBef>
                <a:spcPct val="0"/>
              </a:spcBef>
              <a:spcAft>
                <a:spcPts val="600"/>
              </a:spcAft>
            </a:pPr>
            <a:r>
              <a:rPr lang="en-US" sz="1800" dirty="0">
                <a:latin typeface="Calibri" charset="0"/>
                <a:ea typeface="ＭＳ Ｐゴシック" charset="0"/>
                <a:cs typeface="Arial" charset="0"/>
              </a:rPr>
              <a:t>A</a:t>
            </a:r>
            <a:r>
              <a:rPr lang="en-US" sz="1800" dirty="0" smtClean="0">
                <a:latin typeface="Calibri" charset="0"/>
                <a:ea typeface="ＭＳ Ｐゴシック" charset="0"/>
                <a:cs typeface="Arial" charset="0"/>
              </a:rPr>
              <a:t>dd </a:t>
            </a:r>
            <a:r>
              <a:rPr lang="en-US" sz="1800" dirty="0">
                <a:latin typeface="Calibri" charset="0"/>
                <a:ea typeface="ＭＳ Ｐゴシック" charset="0"/>
                <a:cs typeface="Arial" charset="0"/>
              </a:rPr>
              <a:t>ROMS </a:t>
            </a:r>
            <a:r>
              <a:rPr lang="en-US" sz="1800" dirty="0" smtClean="0">
                <a:latin typeface="Calibri" charset="0"/>
                <a:ea typeface="ＭＳ Ｐゴシック" charset="0"/>
                <a:cs typeface="Arial" charset="0"/>
              </a:rPr>
              <a:t>harmonic tide to SLA; repeat obs. +/- 2 hours</a:t>
            </a:r>
            <a:r>
              <a:rPr lang="en-US" sz="1600" dirty="0" smtClean="0">
                <a:latin typeface="Calibri" charset="0"/>
                <a:ea typeface="ＭＳ Ｐゴシック" charset="0"/>
                <a:cs typeface="Arial" charset="0"/>
              </a:rPr>
              <a:t> </a:t>
            </a:r>
          </a:p>
          <a:p>
            <a:pPr eaLnBrk="1" hangingPunct="1">
              <a:spcBef>
                <a:spcPct val="0"/>
              </a:spcBef>
              <a:spcAft>
                <a:spcPts val="600"/>
              </a:spcAft>
            </a:pPr>
            <a:r>
              <a:rPr lang="en-US" sz="2000" dirty="0" smtClean="0">
                <a:latin typeface="Calibri" charset="0"/>
                <a:ea typeface="ＭＳ Ｐゴシック" charset="0"/>
                <a:cs typeface="Arial" charset="0"/>
              </a:rPr>
              <a:t>USGS </a:t>
            </a:r>
            <a:r>
              <a:rPr lang="en-US" sz="2000" dirty="0">
                <a:latin typeface="Calibri" charset="0"/>
                <a:ea typeface="ＭＳ Ｐゴシック" charset="0"/>
                <a:cs typeface="Arial" charset="0"/>
              </a:rPr>
              <a:t>daily river flow is </a:t>
            </a:r>
            <a:r>
              <a:rPr lang="en-US" sz="2000" dirty="0" smtClean="0">
                <a:latin typeface="Calibri" charset="0"/>
                <a:ea typeface="ＭＳ Ｐゴシック" charset="0"/>
                <a:cs typeface="Arial" charset="0"/>
              </a:rPr>
              <a:t>projected by MCA to un</a:t>
            </a:r>
            <a:r>
              <a:rPr lang="en-US" sz="2000" dirty="0">
                <a:latin typeface="Calibri" charset="0"/>
                <a:ea typeface="ＭＳ Ｐゴシック" charset="0"/>
                <a:cs typeface="Arial" charset="0"/>
              </a:rPr>
              <a:t>-gauged </a:t>
            </a:r>
            <a:r>
              <a:rPr lang="en-US" sz="2000" dirty="0" smtClean="0">
                <a:latin typeface="Calibri" charset="0"/>
                <a:ea typeface="ＭＳ Ｐゴシック" charset="0"/>
                <a:cs typeface="Arial" charset="0"/>
              </a:rPr>
              <a:t>watersheds</a:t>
            </a:r>
          </a:p>
          <a:p>
            <a:pPr eaLnBrk="1" hangingPunct="1">
              <a:spcBef>
                <a:spcPct val="0"/>
              </a:spcBef>
              <a:spcAft>
                <a:spcPts val="600"/>
              </a:spcAft>
            </a:pPr>
            <a:r>
              <a:rPr lang="en-US" sz="2000" dirty="0" smtClean="0">
                <a:latin typeface="Calibri" charset="0"/>
                <a:ea typeface="ＭＳ Ｐゴシック" charset="0"/>
                <a:cs typeface="Arial" charset="0"/>
              </a:rPr>
              <a:t>Open boundary data from MERCATOR adjusted to remove bias (using 4DVAR climatological analysis on MOCHA and velocity data sets)</a:t>
            </a:r>
            <a:endParaRPr lang="en-US" sz="1800" baseline="30000" dirty="0">
              <a:latin typeface="Calibri" charset="0"/>
              <a:ea typeface="ＭＳ Ｐゴシック" charset="0"/>
              <a:cs typeface="Arial" charset="0"/>
            </a:endParaRPr>
          </a:p>
        </p:txBody>
      </p:sp>
      <p:sp>
        <p:nvSpPr>
          <p:cNvPr id="3" name="Content Placeholder 2"/>
          <p:cNvSpPr>
            <a:spLocks noGrp="1"/>
          </p:cNvSpPr>
          <p:nvPr>
            <p:ph sz="half" idx="1"/>
          </p:nvPr>
        </p:nvSpPr>
        <p:spPr>
          <a:xfrm>
            <a:off x="337990" y="217620"/>
            <a:ext cx="8108950" cy="913865"/>
          </a:xfrm>
        </p:spPr>
        <p:txBody>
          <a:bodyPr/>
          <a:lstStyle/>
          <a:p>
            <a:pPr eaLnBrk="1" hangingPunct="1">
              <a:buFont typeface="Arial" charset="0"/>
              <a:buNone/>
            </a:pPr>
            <a:r>
              <a:rPr lang="en-US" sz="2400" b="1" dirty="0" smtClean="0">
                <a:latin typeface="Calibri" charset="0"/>
                <a:ea typeface="Arial" charset="0"/>
                <a:cs typeface="Calibri" charset="0"/>
              </a:rPr>
              <a:t>Data pre-processing flow </a:t>
            </a:r>
            <a:r>
              <a:rPr lang="en-US" sz="2400" b="1" dirty="0">
                <a:latin typeface="Calibri" charset="0"/>
                <a:ea typeface="Arial" charset="0"/>
                <a:cs typeface="Calibri" charset="0"/>
              </a:rPr>
              <a:t>for </a:t>
            </a:r>
            <a:r>
              <a:rPr lang="en-US" sz="2400" b="1" dirty="0" err="1" smtClean="0">
                <a:latin typeface="Calibri" charset="0"/>
                <a:ea typeface="Arial" charset="0"/>
                <a:cs typeface="Calibri" charset="0"/>
              </a:rPr>
              <a:t>Doppio</a:t>
            </a:r>
            <a:r>
              <a:rPr lang="en-US" sz="2400" b="1" dirty="0" smtClean="0">
                <a:latin typeface="Calibri" charset="0"/>
                <a:ea typeface="Arial" charset="0"/>
                <a:cs typeface="Calibri" charset="0"/>
              </a:rPr>
              <a:t> 4DVAR   </a:t>
            </a:r>
            <a:endParaRPr lang="en-US" sz="2400" b="1" i="1" dirty="0">
              <a:latin typeface="Calibri" charset="0"/>
              <a:ea typeface="Arial" charset="0"/>
              <a:cs typeface="Calibri" charset="0"/>
            </a:endParaRPr>
          </a:p>
          <a:p>
            <a:pPr eaLnBrk="1" hangingPunct="1">
              <a:buFont typeface="Arial" charset="0"/>
              <a:buNone/>
            </a:pPr>
            <a:endParaRPr lang="en-US" sz="2000" i="1" dirty="0">
              <a:latin typeface="Calibri" charset="0"/>
              <a:ea typeface="Arial" charset="0"/>
              <a:cs typeface="Calibri" charset="0"/>
            </a:endParaRPr>
          </a:p>
        </p:txBody>
      </p:sp>
    </p:spTree>
    <p:extLst>
      <p:ext uri="{BB962C8B-B14F-4D97-AF65-F5344CB8AC3E}">
        <p14:creationId xmlns:p14="http://schemas.microsoft.com/office/powerpoint/2010/main" val="2565438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62099"/>
            <a:ext cx="9144000" cy="4184713"/>
          </a:xfrm>
          <a:prstGeom prst="rect">
            <a:avLst/>
          </a:prstGeom>
        </p:spPr>
      </p:pic>
      <p:sp>
        <p:nvSpPr>
          <p:cNvPr id="4" name="Content Placeholder 2"/>
          <p:cNvSpPr txBox="1">
            <a:spLocks/>
          </p:cNvSpPr>
          <p:nvPr/>
        </p:nvSpPr>
        <p:spPr>
          <a:xfrm>
            <a:off x="337990" y="217620"/>
            <a:ext cx="8108950" cy="91386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pPr>
            <a:r>
              <a:rPr lang="en-US" sz="2400" b="1" dirty="0" smtClean="0">
                <a:solidFill>
                  <a:prstClr val="black"/>
                </a:solidFill>
                <a:latin typeface="Calibri" charset="0"/>
                <a:ea typeface="Arial" charset="0"/>
                <a:cs typeface="Calibri" charset="0"/>
              </a:rPr>
              <a:t>Data pre-processing flow for </a:t>
            </a:r>
            <a:r>
              <a:rPr lang="en-US" sz="2400" b="1" dirty="0" err="1" smtClean="0">
                <a:solidFill>
                  <a:prstClr val="black"/>
                </a:solidFill>
                <a:latin typeface="Calibri" charset="0"/>
                <a:ea typeface="Arial" charset="0"/>
                <a:cs typeface="Calibri" charset="0"/>
              </a:rPr>
              <a:t>Doppio</a:t>
            </a:r>
            <a:r>
              <a:rPr lang="en-US" sz="2400" b="1" dirty="0" smtClean="0">
                <a:solidFill>
                  <a:prstClr val="black"/>
                </a:solidFill>
                <a:latin typeface="Calibri" charset="0"/>
                <a:ea typeface="Arial" charset="0"/>
                <a:cs typeface="Calibri" charset="0"/>
              </a:rPr>
              <a:t> 4DAR real-time system   </a:t>
            </a:r>
            <a:endParaRPr lang="en-US" sz="2400" b="1" i="1" dirty="0" smtClean="0">
              <a:solidFill>
                <a:prstClr val="black"/>
              </a:solidFill>
              <a:latin typeface="Calibri" charset="0"/>
              <a:ea typeface="Arial" charset="0"/>
              <a:cs typeface="Calibri" charset="0"/>
            </a:endParaRPr>
          </a:p>
          <a:p>
            <a:pPr>
              <a:buFont typeface="Arial" charset="0"/>
              <a:buNone/>
            </a:pPr>
            <a:endParaRPr lang="en-US" sz="2000" i="1" dirty="0">
              <a:solidFill>
                <a:prstClr val="black"/>
              </a:solidFill>
              <a:latin typeface="Calibri" charset="0"/>
              <a:ea typeface="Arial" charset="0"/>
              <a:cs typeface="Calibri" charset="0"/>
            </a:endParaRPr>
          </a:p>
        </p:txBody>
      </p:sp>
      <p:sp>
        <p:nvSpPr>
          <p:cNvPr id="3" name="TextBox 2"/>
          <p:cNvSpPr txBox="1"/>
          <p:nvPr/>
        </p:nvSpPr>
        <p:spPr>
          <a:xfrm>
            <a:off x="3191418" y="5765483"/>
            <a:ext cx="4461303" cy="369332"/>
          </a:xfrm>
          <a:prstGeom prst="rect">
            <a:avLst/>
          </a:prstGeom>
          <a:noFill/>
        </p:spPr>
        <p:txBody>
          <a:bodyPr wrap="square" rtlCol="0">
            <a:spAutoFit/>
          </a:bodyPr>
          <a:lstStyle/>
          <a:p>
            <a:r>
              <a:rPr lang="en-US" dirty="0" smtClean="0">
                <a:solidFill>
                  <a:prstClr val="black"/>
                </a:solidFill>
                <a:latin typeface="Calibri"/>
              </a:rPr>
              <a:t>All times New York local (U.S. EST) </a:t>
            </a:r>
            <a:endParaRPr lang="en-US" dirty="0">
              <a:solidFill>
                <a:prstClr val="black"/>
              </a:solidFill>
              <a:latin typeface="Calibri"/>
            </a:endParaRPr>
          </a:p>
        </p:txBody>
      </p:sp>
    </p:spTree>
    <p:extLst>
      <p:ext uri="{BB962C8B-B14F-4D97-AF65-F5344CB8AC3E}">
        <p14:creationId xmlns:p14="http://schemas.microsoft.com/office/powerpoint/2010/main" val="2079204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r="10878"/>
          <a:stretch/>
        </p:blipFill>
        <p:spPr bwMode="auto">
          <a:xfrm>
            <a:off x="3011486" y="0"/>
            <a:ext cx="6132515" cy="5160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9" name="Rectangle 3"/>
          <p:cNvSpPr>
            <a:spLocks/>
          </p:cNvSpPr>
          <p:nvPr/>
        </p:nvSpPr>
        <p:spPr bwMode="auto">
          <a:xfrm>
            <a:off x="6909755" y="2385983"/>
            <a:ext cx="54563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err="1" smtClean="0">
                <a:solidFill>
                  <a:srgbClr val="000000"/>
                </a:solidFill>
                <a:latin typeface="Calibri"/>
                <a:ea typeface="ＭＳ Ｐゴシック" charset="0"/>
                <a:cs typeface="Gill Sans" charset="0"/>
                <a:sym typeface="Gill Sans" charset="0"/>
              </a:rPr>
              <a:t>AltiKa</a:t>
            </a:r>
            <a:r>
              <a:rPr lang="en-US" dirty="0" smtClean="0">
                <a:solidFill>
                  <a:srgbClr val="000000"/>
                </a:solidFill>
                <a:latin typeface="Calibri"/>
                <a:ea typeface="ＭＳ Ｐゴシック" charset="0"/>
                <a:cs typeface="Gill Sans" charset="0"/>
                <a:sym typeface="Gill Sans" charset="0"/>
              </a:rPr>
              <a:t> </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1</a:t>
            </a:r>
          </a:p>
        </p:txBody>
      </p:sp>
      <p:sp>
        <p:nvSpPr>
          <p:cNvPr id="10" name="Rectangle 4"/>
          <p:cNvSpPr>
            <a:spLocks/>
          </p:cNvSpPr>
          <p:nvPr/>
        </p:nvSpPr>
        <p:spPr bwMode="auto">
          <a:xfrm>
            <a:off x="7582619" y="2002416"/>
            <a:ext cx="51745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Jason</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2</a:t>
            </a:r>
          </a:p>
        </p:txBody>
      </p:sp>
      <p:sp>
        <p:nvSpPr>
          <p:cNvPr id="11" name="Rectangle 5"/>
          <p:cNvSpPr>
            <a:spLocks/>
          </p:cNvSpPr>
          <p:nvPr/>
        </p:nvSpPr>
        <p:spPr bwMode="auto">
          <a:xfrm>
            <a:off x="6202756" y="3062704"/>
            <a:ext cx="54563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err="1" smtClean="0">
                <a:solidFill>
                  <a:srgbClr val="000000"/>
                </a:solidFill>
                <a:latin typeface="Calibri"/>
                <a:ea typeface="ＭＳ Ｐゴシック" charset="0"/>
                <a:cs typeface="Gill Sans" charset="0"/>
                <a:sym typeface="Gill Sans" charset="0"/>
              </a:rPr>
              <a:t>AltiKa</a:t>
            </a:r>
            <a:r>
              <a:rPr lang="en-US" dirty="0" smtClean="0">
                <a:solidFill>
                  <a:srgbClr val="000000"/>
                </a:solidFill>
                <a:latin typeface="Calibri"/>
                <a:ea typeface="ＭＳ Ｐゴシック" charset="0"/>
                <a:cs typeface="Gill Sans" charset="0"/>
                <a:sym typeface="Gill Sans" charset="0"/>
              </a:rPr>
              <a:t> </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2</a:t>
            </a:r>
          </a:p>
        </p:txBody>
      </p:sp>
      <p:sp>
        <p:nvSpPr>
          <p:cNvPr id="12" name="Rectangle 6"/>
          <p:cNvSpPr>
            <a:spLocks/>
          </p:cNvSpPr>
          <p:nvPr/>
        </p:nvSpPr>
        <p:spPr bwMode="auto">
          <a:xfrm>
            <a:off x="5503814" y="3847918"/>
            <a:ext cx="70793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err="1" smtClean="0">
                <a:solidFill>
                  <a:srgbClr val="000000"/>
                </a:solidFill>
                <a:latin typeface="Calibri"/>
                <a:ea typeface="ＭＳ Ｐゴシック" charset="0"/>
                <a:cs typeface="Gill Sans" charset="0"/>
                <a:sym typeface="Gill Sans" charset="0"/>
              </a:rPr>
              <a:t>Cryosat</a:t>
            </a:r>
            <a:endParaRPr lang="en-US" dirty="0" smtClean="0">
              <a:solidFill>
                <a:srgbClr val="000000"/>
              </a:solidFill>
              <a:latin typeface="Calibri"/>
              <a:ea typeface="ＭＳ Ｐゴシック" charset="0"/>
              <a:cs typeface="Gill Sans" charset="0"/>
              <a:sym typeface="Gill Sans" charset="0"/>
            </a:endParaRP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1</a:t>
            </a:r>
          </a:p>
        </p:txBody>
      </p:sp>
      <p:sp>
        <p:nvSpPr>
          <p:cNvPr id="13" name="Rectangle 7"/>
          <p:cNvSpPr>
            <a:spLocks/>
          </p:cNvSpPr>
          <p:nvPr/>
        </p:nvSpPr>
        <p:spPr bwMode="auto">
          <a:xfrm>
            <a:off x="4682043" y="3982988"/>
            <a:ext cx="51745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Jason </a:t>
            </a:r>
          </a:p>
          <a:p>
            <a:pPr algn="ctr" defTabSz="642915" fontAlgn="base">
              <a:spcBef>
                <a:spcPct val="0"/>
              </a:spcBef>
              <a:spcAft>
                <a:spcPct val="0"/>
              </a:spcAft>
            </a:pPr>
            <a:r>
              <a:rPr lang="en-US" dirty="0" smtClean="0">
                <a:solidFill>
                  <a:srgbClr val="000000"/>
                </a:solidFill>
                <a:latin typeface="Calibri"/>
                <a:ea typeface="ＭＳ Ｐゴシック" charset="0"/>
                <a:cs typeface="Gill Sans" charset="0"/>
                <a:sym typeface="Gill Sans" charset="0"/>
              </a:rPr>
              <a:t>Oct 3</a:t>
            </a:r>
          </a:p>
        </p:txBody>
      </p:sp>
      <p:pic>
        <p:nvPicPr>
          <p:cNvPr id="200706" name="Picture 1" descr="vel_macoora6km_nrt_1155.gif"/>
          <p:cNvPicPr>
            <a:picLocks noChangeAspect="1"/>
          </p:cNvPicPr>
          <p:nvPr/>
        </p:nvPicPr>
        <p:blipFill rotWithShape="1">
          <a:blip r:embed="rId3">
            <a:extLst>
              <a:ext uri="{28A0092B-C50C-407E-A947-70E740481C1C}">
                <a14:useLocalDpi xmlns:a14="http://schemas.microsoft.com/office/drawing/2010/main" val="0"/>
              </a:ext>
            </a:extLst>
          </a:blip>
          <a:srcRect t="-1" b="-400"/>
          <a:stretch/>
        </p:blipFill>
        <p:spPr bwMode="auto">
          <a:xfrm>
            <a:off x="113599" y="321002"/>
            <a:ext cx="4095349" cy="46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41908" y="5128106"/>
            <a:ext cx="3420196" cy="1200329"/>
          </a:xfrm>
          <a:prstGeom prst="rect">
            <a:avLst/>
          </a:prstGeom>
          <a:noFill/>
        </p:spPr>
        <p:txBody>
          <a:bodyPr wrap="square" rtlCol="0">
            <a:spAutoFit/>
          </a:bodyPr>
          <a:lstStyle/>
          <a:p>
            <a:r>
              <a:rPr lang="en-US" dirty="0" smtClean="0">
                <a:solidFill>
                  <a:prstClr val="black"/>
                </a:solidFill>
                <a:latin typeface="Calibri"/>
              </a:rPr>
              <a:t>Example of CODAR data after quality control, binning and decimation to a set of independent observations. </a:t>
            </a:r>
            <a:endParaRPr lang="en-US" dirty="0">
              <a:solidFill>
                <a:prstClr val="black"/>
              </a:solidFill>
              <a:latin typeface="Calibri"/>
            </a:endParaRPr>
          </a:p>
        </p:txBody>
      </p:sp>
      <p:sp>
        <p:nvSpPr>
          <p:cNvPr id="7" name="TextBox 6"/>
          <p:cNvSpPr txBox="1"/>
          <p:nvPr/>
        </p:nvSpPr>
        <p:spPr>
          <a:xfrm>
            <a:off x="4377212" y="5128106"/>
            <a:ext cx="2809371" cy="1200329"/>
          </a:xfrm>
          <a:prstGeom prst="rect">
            <a:avLst/>
          </a:prstGeom>
          <a:noFill/>
        </p:spPr>
        <p:txBody>
          <a:bodyPr wrap="square" rtlCol="0">
            <a:spAutoFit/>
          </a:bodyPr>
          <a:lstStyle/>
          <a:p>
            <a:r>
              <a:rPr lang="en-US" dirty="0" smtClean="0">
                <a:solidFill>
                  <a:prstClr val="black"/>
                </a:solidFill>
                <a:latin typeface="Calibri"/>
              </a:rPr>
              <a:t>Example of along-track altimeter sea level anomaly data during a single 3-day analysis window.</a:t>
            </a:r>
            <a:endParaRPr lang="en-US" dirty="0">
              <a:solidFill>
                <a:prstClr val="black"/>
              </a:solidFill>
              <a:latin typeface="Calibri"/>
            </a:endParaRPr>
          </a:p>
        </p:txBody>
      </p:sp>
      <p:pic>
        <p:nvPicPr>
          <p:cNvPr id="14" name="Picture 13"/>
          <p:cNvPicPr>
            <a:picLocks noChangeAspect="1"/>
          </p:cNvPicPr>
          <p:nvPr/>
        </p:nvPicPr>
        <p:blipFill>
          <a:blip r:embed="rId4"/>
          <a:stretch>
            <a:fillRect/>
          </a:stretch>
        </p:blipFill>
        <p:spPr>
          <a:xfrm>
            <a:off x="6740115" y="3170181"/>
            <a:ext cx="1239160" cy="1990617"/>
          </a:xfrm>
          <a:prstGeom prst="rect">
            <a:avLst/>
          </a:prstGeom>
        </p:spPr>
      </p:pic>
    </p:spTree>
    <p:extLst>
      <p:ext uri="{BB962C8B-B14F-4D97-AF65-F5344CB8AC3E}">
        <p14:creationId xmlns:p14="http://schemas.microsoft.com/office/powerpoint/2010/main" val="1972924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9700"/>
            <a:ext cx="9144000" cy="6569586"/>
          </a:xfrm>
          <a:prstGeom prst="rect">
            <a:avLst/>
          </a:prstGeom>
        </p:spPr>
      </p:pic>
    </p:spTree>
    <p:extLst>
      <p:ext uri="{BB962C8B-B14F-4D97-AF65-F5344CB8AC3E}">
        <p14:creationId xmlns:p14="http://schemas.microsoft.com/office/powerpoint/2010/main" val="699540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72823" cy="6858000"/>
          </a:xfrm>
          <a:prstGeom prst="rect">
            <a:avLst/>
          </a:prstGeom>
        </p:spPr>
      </p:pic>
    </p:spTree>
    <p:extLst>
      <p:ext uri="{BB962C8B-B14F-4D97-AF65-F5344CB8AC3E}">
        <p14:creationId xmlns:p14="http://schemas.microsoft.com/office/powerpoint/2010/main" val="11849007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6394</TotalTime>
  <Words>1615</Words>
  <Application>Microsoft Macintosh PowerPoint</Application>
  <PresentationFormat>On-screen Show (4:3)</PresentationFormat>
  <Paragraphs>381</Paragraphs>
  <Slides>38</Slides>
  <Notes>17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38</vt:i4>
      </vt:variant>
    </vt:vector>
  </HeadingPairs>
  <TitlesOfParts>
    <vt:vector size="51" baseType="lpstr">
      <vt:lpstr>Calibri</vt:lpstr>
      <vt:lpstr>Cambria</vt:lpstr>
      <vt:lpstr>Gill Sans</vt:lpstr>
      <vt:lpstr>ＭＳ Ｐゴシック</vt:lpstr>
      <vt:lpstr>ＭＳ 明朝</vt:lpstr>
      <vt:lpstr>Times New Roman</vt:lpstr>
      <vt:lpstr>Verdana</vt:lpstr>
      <vt:lpstr>宋体</vt:lpstr>
      <vt:lpstr>Arial</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Bias removal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Mean Dynamic Topography for the Mid Atlantic Bight computed using ROMS variational assimilation of  long-term mean observed currents and a regional hydrography    </dc:title>
  <dc:creator>John Wilkin</dc:creator>
  <cp:lastModifiedBy>Microsoft Office User</cp:lastModifiedBy>
  <cp:revision>147</cp:revision>
  <dcterms:created xsi:type="dcterms:W3CDTF">2012-09-17T15:04:37Z</dcterms:created>
  <dcterms:modified xsi:type="dcterms:W3CDTF">2016-10-17T04:19:06Z</dcterms:modified>
</cp:coreProperties>
</file>