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  <p:sldMasterId id="2147483708" r:id="rId4"/>
  </p:sldMasterIdLst>
  <p:handoutMasterIdLst>
    <p:handoutMasterId r:id="rId26"/>
  </p:handoutMasterIdLst>
  <p:sldIdLst>
    <p:sldId id="256" r:id="rId5"/>
    <p:sldId id="257" r:id="rId6"/>
    <p:sldId id="261" r:id="rId7"/>
    <p:sldId id="258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6" r:id="rId22"/>
    <p:sldId id="273" r:id="rId23"/>
    <p:sldId id="274" r:id="rId24"/>
    <p:sldId id="275" r:id="rId25"/>
  </p:sldIdLst>
  <p:sldSz cx="12192000" cy="6858000"/>
  <p:notesSz cx="6811963" cy="9942513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660"/>
  </p:normalViewPr>
  <p:slideViewPr>
    <p:cSldViewPr snapToGrid="0">
      <p:cViewPr varScale="1">
        <p:scale>
          <a:sx n="71" d="100"/>
          <a:sy n="71" d="100"/>
        </p:scale>
        <p:origin x="-90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"/>
    </p:cViewPr>
  </p:sorterViewPr>
  <p:notesViewPr>
    <p:cSldViewPr snapToGrid="0">
      <p:cViewPr varScale="1">
        <p:scale>
          <a:sx n="77" d="100"/>
          <a:sy n="77" d="100"/>
        </p:scale>
        <p:origin x="290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B9261-B9DB-4CF2-B1A4-DA082CBCBB28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0FEEB-DF56-4288-A578-B4920F65DB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7203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012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9912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5509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1818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1781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6205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81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0628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58613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986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4695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239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75092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4503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808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54037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30241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541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3738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05170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750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3572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353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1615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2997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5818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166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9593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37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2550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1762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4181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6480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9348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7928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82824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03590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7655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923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3914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8128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9080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2271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7006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98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"/>
            <a:ext cx="12191998" cy="6858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851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98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57"/>
            <a:ext cx="12191993" cy="685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316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98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58"/>
            <a:ext cx="12191994" cy="6858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8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490D0-2412-454A-B835-56E6672DCC2D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0"/>
            <a:ext cx="12190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8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0337" y="1149524"/>
            <a:ext cx="8388000" cy="1307328"/>
          </a:xfrm>
        </p:spPr>
        <p:txBody>
          <a:bodyPr>
            <a:normAutofit/>
          </a:bodyPr>
          <a:lstStyle/>
          <a:p>
            <a:r>
              <a:rPr lang="en-NZ" sz="4000" dirty="0"/>
              <a:t>The mean flow through Cook Strait, New Zealand, is 0.4 </a:t>
            </a:r>
            <a:r>
              <a:rPr lang="en-NZ" sz="4000" dirty="0" err="1" smtClean="0"/>
              <a:t>Sv</a:t>
            </a:r>
            <a:r>
              <a:rPr lang="en-NZ" sz="4000" smtClean="0"/>
              <a:t>!</a:t>
            </a:r>
            <a:endParaRPr lang="en-NZ" sz="400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 anchor="ctr" anchorCtr="0"/>
          <a:lstStyle/>
          <a:p>
            <a:r>
              <a:rPr lang="en-US" altLang="en-US" dirty="0"/>
              <a:t>Mark Hadfield &amp; Craig Stevens</a:t>
            </a:r>
          </a:p>
          <a:p>
            <a:r>
              <a:rPr lang="en-US" altLang="en-US" sz="1800" dirty="0"/>
              <a:t>National Institute of Water &amp; Atmospheric Research, Wellington, NZ</a:t>
            </a:r>
            <a:endParaRPr lang="en-NZ" sz="1800" dirty="0"/>
          </a:p>
        </p:txBody>
      </p:sp>
    </p:spTree>
    <p:extLst>
      <p:ext uri="{BB962C8B-B14F-4D97-AF65-F5344CB8AC3E}">
        <p14:creationId xmlns:p14="http://schemas.microsoft.com/office/powerpoint/2010/main" val="36216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77344" y="199177"/>
            <a:ext cx="425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Model stream function and transport, 3-year mean</a:t>
            </a:r>
            <a:endParaRPr lang="en-NZ" sz="20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32" y="2172820"/>
            <a:ext cx="3448050" cy="38023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42" y="2172830"/>
            <a:ext cx="3448050" cy="38023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14" y="2172818"/>
            <a:ext cx="3448050" cy="38023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62549" y="1810696"/>
            <a:ext cx="16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HYCOM: 0.76 </a:t>
            </a:r>
            <a:r>
              <a:rPr lang="en-NZ" dirty="0" err="1" smtClean="0"/>
              <a:t>Sv</a:t>
            </a:r>
            <a:endParaRPr lang="en-NZ" dirty="0"/>
          </a:p>
        </p:txBody>
      </p:sp>
      <p:sp>
        <p:nvSpPr>
          <p:cNvPr id="18" name="TextBox 17"/>
          <p:cNvSpPr txBox="1"/>
          <p:nvPr/>
        </p:nvSpPr>
        <p:spPr>
          <a:xfrm>
            <a:off x="5865141" y="1809195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BRAN: 0.39 </a:t>
            </a:r>
            <a:r>
              <a:rPr lang="en-NZ" dirty="0" err="1" smtClean="0"/>
              <a:t>Sv</a:t>
            </a:r>
            <a:endParaRPr lang="en-NZ" dirty="0"/>
          </a:p>
        </p:txBody>
      </p:sp>
      <p:sp>
        <p:nvSpPr>
          <p:cNvPr id="19" name="TextBox 18"/>
          <p:cNvSpPr txBox="1"/>
          <p:nvPr/>
        </p:nvSpPr>
        <p:spPr>
          <a:xfrm>
            <a:off x="9140990" y="1807689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NZ ROMS: 0.23 </a:t>
            </a:r>
            <a:r>
              <a:rPr lang="en-NZ" dirty="0" err="1" smtClean="0"/>
              <a:t>Sv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5418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8040" y="199177"/>
            <a:ext cx="464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Mean velocity comparison: models vs ADCP</a:t>
            </a:r>
            <a:endParaRPr lang="en-NZ" sz="20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43" y="2100397"/>
            <a:ext cx="3248025" cy="381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68" y="2100397"/>
            <a:ext cx="3248025" cy="381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301" y="2100420"/>
            <a:ext cx="3248025" cy="38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8040" y="199177"/>
            <a:ext cx="4644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Mean velocity comparison: models vs ADCP</a:t>
            </a:r>
          </a:p>
          <a:p>
            <a:r>
              <a:rPr lang="en-NZ" sz="2000" i="1" dirty="0" smtClean="0">
                <a:latin typeface="+mj-lt"/>
              </a:rPr>
              <a:t>Use mismatch to adjust transport estimate</a:t>
            </a:r>
            <a:endParaRPr lang="en-NZ" sz="2000" i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43" y="2100397"/>
            <a:ext cx="3248025" cy="381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68" y="2100397"/>
            <a:ext cx="3248025" cy="381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301" y="2100420"/>
            <a:ext cx="3248025" cy="381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4313" y="1421397"/>
            <a:ext cx="247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i="1" dirty="0" smtClean="0"/>
              <a:t>HYCOM:</a:t>
            </a:r>
          </a:p>
          <a:p>
            <a:pPr algn="ctr"/>
            <a:r>
              <a:rPr lang="en-NZ" i="1" dirty="0" smtClean="0"/>
              <a:t>0.76 – 0.25 = 0.51 </a:t>
            </a:r>
            <a:r>
              <a:rPr lang="en-NZ" i="1" dirty="0" err="1" smtClean="0"/>
              <a:t>Sv</a:t>
            </a:r>
            <a:endParaRPr lang="en-NZ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629744" y="1419893"/>
            <a:ext cx="247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i="1" dirty="0" smtClean="0"/>
              <a:t>BRAN:</a:t>
            </a:r>
          </a:p>
          <a:p>
            <a:pPr algn="ctr"/>
            <a:r>
              <a:rPr lang="en-NZ" i="1" dirty="0" smtClean="0"/>
              <a:t>0.39 + 0.04 = 0.43 </a:t>
            </a:r>
            <a:r>
              <a:rPr lang="en-NZ" i="1" dirty="0" err="1" smtClean="0"/>
              <a:t>Sv</a:t>
            </a:r>
            <a:endParaRPr lang="en-NZ" i="1" dirty="0"/>
          </a:p>
        </p:txBody>
      </p:sp>
      <p:sp>
        <p:nvSpPr>
          <p:cNvPr id="9" name="TextBox 8"/>
          <p:cNvSpPr txBox="1"/>
          <p:nvPr/>
        </p:nvSpPr>
        <p:spPr>
          <a:xfrm>
            <a:off x="9068551" y="1418389"/>
            <a:ext cx="247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i="1" dirty="0" smtClean="0"/>
              <a:t>NZ ROMS:</a:t>
            </a:r>
          </a:p>
          <a:p>
            <a:pPr algn="ctr"/>
            <a:r>
              <a:rPr lang="en-NZ" i="1" dirty="0" smtClean="0"/>
              <a:t>0.23 + 0.08 = 0.31 </a:t>
            </a:r>
            <a:r>
              <a:rPr lang="en-NZ" i="1" dirty="0" err="1" smtClean="0"/>
              <a:t>Sv</a:t>
            </a:r>
            <a:endParaRPr lang="en-NZ" i="1" dirty="0"/>
          </a:p>
        </p:txBody>
      </p:sp>
    </p:spTree>
    <p:extLst>
      <p:ext uri="{BB962C8B-B14F-4D97-AF65-F5344CB8AC3E}">
        <p14:creationId xmlns:p14="http://schemas.microsoft.com/office/powerpoint/2010/main" val="33809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669159" y="2152803"/>
            <a:ext cx="8419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/>
              <a:t>Conclusion 1:</a:t>
            </a:r>
          </a:p>
          <a:p>
            <a:r>
              <a:rPr lang="en-NZ" sz="2800" dirty="0" smtClean="0"/>
              <a:t>The (multi-year) mean transport though Cook Strait is 0.4 </a:t>
            </a:r>
            <a:r>
              <a:rPr lang="en-NZ" sz="2800" dirty="0" err="1" smtClean="0"/>
              <a:t>Sv</a:t>
            </a:r>
            <a:r>
              <a:rPr lang="en-NZ" sz="2800" dirty="0" smtClean="0"/>
              <a:t>, (standard error ~ 0.1 </a:t>
            </a:r>
            <a:r>
              <a:rPr lang="en-NZ" sz="2800" dirty="0" err="1" smtClean="0"/>
              <a:t>Sv</a:t>
            </a:r>
            <a:r>
              <a:rPr lang="en-NZ" sz="2800" dirty="0" smtClean="0"/>
              <a:t>). This is smaller than </a:t>
            </a:r>
            <a:r>
              <a:rPr lang="en-NZ" sz="2800" dirty="0" err="1" smtClean="0"/>
              <a:t>Chiswell’s</a:t>
            </a:r>
            <a:r>
              <a:rPr lang="en-NZ" sz="2800" dirty="0" smtClean="0"/>
              <a:t> 0.8 </a:t>
            </a:r>
            <a:r>
              <a:rPr lang="en-NZ" sz="2800" dirty="0" err="1" smtClean="0"/>
              <a:t>Sv</a:t>
            </a:r>
            <a:r>
              <a:rPr lang="en-NZ" sz="2800" dirty="0" smtClean="0"/>
              <a:t> and a little larger than Stevens’ 0.25 </a:t>
            </a:r>
            <a:r>
              <a:rPr lang="en-NZ" sz="2800" dirty="0" err="1" smtClean="0"/>
              <a:t>Sv</a:t>
            </a:r>
            <a:r>
              <a:rPr lang="en-NZ" sz="2800" dirty="0" smtClean="0"/>
              <a:t>.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391121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76507" y="199177"/>
            <a:ext cx="1855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Effect of tides 1</a:t>
            </a:r>
            <a:endParaRPr lang="en-NZ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73" y="1204118"/>
            <a:ext cx="4243888" cy="46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22200" y="805766"/>
            <a:ext cx="244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BRAN (no tides): 0.40 </a:t>
            </a:r>
            <a:r>
              <a:rPr lang="en-NZ" dirty="0" err="1" smtClean="0"/>
              <a:t>Sv</a:t>
            </a:r>
            <a:endParaRPr lang="en-NZ" dirty="0"/>
          </a:p>
        </p:txBody>
      </p:sp>
      <p:sp>
        <p:nvSpPr>
          <p:cNvPr id="18" name="TextBox 17"/>
          <p:cNvSpPr txBox="1"/>
          <p:nvPr/>
        </p:nvSpPr>
        <p:spPr>
          <a:xfrm>
            <a:off x="3782839" y="813314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BRAN: 0.39 </a:t>
            </a:r>
            <a:r>
              <a:rPr lang="en-NZ" dirty="0" err="1" smtClean="0"/>
              <a:t>Sv</a:t>
            </a:r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143" y="1195056"/>
            <a:ext cx="424388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76507" y="199177"/>
            <a:ext cx="1855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Effect of tides 2</a:t>
            </a:r>
            <a:endParaRPr lang="en-NZ" sz="2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52" y="72435"/>
            <a:ext cx="6035040" cy="2958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52" y="3056704"/>
            <a:ext cx="6035040" cy="2958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63902" y="1356506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BRAN: 0.39 </a:t>
            </a:r>
            <a:r>
              <a:rPr lang="en-NZ" dirty="0" err="1" smtClean="0"/>
              <a:t>Sv</a:t>
            </a:r>
            <a:endParaRPr lang="en-NZ" dirty="0"/>
          </a:p>
        </p:txBody>
      </p:sp>
      <p:sp>
        <p:nvSpPr>
          <p:cNvPr id="10" name="TextBox 9"/>
          <p:cNvSpPr txBox="1"/>
          <p:nvPr/>
        </p:nvSpPr>
        <p:spPr>
          <a:xfrm>
            <a:off x="8371449" y="4351711"/>
            <a:ext cx="244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BRAN (no tides): 0.40 </a:t>
            </a:r>
            <a:r>
              <a:rPr lang="en-NZ" dirty="0" err="1" smtClean="0"/>
              <a:t>Sv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2040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76507" y="199177"/>
            <a:ext cx="1855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Effect of tides 3</a:t>
            </a:r>
            <a:endParaRPr lang="en-NZ" sz="20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50" y="805757"/>
            <a:ext cx="4287595" cy="504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94" y="805747"/>
            <a:ext cx="428759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613742" y="822765"/>
            <a:ext cx="8419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/>
              <a:t>Conclusion 2:</a:t>
            </a:r>
          </a:p>
          <a:p>
            <a:endParaRPr lang="en-NZ" sz="2800" dirty="0" smtClean="0"/>
          </a:p>
          <a:p>
            <a:r>
              <a:rPr lang="en-NZ" sz="2800" dirty="0" smtClean="0"/>
              <a:t>Stevens’ estimate of 0.25 </a:t>
            </a:r>
            <a:r>
              <a:rPr lang="en-NZ" sz="2800" dirty="0" err="1" smtClean="0"/>
              <a:t>Sv</a:t>
            </a:r>
            <a:r>
              <a:rPr lang="en-NZ" sz="2800" dirty="0"/>
              <a:t> </a:t>
            </a:r>
            <a:r>
              <a:rPr lang="en-NZ" sz="2800" dirty="0" smtClean="0"/>
              <a:t>(based largely on two ADCPs) is biased low because both current meters are affected by local mean eddies, </a:t>
            </a:r>
            <a:r>
              <a:rPr lang="en-NZ" sz="2800" dirty="0"/>
              <a:t>generated by tidal </a:t>
            </a:r>
            <a:r>
              <a:rPr lang="en-NZ" sz="2800" dirty="0" smtClean="0"/>
              <a:t>rectification. The eastern current meter, in particular, is in the northwards limb of an eddy, so is not representative of the eastern half of the channel.</a:t>
            </a:r>
          </a:p>
          <a:p>
            <a:endParaRPr lang="en-NZ" sz="2800" dirty="0" smtClean="0"/>
          </a:p>
        </p:txBody>
      </p:sp>
    </p:spTree>
    <p:extLst>
      <p:ext uri="{BB962C8B-B14F-4D97-AF65-F5344CB8AC3E}">
        <p14:creationId xmlns:p14="http://schemas.microsoft.com/office/powerpoint/2010/main" val="5940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47" y="893497"/>
            <a:ext cx="7818120" cy="4377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53233" y="273067"/>
            <a:ext cx="2687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Temporal variation</a:t>
            </a:r>
            <a:endParaRPr lang="en-N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239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8040" y="199177"/>
            <a:ext cx="4644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Float trajectories: a source in the </a:t>
            </a:r>
            <a:r>
              <a:rPr lang="en-NZ" sz="2000" dirty="0" err="1" smtClean="0">
                <a:latin typeface="+mj-lt"/>
              </a:rPr>
              <a:t>d’Urville</a:t>
            </a:r>
            <a:r>
              <a:rPr lang="en-NZ" sz="2000" dirty="0" smtClean="0">
                <a:latin typeface="+mj-lt"/>
              </a:rPr>
              <a:t> Current entrance</a:t>
            </a:r>
            <a:endParaRPr lang="en-NZ" sz="2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01" y="1857053"/>
            <a:ext cx="4709922" cy="4176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22" y="1856687"/>
            <a:ext cx="4709922" cy="417652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098657" y="328677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Oval 9"/>
          <p:cNvSpPr/>
          <p:nvPr/>
        </p:nvSpPr>
        <p:spPr>
          <a:xfrm>
            <a:off x="8274649" y="3294690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TextBox 8"/>
          <p:cNvSpPr txBox="1"/>
          <p:nvPr/>
        </p:nvSpPr>
        <p:spPr>
          <a:xfrm>
            <a:off x="3070760" y="1403296"/>
            <a:ext cx="2641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2009-10-19 to </a:t>
            </a:r>
            <a:r>
              <a:rPr lang="en-NZ" dirty="0"/>
              <a:t>2009-11-28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37511" y="1401794"/>
            <a:ext cx="2641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2010-03-18 to 2010-04-27</a:t>
            </a:r>
            <a:endParaRPr lang="en-NZ" dirty="0"/>
          </a:p>
        </p:txBody>
      </p:sp>
      <p:sp>
        <p:nvSpPr>
          <p:cNvPr id="13" name="TextBox 12"/>
          <p:cNvSpPr txBox="1"/>
          <p:nvPr/>
        </p:nvSpPr>
        <p:spPr>
          <a:xfrm>
            <a:off x="6206845" y="1016000"/>
            <a:ext cx="193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20-day trajectories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9764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16" y="794532"/>
            <a:ext cx="5680984" cy="452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AutoShape 2"/>
          <p:cNvSpPr txBox="1">
            <a:spLocks noChangeArrowheads="1"/>
          </p:cNvSpPr>
          <p:nvPr/>
        </p:nvSpPr>
        <p:spPr bwMode="auto">
          <a:xfrm>
            <a:off x="2388835" y="5468293"/>
            <a:ext cx="9317296" cy="459003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j-cs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smtClean="0">
                <a:latin typeface="+mn-lt"/>
              </a:rPr>
              <a:t>Published in: Stephen M </a:t>
            </a:r>
            <a:r>
              <a:rPr lang="en-US" altLang="en-US" dirty="0" err="1" smtClean="0">
                <a:latin typeface="+mn-lt"/>
              </a:rPr>
              <a:t>Chiswell</a:t>
            </a:r>
            <a:r>
              <a:rPr lang="en-US" altLang="en-US" dirty="0" smtClean="0">
                <a:latin typeface="+mn-lt"/>
              </a:rPr>
              <a:t>; Helen C Bostock; Philip JH Sutton; Michael JM Williams; </a:t>
            </a:r>
            <a:r>
              <a:rPr lang="en-US" altLang="en-US" i="1" dirty="0" smtClean="0">
                <a:latin typeface="+mn-lt"/>
              </a:rPr>
              <a:t>New Zealand Journal of Marine and Freshwater Research</a:t>
            </a:r>
            <a:r>
              <a:rPr lang="en-US" altLang="en-US" dirty="0" smtClean="0">
                <a:latin typeface="+mn-lt"/>
              </a:rPr>
              <a:t> </a:t>
            </a:r>
            <a:r>
              <a:rPr lang="en-US" altLang="en-US" b="1" dirty="0" smtClean="0">
                <a:latin typeface="+mn-lt"/>
              </a:rPr>
              <a:t> 2015, </a:t>
            </a:r>
            <a:r>
              <a:rPr lang="en-US" altLang="en-US" dirty="0" smtClean="0">
                <a:latin typeface="+mn-lt"/>
              </a:rPr>
              <a:t>49, 286-317. DOI: 10.1080/00288330.2014.992918 © 2015 The Royal Society of New Zealand</a:t>
            </a:r>
            <a:endParaRPr lang="en-US" altLang="en-US" dirty="0">
              <a:latin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5594867" y="2507029"/>
            <a:ext cx="1008000" cy="1008000"/>
          </a:xfrm>
          <a:prstGeom prst="ellipse">
            <a:avLst/>
          </a:prstGeom>
          <a:noFill/>
          <a:ln w="25400"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28" y="1317835"/>
            <a:ext cx="1848108" cy="196242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084077" y="1228993"/>
            <a:ext cx="2106012" cy="2138118"/>
          </a:xfrm>
          <a:prstGeom prst="ellipse">
            <a:avLst/>
          </a:prstGeom>
          <a:noFill/>
          <a:ln w="31750"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602867" y="2426329"/>
            <a:ext cx="2481210" cy="443620"/>
          </a:xfrm>
          <a:prstGeom prst="straightConnector1">
            <a:avLst/>
          </a:prstGeom>
          <a:ln w="190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63374" y="280664"/>
            <a:ext cx="4734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The surface circulation around New Zealand </a:t>
            </a:r>
            <a:endParaRPr lang="en-NZ" sz="2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79125" y="731813"/>
            <a:ext cx="213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latin typeface="+mj-lt"/>
              </a:rPr>
              <a:t>The </a:t>
            </a:r>
            <a:r>
              <a:rPr lang="en-NZ" dirty="0" err="1" smtClean="0">
                <a:latin typeface="+mj-lt"/>
              </a:rPr>
              <a:t>d’Urville</a:t>
            </a:r>
            <a:r>
              <a:rPr lang="en-NZ" dirty="0" smtClean="0">
                <a:latin typeface="+mj-lt"/>
              </a:rPr>
              <a:t> Current</a:t>
            </a:r>
            <a:endParaRPr lang="en-N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706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11" y="1847452"/>
            <a:ext cx="4709922" cy="4176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88040" y="199177"/>
            <a:ext cx="4644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Float trajectories: a source near the southeast end of Cook Strait</a:t>
            </a:r>
            <a:endParaRPr lang="en-NZ" sz="20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4713107" y="5043694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TextBox 8"/>
          <p:cNvSpPr txBox="1"/>
          <p:nvPr/>
        </p:nvSpPr>
        <p:spPr>
          <a:xfrm>
            <a:off x="3412507" y="1403296"/>
            <a:ext cx="2641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2009-10-19 to </a:t>
            </a:r>
            <a:r>
              <a:rPr lang="en-NZ" dirty="0"/>
              <a:t>2009-11-28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11402" y="1401794"/>
            <a:ext cx="2641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2010-03-18 to 2010-04-27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64" y="1856692"/>
            <a:ext cx="4709922" cy="417652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890095" y="5057549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13"/>
          <p:cNvSpPr txBox="1"/>
          <p:nvPr/>
        </p:nvSpPr>
        <p:spPr>
          <a:xfrm>
            <a:off x="6206845" y="1016000"/>
            <a:ext cx="193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20-day trajectories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075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678395" y="1598619"/>
            <a:ext cx="84195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/>
              <a:t>Conclusion 3:</a:t>
            </a:r>
          </a:p>
          <a:p>
            <a:endParaRPr lang="en-NZ" sz="2800" dirty="0" smtClean="0"/>
          </a:p>
          <a:p>
            <a:r>
              <a:rPr lang="en-NZ" sz="2800" dirty="0" smtClean="0"/>
              <a:t>Temporal variation in the volume flux through Cook Strait is largely wind-driven (though I haven’t showed that here) and on the scale of 5–30 days is comparable to the mean. This has a significant effect on the movement of water and nutrients through the system.</a:t>
            </a:r>
          </a:p>
        </p:txBody>
      </p:sp>
    </p:spTree>
    <p:extLst>
      <p:ext uri="{BB962C8B-B14F-4D97-AF65-F5344CB8AC3E}">
        <p14:creationId xmlns:p14="http://schemas.microsoft.com/office/powerpoint/2010/main" val="9236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77344" y="199177"/>
            <a:ext cx="4255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The M2 tide around New Zealand</a:t>
            </a:r>
            <a:endParaRPr lang="en-NZ" sz="2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106" y="2317686"/>
            <a:ext cx="3286506" cy="3637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70" y="2317687"/>
            <a:ext cx="3286506" cy="3637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38" y="2317687"/>
            <a:ext cx="3286506" cy="363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092982" y="1878585"/>
                <a:ext cx="15744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nor/>
                        </m:rPr>
                        <a:rPr lang="en-NZ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phase</m:t>
                      </m:r>
                      <m:r>
                        <a:rPr lang="en-N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=150°</m:t>
                      </m:r>
                    </m:oMath>
                  </m:oMathPara>
                </a14:m>
                <a:endParaRPr lang="en-NZ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982" y="1878585"/>
                <a:ext cx="1574405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326" t="-2174" r="-2326" b="-32609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92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4" y="63370"/>
            <a:ext cx="5387340" cy="592607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672394" y="2458016"/>
            <a:ext cx="293840" cy="568391"/>
          </a:xfrm>
          <a:prstGeom prst="line">
            <a:avLst/>
          </a:prstGeom>
          <a:ln w="19050"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9022" y="1978173"/>
                <a:ext cx="11199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N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N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≈0.1</m:t>
                      </m:r>
                      <m:r>
                        <m:rPr>
                          <m:nor/>
                        </m:rPr>
                        <a:rPr lang="en-NZ" i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NZ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022" y="1978173"/>
                <a:ext cx="1119987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3804" r="-2717" b="-26667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 flipV="1">
            <a:off x="5798744" y="2136618"/>
            <a:ext cx="2928797" cy="6427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77344" y="199177"/>
            <a:ext cx="425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Mean sea surface height from a 7-year ROMS simulation at 5 km resolution</a:t>
            </a:r>
            <a:endParaRPr lang="en-N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46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70" y="9052"/>
            <a:ext cx="6046470" cy="60007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930028" y="1964602"/>
            <a:ext cx="769546" cy="1122632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914528" y="3284903"/>
            <a:ext cx="316871" cy="543207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58975" y="2396143"/>
            <a:ext cx="146364" cy="618653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98014" y="3675704"/>
            <a:ext cx="214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dirty="0" smtClean="0"/>
              <a:t>Southland Current (northern extension) 0.8 </a:t>
            </a:r>
            <a:r>
              <a:rPr lang="en-NZ" sz="1600" dirty="0" err="1" smtClean="0"/>
              <a:t>Sv</a:t>
            </a:r>
            <a:endParaRPr lang="en-NZ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114410" y="2136611"/>
            <a:ext cx="2103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err="1"/>
              <a:t>d</a:t>
            </a:r>
            <a:r>
              <a:rPr lang="en-NZ" sz="1600" dirty="0" err="1" smtClean="0"/>
              <a:t>’Urville</a:t>
            </a:r>
            <a:r>
              <a:rPr lang="en-NZ" sz="1600" dirty="0" smtClean="0"/>
              <a:t> Current 0.8 </a:t>
            </a:r>
            <a:r>
              <a:rPr lang="en-NZ" sz="1600" dirty="0" err="1" smtClean="0"/>
              <a:t>Sv</a:t>
            </a:r>
            <a:endParaRPr lang="en-NZ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072572" y="1619059"/>
            <a:ext cx="293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dirty="0" err="1" smtClean="0"/>
              <a:t>Wairarapa</a:t>
            </a:r>
            <a:r>
              <a:rPr lang="en-NZ" sz="1600" dirty="0" smtClean="0"/>
              <a:t> Coastal Current 1.6 </a:t>
            </a:r>
            <a:r>
              <a:rPr lang="en-NZ" sz="1600" dirty="0" err="1" smtClean="0"/>
              <a:t>Sv</a:t>
            </a:r>
            <a:endParaRPr lang="en-NZ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96270" y="5241943"/>
            <a:ext cx="4454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 err="1"/>
              <a:t>Chiswell</a:t>
            </a:r>
            <a:r>
              <a:rPr lang="en-NZ" sz="1400" dirty="0"/>
              <a:t>, S.M. (2000) The </a:t>
            </a:r>
            <a:r>
              <a:rPr lang="en-NZ" sz="1400" dirty="0" err="1"/>
              <a:t>Wairarapa</a:t>
            </a:r>
            <a:r>
              <a:rPr lang="en-NZ" sz="1400" dirty="0"/>
              <a:t> Coastal Current. New Zealand Journal of Marine and Freshwater Research, </a:t>
            </a:r>
            <a:r>
              <a:rPr lang="en-NZ" sz="1400" dirty="0" smtClean="0"/>
              <a:t>34: 303–315</a:t>
            </a:r>
            <a:r>
              <a:rPr lang="en-NZ" sz="1400" dirty="0"/>
              <a:t>. 10.1080/00288330.2000.9516934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74045" y="1976390"/>
            <a:ext cx="36213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err="1" smtClean="0"/>
              <a:t>Chiswell</a:t>
            </a:r>
            <a:r>
              <a:rPr lang="en-NZ" dirty="0" smtClean="0"/>
              <a:t> (2000):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The </a:t>
            </a:r>
            <a:r>
              <a:rPr lang="en-NZ" dirty="0" err="1" smtClean="0"/>
              <a:t>Wairarapa</a:t>
            </a:r>
            <a:r>
              <a:rPr lang="en-NZ" dirty="0" smtClean="0"/>
              <a:t> Coastal Current transports ~ 1.6 </a:t>
            </a:r>
            <a:r>
              <a:rPr lang="en-NZ" dirty="0" err="1" smtClean="0"/>
              <a:t>Sv</a:t>
            </a:r>
            <a:r>
              <a:rPr lang="en-NZ" dirty="0"/>
              <a:t>.</a:t>
            </a: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Water mass analysis shows about half comes via Cook Strait and the other half via the northern extension of the Southland Current.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Therefore the mean transport through Cook Strait is ~ 0.8 </a:t>
            </a:r>
            <a:r>
              <a:rPr lang="en-NZ" dirty="0" err="1" smtClean="0"/>
              <a:t>Sv</a:t>
            </a:r>
            <a:r>
              <a:rPr lang="en-NZ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11" name="TextBox 10"/>
          <p:cNvSpPr txBox="1"/>
          <p:nvPr/>
        </p:nvSpPr>
        <p:spPr>
          <a:xfrm>
            <a:off x="8166226" y="199177"/>
            <a:ext cx="376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Estimated volume flux through Cook Strait: #1</a:t>
            </a:r>
            <a:endParaRPr lang="en-N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567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6270" y="5241943"/>
            <a:ext cx="4454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Stevens, C. (2014) Residual </a:t>
            </a:r>
            <a:r>
              <a:rPr lang="en-NZ" sz="1400" dirty="0" smtClean="0"/>
              <a:t>flows </a:t>
            </a:r>
            <a:r>
              <a:rPr lang="en-NZ" sz="1400" dirty="0"/>
              <a:t>in Cook Strait, a </a:t>
            </a:r>
            <a:r>
              <a:rPr lang="en-NZ" sz="1400" dirty="0" smtClean="0"/>
              <a:t>large tidally dominated </a:t>
            </a:r>
            <a:r>
              <a:rPr lang="en-NZ" sz="1400" dirty="0"/>
              <a:t>Strait. Journal of Physical Oceanography, </a:t>
            </a:r>
            <a:r>
              <a:rPr lang="en-NZ" sz="1400" dirty="0" smtClean="0"/>
              <a:t>44: 1654–1670</a:t>
            </a:r>
            <a:r>
              <a:rPr lang="en-NZ" sz="1400" dirty="0"/>
              <a:t>. </a:t>
            </a:r>
            <a:r>
              <a:rPr lang="en-NZ" sz="1400" dirty="0" smtClean="0"/>
              <a:t>doi:10.1175/JPO-D-13-041.1</a:t>
            </a:r>
            <a:endParaRPr lang="en-NZ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98" y="0"/>
            <a:ext cx="4962912" cy="5980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74045" y="1813431"/>
            <a:ext cx="3621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Stevens (2014):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ADCPs at W and E sites: 634 days in 2 deployments;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Point current meter at 250m depth at C site: 50 days;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The cross section was divided into blocks with transports calculated from the velocity data;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Mean transport estimated as 0.25 </a:t>
            </a:r>
            <a:r>
              <a:rPr lang="en-NZ" dirty="0" err="1" smtClean="0"/>
              <a:t>Sv</a:t>
            </a:r>
            <a:r>
              <a:rPr lang="en-NZ" dirty="0" smtClean="0"/>
              <a:t> (mean)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66226" y="199177"/>
            <a:ext cx="376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Estimated volume flux through Cook Strait: #2</a:t>
            </a:r>
            <a:endParaRPr lang="en-N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575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81646" y="817550"/>
            <a:ext cx="98137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/>
              <a:t>So we have two estimates of the mean volume flux through Cook Strait: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dirty="0" smtClean="0"/>
              <a:t>0.8 </a:t>
            </a:r>
            <a:r>
              <a:rPr lang="en-NZ" sz="2800" dirty="0" err="1" smtClean="0"/>
              <a:t>Sv</a:t>
            </a:r>
            <a:r>
              <a:rPr lang="en-NZ" sz="2800" dirty="0" smtClean="0"/>
              <a:t>, based on water mass analysis in the </a:t>
            </a:r>
            <a:r>
              <a:rPr lang="en-NZ" sz="2800" dirty="0" err="1" smtClean="0"/>
              <a:t>Wairarapa</a:t>
            </a:r>
            <a:r>
              <a:rPr lang="en-NZ" sz="2800" dirty="0" smtClean="0"/>
              <a:t> Coastal Current (</a:t>
            </a:r>
            <a:r>
              <a:rPr lang="en-NZ" sz="2800" dirty="0" err="1" smtClean="0"/>
              <a:t>Chiswell</a:t>
            </a:r>
            <a:r>
              <a:rPr lang="en-NZ" sz="2800" dirty="0" smtClean="0"/>
              <a:t>, 2000)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dirty="0" smtClean="0"/>
              <a:t>0.25 </a:t>
            </a:r>
            <a:r>
              <a:rPr lang="en-NZ" sz="2800" dirty="0" err="1" smtClean="0"/>
              <a:t>Sv</a:t>
            </a:r>
            <a:r>
              <a:rPr lang="en-NZ" sz="2800" dirty="0" smtClean="0"/>
              <a:t>, based on measurements from two ADCPs for almost two years (Stevens, 2014)</a:t>
            </a:r>
          </a:p>
          <a:p>
            <a:r>
              <a:rPr lang="en-NZ" sz="2800" dirty="0" smtClean="0"/>
              <a:t>Which is closer to the truth? Can a hydrodynamic model help us decide?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30397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28" y="54331"/>
            <a:ext cx="4777740" cy="4044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7565" y="1061984"/>
            <a:ext cx="5318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ROMS was run on a domain covering Cook Strait (1 km resolution, 20 levels), with the usual </a:t>
            </a:r>
            <a:r>
              <a:rPr lang="en-NZ" dirty="0" err="1" smtClean="0"/>
              <a:t>forcings</a:t>
            </a:r>
            <a:r>
              <a:rPr lang="en-NZ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Tidal height and velocity (13 constituents) at the boundary;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Surface stress from a mesoscale atmospheric model at 12 km resolution;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Surface heat and freshwater fluxes from NCEP Reanalysis with SST nudging towards OI 1/4°;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Riverine freshwater input (120 rivers) at annual mean values.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7565" y="4216335"/>
            <a:ext cx="82839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Simulations were run for a 3-year period with lateral boundary data (temperature, salinity, SSH, velocity) from three sources:</a:t>
            </a: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err="1" smtClean="0"/>
              <a:t>Bluelink</a:t>
            </a:r>
            <a:r>
              <a:rPr lang="en-NZ" dirty="0" smtClean="0"/>
              <a:t> Reanalysis (global, 1/10°, data-assimilating);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HYCOM</a:t>
            </a:r>
            <a:r>
              <a:rPr lang="en-NZ" dirty="0"/>
              <a:t> (global, 1/10°, data-assimilating</a:t>
            </a:r>
            <a:r>
              <a:rPr lang="en-NZ" dirty="0" smtClean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New Zealand region ROMS run (5 km) with HYCOM boundary data and surface stress from the 12 km atmospheric model.</a:t>
            </a:r>
            <a:endParaRPr lang="en-NZ" dirty="0"/>
          </a:p>
          <a:p>
            <a:endParaRPr lang="en-NZ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154714" y="199177"/>
            <a:ext cx="3766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Cook Strait ROMS simulations</a:t>
            </a:r>
            <a:endParaRPr lang="en-N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242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940709" y="199177"/>
            <a:ext cx="174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latin typeface="+mj-lt"/>
              </a:rPr>
              <a:t>SST animation</a:t>
            </a:r>
            <a:endParaRPr lang="en-NZ" sz="2000" dirty="0">
              <a:latin typeface="+mj-lt"/>
            </a:endParaRPr>
          </a:p>
        </p:txBody>
      </p:sp>
      <p:pic>
        <p:nvPicPr>
          <p:cNvPr id="3" name="sim34_run_bran-2009-2012-nzlam-1.20_temp_rr_242_9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5139" y="141467"/>
            <a:ext cx="6631087" cy="542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1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2463</TotalTime>
  <Words>788</Words>
  <Application>Microsoft Office PowerPoint</Application>
  <PresentationFormat>Custom</PresentationFormat>
  <Paragraphs>78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2_Custom Design</vt:lpstr>
      <vt:lpstr>3_Custom Design</vt:lpstr>
      <vt:lpstr>4_Custom Design</vt:lpstr>
      <vt:lpstr>1_Custom Design</vt:lpstr>
      <vt:lpstr>The mean flow through Cook Strait, New Zealand, is 0.4 Sv!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Allen</dc:creator>
  <cp:lastModifiedBy>lecturer</cp:lastModifiedBy>
  <cp:revision>133</cp:revision>
  <cp:lastPrinted>2015-07-13T01:31:45Z</cp:lastPrinted>
  <dcterms:created xsi:type="dcterms:W3CDTF">2015-05-25T20:34:23Z</dcterms:created>
  <dcterms:modified xsi:type="dcterms:W3CDTF">2016-10-16T23:57:43Z</dcterms:modified>
</cp:coreProperties>
</file>