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453" r:id="rId2"/>
    <p:sldId id="529" r:id="rId3"/>
    <p:sldId id="514" r:id="rId4"/>
    <p:sldId id="528" r:id="rId5"/>
    <p:sldId id="522" r:id="rId6"/>
    <p:sldId id="507" r:id="rId7"/>
    <p:sldId id="512" r:id="rId8"/>
    <p:sldId id="496" r:id="rId9"/>
    <p:sldId id="456" r:id="rId10"/>
    <p:sldId id="530" r:id="rId11"/>
    <p:sldId id="458" r:id="rId12"/>
    <p:sldId id="459" r:id="rId13"/>
    <p:sldId id="488" r:id="rId14"/>
    <p:sldId id="486" r:id="rId15"/>
    <p:sldId id="487" r:id="rId16"/>
    <p:sldId id="473" r:id="rId17"/>
    <p:sldId id="481" r:id="rId18"/>
    <p:sldId id="478" r:id="rId19"/>
    <p:sldId id="500" r:id="rId20"/>
    <p:sldId id="463" r:id="rId21"/>
    <p:sldId id="465" r:id="rId22"/>
    <p:sldId id="532" r:id="rId23"/>
    <p:sldId id="531" r:id="rId24"/>
    <p:sldId id="466" r:id="rId25"/>
    <p:sldId id="517" r:id="rId26"/>
    <p:sldId id="518" r:id="rId27"/>
    <p:sldId id="519" r:id="rId28"/>
    <p:sldId id="533" r:id="rId29"/>
  </p:sldIdLst>
  <p:sldSz cx="9144000" cy="6858000" type="screen4x3"/>
  <p:notesSz cx="6797675" cy="9928225"/>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FF"/>
    <a:srgbClr val="DAE7F6"/>
    <a:srgbClr val="90CCDC"/>
    <a:srgbClr val="D3E2F5"/>
    <a:srgbClr val="CDDEF3"/>
    <a:srgbClr val="E5F1F7"/>
    <a:srgbClr val="CCE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밝은 스타일 2 - 강조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27F97BB-C833-4FB7-BDE5-3F7075034690}" styleName="테마 스타일 2 - 강조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보통 스타일 3 - 강조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보통 스타일 3 - 강조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보통 스타일 3 - 강조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7B26C5-4107-4FEC-AEDC-1716B250A1EF}" styleName="밝은 스타일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3" autoAdjust="0"/>
    <p:restoredTop sz="93841" autoAdjust="0"/>
  </p:normalViewPr>
  <p:slideViewPr>
    <p:cSldViewPr>
      <p:cViewPr>
        <p:scale>
          <a:sx n="60" d="100"/>
          <a:sy n="60" d="100"/>
        </p:scale>
        <p:origin x="-1788"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1956" y="-102"/>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61DAB383-4ABF-4A3F-9B17-322A33ADB8F4}" type="datetimeFigureOut">
              <a:rPr lang="ko-KR" altLang="en-US" smtClean="0"/>
              <a:pPr/>
              <a:t>2014-05-28</a:t>
            </a:fld>
            <a:endParaRPr lang="ko-KR" altLang="en-US"/>
          </a:p>
        </p:txBody>
      </p:sp>
      <p:sp>
        <p:nvSpPr>
          <p:cNvPr id="4" name="바닥글 개체 틀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D2A719A6-31BB-4275-B2B7-9155184815C7}" type="slidenum">
              <a:rPr lang="ko-KR" altLang="en-US" smtClean="0"/>
              <a:pPr/>
              <a:t>‹#›</a:t>
            </a:fld>
            <a:endParaRPr lang="ko-KR" altLang="en-US"/>
          </a:p>
        </p:txBody>
      </p:sp>
    </p:spTree>
    <p:extLst>
      <p:ext uri="{BB962C8B-B14F-4D97-AF65-F5344CB8AC3E}">
        <p14:creationId xmlns="" xmlns:p14="http://schemas.microsoft.com/office/powerpoint/2010/main" val="865524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smtClean="0">
                <a:latin typeface="굴림" charset="-127"/>
                <a:ea typeface="굴림" charset="-127"/>
              </a:defRPr>
            </a:lvl1pPr>
          </a:lstStyle>
          <a:p>
            <a:pPr>
              <a:defRPr/>
            </a:pPr>
            <a:endParaRPr lang="ko-KR" altLang="en-US"/>
          </a:p>
        </p:txBody>
      </p:sp>
      <p:sp>
        <p:nvSpPr>
          <p:cNvPr id="3" name="날짜 개체 틀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smtClean="0">
                <a:latin typeface="굴림" charset="-127"/>
                <a:ea typeface="굴림" charset="-127"/>
              </a:defRPr>
            </a:lvl1pPr>
          </a:lstStyle>
          <a:p>
            <a:pPr>
              <a:defRPr/>
            </a:pPr>
            <a:fld id="{B14124B3-DDAA-4B47-A15F-31728B159182}" type="datetimeFigureOut">
              <a:rPr lang="ko-KR" altLang="en-US"/>
              <a:pPr>
                <a:defRPr/>
              </a:pPr>
              <a:t>2014-05-28</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ko-KR" altLang="en-US" noProof="0" smtClean="0"/>
          </a:p>
        </p:txBody>
      </p:sp>
      <p:sp>
        <p:nvSpPr>
          <p:cNvPr id="5" name="슬라이드 노트 개체 틀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6" name="바닥글 개체 틀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smtClean="0">
                <a:latin typeface="굴림" charset="-127"/>
                <a:ea typeface="굴림" charset="-127"/>
              </a:defRPr>
            </a:lvl1pPr>
          </a:lstStyle>
          <a:p>
            <a:pPr>
              <a:defRPr/>
            </a:pPr>
            <a:endParaRPr lang="ko-KR" altLang="en-US"/>
          </a:p>
        </p:txBody>
      </p:sp>
      <p:sp>
        <p:nvSpPr>
          <p:cNvPr id="7" name="슬라이드 번호 개체 틀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smtClean="0">
                <a:latin typeface="굴림" charset="-127"/>
                <a:ea typeface="굴림" charset="-127"/>
              </a:defRPr>
            </a:lvl1pPr>
          </a:lstStyle>
          <a:p>
            <a:pPr>
              <a:defRPr/>
            </a:pPr>
            <a:fld id="{AB9C1F57-DDD5-4244-A151-7AB9456D4DB3}" type="slidenum">
              <a:rPr lang="ko-KR" altLang="en-US"/>
              <a:pPr>
                <a:defRPr/>
              </a:pPr>
              <a:t>‹#›</a:t>
            </a:fld>
            <a:endParaRPr lang="ko-KR" altLang="en-US"/>
          </a:p>
        </p:txBody>
      </p:sp>
    </p:spTree>
    <p:extLst>
      <p:ext uri="{BB962C8B-B14F-4D97-AF65-F5344CB8AC3E}">
        <p14:creationId xmlns="" xmlns:p14="http://schemas.microsoft.com/office/powerpoint/2010/main" val="805449488"/>
      </p:ext>
    </p:extLst>
  </p:cSld>
  <p:clrMap bg1="lt1" tx1="dk1" bg2="lt2" tx2="dk2" accent1="accent1" accent2="accent2" accent3="accent3" accent4="accent4" accent5="accent5" accent6="accent6" hlink="hlink" folHlink="folHlink"/>
  <p:notesStyle>
    <a:lvl1pPr algn="l" rtl="0" fontAlgn="base" latinLnBrk="1">
      <a:spcBef>
        <a:spcPct val="30000"/>
      </a:spcBef>
      <a:spcAft>
        <a:spcPct val="0"/>
      </a:spcAft>
      <a:defRPr sz="1200" kern="1200">
        <a:solidFill>
          <a:schemeClr val="tx1"/>
        </a:solidFill>
        <a:latin typeface="+mn-lt"/>
        <a:ea typeface="+mn-ea"/>
        <a:cs typeface="+mn-cs"/>
      </a:defRPr>
    </a:lvl1pPr>
    <a:lvl2pPr marL="457200" algn="l" rtl="0" fontAlgn="base" latinLnBrk="1">
      <a:spcBef>
        <a:spcPct val="30000"/>
      </a:spcBef>
      <a:spcAft>
        <a:spcPct val="0"/>
      </a:spcAft>
      <a:defRPr sz="1200" kern="1200">
        <a:solidFill>
          <a:schemeClr val="tx1"/>
        </a:solidFill>
        <a:latin typeface="+mn-lt"/>
        <a:ea typeface="+mn-ea"/>
        <a:cs typeface="+mn-cs"/>
      </a:defRPr>
    </a:lvl2pPr>
    <a:lvl3pPr marL="914400" algn="l" rtl="0" fontAlgn="base" latinLnBrk="1">
      <a:spcBef>
        <a:spcPct val="30000"/>
      </a:spcBef>
      <a:spcAft>
        <a:spcPct val="0"/>
      </a:spcAft>
      <a:defRPr sz="1200" kern="1200">
        <a:solidFill>
          <a:schemeClr val="tx1"/>
        </a:solidFill>
        <a:latin typeface="+mn-lt"/>
        <a:ea typeface="+mn-ea"/>
        <a:cs typeface="+mn-cs"/>
      </a:defRPr>
    </a:lvl3pPr>
    <a:lvl4pPr marL="1371600" algn="l" rtl="0" fontAlgn="base" latinLnBrk="1">
      <a:spcBef>
        <a:spcPct val="30000"/>
      </a:spcBef>
      <a:spcAft>
        <a:spcPct val="0"/>
      </a:spcAft>
      <a:defRPr sz="1200" kern="1200">
        <a:solidFill>
          <a:schemeClr val="tx1"/>
        </a:solidFill>
        <a:latin typeface="+mn-lt"/>
        <a:ea typeface="+mn-ea"/>
        <a:cs typeface="+mn-cs"/>
      </a:defRPr>
    </a:lvl4pPr>
    <a:lvl5pPr marL="1828800" algn="l" rtl="0" fontAlgn="base" latinLnBrk="1">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baseline="0" dirty="0" smtClean="0"/>
              <a:t>I’m Chan </a:t>
            </a:r>
            <a:r>
              <a:rPr lang="en-US" altLang="ko-KR" baseline="0" dirty="0" err="1" smtClean="0"/>
              <a:t>Joo</a:t>
            </a:r>
            <a:r>
              <a:rPr lang="en-US" altLang="ko-KR" baseline="0" dirty="0" smtClean="0"/>
              <a:t> Jang. Today I will show some preliminary results how N transport through the Korea Strait between Korean and Japan </a:t>
            </a:r>
            <a:r>
              <a:rPr lang="en-US" altLang="ko-KR" baseline="0" dirty="0" err="1" smtClean="0"/>
              <a:t>afftect</a:t>
            </a:r>
            <a:r>
              <a:rPr lang="en-US" altLang="ko-KR" baseline="0" dirty="0" smtClean="0"/>
              <a:t> East Sea or Japan Sea Ecosystem using ROMS coupled with simple NPZD type ecosystem model. </a:t>
            </a:r>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1</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b="0" baseline="0" dirty="0" smtClean="0"/>
              <a:t>The 3 dimensional biological–circulation coupled model used in this study is coupled a 3 dimensional circulation model, ROMS and a low </a:t>
            </a:r>
            <a:r>
              <a:rPr lang="en-US" altLang="ko-KR" b="0" baseline="0" dirty="0" err="1" smtClean="0"/>
              <a:t>trophic</a:t>
            </a:r>
            <a:r>
              <a:rPr lang="en-US" altLang="ko-KR" b="0" baseline="0" dirty="0" smtClean="0"/>
              <a:t> biological model. </a:t>
            </a:r>
          </a:p>
          <a:p>
            <a:r>
              <a:rPr lang="en-US" altLang="ko-KR" baseline="0" dirty="0" smtClean="0"/>
              <a:t>The biological model consists of four compartments such as Nutrient, phytoplankton, zooplankton and detritus. It is called NPZD model for convenience.</a:t>
            </a:r>
          </a:p>
          <a:p>
            <a:r>
              <a:rPr lang="en-US" altLang="ko-KR" baseline="0" dirty="0" smtClean="0"/>
              <a:t>And It is based on a Nitrogen cycle, which circulates each of the 4 compartments by 7 biogeochemical processes.</a:t>
            </a:r>
          </a:p>
          <a:p>
            <a:endParaRPr lang="en-US" altLang="ko-KR" baseline="0" dirty="0" smtClean="0"/>
          </a:p>
          <a:p>
            <a:r>
              <a:rPr lang="en-US" altLang="ko-KR" baseline="0" dirty="0" smtClean="0"/>
              <a:t>The model domain is shown on the right.</a:t>
            </a:r>
          </a:p>
          <a:p>
            <a:r>
              <a:rPr lang="en-US" altLang="ko-KR" baseline="0" dirty="0" smtClean="0"/>
              <a:t>The model has one-sixth of a degree resolution horizontally and 30 vertical layers.</a:t>
            </a:r>
          </a:p>
          <a:p>
            <a:r>
              <a:rPr lang="en-US" altLang="ko-KR" baseline="0" dirty="0" smtClean="0"/>
              <a:t>We used ECMWF reanalysis data as the surface forcing and </a:t>
            </a:r>
            <a:r>
              <a:rPr lang="en-US" altLang="ko-KR" baseline="0" dirty="0" err="1" smtClean="0"/>
              <a:t>intergrated</a:t>
            </a:r>
            <a:r>
              <a:rPr lang="en-US" altLang="ko-KR" baseline="0" dirty="0" smtClean="0"/>
              <a:t> for 10 years.</a:t>
            </a:r>
            <a:r>
              <a:rPr lang="en-US" altLang="ko-KR" b="1" baseline="0" dirty="0" smtClean="0"/>
              <a:t> </a:t>
            </a:r>
          </a:p>
          <a:p>
            <a:endParaRPr lang="en-US" altLang="ko-KR" b="1" baseline="0" dirty="0" smtClean="0"/>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baseline="0" dirty="0" smtClean="0"/>
              <a:t>Initial and lateral boundary conditions were given like these.</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1200" kern="1200" baseline="0" dirty="0" smtClean="0">
                <a:solidFill>
                  <a:schemeClr val="tx1"/>
                </a:solidFill>
                <a:latin typeface="+mn-lt"/>
                <a:ea typeface="+mn-ea"/>
                <a:cs typeface="+mn-cs"/>
              </a:rPr>
              <a:t>Initial concentration of nutrient was given by the vertical profile of the nutrient data from World Ocean Atlas 2005.</a:t>
            </a:r>
          </a:p>
          <a:p>
            <a:r>
              <a:rPr lang="en-US" altLang="ko-KR" b="0" baseline="0" dirty="0" smtClean="0"/>
              <a:t>Initial concentration of phytoplankton, zooplankton and detritus were set at 1.0 </a:t>
            </a:r>
            <a:r>
              <a:rPr lang="en-US" altLang="ko-KR" b="0" baseline="0" dirty="0" err="1" smtClean="0"/>
              <a:t>mmol</a:t>
            </a:r>
            <a:r>
              <a:rPr lang="en-US" altLang="ko-KR" b="0" baseline="0" dirty="0" smtClean="0"/>
              <a:t> N/m3.</a:t>
            </a:r>
          </a:p>
          <a:p>
            <a:endParaRPr lang="en-US" altLang="ko-KR" b="1" baseline="0" dirty="0" smtClean="0"/>
          </a:p>
          <a:p>
            <a:r>
              <a:rPr lang="en-US" altLang="ko-KR" b="0" baseline="0" dirty="0" smtClean="0"/>
              <a:t>In case of seasonally varying nutrient flux, the south lateral boundary condition for nutrient was given by the nutrient data from WOA2009 </a:t>
            </a:r>
          </a:p>
          <a:p>
            <a:r>
              <a:rPr lang="en-US" altLang="ko-KR" b="0" baseline="0" dirty="0" smtClean="0"/>
              <a:t>and for phytoplankton were given with the value which was estimated using a ratio of chlorophyll and phytoplankton derived from previous simulations. For zooplankton and detritus were set in a similar way.</a:t>
            </a:r>
          </a:p>
          <a:p>
            <a:r>
              <a:rPr lang="en-US" altLang="ko-KR" b="0" baseline="0" dirty="0" smtClean="0"/>
              <a:t>In case of no nutrient flux, the four compartment fluxes at the south boundary were set to zero</a:t>
            </a:r>
          </a:p>
          <a:p>
            <a:endParaRPr lang="en-US" altLang="ko-KR" baseline="0" dirty="0" smtClean="0"/>
          </a:p>
          <a:p>
            <a:r>
              <a:rPr lang="ko-KR" altLang="en-US" baseline="0" dirty="0" smtClean="0"/>
              <a:t>본 연구에서 사용한 수치 실험의 기본 설정에 대해 언급하자면</a:t>
            </a:r>
            <a:r>
              <a:rPr lang="en-US" altLang="ko-KR" baseline="0" dirty="0" smtClean="0"/>
              <a:t>,</a:t>
            </a:r>
          </a:p>
          <a:p>
            <a:r>
              <a:rPr lang="en-US" altLang="ko-KR" baseline="0" dirty="0" smtClean="0"/>
              <a:t>ROMS</a:t>
            </a:r>
            <a:r>
              <a:rPr lang="ko-KR" altLang="en-US" baseline="0" dirty="0" smtClean="0"/>
              <a:t>를 이용하여 </a:t>
            </a:r>
            <a:r>
              <a:rPr lang="en-US" altLang="ko-KR" baseline="0" dirty="0" smtClean="0"/>
              <a:t>3</a:t>
            </a:r>
            <a:r>
              <a:rPr lang="ko-KR" altLang="en-US" baseline="0" dirty="0" smtClean="0"/>
              <a:t>차원 순환모형과 하위 영양단계 생태 모형이 접합된 모형을 구동하였다</a:t>
            </a:r>
            <a:r>
              <a:rPr lang="en-US" altLang="ko-KR" baseline="0" dirty="0" smtClean="0"/>
              <a:t>.</a:t>
            </a:r>
          </a:p>
          <a:p>
            <a:r>
              <a:rPr lang="ko-KR" altLang="en-US" baseline="0" dirty="0" smtClean="0"/>
              <a:t>하위 영양단계 생태모형은 </a:t>
            </a:r>
            <a:r>
              <a:rPr lang="ko-KR" altLang="en-US" baseline="0" dirty="0" err="1" smtClean="0"/>
              <a:t>영양염</a:t>
            </a:r>
            <a:r>
              <a:rPr lang="en-US" altLang="ko-KR" baseline="0" dirty="0" smtClean="0"/>
              <a:t>, </a:t>
            </a:r>
            <a:r>
              <a:rPr lang="ko-KR" altLang="en-US" baseline="0" dirty="0" smtClean="0"/>
              <a:t>식물플랑크톤</a:t>
            </a:r>
            <a:r>
              <a:rPr lang="en-US" altLang="ko-KR" baseline="0" dirty="0" smtClean="0"/>
              <a:t>, </a:t>
            </a:r>
            <a:r>
              <a:rPr lang="ko-KR" altLang="en-US" baseline="0" dirty="0" smtClean="0"/>
              <a:t>동물플랑크톤과 </a:t>
            </a:r>
            <a:r>
              <a:rPr lang="ko-KR" altLang="en-US" baseline="0" dirty="0" err="1" smtClean="0"/>
              <a:t>유기쇄설물</a:t>
            </a:r>
            <a:r>
              <a:rPr lang="ko-KR" altLang="en-US" baseline="0" dirty="0" smtClean="0"/>
              <a:t> </a:t>
            </a:r>
            <a:r>
              <a:rPr lang="en-US" altLang="ko-KR" baseline="0" dirty="0" smtClean="0"/>
              <a:t>4</a:t>
            </a:r>
            <a:r>
              <a:rPr lang="ko-KR" altLang="en-US" baseline="0" dirty="0" smtClean="0"/>
              <a:t>가지 요소로 구성되어 있다</a:t>
            </a:r>
            <a:r>
              <a:rPr lang="en-US" altLang="ko-KR" baseline="0" dirty="0" smtClean="0"/>
              <a:t>. </a:t>
            </a:r>
            <a:r>
              <a:rPr lang="ko-KR" altLang="en-US" baseline="0" dirty="0" smtClean="0"/>
              <a:t>편의상  </a:t>
            </a:r>
            <a:r>
              <a:rPr lang="en-US" altLang="ko-KR" baseline="0" dirty="0" smtClean="0"/>
              <a:t>NPZD </a:t>
            </a:r>
            <a:r>
              <a:rPr lang="ko-KR" altLang="en-US" baseline="0" dirty="0" smtClean="0"/>
              <a:t>모형으로 이름한다</a:t>
            </a:r>
            <a:r>
              <a:rPr lang="en-US" altLang="ko-KR" baseline="0" dirty="0" smtClean="0"/>
              <a:t>.</a:t>
            </a:r>
          </a:p>
          <a:p>
            <a:r>
              <a:rPr lang="ko-KR" altLang="en-US" baseline="0" dirty="0" smtClean="0"/>
              <a:t>질소순환에 기반한 모형이며</a:t>
            </a:r>
            <a:r>
              <a:rPr lang="en-US" altLang="ko-KR" baseline="0" dirty="0" smtClean="0"/>
              <a:t>, 7</a:t>
            </a:r>
            <a:r>
              <a:rPr lang="ko-KR" altLang="en-US" baseline="0" dirty="0" smtClean="0"/>
              <a:t>가지 생지화학 과정을 통해 질소가 계를 순환한다</a:t>
            </a:r>
            <a:r>
              <a:rPr lang="en-US" altLang="ko-KR" baseline="0" dirty="0" smtClean="0"/>
              <a:t>. </a:t>
            </a:r>
          </a:p>
          <a:p>
            <a:endParaRPr lang="en-US" altLang="ko-KR" baseline="0" dirty="0" smtClean="0"/>
          </a:p>
          <a:p>
            <a:r>
              <a:rPr lang="ko-KR" altLang="en-US" baseline="0" dirty="0" smtClean="0"/>
              <a:t>오른쪽은 모형영역에 대한 그림이다</a:t>
            </a:r>
            <a:r>
              <a:rPr lang="en-US" altLang="ko-KR" baseline="0" dirty="0" smtClean="0"/>
              <a:t>.</a:t>
            </a:r>
          </a:p>
          <a:p>
            <a:r>
              <a:rPr lang="ko-KR" altLang="en-US" baseline="0" dirty="0" smtClean="0"/>
              <a:t>수평 해상도는 </a:t>
            </a:r>
            <a:r>
              <a:rPr lang="en-US" altLang="ko-KR" baseline="0" dirty="0" smtClean="0"/>
              <a:t>1/6</a:t>
            </a:r>
            <a:r>
              <a:rPr lang="ko-KR" altLang="en-US" baseline="0" dirty="0" smtClean="0"/>
              <a:t>도이고 연직으로 </a:t>
            </a:r>
            <a:r>
              <a:rPr lang="en-US" altLang="ko-KR" baseline="0" dirty="0" smtClean="0"/>
              <a:t>30</a:t>
            </a:r>
            <a:r>
              <a:rPr lang="ko-KR" altLang="en-US" baseline="0" dirty="0" err="1" smtClean="0"/>
              <a:t>개층이다</a:t>
            </a:r>
            <a:r>
              <a:rPr lang="en-US" altLang="ko-KR" baseline="0" dirty="0" smtClean="0"/>
              <a:t>. </a:t>
            </a:r>
            <a:r>
              <a:rPr lang="ko-KR" altLang="en-US" baseline="0" dirty="0" smtClean="0"/>
              <a:t>대기강제력으로 </a:t>
            </a:r>
            <a:r>
              <a:rPr lang="en-US" altLang="ko-KR" baseline="0" dirty="0" err="1" smtClean="0"/>
              <a:t>ecmwf</a:t>
            </a:r>
            <a:r>
              <a:rPr lang="ko-KR" altLang="en-US" baseline="0" dirty="0" smtClean="0"/>
              <a:t>자료를 사용하였으며</a:t>
            </a:r>
            <a:r>
              <a:rPr lang="en-US" altLang="ko-KR" baseline="0" dirty="0" smtClean="0"/>
              <a:t>, 10</a:t>
            </a:r>
            <a:r>
              <a:rPr lang="ko-KR" altLang="en-US" baseline="0" dirty="0" smtClean="0"/>
              <a:t>년 적분 실시하였다</a:t>
            </a:r>
            <a:r>
              <a:rPr lang="en-US" altLang="ko-KR" baseline="0" dirty="0" smtClean="0"/>
              <a:t>. </a:t>
            </a:r>
          </a:p>
          <a:p>
            <a:endParaRPr lang="en-US" altLang="ko-KR" baseline="0" dirty="0" smtClean="0"/>
          </a:p>
          <a:p>
            <a:r>
              <a:rPr lang="ko-KR" altLang="en-US" baseline="0" dirty="0" smtClean="0"/>
              <a:t>초기 경계조건은 다음과 같은 조건을 주었다</a:t>
            </a:r>
            <a:r>
              <a:rPr lang="en-US" altLang="ko-KR" baseline="0" dirty="0" smtClean="0"/>
              <a:t>.</a:t>
            </a:r>
          </a:p>
          <a:p>
            <a:endParaRPr lang="en-US" altLang="ko-KR" baseline="0" dirty="0" smtClean="0"/>
          </a:p>
          <a:p>
            <a:r>
              <a:rPr lang="ko-KR" altLang="en-US" baseline="0" dirty="0" smtClean="0"/>
              <a:t>생태 모형의 </a:t>
            </a:r>
            <a:r>
              <a:rPr lang="ko-KR" altLang="en-US" baseline="0" dirty="0" err="1" smtClean="0"/>
              <a:t>영양염</a:t>
            </a:r>
            <a:r>
              <a:rPr lang="ko-KR" altLang="en-US" baseline="0" dirty="0" smtClean="0"/>
              <a:t> 초기조건은 </a:t>
            </a:r>
            <a:r>
              <a:rPr lang="en-US" altLang="ko-KR" baseline="0" dirty="0" smtClean="0"/>
              <a:t>WOA </a:t>
            </a:r>
            <a:r>
              <a:rPr lang="ko-KR" altLang="en-US" baseline="0" dirty="0" err="1" smtClean="0"/>
              <a:t>영양염</a:t>
            </a:r>
            <a:r>
              <a:rPr lang="ko-KR" altLang="en-US" baseline="0" dirty="0" smtClean="0"/>
              <a:t> 연직 프로파일 자료를 이용하여 모형 전 영역에 동일하게 주었으며</a:t>
            </a:r>
            <a:r>
              <a:rPr lang="en-US" altLang="ko-KR" baseline="0" dirty="0" smtClean="0"/>
              <a:t>, </a:t>
            </a:r>
            <a:r>
              <a:rPr lang="ko-KR" altLang="en-US" baseline="0" dirty="0" smtClean="0"/>
              <a:t>식물플랑크톤</a:t>
            </a:r>
            <a:r>
              <a:rPr lang="en-US" altLang="ko-KR" baseline="0" dirty="0" smtClean="0"/>
              <a:t>, </a:t>
            </a:r>
            <a:r>
              <a:rPr lang="ko-KR" altLang="en-US" baseline="0" dirty="0" smtClean="0"/>
              <a:t>동물플랑크톤</a:t>
            </a:r>
            <a:r>
              <a:rPr lang="en-US" altLang="ko-KR" baseline="0" dirty="0" smtClean="0"/>
              <a:t>, </a:t>
            </a:r>
            <a:r>
              <a:rPr lang="ko-KR" altLang="en-US" baseline="0" dirty="0" err="1" smtClean="0"/>
              <a:t>유기쇄설물의</a:t>
            </a:r>
            <a:r>
              <a:rPr lang="ko-KR" altLang="en-US" baseline="0" dirty="0" smtClean="0"/>
              <a:t> 초기조건 모두 </a:t>
            </a:r>
            <a:r>
              <a:rPr lang="en-US" altLang="ko-KR" baseline="0" dirty="0" smtClean="0"/>
              <a:t>1 </a:t>
            </a:r>
            <a:r>
              <a:rPr lang="en-US" altLang="ko-KR" baseline="0" dirty="0" err="1" smtClean="0"/>
              <a:t>mmolN</a:t>
            </a:r>
            <a:r>
              <a:rPr lang="en-US" altLang="ko-KR" baseline="0" dirty="0" smtClean="0"/>
              <a:t>/m3</a:t>
            </a:r>
            <a:r>
              <a:rPr lang="ko-KR" altLang="en-US" baseline="0" dirty="0" smtClean="0"/>
              <a:t> </a:t>
            </a:r>
            <a:r>
              <a:rPr lang="ko-KR" altLang="en-US" baseline="0" dirty="0" err="1" smtClean="0"/>
              <a:t>로</a:t>
            </a:r>
            <a:r>
              <a:rPr lang="ko-KR" altLang="en-US" baseline="0" dirty="0" smtClean="0"/>
              <a:t> 설정하였다</a:t>
            </a:r>
            <a:r>
              <a:rPr lang="en-US" altLang="ko-KR" baseline="0" dirty="0" smtClean="0"/>
              <a:t>.</a:t>
            </a:r>
          </a:p>
          <a:p>
            <a:endParaRPr lang="en-US" altLang="ko-KR" baseline="0" dirty="0" smtClean="0"/>
          </a:p>
          <a:p>
            <a:r>
              <a:rPr lang="ko-KR" altLang="en-US" baseline="0" dirty="0" smtClean="0"/>
              <a:t>실험 </a:t>
            </a:r>
            <a:r>
              <a:rPr lang="en-US" altLang="ko-KR" baseline="0" dirty="0" smtClean="0"/>
              <a:t>1</a:t>
            </a:r>
            <a:r>
              <a:rPr lang="ko-KR" altLang="en-US" baseline="0" dirty="0" smtClean="0"/>
              <a:t>인 계절변화하는 </a:t>
            </a:r>
            <a:r>
              <a:rPr lang="ko-KR" altLang="en-US" baseline="0" dirty="0" err="1" smtClean="0"/>
              <a:t>영양염이</a:t>
            </a:r>
            <a:r>
              <a:rPr lang="ko-KR" altLang="en-US" baseline="0" dirty="0" smtClean="0"/>
              <a:t> 수송되는 조건의 실험에서는 </a:t>
            </a:r>
            <a:r>
              <a:rPr lang="en-US" altLang="ko-KR" baseline="0" dirty="0" smtClean="0"/>
              <a:t>NPZD</a:t>
            </a:r>
            <a:r>
              <a:rPr lang="ko-KR" altLang="en-US" baseline="0" dirty="0" smtClean="0"/>
              <a:t>의 남쪽 경계조건으로 각각 </a:t>
            </a:r>
            <a:r>
              <a:rPr lang="en-US" altLang="ko-KR" baseline="0" dirty="0" smtClean="0"/>
              <a:t>WOA2009, 50%, 20% and 20% of </a:t>
            </a:r>
            <a:r>
              <a:rPr lang="en-US" altLang="ko-KR" baseline="0" dirty="0" err="1" smtClean="0"/>
              <a:t>seaWiFS</a:t>
            </a:r>
            <a:r>
              <a:rPr lang="en-US" altLang="ko-KR" baseline="0" dirty="0" smtClean="0"/>
              <a:t> </a:t>
            </a:r>
            <a:r>
              <a:rPr lang="ko-KR" altLang="en-US" baseline="0" dirty="0" smtClean="0"/>
              <a:t>자료를 이용하였다</a:t>
            </a:r>
            <a:r>
              <a:rPr lang="en-US" altLang="ko-KR" baseline="0" dirty="0" smtClean="0"/>
              <a:t>.</a:t>
            </a:r>
            <a:r>
              <a:rPr lang="ko-KR" altLang="en-US" baseline="0" dirty="0" smtClean="0"/>
              <a:t> </a:t>
            </a:r>
            <a:endParaRPr lang="en-US" altLang="ko-KR" baseline="0" dirty="0" smtClean="0"/>
          </a:p>
          <a:p>
            <a:r>
              <a:rPr lang="ko-KR" altLang="en-US" baseline="0" dirty="0" smtClean="0"/>
              <a:t>실험 </a:t>
            </a:r>
            <a:r>
              <a:rPr lang="en-US" altLang="ko-KR" baseline="0" dirty="0" smtClean="0"/>
              <a:t>2</a:t>
            </a:r>
            <a:r>
              <a:rPr lang="ko-KR" altLang="en-US" baseline="0" dirty="0" smtClean="0"/>
              <a:t>인 영양염 수송이 없는 조건의 실험은 </a:t>
            </a:r>
            <a:r>
              <a:rPr lang="ko-KR" altLang="en-US" baseline="0" dirty="0" err="1" smtClean="0"/>
              <a:t>영양염</a:t>
            </a:r>
            <a:r>
              <a:rPr lang="en-US" altLang="ko-KR" baseline="0" dirty="0" smtClean="0"/>
              <a:t>, </a:t>
            </a:r>
            <a:r>
              <a:rPr lang="ko-KR" altLang="en-US" baseline="0" dirty="0" smtClean="0"/>
              <a:t>식물플랑크톤</a:t>
            </a:r>
            <a:r>
              <a:rPr lang="en-US" altLang="ko-KR" baseline="0" dirty="0" smtClean="0"/>
              <a:t>, </a:t>
            </a:r>
            <a:r>
              <a:rPr lang="ko-KR" altLang="en-US" baseline="0" dirty="0" smtClean="0"/>
              <a:t>동물플랑크톤</a:t>
            </a:r>
            <a:r>
              <a:rPr lang="en-US" altLang="ko-KR" baseline="0" dirty="0" smtClean="0"/>
              <a:t>, </a:t>
            </a:r>
            <a:r>
              <a:rPr lang="ko-KR" altLang="en-US" baseline="0" dirty="0" err="1" smtClean="0"/>
              <a:t>유기쇄설물의</a:t>
            </a:r>
            <a:r>
              <a:rPr lang="ko-KR" altLang="en-US" baseline="0" dirty="0" smtClean="0"/>
              <a:t> 수송을 모두 </a:t>
            </a:r>
            <a:r>
              <a:rPr lang="en-US" altLang="ko-KR" baseline="0" dirty="0" smtClean="0"/>
              <a:t>0</a:t>
            </a:r>
            <a:r>
              <a:rPr lang="ko-KR" altLang="en-US" baseline="0" dirty="0" smtClean="0"/>
              <a:t>으로 주었다</a:t>
            </a:r>
            <a:r>
              <a:rPr lang="en-US" altLang="ko-KR" baseline="0" dirty="0" smtClean="0"/>
              <a:t>.</a:t>
            </a:r>
          </a:p>
          <a:p>
            <a:r>
              <a:rPr lang="ko-KR" altLang="en-US" baseline="0" dirty="0" smtClean="0"/>
              <a:t> </a:t>
            </a:r>
            <a:r>
              <a:rPr lang="en-US" altLang="ko-KR" baseline="0" dirty="0" smtClean="0"/>
              <a:t> </a:t>
            </a:r>
          </a:p>
          <a:p>
            <a:endParaRPr lang="en-US" altLang="ko-KR" baseline="0" dirty="0" smtClean="0"/>
          </a:p>
          <a:p>
            <a:endParaRPr lang="en-US" altLang="ko-KR" baseline="0" dirty="0" smtClean="0"/>
          </a:p>
          <a:p>
            <a:endParaRPr lang="en-US" altLang="ko-KR" baseline="0" dirty="0" smtClean="0"/>
          </a:p>
          <a:p>
            <a:endParaRPr lang="en-US" altLang="ko-KR" baseline="0" dirty="0" smtClean="0"/>
          </a:p>
          <a:p>
            <a:endParaRPr lang="en-US" altLang="ko-KR" baseline="0" dirty="0" smtClean="0"/>
          </a:p>
          <a:p>
            <a:r>
              <a:rPr lang="en-US" altLang="ko-KR" baseline="0" dirty="0" smtClean="0"/>
              <a:t>  </a:t>
            </a:r>
          </a:p>
          <a:p>
            <a:endParaRPr lang="en-US" altLang="ko-KR" baseline="0" dirty="0" smtClean="0"/>
          </a:p>
          <a:p>
            <a:endParaRPr lang="en-US" altLang="ko-KR" baseline="0" dirty="0" smtClean="0"/>
          </a:p>
          <a:p>
            <a:endParaRPr lang="en-US" altLang="ko-KR" baseline="0" dirty="0" smtClean="0"/>
          </a:p>
          <a:p>
            <a:endParaRPr lang="en-US" altLang="ko-KR" baseline="0" dirty="0" smtClean="0"/>
          </a:p>
          <a:p>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12</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슬라이드 노트 개체 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ko-KR" altLang="en-US" smtClean="0"/>
              <a:t>표층 열속 및 담수속</a:t>
            </a:r>
            <a:r>
              <a:rPr lang="en-US" altLang="ko-KR" smtClean="0"/>
              <a:t>=0, </a:t>
            </a:r>
            <a:r>
              <a:rPr lang="ko-KR" altLang="en-US" smtClean="0"/>
              <a:t>위 그림</a:t>
            </a:r>
            <a:r>
              <a:rPr lang="en-US" altLang="ko-KR" smtClean="0"/>
              <a:t>: </a:t>
            </a:r>
            <a:r>
              <a:rPr lang="ko-KR" altLang="en-US" smtClean="0"/>
              <a:t>수심</a:t>
            </a:r>
            <a:r>
              <a:rPr lang="en-US" altLang="ko-KR" smtClean="0"/>
              <a:t>, </a:t>
            </a:r>
            <a:r>
              <a:rPr lang="ko-KR" altLang="en-US" smtClean="0"/>
              <a:t>아래 그림</a:t>
            </a:r>
            <a:r>
              <a:rPr lang="en-US" altLang="ko-KR" smtClean="0"/>
              <a:t>: </a:t>
            </a:r>
            <a:r>
              <a:rPr lang="ko-KR" altLang="en-US" smtClean="0"/>
              <a:t>연직 수온 분포</a:t>
            </a:r>
          </a:p>
        </p:txBody>
      </p:sp>
      <p:sp>
        <p:nvSpPr>
          <p:cNvPr id="32772" name="슬라이드 번호 개체 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0A1A290E-62AE-4AB4-B9A2-D3168B42AB43}" type="slidenum">
              <a:rPr lang="ko-KR" altLang="en-US"/>
              <a:pPr eaLnBrk="1" hangingPunct="1"/>
              <a:t>14</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슬라이드 노트 개체 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ko-KR" smtClean="0"/>
              <a:t>Radiation </a:t>
            </a:r>
            <a:r>
              <a:rPr lang="ko-KR" altLang="en-US" smtClean="0"/>
              <a:t>조건을 준 경우는 오른쪽으로 갈수록 수온약층 등이 깊어지는 현상이 거의 없음 </a:t>
            </a:r>
            <a:r>
              <a:rPr lang="en-US" altLang="ko-KR" smtClean="0">
                <a:sym typeface="Wingdings" pitchFamily="2" charset="2"/>
              </a:rPr>
              <a:t> </a:t>
            </a:r>
            <a:r>
              <a:rPr lang="ko-KR" altLang="en-US" smtClean="0">
                <a:sym typeface="Wingdings" pitchFamily="2" charset="2"/>
              </a:rPr>
              <a:t>현실적</a:t>
            </a:r>
            <a:endParaRPr lang="ko-KR" altLang="en-US" smtClean="0"/>
          </a:p>
        </p:txBody>
      </p:sp>
      <p:sp>
        <p:nvSpPr>
          <p:cNvPr id="34820" name="슬라이드 번호 개체 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0A6BE67A-44DA-419B-A8E8-DA0CA9D02CD3}" type="slidenum">
              <a:rPr lang="ko-KR" altLang="en-US"/>
              <a:pPr eaLnBrk="1" hangingPunct="1"/>
              <a:t>15</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lgn="just">
              <a:lnSpc>
                <a:spcPts val="2400"/>
              </a:lnSpc>
              <a:spcBef>
                <a:spcPts val="0"/>
              </a:spcBef>
            </a:pPr>
            <a:r>
              <a:rPr lang="en-US" altLang="ko-KR" sz="1200" spc="0" dirty="0" smtClean="0">
                <a:latin typeface="+mn-lt"/>
                <a:ea typeface="+mn-ea"/>
              </a:rPr>
              <a:t>Before</a:t>
            </a:r>
            <a:r>
              <a:rPr lang="en-US" altLang="ko-KR" sz="1200" spc="0" baseline="0" dirty="0" smtClean="0">
                <a:latin typeface="+mn-lt"/>
                <a:ea typeface="+mn-ea"/>
              </a:rPr>
              <a:t> I show you the result of experiments, I’m going to show t</a:t>
            </a:r>
            <a:r>
              <a:rPr lang="en-US" altLang="ko-KR" sz="1200" spc="0" dirty="0" smtClean="0">
                <a:latin typeface="+mn-lt"/>
                <a:ea typeface="+mn-ea"/>
              </a:rPr>
              <a:t>he spin-up results</a:t>
            </a:r>
            <a:r>
              <a:rPr lang="en-US" altLang="ko-KR" sz="1200" spc="0" baseline="0" dirty="0" smtClean="0">
                <a:latin typeface="+mn-lt"/>
                <a:ea typeface="+mn-ea"/>
              </a:rPr>
              <a:t>.</a:t>
            </a:r>
          </a:p>
          <a:p>
            <a:pPr algn="just">
              <a:lnSpc>
                <a:spcPts val="2400"/>
              </a:lnSpc>
              <a:spcBef>
                <a:spcPts val="0"/>
              </a:spcBef>
            </a:pPr>
            <a:endParaRPr lang="en-US" altLang="ko-KR" sz="1200" b="0" spc="0" baseline="0" dirty="0" smtClean="0">
              <a:latin typeface="+mn-lt"/>
              <a:ea typeface="+mn-ea"/>
            </a:endParaRPr>
          </a:p>
          <a:p>
            <a:pPr algn="just">
              <a:lnSpc>
                <a:spcPts val="2400"/>
              </a:lnSpc>
              <a:spcBef>
                <a:spcPts val="0"/>
              </a:spcBef>
            </a:pPr>
            <a:r>
              <a:rPr lang="en-US" altLang="ko-KR" sz="1200" b="0" spc="0" baseline="0" dirty="0" smtClean="0">
                <a:latin typeface="+mn-lt"/>
                <a:ea typeface="+mn-ea"/>
              </a:rPr>
              <a:t>The left panels show the simulated sea surface temperature and surface current in February and August. The model simulated the main current system in the East Sea such as East Korea Warm Current, </a:t>
            </a:r>
            <a:r>
              <a:rPr lang="en-US" altLang="ko-KR" sz="1200" b="0" spc="0" baseline="0" dirty="0" err="1" smtClean="0">
                <a:latin typeface="+mn-lt"/>
                <a:ea typeface="+mn-ea"/>
              </a:rPr>
              <a:t>Nearshore</a:t>
            </a:r>
            <a:r>
              <a:rPr lang="en-US" altLang="ko-KR" sz="1200" b="0" spc="0" baseline="0" dirty="0" smtClean="0">
                <a:latin typeface="+mn-lt"/>
                <a:ea typeface="+mn-ea"/>
              </a:rPr>
              <a:t>  branch, and so on.</a:t>
            </a:r>
          </a:p>
          <a:p>
            <a:pPr marL="0" marR="0" indent="0" algn="just" defTabSz="914400" rtl="0" eaLnBrk="1" fontAlgn="base" latinLnBrk="1" hangingPunct="1">
              <a:lnSpc>
                <a:spcPts val="2400"/>
              </a:lnSpc>
              <a:spcBef>
                <a:spcPts val="0"/>
              </a:spcBef>
              <a:spcAft>
                <a:spcPct val="0"/>
              </a:spcAft>
              <a:buClrTx/>
              <a:buSzTx/>
              <a:buFontTx/>
              <a:buNone/>
              <a:tabLst/>
              <a:defRPr/>
            </a:pPr>
            <a:r>
              <a:rPr lang="en-US" altLang="ko-KR" sz="1200" b="0" spc="0" baseline="0" dirty="0" smtClean="0">
                <a:latin typeface="+mn-lt"/>
                <a:ea typeface="+mn-ea"/>
              </a:rPr>
              <a:t>On the right, the panels show the simulated mixed layer depth distribution. In winter, </a:t>
            </a:r>
            <a:r>
              <a:rPr lang="en-US" altLang="ko-KR" sz="1200" b="0" spc="0" baseline="0" dirty="0" err="1" smtClean="0">
                <a:latin typeface="+mn-lt"/>
                <a:ea typeface="+mn-ea"/>
              </a:rPr>
              <a:t>mld</a:t>
            </a:r>
            <a:r>
              <a:rPr lang="en-US" altLang="ko-KR" sz="1200" b="0" spc="0" baseline="0" dirty="0" smtClean="0">
                <a:latin typeface="+mn-lt"/>
                <a:ea typeface="+mn-ea"/>
              </a:rPr>
              <a:t> was formed deep especially in the northern East Sea while in summer </a:t>
            </a:r>
            <a:r>
              <a:rPr lang="en-US" altLang="ko-KR" sz="1200" b="0" spc="0" baseline="0" dirty="0" err="1" smtClean="0">
                <a:latin typeface="+mn-lt"/>
                <a:ea typeface="+mn-ea"/>
              </a:rPr>
              <a:t>mld</a:t>
            </a:r>
            <a:r>
              <a:rPr lang="en-US" altLang="ko-KR" sz="1200" b="0" spc="0" baseline="0" dirty="0" smtClean="0">
                <a:latin typeface="+mn-lt"/>
                <a:ea typeface="+mn-ea"/>
              </a:rPr>
              <a:t> was low.</a:t>
            </a:r>
          </a:p>
          <a:p>
            <a:pPr marL="0" marR="0" indent="0" algn="just" defTabSz="914400" rtl="0" eaLnBrk="1" fontAlgn="base" latinLnBrk="1" hangingPunct="1">
              <a:lnSpc>
                <a:spcPts val="2400"/>
              </a:lnSpc>
              <a:spcBef>
                <a:spcPts val="0"/>
              </a:spcBef>
              <a:spcAft>
                <a:spcPct val="0"/>
              </a:spcAft>
              <a:buClrTx/>
              <a:buSzTx/>
              <a:buFontTx/>
              <a:buNone/>
              <a:tabLst/>
              <a:defRPr/>
            </a:pPr>
            <a:endParaRPr lang="en-US" altLang="ko-KR" sz="1200" b="1" spc="0" baseline="0" dirty="0" smtClean="0">
              <a:latin typeface="+mn-lt"/>
              <a:ea typeface="+mn-ea"/>
            </a:endParaRPr>
          </a:p>
          <a:p>
            <a:pPr marL="0" marR="0" indent="0" algn="just" defTabSz="914400" rtl="0" eaLnBrk="1" fontAlgn="base" latinLnBrk="1" hangingPunct="1">
              <a:lnSpc>
                <a:spcPts val="2400"/>
              </a:lnSpc>
              <a:spcBef>
                <a:spcPts val="0"/>
              </a:spcBef>
              <a:spcAft>
                <a:spcPct val="0"/>
              </a:spcAft>
              <a:buClrTx/>
              <a:buSzTx/>
              <a:buFontTx/>
              <a:buNone/>
              <a:tabLst/>
              <a:defRPr/>
            </a:pPr>
            <a:r>
              <a:rPr lang="ko-KR" altLang="en-US" sz="1200" b="0" spc="0" baseline="0" dirty="0" smtClean="0">
                <a:latin typeface="+mn-lt"/>
                <a:ea typeface="+mn-ea"/>
              </a:rPr>
              <a:t>실험결과를 보이기 앞서</a:t>
            </a:r>
            <a:r>
              <a:rPr lang="en-US" altLang="ko-KR" sz="1200" b="0" spc="0" baseline="0" dirty="0" smtClean="0">
                <a:latin typeface="+mn-lt"/>
                <a:ea typeface="+mn-ea"/>
              </a:rPr>
              <a:t>, </a:t>
            </a:r>
            <a:r>
              <a:rPr lang="ko-KR" altLang="en-US" sz="1200" b="0" spc="0" baseline="0" dirty="0" smtClean="0">
                <a:latin typeface="+mn-lt"/>
                <a:ea typeface="+mn-ea"/>
              </a:rPr>
              <a:t>모형 검증을 위해 </a:t>
            </a:r>
            <a:r>
              <a:rPr lang="ko-KR" altLang="en-US" sz="1200" b="0" spc="0" baseline="0" dirty="0" err="1" smtClean="0">
                <a:latin typeface="+mn-lt"/>
                <a:ea typeface="+mn-ea"/>
              </a:rPr>
              <a:t>스핀업</a:t>
            </a:r>
            <a:r>
              <a:rPr lang="ko-KR" altLang="en-US" sz="1200" b="0" spc="0" baseline="0" dirty="0" smtClean="0">
                <a:latin typeface="+mn-lt"/>
                <a:ea typeface="+mn-ea"/>
              </a:rPr>
              <a:t> 결과를 살펴보면</a:t>
            </a:r>
            <a:r>
              <a:rPr lang="en-US" altLang="ko-KR" sz="1200" b="0" spc="0" baseline="0" dirty="0" smtClean="0">
                <a:latin typeface="+mn-lt"/>
                <a:ea typeface="+mn-ea"/>
              </a:rPr>
              <a:t>,</a:t>
            </a:r>
          </a:p>
          <a:p>
            <a:pPr marL="0" marR="0" indent="0" algn="just" defTabSz="914400" rtl="0" eaLnBrk="1" fontAlgn="base" latinLnBrk="1" hangingPunct="1">
              <a:lnSpc>
                <a:spcPts val="2400"/>
              </a:lnSpc>
              <a:spcBef>
                <a:spcPts val="0"/>
              </a:spcBef>
              <a:spcAft>
                <a:spcPct val="0"/>
              </a:spcAft>
              <a:buClrTx/>
              <a:buSzTx/>
              <a:buFontTx/>
              <a:buNone/>
              <a:tabLst/>
              <a:defRPr/>
            </a:pPr>
            <a:r>
              <a:rPr lang="ko-KR" altLang="en-US" sz="1200" b="0" spc="0" baseline="0" dirty="0" smtClean="0">
                <a:latin typeface="+mn-lt"/>
                <a:ea typeface="+mn-ea"/>
              </a:rPr>
              <a:t>왼쪽 그림은 </a:t>
            </a:r>
            <a:r>
              <a:rPr lang="en-US" altLang="ko-KR" sz="1200" b="0" spc="0" baseline="0" dirty="0" smtClean="0">
                <a:latin typeface="+mn-lt"/>
                <a:ea typeface="+mn-ea"/>
              </a:rPr>
              <a:t>2</a:t>
            </a:r>
            <a:r>
              <a:rPr lang="ko-KR" altLang="en-US" sz="1200" b="0" spc="0" baseline="0" dirty="0" smtClean="0">
                <a:latin typeface="+mn-lt"/>
                <a:ea typeface="+mn-ea"/>
              </a:rPr>
              <a:t>월과 </a:t>
            </a:r>
            <a:r>
              <a:rPr lang="en-US" altLang="ko-KR" sz="1200" b="0" spc="0" baseline="0" dirty="0" smtClean="0">
                <a:latin typeface="+mn-lt"/>
                <a:ea typeface="+mn-ea"/>
              </a:rPr>
              <a:t>8</a:t>
            </a:r>
            <a:r>
              <a:rPr lang="ko-KR" altLang="en-US" sz="1200" b="0" spc="0" baseline="0" dirty="0" smtClean="0">
                <a:latin typeface="+mn-lt"/>
                <a:ea typeface="+mn-ea"/>
              </a:rPr>
              <a:t>월의 해면수온과 표층 해류의 모사 결과이다</a:t>
            </a:r>
            <a:r>
              <a:rPr lang="en-US" altLang="ko-KR" sz="1200" b="0" spc="0" baseline="0" dirty="0" smtClean="0">
                <a:latin typeface="+mn-lt"/>
                <a:ea typeface="+mn-ea"/>
              </a:rPr>
              <a:t>. </a:t>
            </a:r>
            <a:r>
              <a:rPr lang="ko-KR" altLang="en-US" sz="1200" b="0" spc="0" baseline="0" dirty="0" smtClean="0">
                <a:latin typeface="+mn-lt"/>
                <a:ea typeface="+mn-ea"/>
              </a:rPr>
              <a:t>해면 수온과 표층 해류 패턴이 동한난류가 이안하여 동진 사행하는 패턴</a:t>
            </a:r>
            <a:r>
              <a:rPr lang="en-US" altLang="ko-KR" sz="1200" b="0" spc="0" baseline="0" dirty="0" smtClean="0">
                <a:latin typeface="+mn-lt"/>
                <a:ea typeface="+mn-ea"/>
              </a:rPr>
              <a:t>, </a:t>
            </a:r>
            <a:r>
              <a:rPr lang="ko-KR" altLang="en-US" sz="1200" b="0" spc="0" baseline="0" dirty="0" smtClean="0">
                <a:latin typeface="+mn-lt"/>
                <a:ea typeface="+mn-ea"/>
              </a:rPr>
              <a:t>일본 </a:t>
            </a:r>
            <a:r>
              <a:rPr lang="ko-KR" altLang="en-US" sz="1200" b="0" spc="0" baseline="0" dirty="0" err="1" smtClean="0">
                <a:latin typeface="+mn-lt"/>
                <a:ea typeface="+mn-ea"/>
              </a:rPr>
              <a:t>연안류</a:t>
            </a:r>
            <a:r>
              <a:rPr lang="ko-KR" altLang="en-US" sz="1200" b="0" spc="0" baseline="0" dirty="0" smtClean="0">
                <a:latin typeface="+mn-lt"/>
                <a:ea typeface="+mn-ea"/>
              </a:rPr>
              <a:t> 패턴 등과 같은</a:t>
            </a:r>
            <a:r>
              <a:rPr lang="en-US" altLang="ko-KR" sz="1200" b="0" spc="0" baseline="0" dirty="0" smtClean="0">
                <a:latin typeface="+mn-lt"/>
                <a:ea typeface="+mn-ea"/>
              </a:rPr>
              <a:t> </a:t>
            </a:r>
            <a:r>
              <a:rPr lang="ko-KR" altLang="en-US" sz="1200" b="0" spc="0" baseline="0" dirty="0" smtClean="0">
                <a:latin typeface="+mn-lt"/>
                <a:ea typeface="+mn-ea"/>
              </a:rPr>
              <a:t>주요 해류시스템이 재현되고 있다</a:t>
            </a:r>
            <a:r>
              <a:rPr lang="en-US" altLang="ko-KR" sz="1200" b="0" spc="0" baseline="0" dirty="0" smtClean="0">
                <a:latin typeface="+mn-lt"/>
                <a:ea typeface="+mn-ea"/>
              </a:rPr>
              <a:t>.</a:t>
            </a:r>
          </a:p>
          <a:p>
            <a:pPr marL="0" marR="0" indent="0" algn="just" defTabSz="914400" rtl="0" eaLnBrk="1" fontAlgn="base" latinLnBrk="1" hangingPunct="1">
              <a:lnSpc>
                <a:spcPts val="2400"/>
              </a:lnSpc>
              <a:spcBef>
                <a:spcPts val="0"/>
              </a:spcBef>
              <a:spcAft>
                <a:spcPct val="0"/>
              </a:spcAft>
              <a:buClrTx/>
              <a:buSzTx/>
              <a:buFontTx/>
              <a:buNone/>
              <a:tabLst/>
              <a:defRPr/>
            </a:pPr>
            <a:r>
              <a:rPr lang="ko-KR" altLang="en-US" sz="1200" b="0" spc="0" baseline="0" dirty="0" smtClean="0">
                <a:latin typeface="+mn-lt"/>
                <a:ea typeface="+mn-ea"/>
              </a:rPr>
              <a:t>이 그림은 </a:t>
            </a:r>
            <a:r>
              <a:rPr lang="ko-KR" altLang="en-US" sz="1200" b="0" spc="0" baseline="0" dirty="0" err="1" smtClean="0">
                <a:latin typeface="+mn-lt"/>
                <a:ea typeface="+mn-ea"/>
              </a:rPr>
              <a:t>혼합층</a:t>
            </a:r>
            <a:r>
              <a:rPr lang="ko-KR" altLang="en-US" sz="1200" b="0" spc="0" baseline="0" dirty="0" smtClean="0">
                <a:latin typeface="+mn-lt"/>
                <a:ea typeface="+mn-ea"/>
              </a:rPr>
              <a:t> 깊이 분포의 결과로</a:t>
            </a:r>
            <a:r>
              <a:rPr lang="en-US" altLang="ko-KR" sz="1200" b="0" spc="0" baseline="0" dirty="0" smtClean="0">
                <a:latin typeface="+mn-lt"/>
                <a:ea typeface="+mn-ea"/>
              </a:rPr>
              <a:t>, </a:t>
            </a:r>
            <a:r>
              <a:rPr lang="ko-KR" altLang="en-US" sz="1200" b="0" spc="0" baseline="0" dirty="0" smtClean="0">
                <a:latin typeface="+mn-lt"/>
                <a:ea typeface="+mn-ea"/>
              </a:rPr>
              <a:t>겨울철 표층 냉각과 강한 바람에 의해 </a:t>
            </a:r>
            <a:r>
              <a:rPr lang="ko-KR" altLang="en-US" sz="1200" b="0" spc="0" baseline="0" dirty="0" err="1" smtClean="0">
                <a:latin typeface="+mn-lt"/>
                <a:ea typeface="+mn-ea"/>
              </a:rPr>
              <a:t>혼합층이</a:t>
            </a:r>
            <a:r>
              <a:rPr lang="ko-KR" altLang="en-US" sz="1200" b="0" spc="0" baseline="0" dirty="0" smtClean="0">
                <a:latin typeface="+mn-lt"/>
                <a:ea typeface="+mn-ea"/>
              </a:rPr>
              <a:t> 깊어지는 현상과</a:t>
            </a:r>
            <a:r>
              <a:rPr lang="en-US" altLang="ko-KR" sz="1200" b="0" spc="0" baseline="0" dirty="0" smtClean="0">
                <a:latin typeface="+mn-lt"/>
                <a:ea typeface="+mn-ea"/>
              </a:rPr>
              <a:t> </a:t>
            </a:r>
            <a:r>
              <a:rPr lang="ko-KR" altLang="en-US" sz="1200" b="0" spc="0" baseline="0" dirty="0" smtClean="0">
                <a:latin typeface="+mn-lt"/>
                <a:ea typeface="+mn-ea"/>
              </a:rPr>
              <a:t>여름철에 얕아지는 현상이 재현되고 있습니다</a:t>
            </a:r>
            <a:r>
              <a:rPr lang="en-US" altLang="ko-KR" sz="1200" b="0" spc="0" baseline="0" dirty="0" smtClean="0">
                <a:latin typeface="+mn-lt"/>
                <a:ea typeface="+mn-ea"/>
              </a:rPr>
              <a:t>.</a:t>
            </a:r>
            <a:r>
              <a:rPr lang="ko-KR" altLang="en-US" sz="1200" b="0" spc="0" baseline="0" dirty="0" smtClean="0">
                <a:latin typeface="+mn-lt"/>
                <a:ea typeface="+mn-ea"/>
              </a:rPr>
              <a:t> </a:t>
            </a:r>
            <a:endParaRPr lang="en-US" altLang="ko-KR" sz="1200" b="0" spc="0" baseline="0" dirty="0" smtClean="0">
              <a:latin typeface="+mn-lt"/>
              <a:ea typeface="+mn-ea"/>
            </a:endParaRPr>
          </a:p>
          <a:p>
            <a:pPr marL="0" marR="0" indent="0" algn="just" defTabSz="914400" rtl="0" eaLnBrk="1" fontAlgn="base" latinLnBrk="1" hangingPunct="1">
              <a:lnSpc>
                <a:spcPts val="2400"/>
              </a:lnSpc>
              <a:spcBef>
                <a:spcPts val="0"/>
              </a:spcBef>
              <a:spcAft>
                <a:spcPct val="0"/>
              </a:spcAft>
              <a:buClrTx/>
              <a:buSzTx/>
              <a:buFontTx/>
              <a:buNone/>
              <a:tabLst/>
              <a:defRPr/>
            </a:pPr>
            <a:endParaRPr lang="en-US" altLang="ko-KR" sz="1200" b="1" spc="0" baseline="0" dirty="0" smtClean="0">
              <a:latin typeface="+mn-lt"/>
              <a:ea typeface="+mn-ea"/>
            </a:endParaRPr>
          </a:p>
          <a:p>
            <a:pPr marL="0" marR="0" indent="0" algn="just" defTabSz="914400" rtl="0" eaLnBrk="1" fontAlgn="base" latinLnBrk="1" hangingPunct="1">
              <a:lnSpc>
                <a:spcPts val="2400"/>
              </a:lnSpc>
              <a:spcBef>
                <a:spcPts val="0"/>
              </a:spcBef>
              <a:spcAft>
                <a:spcPct val="0"/>
              </a:spcAft>
              <a:buClrTx/>
              <a:buSzTx/>
              <a:buFontTx/>
              <a:buNone/>
              <a:tabLst/>
              <a:defRPr/>
            </a:pPr>
            <a:endParaRPr lang="en-US" altLang="ko-KR" sz="1200" strike="sngStrike" spc="0" baseline="0" dirty="0" smtClean="0">
              <a:latin typeface="+mn-lt"/>
              <a:ea typeface="+mn-ea"/>
            </a:endParaRPr>
          </a:p>
          <a:p>
            <a:pPr marL="0" marR="0" indent="0" algn="just" defTabSz="914400" rtl="0" eaLnBrk="1" fontAlgn="base" latinLnBrk="1" hangingPunct="1">
              <a:lnSpc>
                <a:spcPts val="2400"/>
              </a:lnSpc>
              <a:spcBef>
                <a:spcPts val="0"/>
              </a:spcBef>
              <a:spcAft>
                <a:spcPct val="0"/>
              </a:spcAft>
              <a:buClrTx/>
              <a:buSzTx/>
              <a:buFontTx/>
              <a:buNone/>
              <a:tabLst/>
              <a:defRPr/>
            </a:pPr>
            <a:endParaRPr lang="en-US" altLang="ko-KR" sz="1200" strike="sngStrike" spc="0" baseline="0" dirty="0" smtClean="0">
              <a:latin typeface="+mn-lt"/>
              <a:ea typeface="+mn-ea"/>
            </a:endParaRPr>
          </a:p>
          <a:p>
            <a:pPr marL="0" marR="0" indent="0" algn="just" defTabSz="914400" rtl="0" eaLnBrk="1" fontAlgn="base" latinLnBrk="1" hangingPunct="1">
              <a:lnSpc>
                <a:spcPts val="2400"/>
              </a:lnSpc>
              <a:spcBef>
                <a:spcPts val="0"/>
              </a:spcBef>
              <a:spcAft>
                <a:spcPct val="0"/>
              </a:spcAft>
              <a:buClrTx/>
              <a:buSzTx/>
              <a:buFontTx/>
              <a:buNone/>
              <a:tabLst/>
              <a:defRPr/>
            </a:pPr>
            <a:r>
              <a:rPr lang="en-US" altLang="ko-KR" sz="1200" strike="sngStrike" spc="0" baseline="0" dirty="0" smtClean="0">
                <a:latin typeface="+mn-lt"/>
                <a:ea typeface="+mn-ea"/>
              </a:rPr>
              <a:t>The model overestimates surface sea temperature in winter and summer about 1 Celsius degree in all of the East Sea  but simulates a horizontal distribution of it reasonably well. </a:t>
            </a:r>
            <a:r>
              <a:rPr lang="en-US" altLang="ko-KR" sz="1200" b="1" strike="sngStrike" spc="0" baseline="0" dirty="0" smtClean="0">
                <a:latin typeface="+mn-lt"/>
                <a:ea typeface="+mn-ea"/>
              </a:rPr>
              <a:t>(</a:t>
            </a:r>
            <a:r>
              <a:rPr lang="ko-KR" altLang="en-US" sz="1200" b="1" strike="sngStrike" spc="0" baseline="0" dirty="0" smtClean="0">
                <a:latin typeface="+mn-lt"/>
                <a:ea typeface="+mn-ea"/>
              </a:rPr>
              <a:t>이 내용을 언급하려면 관측그림을 함께 보여줘야함</a:t>
            </a:r>
            <a:r>
              <a:rPr lang="en-US" altLang="ko-KR" sz="1200" b="1" strike="sngStrike" spc="0" baseline="0" dirty="0" smtClean="0">
                <a:latin typeface="+mn-lt"/>
                <a:ea typeface="+mn-ea"/>
              </a:rPr>
              <a:t>.)</a:t>
            </a:r>
          </a:p>
          <a:p>
            <a:pPr algn="just">
              <a:lnSpc>
                <a:spcPts val="2400"/>
              </a:lnSpc>
              <a:spcBef>
                <a:spcPts val="0"/>
              </a:spcBef>
            </a:pPr>
            <a:endParaRPr lang="en-US" altLang="ko-KR" sz="1200" spc="0" baseline="0" dirty="0" smtClean="0">
              <a:latin typeface="+mn-lt"/>
              <a:ea typeface="+mn-ea"/>
            </a:endParaRPr>
          </a:p>
          <a:p>
            <a:endParaRPr lang="en-US" altLang="ko-KR" dirty="0" smtClean="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16</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lgn="just">
              <a:lnSpc>
                <a:spcPts val="2400"/>
              </a:lnSpc>
              <a:spcBef>
                <a:spcPts val="0"/>
              </a:spcBef>
            </a:pPr>
            <a:r>
              <a:rPr lang="en-US" altLang="ko-KR" sz="1200" b="0" spc="0" baseline="0" dirty="0" smtClean="0">
                <a:latin typeface="+mn-lt"/>
                <a:ea typeface="+mn-ea"/>
              </a:rPr>
              <a:t>These figures show </a:t>
            </a:r>
            <a:r>
              <a:rPr lang="en-US" altLang="ko-KR" sz="1200" b="0" spc="0" baseline="0" dirty="0" err="1" smtClean="0">
                <a:latin typeface="+mn-lt"/>
                <a:ea typeface="+mn-ea"/>
              </a:rPr>
              <a:t>Chl.a</a:t>
            </a:r>
            <a:r>
              <a:rPr lang="en-US" altLang="ko-KR" sz="1200" b="0" spc="0" baseline="0" dirty="0" smtClean="0">
                <a:latin typeface="+mn-lt"/>
                <a:ea typeface="+mn-ea"/>
              </a:rPr>
              <a:t> concentration distribution from Jan to Dec. </a:t>
            </a:r>
          </a:p>
          <a:p>
            <a:pPr algn="just">
              <a:lnSpc>
                <a:spcPts val="2400"/>
              </a:lnSpc>
              <a:spcBef>
                <a:spcPts val="0"/>
              </a:spcBef>
            </a:pPr>
            <a:r>
              <a:rPr lang="en-US" altLang="ko-KR" sz="1200" b="0" spc="0" baseline="0" dirty="0" smtClean="0">
                <a:latin typeface="+mn-lt"/>
                <a:ea typeface="+mn-ea"/>
              </a:rPr>
              <a:t>simulated results is on the left and the observed results from a satellite is on the right. </a:t>
            </a:r>
          </a:p>
          <a:p>
            <a:pPr algn="just">
              <a:lnSpc>
                <a:spcPts val="2400"/>
              </a:lnSpc>
              <a:spcBef>
                <a:spcPts val="0"/>
              </a:spcBef>
            </a:pPr>
            <a:r>
              <a:rPr lang="en-US" altLang="ko-KR" sz="1200" b="0" spc="0" baseline="0" dirty="0" smtClean="0">
                <a:latin typeface="+mn-lt"/>
                <a:ea typeface="+mn-ea"/>
              </a:rPr>
              <a:t>the bimodal seasonal blooms in spring and fall were shown in the surface layer.</a:t>
            </a:r>
            <a:endParaRPr lang="en-US" altLang="ko-KR" b="0" spc="0" baseline="0" dirty="0" smtClean="0">
              <a:latin typeface="+mn-lt"/>
            </a:endParaRPr>
          </a:p>
          <a:p>
            <a:endParaRPr lang="en-US" altLang="ko-KR" dirty="0" smtClean="0"/>
          </a:p>
          <a:p>
            <a:r>
              <a:rPr lang="ko-KR" altLang="en-US" dirty="0" smtClean="0"/>
              <a:t>또한</a:t>
            </a:r>
            <a:r>
              <a:rPr lang="en-US" altLang="ko-KR" dirty="0" smtClean="0"/>
              <a:t>, 1</a:t>
            </a:r>
            <a:r>
              <a:rPr lang="ko-KR" altLang="en-US" dirty="0" smtClean="0"/>
              <a:t>월부터 </a:t>
            </a:r>
            <a:r>
              <a:rPr lang="en-US" altLang="ko-KR" dirty="0" smtClean="0"/>
              <a:t>12</a:t>
            </a:r>
            <a:r>
              <a:rPr lang="ko-KR" altLang="en-US" dirty="0" smtClean="0"/>
              <a:t>월의 </a:t>
            </a:r>
            <a:r>
              <a:rPr lang="ko-KR" altLang="en-US" dirty="0" err="1" smtClean="0"/>
              <a:t>클로로필</a:t>
            </a:r>
            <a:r>
              <a:rPr lang="en-US" altLang="ko-KR" dirty="0" smtClean="0"/>
              <a:t>a</a:t>
            </a:r>
            <a:r>
              <a:rPr lang="en-US" altLang="ko-KR" baseline="0" dirty="0" smtClean="0"/>
              <a:t>  </a:t>
            </a:r>
            <a:r>
              <a:rPr lang="ko-KR" altLang="en-US" baseline="0" dirty="0" smtClean="0"/>
              <a:t>농도 분포를 살펴보면</a:t>
            </a:r>
            <a:r>
              <a:rPr lang="en-US" altLang="ko-KR" baseline="0" dirty="0" smtClean="0"/>
              <a:t>, </a:t>
            </a:r>
            <a:r>
              <a:rPr lang="ko-KR" altLang="en-US" baseline="0" dirty="0" smtClean="0"/>
              <a:t>왼쪽은 모형 결과이고 오른쪽은 위성이미지입니다</a:t>
            </a:r>
            <a:r>
              <a:rPr lang="en-US" altLang="ko-KR" baseline="0" dirty="0" smtClean="0"/>
              <a:t>.</a:t>
            </a:r>
          </a:p>
          <a:p>
            <a:r>
              <a:rPr lang="ko-KR" altLang="en-US" baseline="0" dirty="0" smtClean="0"/>
              <a:t>봄철과 가을철에 나타나는 두 개의 번성이 보실 수 있습니다</a:t>
            </a:r>
            <a:r>
              <a:rPr lang="en-US" altLang="ko-KR" baseline="0" dirty="0" smtClean="0"/>
              <a:t>.</a:t>
            </a:r>
          </a:p>
          <a:p>
            <a:endParaRPr lang="en-US" altLang="ko-KR" dirty="0" smtClean="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17</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0" dirty="0" smtClean="0"/>
              <a:t>Let’s move on to the experiment</a:t>
            </a:r>
            <a:r>
              <a:rPr lang="en-US" altLang="ko-KR" b="0" baseline="0" dirty="0" smtClean="0"/>
              <a:t> results.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0" baseline="0" dirty="0" smtClean="0"/>
              <a:t>These are chlorophyll-a concentration,</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0" baseline="0" dirty="0" smtClean="0"/>
              <a:t>the seasonally varying nutrient flux case is on the left and the no nutrient flux case is on the right.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In the southern East Sea,</a:t>
            </a:r>
            <a:r>
              <a:rPr lang="en-US" altLang="ko-KR" baseline="0" dirty="0" smtClean="0"/>
              <a:t> the spring and fall blooms appear in the first case but not in the latter case.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In the northern East Sea, however, there seems no distinct difference in the bimodal seasonal blooms between the cases.</a:t>
            </a:r>
            <a:endParaRPr lang="en-US" altLang="ko-KR" b="1"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This suggests that the nutrient transport through the Korea strait plays an important role in determining the </a:t>
            </a:r>
            <a:r>
              <a:rPr lang="en-US" altLang="ko-KR" baseline="0" dirty="0" err="1" smtClean="0"/>
              <a:t>chl.a</a:t>
            </a:r>
            <a:r>
              <a:rPr lang="en-US" altLang="ko-KR" baseline="0" dirty="0" smtClean="0"/>
              <a:t> distribution in the southern East Sea, but not in the northern East Sea.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수치실험 결과입니다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왼쪽 그림은 계절 변화하는 </a:t>
            </a:r>
            <a:r>
              <a:rPr lang="ko-KR" altLang="en-US" baseline="0" dirty="0" err="1" smtClean="0"/>
              <a:t>영양염이</a:t>
            </a:r>
            <a:r>
              <a:rPr lang="ko-KR" altLang="en-US" baseline="0" dirty="0" smtClean="0"/>
              <a:t> 수송되는 경우의 실험결과이고</a:t>
            </a:r>
            <a:r>
              <a:rPr lang="en-US" altLang="ko-KR" baseline="0" dirty="0" smtClean="0"/>
              <a:t> </a:t>
            </a:r>
            <a:r>
              <a:rPr lang="ko-KR" altLang="en-US" baseline="0" dirty="0" smtClean="0"/>
              <a:t>오른쪽은 </a:t>
            </a:r>
            <a:r>
              <a:rPr lang="ko-KR" altLang="en-US" baseline="0" dirty="0" err="1" smtClean="0"/>
              <a:t>영양염</a:t>
            </a:r>
            <a:r>
              <a:rPr lang="ko-KR" altLang="en-US" baseline="0" dirty="0" smtClean="0"/>
              <a:t> 수송이 없는 경우의 실험결과입니다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수송이 없을 경우</a:t>
            </a:r>
            <a:r>
              <a:rPr lang="en-US" altLang="ko-KR" baseline="0" dirty="0" smtClean="0"/>
              <a:t>, </a:t>
            </a:r>
            <a:r>
              <a:rPr lang="ko-KR" altLang="en-US" baseline="0" dirty="0" smtClean="0"/>
              <a:t>동해 남부해역의 봄 번성과 가을번성이 나타나지 않음을 확인할 수 있습니다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그러나</a:t>
            </a:r>
            <a:r>
              <a:rPr lang="en-US" altLang="ko-KR" baseline="0" dirty="0" smtClean="0"/>
              <a:t>, </a:t>
            </a:r>
            <a:r>
              <a:rPr lang="ko-KR" altLang="en-US" baseline="0" dirty="0" smtClean="0"/>
              <a:t>동해 북부해역의 봄 번성</a:t>
            </a:r>
            <a:r>
              <a:rPr lang="en-US" altLang="ko-KR" baseline="0" dirty="0" smtClean="0"/>
              <a:t>, </a:t>
            </a:r>
            <a:r>
              <a:rPr lang="ko-KR" altLang="en-US" baseline="0" dirty="0" smtClean="0"/>
              <a:t>가을 번성은 두 실험 결과에 두드러진 차이가 나타나지 않습니다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이는 대한해협을 통한 </a:t>
            </a:r>
            <a:r>
              <a:rPr lang="ko-KR" altLang="en-US" baseline="0" dirty="0" err="1" smtClean="0"/>
              <a:t>영양염</a:t>
            </a:r>
            <a:r>
              <a:rPr lang="ko-KR" altLang="en-US" baseline="0" dirty="0" smtClean="0"/>
              <a:t> 수송이 동해 북부해역보다 남부해역에 중대한 영향을 미친다는 걸 나타냅니다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18</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0" baseline="0" dirty="0" smtClean="0"/>
              <a:t>Here it shows you the vertical distribution of </a:t>
            </a:r>
            <a:r>
              <a:rPr lang="en-US" altLang="ko-KR" b="0" baseline="0" dirty="0" err="1" smtClean="0"/>
              <a:t>chla</a:t>
            </a:r>
            <a:r>
              <a:rPr lang="en-US" altLang="ko-KR" b="0" baseline="0" dirty="0" smtClean="0"/>
              <a:t> and nutrient along the 134 degrees East during Summer and early Fall.</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0" baseline="0" dirty="0" smtClean="0"/>
              <a:t>In the case of no nutrient flux, the subsurface chlorophyll maximum layer does not appear in the southern East Sea. The nutrient concentration is low in the corresponding area.</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The difference in nutrient concentration between the two case are 4-5 </a:t>
            </a:r>
            <a:r>
              <a:rPr lang="en-US" altLang="ko-KR" baseline="0" dirty="0" err="1" smtClean="0"/>
              <a:t>mmol</a:t>
            </a:r>
            <a:r>
              <a:rPr lang="en-US" altLang="ko-KR" baseline="0" dirty="0" smtClean="0"/>
              <a:t> N/m3 in the southern waters and is  1-2 </a:t>
            </a:r>
            <a:r>
              <a:rPr lang="en-US" altLang="ko-KR" baseline="0" dirty="0" err="1" smtClean="0"/>
              <a:t>mmol</a:t>
            </a:r>
            <a:r>
              <a:rPr lang="en-US" altLang="ko-KR" baseline="0" dirty="0" smtClean="0"/>
              <a:t> N/m3 in the northern waters.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You can see it is larger in the southern water than in the northern water.</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동경 </a:t>
            </a:r>
            <a:r>
              <a:rPr lang="en-US" altLang="ko-KR" baseline="0" dirty="0" smtClean="0"/>
              <a:t>134</a:t>
            </a:r>
            <a:r>
              <a:rPr lang="ko-KR" altLang="en-US" baseline="0" dirty="0" smtClean="0"/>
              <a:t>도의 </a:t>
            </a:r>
            <a:r>
              <a:rPr lang="ko-KR" altLang="en-US" baseline="0" dirty="0" err="1" smtClean="0"/>
              <a:t>클로로필</a:t>
            </a:r>
            <a:r>
              <a:rPr lang="en-US" altLang="ko-KR" baseline="0" dirty="0" smtClean="0"/>
              <a:t>a</a:t>
            </a:r>
            <a:r>
              <a:rPr lang="ko-KR" altLang="en-US" baseline="0" dirty="0" smtClean="0"/>
              <a:t>와 영양염 연직 분포도 입니다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err="1" smtClean="0"/>
              <a:t>영양염</a:t>
            </a:r>
            <a:r>
              <a:rPr lang="ko-KR" altLang="en-US" baseline="0" dirty="0" smtClean="0"/>
              <a:t> 수송이 없을 시</a:t>
            </a:r>
            <a:r>
              <a:rPr lang="en-US" altLang="ko-KR" baseline="0" dirty="0" smtClean="0"/>
              <a:t>, </a:t>
            </a:r>
            <a:r>
              <a:rPr lang="ko-KR" altLang="en-US" baseline="0" dirty="0" err="1" smtClean="0"/>
              <a:t>아표층</a:t>
            </a:r>
            <a:r>
              <a:rPr lang="ko-KR" altLang="en-US" baseline="0" dirty="0" smtClean="0"/>
              <a:t> </a:t>
            </a:r>
            <a:r>
              <a:rPr lang="ko-KR" altLang="en-US" baseline="0" dirty="0" err="1" smtClean="0"/>
              <a:t>클로로필</a:t>
            </a:r>
            <a:r>
              <a:rPr lang="ko-KR" altLang="en-US" baseline="0" dirty="0" smtClean="0"/>
              <a:t> </a:t>
            </a:r>
            <a:r>
              <a:rPr lang="ko-KR" altLang="en-US" baseline="0" dirty="0" err="1" smtClean="0"/>
              <a:t>최대층이</a:t>
            </a:r>
            <a:r>
              <a:rPr lang="ko-KR" altLang="en-US" baseline="0" dirty="0" smtClean="0"/>
              <a:t> 동해 남부해역에서 나타나지 않습니다</a:t>
            </a:r>
            <a:r>
              <a:rPr lang="en-US" altLang="ko-KR" baseline="0" dirty="0" smtClean="0"/>
              <a:t>. </a:t>
            </a:r>
            <a:r>
              <a:rPr lang="ko-KR" altLang="en-US" baseline="0" dirty="0" smtClean="0"/>
              <a:t>해당 해역의 영양염도 낮습니다</a:t>
            </a:r>
            <a:r>
              <a:rPr lang="en-US" altLang="ko-KR" baseline="0" dirty="0" smtClean="0"/>
              <a:t>. </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두 실험 간의 </a:t>
            </a:r>
            <a:r>
              <a:rPr lang="ko-KR" altLang="en-US" baseline="0" dirty="0" err="1" smtClean="0"/>
              <a:t>영양염</a:t>
            </a:r>
            <a:r>
              <a:rPr lang="ko-KR" altLang="en-US" baseline="0" dirty="0" smtClean="0"/>
              <a:t> 차이가 동해 남부해역에서 동해 북부해역보다 크게 나타납니다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err="1" smtClean="0"/>
              <a:t>영양염</a:t>
            </a:r>
            <a:r>
              <a:rPr lang="ko-KR" altLang="en-US" baseline="0" dirty="0" smtClean="0"/>
              <a:t> 수송이 없을 경우의 </a:t>
            </a:r>
            <a:r>
              <a:rPr lang="ko-KR" altLang="en-US" baseline="0" dirty="0" err="1" smtClean="0"/>
              <a:t>영양염</a:t>
            </a:r>
            <a:r>
              <a:rPr lang="ko-KR" altLang="en-US" baseline="0" dirty="0" smtClean="0"/>
              <a:t> 농도는 </a:t>
            </a:r>
            <a:r>
              <a:rPr lang="ko-KR" altLang="en-US" baseline="0" dirty="0" err="1" smtClean="0"/>
              <a:t>계절변화하는</a:t>
            </a:r>
            <a:r>
              <a:rPr lang="ko-KR" altLang="en-US" baseline="0" dirty="0" smtClean="0"/>
              <a:t> </a:t>
            </a:r>
            <a:r>
              <a:rPr lang="ko-KR" altLang="en-US" baseline="0" dirty="0" err="1" smtClean="0"/>
              <a:t>영양염</a:t>
            </a:r>
            <a:r>
              <a:rPr lang="ko-KR" altLang="en-US" baseline="0" dirty="0" smtClean="0"/>
              <a:t> 수송이 있는 경우의 </a:t>
            </a:r>
            <a:r>
              <a:rPr lang="ko-KR" altLang="en-US" baseline="0" dirty="0" err="1" smtClean="0"/>
              <a:t>영양염</a:t>
            </a:r>
            <a:r>
              <a:rPr lang="ko-KR" altLang="en-US" baseline="0" dirty="0" smtClean="0"/>
              <a:t> 농도보다</a:t>
            </a:r>
            <a:r>
              <a:rPr lang="en-US" altLang="ko-KR" baseline="0" dirty="0" smtClean="0"/>
              <a:t> </a:t>
            </a:r>
            <a:r>
              <a:rPr lang="ko-KR" altLang="en-US" baseline="0" dirty="0" err="1" smtClean="0"/>
              <a:t>아극전선이</a:t>
            </a:r>
            <a:r>
              <a:rPr lang="ko-KR" altLang="en-US" baseline="0" dirty="0" smtClean="0"/>
              <a:t> 형성되는 북위 </a:t>
            </a:r>
            <a:r>
              <a:rPr lang="en-US" altLang="ko-KR" baseline="0" dirty="0" smtClean="0"/>
              <a:t>39</a:t>
            </a:r>
            <a:r>
              <a:rPr lang="ko-KR" altLang="en-US" baseline="0" dirty="0" smtClean="0"/>
              <a:t>도 기준으로 그 이남 해역에서는 </a:t>
            </a:r>
            <a:r>
              <a:rPr lang="en-US" altLang="ko-KR" baseline="0" dirty="0" smtClean="0"/>
              <a:t>4-5 </a:t>
            </a:r>
            <a:r>
              <a:rPr lang="en-US" altLang="ko-KR" baseline="0" dirty="0" err="1" smtClean="0"/>
              <a:t>mmol</a:t>
            </a:r>
            <a:r>
              <a:rPr lang="en-US" altLang="ko-KR" baseline="0" dirty="0" smtClean="0"/>
              <a:t> N/m3, </a:t>
            </a:r>
            <a:r>
              <a:rPr lang="ko-KR" altLang="en-US" baseline="0" dirty="0" smtClean="0"/>
              <a:t>이북 해역에서는 </a:t>
            </a:r>
            <a:r>
              <a:rPr lang="en-US" altLang="ko-KR" baseline="0" dirty="0" smtClean="0"/>
              <a:t>1-2 </a:t>
            </a:r>
            <a:r>
              <a:rPr lang="en-US" altLang="ko-KR" baseline="0" dirty="0" err="1" smtClean="0"/>
              <a:t>mmol</a:t>
            </a:r>
            <a:r>
              <a:rPr lang="en-US" altLang="ko-KR" baseline="0" dirty="0" smtClean="0"/>
              <a:t> N/m3 </a:t>
            </a:r>
            <a:r>
              <a:rPr lang="ko-KR" altLang="en-US" baseline="0" dirty="0" smtClean="0"/>
              <a:t>정도 낮게 나타납니다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smtClean="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19</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As you can see from</a:t>
            </a:r>
            <a:r>
              <a:rPr lang="en-US" altLang="ko-KR" baseline="0" dirty="0" smtClean="0"/>
              <a:t> the figures, in case of no nutrient flux,</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surface nutrient concentration is low in the southern East Sea in winter.</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And this can cause a suppression of phytoplankton bloom in spring,</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and accordingly zooplankton concentration becomes low.</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A similar result is shown in fall.</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In case of no nutrient flux,</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s</a:t>
            </a:r>
            <a:r>
              <a:rPr lang="en-US" altLang="ko-KR" dirty="0" smtClean="0"/>
              <a:t>urface</a:t>
            </a:r>
            <a:r>
              <a:rPr lang="en-US" altLang="ko-KR" baseline="0" dirty="0" smtClean="0"/>
              <a:t> n</a:t>
            </a:r>
            <a:r>
              <a:rPr lang="en-US" altLang="ko-KR" dirty="0" smtClean="0"/>
              <a:t>utrient concentration is low in the</a:t>
            </a:r>
            <a:r>
              <a:rPr lang="en-US" altLang="ko-KR" baseline="0" dirty="0" smtClean="0"/>
              <a:t> southern East Sea,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phytoplankton bloom does not appear and thus, zooplankton concentration becomes low.</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On the right, the figure represents a vertical distribution of nutrient along 130 degrees East in Feb.</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 Solid black lines indicate the mixed layer depth.</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When there is no nutrient transport through the Korea Strait, the nutrient concentration is low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throughout the whole mixed layer in the southern East Sea.</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We can think the reason for this is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the water inflow with a low concentration of nutrient in this region.</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smtClean="0"/>
              <a:t>대한해협 </a:t>
            </a:r>
            <a:r>
              <a:rPr lang="ko-KR" altLang="en-US" dirty="0" err="1" smtClean="0"/>
              <a:t>영양염</a:t>
            </a:r>
            <a:r>
              <a:rPr lang="ko-KR" altLang="en-US" dirty="0" smtClean="0"/>
              <a:t> 수송이 없는 경우</a:t>
            </a:r>
            <a:r>
              <a:rPr lang="en-US" altLang="ko-KR" dirty="0" smtClean="0"/>
              <a:t>, </a:t>
            </a:r>
            <a:r>
              <a:rPr lang="ko-KR" altLang="en-US" dirty="0" smtClean="0"/>
              <a:t>겨울철 동해 남부해역 표층 </a:t>
            </a:r>
            <a:r>
              <a:rPr lang="ko-KR" altLang="en-US" dirty="0" err="1" smtClean="0"/>
              <a:t>영양염</a:t>
            </a:r>
            <a:r>
              <a:rPr lang="ko-KR" altLang="en-US" dirty="0" smtClean="0"/>
              <a:t> 농도가 낮은 결과를 보입니다</a:t>
            </a:r>
            <a:r>
              <a:rPr lang="en-US" altLang="ko-KR"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smtClean="0"/>
              <a:t>이로 인해</a:t>
            </a:r>
            <a:r>
              <a:rPr lang="ko-KR" altLang="en-US" baseline="0" dirty="0" smtClean="0"/>
              <a:t> 봄철에 식물플랑크톤이 번성하지 못하고</a:t>
            </a:r>
            <a:r>
              <a:rPr lang="en-US" altLang="ko-KR" baseline="0" dirty="0" smtClean="0"/>
              <a:t>, </a:t>
            </a:r>
            <a:r>
              <a:rPr lang="ko-KR" altLang="en-US" baseline="0" dirty="0" smtClean="0"/>
              <a:t>동물식물플랑크톤 </a:t>
            </a:r>
            <a:r>
              <a:rPr lang="ko-KR" altLang="en-US" baseline="0" dirty="0" err="1" smtClean="0"/>
              <a:t>생체량도</a:t>
            </a:r>
            <a:r>
              <a:rPr lang="ko-KR" altLang="en-US" baseline="0" dirty="0" smtClean="0"/>
              <a:t> 낮은 농도를 보입니다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또한</a:t>
            </a:r>
            <a:r>
              <a:rPr lang="en-US" altLang="ko-KR" baseline="0" dirty="0" smtClean="0"/>
              <a:t>, </a:t>
            </a:r>
            <a:r>
              <a:rPr lang="ko-KR" altLang="en-US" baseline="0" dirty="0" smtClean="0"/>
              <a:t>가을철 역시 동해 남부해역의</a:t>
            </a:r>
            <a:r>
              <a:rPr lang="en-US" altLang="ko-KR" baseline="0" dirty="0" smtClean="0"/>
              <a:t> </a:t>
            </a:r>
            <a:r>
              <a:rPr lang="ko-KR" altLang="en-US" baseline="0" dirty="0" smtClean="0"/>
              <a:t>표층 </a:t>
            </a:r>
            <a:r>
              <a:rPr lang="ko-KR" altLang="en-US" baseline="0" dirty="0" err="1" smtClean="0"/>
              <a:t>영양염</a:t>
            </a:r>
            <a:r>
              <a:rPr lang="ko-KR" altLang="en-US" baseline="0" dirty="0" smtClean="0"/>
              <a:t> 농도가 낮아 식물플랑크톤의 가을 번성이 나타나지 않고</a:t>
            </a:r>
            <a:r>
              <a:rPr lang="en-US" altLang="ko-KR" baseline="0" dirty="0" smtClean="0"/>
              <a:t>, </a:t>
            </a:r>
            <a:r>
              <a:rPr lang="ko-KR" altLang="en-US" baseline="0" dirty="0" smtClean="0"/>
              <a:t>동물플랑크톤 </a:t>
            </a:r>
            <a:r>
              <a:rPr lang="ko-KR" altLang="en-US" baseline="0" dirty="0" err="1" smtClean="0"/>
              <a:t>생체량도</a:t>
            </a:r>
            <a:r>
              <a:rPr lang="ko-KR" altLang="en-US" baseline="0" dirty="0" smtClean="0"/>
              <a:t> 낮습니다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오른쪽 그림은 두 실험의 </a:t>
            </a:r>
            <a:r>
              <a:rPr lang="en-US" altLang="ko-KR" baseline="0" dirty="0" smtClean="0"/>
              <a:t>2</a:t>
            </a:r>
            <a:r>
              <a:rPr lang="ko-KR" altLang="en-US" baseline="0" dirty="0" smtClean="0"/>
              <a:t>월 달 동경 </a:t>
            </a:r>
            <a:r>
              <a:rPr lang="en-US" altLang="ko-KR" baseline="0" dirty="0" smtClean="0"/>
              <a:t>130</a:t>
            </a:r>
            <a:r>
              <a:rPr lang="ko-KR" altLang="en-US" baseline="0" dirty="0" smtClean="0"/>
              <a:t>도 영양염 연직 단면도입니다</a:t>
            </a:r>
            <a:r>
              <a:rPr lang="en-US" altLang="ko-KR" baseline="0" dirty="0" smtClean="0"/>
              <a:t>. </a:t>
            </a:r>
            <a:r>
              <a:rPr lang="ko-KR" altLang="en-US" baseline="0" dirty="0" smtClean="0"/>
              <a:t>검은색 선은 </a:t>
            </a:r>
            <a:r>
              <a:rPr lang="ko-KR" altLang="en-US" baseline="0" dirty="0" err="1" smtClean="0"/>
              <a:t>혼합층</a:t>
            </a:r>
            <a:r>
              <a:rPr lang="ko-KR" altLang="en-US" baseline="0" dirty="0" smtClean="0"/>
              <a:t> 깊이를 나타내는데</a:t>
            </a:r>
            <a:r>
              <a:rPr lang="en-US" altLang="ko-KR" baseline="0" dirty="0" smtClean="0"/>
              <a:t>, </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err="1" smtClean="0"/>
              <a:t>영양염</a:t>
            </a:r>
            <a:r>
              <a:rPr lang="ko-KR" altLang="en-US" baseline="0" dirty="0" smtClean="0"/>
              <a:t> 수송이 없을 때</a:t>
            </a:r>
            <a:r>
              <a:rPr lang="en-US" altLang="ko-KR" baseline="0" dirty="0" smtClean="0"/>
              <a:t>,</a:t>
            </a:r>
            <a:r>
              <a:rPr lang="ko-KR" altLang="en-US" baseline="0" dirty="0" smtClean="0"/>
              <a:t> 동해 남부해역에서 </a:t>
            </a:r>
            <a:r>
              <a:rPr lang="ko-KR" altLang="en-US" baseline="0" dirty="0" err="1" smtClean="0"/>
              <a:t>혼합층</a:t>
            </a:r>
            <a:r>
              <a:rPr lang="ko-KR" altLang="en-US" baseline="0" dirty="0" smtClean="0"/>
              <a:t> 깊이까지 낮은 </a:t>
            </a:r>
            <a:r>
              <a:rPr lang="ko-KR" altLang="en-US" baseline="0" dirty="0" err="1" smtClean="0"/>
              <a:t>영양염</a:t>
            </a:r>
            <a:r>
              <a:rPr lang="ko-KR" altLang="en-US" baseline="0" dirty="0" smtClean="0"/>
              <a:t> 농도를 보입니다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동해 남부해역에 </a:t>
            </a:r>
            <a:r>
              <a:rPr lang="ko-KR" altLang="en-US" baseline="0" dirty="0" err="1" smtClean="0"/>
              <a:t>영양염</a:t>
            </a:r>
            <a:r>
              <a:rPr lang="ko-KR" altLang="en-US" baseline="0" dirty="0" smtClean="0"/>
              <a:t> 농도가 낮게 나는 </a:t>
            </a:r>
            <a:r>
              <a:rPr lang="ko-KR" altLang="en-US" baseline="0" dirty="0" err="1" smtClean="0"/>
              <a:t>기작으로</a:t>
            </a:r>
            <a:r>
              <a:rPr lang="ko-KR" altLang="en-US" baseline="0" dirty="0" smtClean="0"/>
              <a:t> 농도가 낮은 해수의 유입을 생각해볼 수 있습니다</a:t>
            </a:r>
            <a:r>
              <a:rPr lang="en-US" altLang="ko-KR" baseline="0" dirty="0" smtClean="0"/>
              <a:t>.</a:t>
            </a:r>
            <a:endParaRPr lang="en-US" altLang="ko-KR" dirty="0" smtClean="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20</a:t>
            </a:fld>
            <a:endParaRPr lang="ko-K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mtClean="0"/>
              <a:t>To </a:t>
            </a:r>
            <a:r>
              <a:rPr lang="en-US" altLang="ko-KR" dirty="0" smtClean="0"/>
              <a:t>summarize, this study</a:t>
            </a:r>
            <a:r>
              <a:rPr lang="en-US" altLang="ko-KR" baseline="0" dirty="0" smtClean="0"/>
              <a:t> applied t</a:t>
            </a:r>
            <a:r>
              <a:rPr lang="en-US" altLang="ko-KR" sz="1200" dirty="0" smtClean="0"/>
              <a:t>he 3-D</a:t>
            </a:r>
            <a:r>
              <a:rPr lang="en-US" altLang="ko-KR" sz="1200" baseline="0" dirty="0" smtClean="0"/>
              <a:t> </a:t>
            </a:r>
            <a:r>
              <a:rPr lang="en-US" altLang="ko-KR" sz="1200" dirty="0" smtClean="0"/>
              <a:t>biological-circulation coupled model to the East Sea to estimate the effect of nutrient transport through the Korea Strait.</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1200" dirty="0" smtClean="0"/>
              <a:t>When</a:t>
            </a:r>
            <a:r>
              <a:rPr lang="en-US" altLang="ko-KR" sz="1200" baseline="0" dirty="0" smtClean="0"/>
              <a:t> </a:t>
            </a:r>
            <a:r>
              <a:rPr lang="en-US" altLang="ko-KR" sz="6400" dirty="0" smtClean="0"/>
              <a:t>there was no nutrient flux through the Korea Strait, </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6400" dirty="0" smtClean="0"/>
              <a:t>changes on seasonal variation in low </a:t>
            </a:r>
            <a:r>
              <a:rPr lang="en-US" altLang="ko-KR" sz="6400" dirty="0" err="1" smtClean="0"/>
              <a:t>trophic</a:t>
            </a:r>
            <a:r>
              <a:rPr lang="en-US" altLang="ko-KR" sz="6400" dirty="0" smtClean="0"/>
              <a:t> ecosystem</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6400" dirty="0" smtClean="0"/>
              <a:t> in the southern East Sea appear as follows:</a:t>
            </a:r>
          </a:p>
          <a:p>
            <a:pPr>
              <a:lnSpc>
                <a:spcPct val="170000"/>
              </a:lnSpc>
              <a:buFont typeface="Wingdings" pitchFamily="2" charset="2"/>
              <a:buNone/>
            </a:pPr>
            <a:r>
              <a:rPr lang="en-US" altLang="ko-KR" sz="5600" dirty="0" smtClean="0"/>
              <a:t>Spring bloom dwindled</a:t>
            </a:r>
          </a:p>
          <a:p>
            <a:pPr>
              <a:lnSpc>
                <a:spcPct val="170000"/>
              </a:lnSpc>
              <a:buFont typeface="Wingdings" pitchFamily="2" charset="2"/>
              <a:buNone/>
            </a:pPr>
            <a:r>
              <a:rPr lang="en-US" altLang="ko-KR" sz="5600" dirty="0" smtClean="0"/>
              <a:t>Fall bloom almost disappeared</a:t>
            </a:r>
          </a:p>
          <a:p>
            <a:pPr>
              <a:lnSpc>
                <a:spcPct val="170000"/>
              </a:lnSpc>
              <a:buFont typeface="Wingdings" pitchFamily="2" charset="2"/>
              <a:buNone/>
            </a:pPr>
            <a:r>
              <a:rPr lang="en-US" altLang="ko-KR" sz="5600" dirty="0" smtClean="0"/>
              <a:t>The Subsurface Chlorophyll Maximum layer was unrealistic</a:t>
            </a:r>
            <a:r>
              <a:rPr lang="en-US" altLang="ko-KR" sz="5600" baseline="0" dirty="0" smtClean="0"/>
              <a:t> and was not distinct.</a:t>
            </a:r>
            <a:endParaRPr lang="en-US" altLang="ko-KR" sz="5600" dirty="0" smtClean="0"/>
          </a:p>
          <a:p>
            <a:pPr>
              <a:lnSpc>
                <a:spcPct val="170000"/>
              </a:lnSpc>
              <a:buFont typeface="Wingdings" pitchFamily="2" charset="2"/>
              <a:buNone/>
            </a:pPr>
            <a:r>
              <a:rPr lang="en-US" altLang="ko-KR" sz="5600" dirty="0" smtClean="0"/>
              <a:t>Zooplankton was declined.</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1200" dirty="0" smtClean="0"/>
              <a:t>However, the seasonal variation in the northern East Sea is not significantly different </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1200" dirty="0" smtClean="0"/>
              <a:t>between</a:t>
            </a:r>
            <a:r>
              <a:rPr lang="en-US" altLang="ko-KR" sz="1200" baseline="0" dirty="0" smtClean="0"/>
              <a:t> </a:t>
            </a:r>
            <a:r>
              <a:rPr lang="en-US" altLang="ko-KR" sz="1200" dirty="0" smtClean="0"/>
              <a:t>seasonally varying nutrient transport and no</a:t>
            </a:r>
            <a:r>
              <a:rPr lang="en-US" altLang="ko-KR" sz="1200" baseline="0" dirty="0" smtClean="0"/>
              <a:t> nutrient</a:t>
            </a:r>
            <a:r>
              <a:rPr lang="en-US" altLang="ko-KR" sz="1200" dirty="0" smtClean="0"/>
              <a:t> transport case.</a:t>
            </a:r>
          </a:p>
          <a:p>
            <a:pPr marL="0" marR="0" indent="0" algn="l" defTabSz="914400" rtl="0" eaLnBrk="1" fontAlgn="base" latinLnBrk="1" hangingPunct="1">
              <a:lnSpc>
                <a:spcPct val="100000"/>
              </a:lnSpc>
              <a:spcBef>
                <a:spcPct val="30000"/>
              </a:spcBef>
              <a:spcAft>
                <a:spcPct val="0"/>
              </a:spcAft>
              <a:buClrTx/>
              <a:buSzTx/>
              <a:buFontTx/>
              <a:buNone/>
              <a:tabLst/>
              <a:defRPr/>
            </a:pPr>
            <a:endParaRPr lang="en-US" altLang="ko-KR" baseline="0" dirty="0" smtClean="0"/>
          </a:p>
          <a:p>
            <a:r>
              <a:rPr lang="en-US" altLang="ko-KR" baseline="0" dirty="0" smtClean="0"/>
              <a:t>As a future study, we plan to conduct experiment to remove advection of biological </a:t>
            </a:r>
          </a:p>
          <a:p>
            <a:r>
              <a:rPr lang="en-US" altLang="ko-KR" baseline="0" dirty="0" smtClean="0"/>
              <a:t>variables for estimating an effect of advection on the East Sea ecosystem.</a:t>
            </a:r>
          </a:p>
          <a:p>
            <a:endParaRPr lang="en-US" altLang="ko-KR" baseline="0" dirty="0" smtClean="0"/>
          </a:p>
          <a:p>
            <a:r>
              <a:rPr lang="en-US" altLang="ko-KR" baseline="0" dirty="0" smtClean="0"/>
              <a:t> </a:t>
            </a:r>
          </a:p>
          <a:p>
            <a:r>
              <a:rPr lang="ko-KR" altLang="en-US" baseline="0" dirty="0" smtClean="0"/>
              <a:t>요약하자면</a:t>
            </a:r>
            <a:r>
              <a:rPr lang="en-US" altLang="ko-KR" baseline="0" dirty="0" smtClean="0"/>
              <a:t>, </a:t>
            </a:r>
            <a:r>
              <a:rPr lang="ko-KR" altLang="en-US" baseline="0" dirty="0" smtClean="0"/>
              <a:t>본 연구는 대한해협 </a:t>
            </a:r>
            <a:r>
              <a:rPr lang="ko-KR" altLang="en-US" baseline="0" dirty="0" err="1" smtClean="0"/>
              <a:t>영양염</a:t>
            </a:r>
            <a:r>
              <a:rPr lang="ko-KR" altLang="en-US" baseline="0" dirty="0" smtClean="0"/>
              <a:t> 수송이 영향을 파악하기 위해 </a:t>
            </a:r>
            <a:r>
              <a:rPr lang="en-US" altLang="ko-KR" baseline="0" dirty="0" smtClean="0"/>
              <a:t>3</a:t>
            </a:r>
            <a:r>
              <a:rPr lang="ko-KR" altLang="en-US" baseline="0" dirty="0" smtClean="0"/>
              <a:t>차원 순환 생태계 접합 모형을 동해에 적용하였습니다</a:t>
            </a:r>
            <a:r>
              <a:rPr lang="en-US" altLang="ko-KR" baseline="0" dirty="0" smtClean="0"/>
              <a:t>.</a:t>
            </a:r>
            <a:r>
              <a:rPr lang="ko-KR" altLang="en-US" baseline="0" dirty="0" smtClean="0"/>
              <a:t> </a:t>
            </a:r>
            <a:endParaRPr lang="en-US" altLang="ko-KR" baseline="0" dirty="0" smtClean="0"/>
          </a:p>
          <a:p>
            <a:r>
              <a:rPr lang="ko-KR" altLang="en-US" baseline="0" dirty="0" smtClean="0"/>
              <a:t>대한해협을 통해 </a:t>
            </a:r>
            <a:r>
              <a:rPr lang="ko-KR" altLang="en-US" baseline="0" dirty="0" err="1" smtClean="0"/>
              <a:t>영양염</a:t>
            </a:r>
            <a:r>
              <a:rPr lang="ko-KR" altLang="en-US" baseline="0" dirty="0" smtClean="0"/>
              <a:t> 수송이 없다면</a:t>
            </a:r>
            <a:r>
              <a:rPr lang="en-US" altLang="ko-KR" baseline="0" dirty="0" smtClean="0"/>
              <a:t>, </a:t>
            </a:r>
            <a:r>
              <a:rPr lang="ko-KR" altLang="en-US" baseline="0" dirty="0" smtClean="0"/>
              <a:t>동해 하위영양단계 생태계 계절변화</a:t>
            </a:r>
            <a:endParaRPr lang="en-US" altLang="ko-KR" baseline="0" dirty="0" smtClean="0"/>
          </a:p>
          <a:p>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21</a:t>
            </a:fld>
            <a:endParaRPr lang="ko-K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baseline="0" dirty="0" smtClean="0"/>
              <a:t>This can be supported by the previous results of </a:t>
            </a:r>
            <a:r>
              <a:rPr lang="en-US" altLang="ko-KR" baseline="0" dirty="0" err="1" smtClean="0"/>
              <a:t>Yoo</a:t>
            </a:r>
            <a:r>
              <a:rPr lang="en-US" altLang="ko-KR" baseline="0" dirty="0" smtClean="0"/>
              <a:t> and Kim.</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baseline="0" dirty="0" smtClean="0"/>
              <a:t>They reported the suppression of spring bloom in 1997 using chlorophyll satellite image.</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baseline="0" dirty="0" smtClean="0"/>
              <a:t>They explained for the reason </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baseline="0" dirty="0" smtClean="0"/>
              <a:t>that the nutrient-poor surface layer of the TC was flowing thick </a:t>
            </a: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baseline="0" dirty="0" smtClean="0"/>
              <a:t>and so the influx of nutrient from the lower layer was blocked.</a:t>
            </a:r>
          </a:p>
          <a:p>
            <a:pPr marL="0" marR="0" indent="0" algn="l" defTabSz="914400" rtl="0" eaLnBrk="1" fontAlgn="base" latinLnBrk="1" hangingPunct="1">
              <a:lnSpc>
                <a:spcPct val="100000"/>
              </a:lnSpc>
              <a:spcBef>
                <a:spcPct val="30000"/>
              </a:spcBef>
              <a:spcAft>
                <a:spcPct val="0"/>
              </a:spcAft>
              <a:buClrTx/>
              <a:buSzTx/>
              <a:buFontTx/>
              <a:buNone/>
              <a:tabLst/>
              <a:defRPr/>
            </a:pPr>
            <a:endParaRPr lang="en-US" altLang="ko-KR" baseline="0" dirty="0" smtClean="0"/>
          </a:p>
          <a:p>
            <a:pPr marL="0" marR="0" indent="0" algn="l" defTabSz="914400" rtl="0" eaLnBrk="1" fontAlgn="base" latinLnBrk="1" hangingPunct="1">
              <a:lnSpc>
                <a:spcPct val="100000"/>
              </a:lnSpc>
              <a:spcBef>
                <a:spcPct val="30000"/>
              </a:spcBef>
              <a:spcAft>
                <a:spcPct val="0"/>
              </a:spcAft>
              <a:buClrTx/>
              <a:buSzTx/>
              <a:buFontTx/>
              <a:buNone/>
              <a:tabLst/>
              <a:defRPr/>
            </a:pPr>
            <a:r>
              <a:rPr lang="ko-KR" altLang="en-US" baseline="0" dirty="0" smtClean="0"/>
              <a:t>본 연구의 대한해협 </a:t>
            </a:r>
            <a:r>
              <a:rPr lang="ko-KR" altLang="en-US" baseline="0" dirty="0" err="1" smtClean="0"/>
              <a:t>영양염</a:t>
            </a:r>
            <a:r>
              <a:rPr lang="ko-KR" altLang="en-US" baseline="0" dirty="0" smtClean="0"/>
              <a:t> 수송이 없는 경우의 실험 결과 중 동해 남부해역의 </a:t>
            </a:r>
            <a:r>
              <a:rPr lang="ko-KR" altLang="en-US" baseline="0" dirty="0" err="1" smtClean="0"/>
              <a:t>영양염이</a:t>
            </a:r>
            <a:r>
              <a:rPr lang="ko-KR" altLang="en-US" baseline="0" dirty="0" smtClean="0"/>
              <a:t> 낮게 나타나는 이유가 </a:t>
            </a:r>
            <a:r>
              <a:rPr lang="ko-KR" altLang="en-US" baseline="0" dirty="0" err="1" smtClean="0"/>
              <a:t>저농도의</a:t>
            </a:r>
            <a:r>
              <a:rPr lang="ko-KR" altLang="en-US" baseline="0" dirty="0" smtClean="0"/>
              <a:t> 해수가 유입으로 인해 표층의 </a:t>
            </a:r>
            <a:r>
              <a:rPr lang="ko-KR" altLang="en-US" baseline="0" dirty="0" err="1" smtClean="0"/>
              <a:t>영양염이</a:t>
            </a:r>
            <a:r>
              <a:rPr lang="ko-KR" altLang="en-US" baseline="0" dirty="0" smtClean="0"/>
              <a:t> 제거된 결과로 본다면</a:t>
            </a:r>
            <a:r>
              <a:rPr lang="en-US" altLang="ko-KR" baseline="0" dirty="0" smtClean="0"/>
              <a:t>, </a:t>
            </a:r>
          </a:p>
          <a:p>
            <a:r>
              <a:rPr lang="ko-KR" altLang="en-US" baseline="0" dirty="0" smtClean="0"/>
              <a:t>이는 </a:t>
            </a:r>
            <a:r>
              <a:rPr lang="en-US" altLang="ko-KR" baseline="0" dirty="0" err="1" smtClean="0"/>
              <a:t>Yoo</a:t>
            </a:r>
            <a:r>
              <a:rPr lang="en-US" altLang="ko-KR" baseline="0" dirty="0" smtClean="0"/>
              <a:t> and Kim</a:t>
            </a:r>
            <a:r>
              <a:rPr lang="ko-KR" altLang="en-US" baseline="0" dirty="0" smtClean="0"/>
              <a:t>이</a:t>
            </a:r>
            <a:r>
              <a:rPr lang="en-US" altLang="ko-KR" baseline="0" dirty="0" smtClean="0"/>
              <a:t> 2004</a:t>
            </a:r>
            <a:r>
              <a:rPr lang="ko-KR" altLang="en-US" baseline="0" dirty="0" smtClean="0"/>
              <a:t>년 논문에서 제시한 결과와 어느 정도 일관된 결과라 생각할 수 있습니다</a:t>
            </a:r>
            <a:r>
              <a:rPr lang="en-US" altLang="ko-KR" baseline="0" dirty="0" smtClean="0"/>
              <a:t>.</a:t>
            </a:r>
          </a:p>
          <a:p>
            <a:r>
              <a:rPr lang="en-US" altLang="ko-KR" dirty="0" err="1" smtClean="0"/>
              <a:t>Yoo</a:t>
            </a:r>
            <a:r>
              <a:rPr lang="en-US" altLang="ko-KR" dirty="0" smtClean="0"/>
              <a:t> and Kim</a:t>
            </a:r>
            <a:r>
              <a:rPr lang="ko-KR" altLang="en-US" dirty="0" smtClean="0"/>
              <a:t>은 클로로필 위성자료를 이용해 </a:t>
            </a:r>
            <a:r>
              <a:rPr lang="en-US" altLang="ko-KR" dirty="0" smtClean="0"/>
              <a:t>1997</a:t>
            </a:r>
            <a:r>
              <a:rPr lang="ko-KR" altLang="en-US" dirty="0" smtClean="0"/>
              <a:t>년 동해 남부해역의 봄 번성이 억제된 것을 밝히고</a:t>
            </a:r>
            <a:r>
              <a:rPr lang="en-US" altLang="ko-KR" dirty="0" smtClean="0"/>
              <a:t>, </a:t>
            </a:r>
            <a:r>
              <a:rPr lang="ko-KR" altLang="en-US" dirty="0" smtClean="0"/>
              <a:t>이 같은 이유는 저영양염인 대마난류 표층수가</a:t>
            </a:r>
            <a:r>
              <a:rPr lang="ko-KR" altLang="en-US" baseline="0" dirty="0" smtClean="0"/>
              <a:t> 두껍게 유입되어 저층으로부터 </a:t>
            </a:r>
            <a:r>
              <a:rPr lang="ko-KR" altLang="en-US" baseline="0" dirty="0" err="1" smtClean="0"/>
              <a:t>영양염</a:t>
            </a:r>
            <a:r>
              <a:rPr lang="ko-KR" altLang="en-US" baseline="0" dirty="0" smtClean="0"/>
              <a:t> 유입이 차단되었기 때문이라고 하였습니다</a:t>
            </a:r>
            <a:r>
              <a:rPr lang="en-US" altLang="ko-KR" baseline="0" dirty="0" smtClean="0"/>
              <a:t>.</a:t>
            </a:r>
          </a:p>
          <a:p>
            <a:endParaRPr lang="en-US" altLang="ko-KR" baseline="0" dirty="0" smtClean="0"/>
          </a:p>
        </p:txBody>
      </p:sp>
      <p:sp>
        <p:nvSpPr>
          <p:cNvPr id="4" name="슬라이드 번호 개체 틀 3"/>
          <p:cNvSpPr>
            <a:spLocks noGrp="1"/>
          </p:cNvSpPr>
          <p:nvPr>
            <p:ph type="sldNum" sz="quarter" idx="10"/>
          </p:nvPr>
        </p:nvSpPr>
        <p:spPr/>
        <p:txBody>
          <a:bodyPr/>
          <a:lstStyle/>
          <a:p>
            <a:pPr>
              <a:defRPr/>
            </a:pPr>
            <a:fld id="{AB9C1F57-DDD5-4244-A151-7AB9456D4DB3}" type="slidenum">
              <a:rPr lang="ko-KR" altLang="en-US" smtClean="0"/>
              <a:pPr>
                <a:defRPr/>
              </a:pPr>
              <a:t>22</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AB9C1F57-DDD5-4244-A151-7AB9456D4DB3}" type="slidenum">
              <a:rPr lang="ko-KR" altLang="en-US" smtClean="0"/>
              <a:pPr>
                <a:defRPr/>
              </a:pPr>
              <a:t>2</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24</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A nesting</a:t>
            </a:r>
            <a:r>
              <a:rPr lang="en-US" altLang="ko-KR" baseline="0" dirty="0" smtClean="0"/>
              <a:t> approach shown in here. The outermost domain covers the whole North Pacific Ocean with 1/6 horizontal resolution based on ROMS ocean model, which provides open boundary conditions for the second domain covering western N. Pacific with 1/12 horizontal resolution. This western NP model will provide water OBC to the innermost domain with 1/24 </a:t>
            </a:r>
            <a:r>
              <a:rPr lang="en-US" altLang="ko-KR" baseline="0" smtClean="0"/>
              <a:t>horizontal resolution.</a:t>
            </a:r>
            <a:endParaRPr lang="ko-KR" altLang="en-US" dirty="0"/>
          </a:p>
        </p:txBody>
      </p:sp>
      <p:sp>
        <p:nvSpPr>
          <p:cNvPr id="4" name="슬라이드 번호 개체 틀 3"/>
          <p:cNvSpPr>
            <a:spLocks noGrp="1"/>
          </p:cNvSpPr>
          <p:nvPr>
            <p:ph type="sldNum" sz="quarter" idx="10"/>
          </p:nvPr>
        </p:nvSpPr>
        <p:spPr/>
        <p:txBody>
          <a:bodyPr/>
          <a:lstStyle/>
          <a:p>
            <a:pPr>
              <a:defRPr/>
            </a:pPr>
            <a:fld id="{09D44C86-AACD-4377-BC53-A3CF02A82589}" type="slidenum">
              <a:rPr lang="en-US" altLang="ko-KR" smtClean="0"/>
              <a:pPr>
                <a:defRPr/>
              </a:pPr>
              <a:t>25</a:t>
            </a:fld>
            <a:endParaRPr lang="en-US" altLang="ko-K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슬라이드 이미지 개체 틀 1"/>
          <p:cNvSpPr>
            <a:spLocks noGrp="1" noRot="1" noChangeAspect="1" noTextEdit="1"/>
          </p:cNvSpPr>
          <p:nvPr>
            <p:ph type="sldImg"/>
          </p:nvPr>
        </p:nvSpPr>
        <p:spPr>
          <a:ln/>
        </p:spPr>
      </p:sp>
      <p:sp>
        <p:nvSpPr>
          <p:cNvPr id="15363" name="슬라이드 노트 개체 틀 2"/>
          <p:cNvSpPr>
            <a:spLocks noGrp="1"/>
          </p:cNvSpPr>
          <p:nvPr>
            <p:ph type="body" idx="1"/>
          </p:nvPr>
        </p:nvSpPr>
        <p:spPr>
          <a:noFill/>
          <a:ln/>
        </p:spPr>
        <p:txBody>
          <a:bodyPr/>
          <a:lstStyle/>
          <a:p>
            <a:r>
              <a:rPr lang="en-US" altLang="ko-KR" dirty="0" smtClean="0"/>
              <a:t>Ocean</a:t>
            </a:r>
            <a:r>
              <a:rPr lang="en-US" altLang="ko-KR" baseline="0" dirty="0" smtClean="0"/>
              <a:t> projection with a GCM(</a:t>
            </a:r>
            <a:r>
              <a:rPr lang="en-US" altLang="ko-KR" baseline="0" dirty="0" err="1" smtClean="0"/>
              <a:t>CanESM</a:t>
            </a:r>
            <a:r>
              <a:rPr lang="en-US" altLang="ko-KR" baseline="0" dirty="0" smtClean="0"/>
              <a:t>) atmospheric forcing </a:t>
            </a:r>
            <a:r>
              <a:rPr lang="en-US" altLang="ko-KR" dirty="0" smtClean="0"/>
              <a:t>Shading : </a:t>
            </a:r>
            <a:r>
              <a:rPr lang="ko-KR" altLang="en-US" dirty="0" smtClean="0"/>
              <a:t>겨울철</a:t>
            </a:r>
            <a:r>
              <a:rPr lang="en-US" altLang="ko-KR" dirty="0" smtClean="0"/>
              <a:t>(1~3</a:t>
            </a:r>
            <a:r>
              <a:rPr lang="ko-KR" altLang="en-US" dirty="0" smtClean="0"/>
              <a:t>월 평균</a:t>
            </a:r>
            <a:r>
              <a:rPr lang="en-US" altLang="ko-KR" dirty="0" smtClean="0"/>
              <a:t>) SST </a:t>
            </a:r>
            <a:r>
              <a:rPr lang="ko-KR" altLang="en-US" dirty="0" smtClean="0"/>
              <a:t>미래변화</a:t>
            </a:r>
            <a:r>
              <a:rPr lang="en-US" altLang="ko-KR" dirty="0" smtClean="0"/>
              <a:t>, red contour : </a:t>
            </a:r>
            <a:r>
              <a:rPr lang="ko-KR" altLang="en-US" dirty="0" smtClean="0"/>
              <a:t>겨울철 평균 미래 </a:t>
            </a:r>
            <a:r>
              <a:rPr lang="en-US" altLang="ko-KR" dirty="0" err="1" smtClean="0"/>
              <a:t>ssh</a:t>
            </a:r>
            <a:r>
              <a:rPr lang="en-US" altLang="ko-KR" dirty="0" smtClean="0"/>
              <a:t>, white contour : </a:t>
            </a:r>
            <a:r>
              <a:rPr lang="ko-KR" altLang="en-US" dirty="0" smtClean="0"/>
              <a:t>겨울철 평균 현재 </a:t>
            </a:r>
            <a:r>
              <a:rPr lang="en-US" altLang="ko-KR" dirty="0" err="1" smtClean="0"/>
              <a:t>ssh</a:t>
            </a:r>
            <a:endParaRPr lang="ko-KR" altLang="en-US" dirty="0" smtClean="0"/>
          </a:p>
        </p:txBody>
      </p:sp>
      <p:sp>
        <p:nvSpPr>
          <p:cNvPr id="15364" name="슬라이드 번호 개체 틀 3"/>
          <p:cNvSpPr>
            <a:spLocks noGrp="1"/>
          </p:cNvSpPr>
          <p:nvPr>
            <p:ph type="sldNum" sz="quarter" idx="5"/>
          </p:nvPr>
        </p:nvSpPr>
        <p:spPr>
          <a:noFill/>
        </p:spPr>
        <p:txBody>
          <a:bodyPr/>
          <a:lstStyle/>
          <a:p>
            <a:fld id="{5CEC83A0-E0BC-430B-A896-8F2046C522A4}" type="slidenum">
              <a:rPr lang="en-US" altLang="ko-KR" smtClean="0"/>
              <a:pPr/>
              <a:t>26</a:t>
            </a:fld>
            <a:endParaRPr lang="en-US" altLang="ko-K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smtClean="0"/>
              <a:t>Pycnocline</a:t>
            </a:r>
            <a:r>
              <a:rPr lang="en-US" altLang="ko-KR" dirty="0" smtClean="0"/>
              <a:t>?</a:t>
            </a:r>
            <a:r>
              <a:rPr lang="en-US" altLang="ko-KR" baseline="0" dirty="0" smtClean="0"/>
              <a:t> </a:t>
            </a:r>
            <a:r>
              <a:rPr lang="ko-KR" altLang="en-US" baseline="0" dirty="0" err="1" smtClean="0"/>
              <a:t>영구수온약층</a:t>
            </a:r>
            <a:r>
              <a:rPr lang="en-US" altLang="ko-KR" baseline="0" dirty="0" smtClean="0"/>
              <a:t>? </a:t>
            </a:r>
            <a:r>
              <a:rPr lang="ko-KR" altLang="en-US" baseline="0" dirty="0" smtClean="0"/>
              <a:t>그렇다면 </a:t>
            </a:r>
            <a:r>
              <a:rPr lang="ko-KR" altLang="en-US" baseline="0" dirty="0" err="1" smtClean="0"/>
              <a:t>영구수온약층</a:t>
            </a:r>
            <a:r>
              <a:rPr lang="ko-KR" altLang="en-US" baseline="0" dirty="0" smtClean="0"/>
              <a:t> 아래는 동해자체 생성소멸하고 존재하는 물이고</a:t>
            </a:r>
            <a:r>
              <a:rPr lang="en-US" altLang="ko-KR" baseline="0" dirty="0" smtClean="0"/>
              <a:t>, </a:t>
            </a:r>
            <a:r>
              <a:rPr lang="ko-KR" altLang="en-US" baseline="0" dirty="0" err="1" smtClean="0"/>
              <a:t>대마난류수는</a:t>
            </a:r>
            <a:r>
              <a:rPr lang="ko-KR" altLang="en-US" baseline="0" dirty="0" smtClean="0"/>
              <a:t> 아님</a:t>
            </a:r>
            <a:endParaRPr lang="en-US" altLang="ko-KR" baseline="0" dirty="0" smtClean="0"/>
          </a:p>
          <a:p>
            <a:r>
              <a:rPr lang="ko-KR" altLang="en-US" baseline="0" dirty="0" smtClean="0"/>
              <a:t>왜 </a:t>
            </a:r>
            <a:r>
              <a:rPr lang="en-US" altLang="ko-KR" baseline="0" dirty="0" err="1" smtClean="0"/>
              <a:t>Nitracline</a:t>
            </a:r>
            <a:r>
              <a:rPr lang="ko-KR" altLang="en-US" baseline="0" dirty="0" smtClean="0"/>
              <a:t>은</a:t>
            </a:r>
            <a:r>
              <a:rPr lang="en-US" altLang="ko-KR" baseline="0" dirty="0" smtClean="0"/>
              <a:t> </a:t>
            </a:r>
            <a:r>
              <a:rPr lang="ko-KR" altLang="en-US" baseline="0" dirty="0" smtClean="0"/>
              <a:t>동해로 갈수록 왜 급격히 얕아지는지</a:t>
            </a:r>
            <a:r>
              <a:rPr lang="en-US" altLang="ko-KR" baseline="0" dirty="0" smtClean="0"/>
              <a:t>? </a:t>
            </a:r>
            <a:r>
              <a:rPr lang="ko-KR" altLang="en-US" baseline="0" dirty="0" smtClean="0"/>
              <a:t>각 항의 수심은</a:t>
            </a:r>
            <a:r>
              <a:rPr lang="en-US" altLang="ko-KR" baseline="0" dirty="0" smtClean="0"/>
              <a:t>? Euphotic depth</a:t>
            </a:r>
            <a:r>
              <a:rPr lang="ko-KR" altLang="en-US" baseline="0" dirty="0" smtClean="0"/>
              <a:t>는 표층 관련 </a:t>
            </a:r>
            <a:r>
              <a:rPr lang="en-US" altLang="ko-KR" baseline="0" dirty="0" smtClean="0"/>
              <a:t>1%  </a:t>
            </a:r>
            <a:r>
              <a:rPr lang="ko-KR" altLang="en-US" baseline="0" dirty="0" smtClean="0"/>
              <a:t>줄어드는 깊이</a:t>
            </a:r>
            <a:r>
              <a:rPr lang="en-US" altLang="ko-KR" baseline="0" smtClean="0"/>
              <a:t>.</a:t>
            </a:r>
            <a:endParaRPr lang="en-US" altLang="ko-KR" dirty="0" smtClean="0"/>
          </a:p>
        </p:txBody>
      </p:sp>
      <p:sp>
        <p:nvSpPr>
          <p:cNvPr id="4" name="슬라이드 번호 개체 틀 3"/>
          <p:cNvSpPr>
            <a:spLocks noGrp="1"/>
          </p:cNvSpPr>
          <p:nvPr>
            <p:ph type="sldNum" sz="quarter" idx="10"/>
          </p:nvPr>
        </p:nvSpPr>
        <p:spPr/>
        <p:txBody>
          <a:bodyPr/>
          <a:lstStyle/>
          <a:p>
            <a:pPr>
              <a:defRPr/>
            </a:pPr>
            <a:fld id="{AB9C1F57-DDD5-4244-A151-7AB9456D4DB3}" type="slidenum">
              <a:rPr lang="ko-KR" altLang="en-US" smtClean="0"/>
              <a:pPr>
                <a:defRPr/>
              </a:pPr>
              <a:t>28</a:t>
            </a:fld>
            <a:endParaRPr lang="ko-KR" altLang="en-US"/>
          </a:p>
        </p:txBody>
      </p:sp>
    </p:spTree>
    <p:extLst>
      <p:ext uri="{BB962C8B-B14F-4D97-AF65-F5344CB8AC3E}">
        <p14:creationId xmlns="" xmlns:p14="http://schemas.microsoft.com/office/powerpoint/2010/main" val="53569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AB9C1F57-DDD5-4244-A151-7AB9456D4DB3}" type="slidenum">
              <a:rPr lang="ko-KR" altLang="en-US" smtClean="0"/>
              <a:pPr>
                <a:defRPr/>
              </a:pPr>
              <a:t>3</a:t>
            </a:fld>
            <a:endParaRPr lang="ko-K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Feb 28-Mar</a:t>
            </a:r>
            <a:r>
              <a:rPr lang="en-US" altLang="ko-KR" baseline="0" dirty="0" smtClean="0"/>
              <a:t> 15, 2000</a:t>
            </a:r>
            <a:endParaRPr lang="ko-KR" altLang="en-US" dirty="0"/>
          </a:p>
        </p:txBody>
      </p:sp>
      <p:sp>
        <p:nvSpPr>
          <p:cNvPr id="4" name="슬라이드 번호 개체 틀 3"/>
          <p:cNvSpPr>
            <a:spLocks noGrp="1"/>
          </p:cNvSpPr>
          <p:nvPr>
            <p:ph type="sldNum" sz="quarter" idx="10"/>
          </p:nvPr>
        </p:nvSpPr>
        <p:spPr/>
        <p:txBody>
          <a:bodyPr/>
          <a:lstStyle/>
          <a:p>
            <a:pPr>
              <a:defRPr/>
            </a:pPr>
            <a:fld id="{AB9C1F57-DDD5-4244-A151-7AB9456D4DB3}" type="slidenum">
              <a:rPr lang="ko-KR" altLang="en-US" smtClean="0"/>
              <a:pPr>
                <a:defRPr/>
              </a:pPr>
              <a:t>5</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dirty="0" smtClean="0"/>
              <a:t>What</a:t>
            </a:r>
            <a:r>
              <a:rPr lang="en-US" altLang="ko-KR" baseline="0" dirty="0" smtClean="0"/>
              <a:t> you see here is a long-term annual-mean Satellite-driven Chlorophyll distribution, showing the East Sea here is a relatively high productive marginal seas between Korea, Japan &amp; Russia. If you zoom in the East Sea, you can find some interesting features. One is relatively high CHL along the </a:t>
            </a:r>
            <a:r>
              <a:rPr lang="en-US" altLang="ko-KR" baseline="0" dirty="0" err="1" smtClean="0"/>
              <a:t>subpolar</a:t>
            </a:r>
            <a:r>
              <a:rPr lang="en-US" altLang="ko-KR" baseline="0" dirty="0" smtClean="0"/>
              <a:t> front. This high CHL is probably supported by relatively shallow winter-time mixed layer that provide better light condition for phytoplankton growth. Another important feature is a high CHL or productivity in this southwestern East Sea region. There are no major rivers </a:t>
            </a:r>
            <a:r>
              <a:rPr lang="en-US" altLang="ko-KR" baseline="0" dirty="0" err="1" smtClean="0"/>
              <a:t>affectiong</a:t>
            </a:r>
            <a:r>
              <a:rPr lang="en-US" altLang="ko-KR" baseline="0" dirty="0" smtClean="0"/>
              <a:t> this region, so a natural question here is  why the southwestern East Sea is much more productive than other area? There are two most convincing explanations.</a:t>
            </a:r>
            <a:endParaRPr lang="en-US" altLang="ko-KR" dirty="0" smtClean="0"/>
          </a:p>
          <a:p>
            <a:r>
              <a:rPr lang="en-US" altLang="ko-KR" dirty="0" smtClean="0"/>
              <a:t>The East Sea</a:t>
            </a:r>
            <a:r>
              <a:rPr lang="en-US" altLang="ko-KR" baseline="0" dirty="0" smtClean="0"/>
              <a:t> </a:t>
            </a:r>
            <a:r>
              <a:rPr lang="en-US" altLang="ko-KR" dirty="0" smtClean="0"/>
              <a:t>is a semi-enclosed marginal sea in the</a:t>
            </a:r>
            <a:r>
              <a:rPr lang="en-US" altLang="ko-KR" baseline="0" dirty="0" smtClean="0"/>
              <a:t> </a:t>
            </a:r>
            <a:r>
              <a:rPr lang="en-US" altLang="ko-KR" dirty="0" smtClean="0"/>
              <a:t>northwestern Pacific with</a:t>
            </a:r>
            <a:r>
              <a:rPr lang="en-US" altLang="ko-KR" baseline="0" dirty="0" smtClean="0"/>
              <a:t> 1350 meters depth averagely and 3700 meters as a maximum depth</a:t>
            </a:r>
            <a:r>
              <a:rPr lang="en-US" altLang="ko-KR" dirty="0" smtClean="0"/>
              <a:t>.</a:t>
            </a:r>
            <a:r>
              <a:rPr lang="en-US" altLang="ko-KR" baseline="0" dirty="0" smtClean="0"/>
              <a:t> Here is a distribution of climatological mean chlorophyll-a concentration. The southwestern part of the East Sea is much productive. </a:t>
            </a:r>
            <a:r>
              <a:rPr lang="en-US" altLang="ko-KR" dirty="0" smtClean="0"/>
              <a:t>Why</a:t>
            </a:r>
            <a:r>
              <a:rPr lang="en-US" altLang="ko-KR" baseline="0" dirty="0" smtClean="0"/>
              <a:t> is the southwestern East Sea much productive? Because of upwelling? or nutrient transport through the Korea Strait?</a:t>
            </a:r>
          </a:p>
          <a:p>
            <a:pPr marL="0" marR="0" indent="0" algn="l" defTabSz="914400" rtl="0" eaLnBrk="1" fontAlgn="base" latinLnBrk="1" hangingPunct="1">
              <a:lnSpc>
                <a:spcPct val="100000"/>
              </a:lnSpc>
              <a:spcBef>
                <a:spcPct val="30000"/>
              </a:spcBef>
              <a:spcAft>
                <a:spcPct val="0"/>
              </a:spcAft>
              <a:buClrTx/>
              <a:buSzTx/>
              <a:buFontTx/>
              <a:buNone/>
              <a:tabLst/>
              <a:defRPr/>
            </a:pPr>
            <a:endParaRPr lang="en-US" altLang="ko-KR" baseline="0" dirty="0" smtClean="0"/>
          </a:p>
          <a:p>
            <a:pPr marL="0" marR="0" indent="0" algn="l" defTabSz="914400" rtl="0" eaLnBrk="1" fontAlgn="base" latinLnBrk="1" hangingPunct="1">
              <a:lnSpc>
                <a:spcPct val="100000"/>
              </a:lnSpc>
              <a:spcBef>
                <a:spcPct val="30000"/>
              </a:spcBef>
              <a:spcAft>
                <a:spcPct val="0"/>
              </a:spcAft>
              <a:buClrTx/>
              <a:buSzTx/>
              <a:buFontTx/>
              <a:buNone/>
              <a:tabLst/>
              <a:defRPr/>
            </a:pPr>
            <a:endParaRPr lang="en-US" altLang="ko-KR" baseline="0" dirty="0" smtClean="0"/>
          </a:p>
          <a:p>
            <a:endParaRPr lang="en-US" altLang="ko-KR" dirty="0" smtClean="0"/>
          </a:p>
        </p:txBody>
      </p:sp>
      <p:sp>
        <p:nvSpPr>
          <p:cNvPr id="4" name="슬라이드 번호 개체 틀 3"/>
          <p:cNvSpPr>
            <a:spLocks noGrp="1"/>
          </p:cNvSpPr>
          <p:nvPr>
            <p:ph type="sldNum" sz="quarter" idx="10"/>
          </p:nvPr>
        </p:nvSpPr>
        <p:spPr/>
        <p:txBody>
          <a:bodyPr/>
          <a:lstStyle/>
          <a:p>
            <a:pPr>
              <a:defRPr/>
            </a:pPr>
            <a:fld id="{AB9C1F57-DDD5-4244-A151-7AB9456D4DB3}" type="slidenum">
              <a:rPr lang="ko-KR" altLang="en-US" smtClean="0"/>
              <a:pPr>
                <a:defRPr/>
              </a:pPr>
              <a:t>6</a:t>
            </a:fld>
            <a:endParaRPr lang="ko-KR" altLang="en-US"/>
          </a:p>
        </p:txBody>
      </p:sp>
    </p:spTree>
    <p:extLst>
      <p:ext uri="{BB962C8B-B14F-4D97-AF65-F5344CB8AC3E}">
        <p14:creationId xmlns="" xmlns:p14="http://schemas.microsoft.com/office/powerpoint/2010/main" val="1142859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One of them  is the coastal</a:t>
            </a:r>
            <a:r>
              <a:rPr lang="en-US" altLang="ko-KR" baseline="0" dirty="0" smtClean="0"/>
              <a:t> upwelling along the Korea coast. Here is CHL distribution showing very high values along the coast maintained by upwelling that brings nutrients into the surface from the deep. This upwelling is particularly strong in summertime due to monsoonal southerly wind. This high CHL is evident not only near the coast, but also in the open sea including the </a:t>
            </a:r>
            <a:r>
              <a:rPr lang="en-US" altLang="ko-KR" baseline="0" dirty="0" err="1" smtClean="0"/>
              <a:t>Ulleung</a:t>
            </a:r>
            <a:r>
              <a:rPr lang="en-US" altLang="ko-KR" baseline="0" dirty="0" smtClean="0"/>
              <a:t> Basin here. So if you compare </a:t>
            </a:r>
            <a:r>
              <a:rPr lang="en-US" altLang="ko-KR" baseline="0" dirty="0" err="1" smtClean="0"/>
              <a:t>CHl</a:t>
            </a:r>
            <a:r>
              <a:rPr lang="en-US" altLang="ko-KR" baseline="0" dirty="0" smtClean="0"/>
              <a:t> in the upwelling area with UB CHL, you can find very good linear relationship in two regions suggesting the upwelling support not only high productivity along the coast, but also offshore region. So the coastal upwelling can contribute to maintaining the higher productivity in the southwestern East Sea.</a:t>
            </a:r>
            <a:endParaRPr lang="ko-KR" altLang="en-US" dirty="0"/>
          </a:p>
        </p:txBody>
      </p:sp>
      <p:sp>
        <p:nvSpPr>
          <p:cNvPr id="4" name="슬라이드 번호 개체 틀 3"/>
          <p:cNvSpPr>
            <a:spLocks noGrp="1"/>
          </p:cNvSpPr>
          <p:nvPr>
            <p:ph type="sldNum" sz="quarter" idx="10"/>
          </p:nvPr>
        </p:nvSpPr>
        <p:spPr/>
        <p:txBody>
          <a:bodyPr/>
          <a:lstStyle/>
          <a:p>
            <a:pPr>
              <a:defRPr/>
            </a:pPr>
            <a:fld id="{AB9C1F57-DDD5-4244-A151-7AB9456D4DB3}" type="slidenum">
              <a:rPr lang="ko-KR" altLang="en-US" smtClean="0"/>
              <a:pPr>
                <a:defRPr/>
              </a:pPr>
              <a:t>8</a:t>
            </a:fld>
            <a:endParaRPr lang="ko-KR" altLang="en-US"/>
          </a:p>
        </p:txBody>
      </p:sp>
    </p:spTree>
    <p:extLst>
      <p:ext uri="{BB962C8B-B14F-4D97-AF65-F5344CB8AC3E}">
        <p14:creationId xmlns="" xmlns:p14="http://schemas.microsoft.com/office/powerpoint/2010/main" val="2105463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lgn="l"/>
            <a:r>
              <a:rPr lang="en-US" altLang="ko-KR" dirty="0" smtClean="0"/>
              <a:t>The other plausible mechanism is nutrient</a:t>
            </a:r>
            <a:r>
              <a:rPr lang="en-US" altLang="ko-KR" baseline="0" dirty="0" smtClean="0"/>
              <a:t> supply through the Korea Strait between Korea &amp; Japan, here.</a:t>
            </a:r>
            <a:r>
              <a:rPr lang="en-US" altLang="ko-KR" dirty="0" smtClean="0"/>
              <a:t> Before going further, for those who may</a:t>
            </a:r>
            <a:r>
              <a:rPr lang="en-US" altLang="ko-KR" baseline="0" dirty="0" smtClean="0"/>
              <a:t> not familiar with seas around Korea, I will briefly explain surface current system for seas around Korea. The </a:t>
            </a:r>
            <a:r>
              <a:rPr lang="en-US" altLang="ko-KR" baseline="0" dirty="0" err="1" smtClean="0"/>
              <a:t>Kuroshio</a:t>
            </a:r>
            <a:r>
              <a:rPr lang="en-US" altLang="ko-KR" baseline="0" dirty="0" smtClean="0"/>
              <a:t> current branches in the west of the </a:t>
            </a:r>
            <a:r>
              <a:rPr lang="en-US" altLang="ko-KR" baseline="0" dirty="0" err="1" smtClean="0"/>
              <a:t>Kushyu</a:t>
            </a:r>
            <a:r>
              <a:rPr lang="en-US" altLang="ko-KR" baseline="0" dirty="0" smtClean="0"/>
              <a:t>, Japan and flows through the Korea Strait here, forming Tsushima warm current. The Tsushima warm current again split into two braches. One is the </a:t>
            </a:r>
            <a:r>
              <a:rPr lang="en-US" altLang="ko-KR" baseline="0" dirty="0" err="1" smtClean="0"/>
              <a:t>nearshore</a:t>
            </a:r>
            <a:r>
              <a:rPr lang="en-US" altLang="ko-KR" baseline="0" dirty="0" smtClean="0"/>
              <a:t> branch along the Japanese coast, and the other is the East Korean Warm Current along the Korean coast.  In the northern East Sea, there is a cold current called North Korea Cold Current flows southward and meets the EKWC forming the </a:t>
            </a:r>
            <a:r>
              <a:rPr lang="en-US" altLang="ko-KR" baseline="0" dirty="0" err="1" smtClean="0"/>
              <a:t>subpolar</a:t>
            </a:r>
            <a:r>
              <a:rPr lang="en-US" altLang="ko-KR" baseline="0" dirty="0" smtClean="0"/>
              <a:t> front and flows out to the North Pacific through the Tsugaru Strait. </a:t>
            </a:r>
          </a:p>
          <a:p>
            <a:pPr algn="l"/>
            <a:r>
              <a:rPr lang="en-US" altLang="ko-KR" dirty="0" smtClean="0"/>
              <a:t>The nutrient supplied through the Korea Strait has been believed to have an negligible</a:t>
            </a:r>
            <a:r>
              <a:rPr lang="en-US" altLang="ko-KR" baseline="0" dirty="0" smtClean="0"/>
              <a:t> </a:t>
            </a:r>
            <a:r>
              <a:rPr lang="en-US" altLang="ko-KR" dirty="0" smtClean="0"/>
              <a:t>effect on the nutrient budget and biological productivity</a:t>
            </a:r>
            <a:r>
              <a:rPr lang="en-US" altLang="ko-KR" baseline="0" dirty="0" smtClean="0"/>
              <a:t> in the East Sea. However, recent studies based on observation argue that it may be not true. </a:t>
            </a:r>
          </a:p>
          <a:p>
            <a:pPr algn="l"/>
            <a:r>
              <a:rPr lang="en-US" altLang="ko-KR" baseline="0" dirty="0" smtClean="0"/>
              <a:t>In other word, the nutrient transport through the Korea Strait may contribute to the East Sea ecosystem.</a:t>
            </a:r>
          </a:p>
          <a:p>
            <a:pPr algn="l"/>
            <a:r>
              <a:rPr lang="en-US" altLang="ko-KR" baseline="0" dirty="0" smtClean="0"/>
              <a:t>For example, </a:t>
            </a:r>
            <a:r>
              <a:rPr lang="en-US" altLang="ko-KR" baseline="0" dirty="0" err="1" smtClean="0"/>
              <a:t>Roh</a:t>
            </a:r>
            <a:r>
              <a:rPr lang="en-US" altLang="ko-KR" baseline="0" dirty="0" smtClean="0"/>
              <a:t> et al. (2012) reported that subsurface chlorophyll maximum layer, SCM, exists in most of the East Sea and lasts for at least a half-year (from early May to late October).</a:t>
            </a:r>
          </a:p>
          <a:p>
            <a:pPr algn="l"/>
            <a:r>
              <a:rPr lang="en-US" altLang="ko-KR" baseline="0" dirty="0" smtClean="0"/>
              <a:t>They also reported that the Tsushima intermediate water supplies nutrient consistently to the SCM in </a:t>
            </a:r>
            <a:r>
              <a:rPr lang="en-US" altLang="ko-KR" baseline="0" dirty="0" err="1" smtClean="0"/>
              <a:t>Ulleung</a:t>
            </a:r>
            <a:r>
              <a:rPr lang="en-US" altLang="ko-KR" baseline="0" dirty="0" smtClean="0"/>
              <a:t> basin and so it makes the SCM maintained there for a long time.</a:t>
            </a:r>
          </a:p>
          <a:p>
            <a:pPr algn="l"/>
            <a:r>
              <a:rPr lang="en-US" altLang="ko-KR" baseline="0" dirty="0" smtClean="0"/>
              <a:t> </a:t>
            </a:r>
          </a:p>
          <a:p>
            <a:pPr algn="l"/>
            <a:r>
              <a:rPr lang="en-US" altLang="ko-KR" baseline="0" dirty="0" smtClean="0"/>
              <a:t>Morimoto et al. (2009) reported that the annual mean fluxes of Dissolved Inorganic Nitrogen and Phosphorus transported through the East Channel of the Korea Strait are relatively large compared to those of the </a:t>
            </a:r>
            <a:r>
              <a:rPr lang="en-US" altLang="ko-KR" baseline="0" dirty="0" err="1" smtClean="0"/>
              <a:t>Changjiang</a:t>
            </a:r>
            <a:r>
              <a:rPr lang="en-US" altLang="ko-KR" baseline="0" dirty="0" smtClean="0"/>
              <a:t> (how high?) and the Taiwan Strait.</a:t>
            </a:r>
          </a:p>
          <a:p>
            <a:pPr algn="l"/>
            <a:endParaRPr lang="en-US" altLang="ko-KR" baseline="0" dirty="0" smtClean="0"/>
          </a:p>
          <a:p>
            <a:pPr marL="0" marR="0" lvl="0" indent="0" algn="l" defTabSz="914400" rtl="0" eaLnBrk="1" fontAlgn="base" latinLnBrk="1" hangingPunct="1">
              <a:lnSpc>
                <a:spcPct val="100000"/>
              </a:lnSpc>
              <a:spcBef>
                <a:spcPct val="30000"/>
              </a:spcBef>
              <a:spcAft>
                <a:spcPct val="0"/>
              </a:spcAft>
              <a:buClrTx/>
              <a:buSzTx/>
              <a:buFontTx/>
              <a:buNone/>
              <a:tabLst/>
              <a:defRPr/>
            </a:pPr>
            <a:r>
              <a:rPr lang="en-US" altLang="ko-KR" baseline="0" dirty="0" smtClean="0"/>
              <a:t>Considering these things, in this study we have investigated </a:t>
            </a:r>
            <a:r>
              <a:rPr kumimoji="0" lang="en-US" altLang="ko-KR" sz="1200" baseline="0" dirty="0" smtClean="0">
                <a:solidFill>
                  <a:srgbClr val="1F497D">
                    <a:lumMod val="60000"/>
                    <a:lumOff val="40000"/>
                  </a:srgbClr>
                </a:solidFill>
                <a:latin typeface="+mn-lt"/>
                <a:ea typeface="+mn-ea"/>
              </a:rPr>
              <a:t>h</a:t>
            </a:r>
            <a:r>
              <a:rPr kumimoji="0" lang="en-US" altLang="ko-KR" sz="1200" dirty="0" smtClean="0">
                <a:solidFill>
                  <a:srgbClr val="1F497D">
                    <a:lumMod val="60000"/>
                    <a:lumOff val="40000"/>
                  </a:srgbClr>
                </a:solidFill>
                <a:latin typeface="+mn-lt"/>
                <a:ea typeface="+mn-ea"/>
              </a:rPr>
              <a:t>ow </a:t>
            </a:r>
            <a:r>
              <a:rPr kumimoji="0" lang="en-US" altLang="ko-KR" sz="1200" dirty="0" smtClean="0">
                <a:solidFill>
                  <a:schemeClr val="tx2">
                    <a:lumMod val="60000"/>
                    <a:lumOff val="40000"/>
                  </a:schemeClr>
                </a:solidFill>
                <a:latin typeface="+mn-lt"/>
                <a:ea typeface="+mn-ea"/>
              </a:rPr>
              <a:t>the </a:t>
            </a:r>
            <a:r>
              <a:rPr kumimoji="0" lang="en-US" altLang="ko-KR" sz="1200" dirty="0" smtClean="0">
                <a:solidFill>
                  <a:srgbClr val="C00000"/>
                </a:solidFill>
                <a:latin typeface="+mn-lt"/>
                <a:ea typeface="+mn-ea"/>
              </a:rPr>
              <a:t>nutrient transport </a:t>
            </a:r>
            <a:r>
              <a:rPr kumimoji="0" lang="en-US" altLang="ko-KR" sz="1200" dirty="0" smtClean="0">
                <a:solidFill>
                  <a:srgbClr val="1F497D">
                    <a:lumMod val="60000"/>
                    <a:lumOff val="40000"/>
                  </a:srgbClr>
                </a:solidFill>
                <a:latin typeface="+mn-lt"/>
                <a:ea typeface="+mn-ea"/>
              </a:rPr>
              <a:t>through the Korea Strait affect</a:t>
            </a:r>
            <a:r>
              <a:rPr kumimoji="0" lang="en-US" altLang="ko-KR" sz="1200" baseline="0" dirty="0" smtClean="0">
                <a:solidFill>
                  <a:srgbClr val="1F497D">
                    <a:lumMod val="60000"/>
                    <a:lumOff val="40000"/>
                  </a:srgbClr>
                </a:solidFill>
                <a:latin typeface="+mn-lt"/>
                <a:ea typeface="+mn-ea"/>
              </a:rPr>
              <a:t> </a:t>
            </a:r>
            <a:r>
              <a:rPr kumimoji="0" lang="en-US" altLang="ko-KR" sz="1200" dirty="0" smtClean="0">
                <a:solidFill>
                  <a:srgbClr val="1F497D">
                    <a:lumMod val="60000"/>
                    <a:lumOff val="40000"/>
                  </a:srgbClr>
                </a:solidFill>
                <a:latin typeface="+mn-lt"/>
                <a:ea typeface="+mn-ea"/>
              </a:rPr>
              <a:t>the </a:t>
            </a:r>
            <a:r>
              <a:rPr kumimoji="0" lang="en-US" altLang="ko-KR" sz="1200" dirty="0" smtClean="0">
                <a:solidFill>
                  <a:schemeClr val="tx2">
                    <a:lumMod val="50000"/>
                  </a:schemeClr>
                </a:solidFill>
                <a:latin typeface="+mn-lt"/>
                <a:ea typeface="+mn-ea"/>
              </a:rPr>
              <a:t>low </a:t>
            </a:r>
            <a:r>
              <a:rPr kumimoji="0" lang="en-US" altLang="ko-KR" sz="1200" dirty="0" err="1" smtClean="0">
                <a:solidFill>
                  <a:schemeClr val="tx2">
                    <a:lumMod val="50000"/>
                  </a:schemeClr>
                </a:solidFill>
                <a:latin typeface="+mn-lt"/>
                <a:ea typeface="+mn-ea"/>
              </a:rPr>
              <a:t>trophic</a:t>
            </a:r>
            <a:r>
              <a:rPr kumimoji="0" lang="en-US" altLang="ko-KR" sz="1200" dirty="0" smtClean="0">
                <a:solidFill>
                  <a:schemeClr val="tx2">
                    <a:lumMod val="50000"/>
                  </a:schemeClr>
                </a:solidFill>
                <a:latin typeface="+mn-lt"/>
                <a:ea typeface="+mn-ea"/>
              </a:rPr>
              <a:t> ecosystem </a:t>
            </a:r>
            <a:r>
              <a:rPr kumimoji="0" lang="en-US" altLang="ko-KR" sz="1200" dirty="0" smtClean="0">
                <a:solidFill>
                  <a:srgbClr val="1F497D">
                    <a:lumMod val="60000"/>
                    <a:lumOff val="40000"/>
                  </a:srgbClr>
                </a:solidFill>
                <a:latin typeface="+mn-lt"/>
                <a:ea typeface="+mn-ea"/>
              </a:rPr>
              <a:t>in the East Sea.</a:t>
            </a:r>
          </a:p>
          <a:p>
            <a:pPr algn="l"/>
            <a:endParaRPr lang="en-US" altLang="ko-KR" baseline="0" dirty="0" smtClean="0"/>
          </a:p>
          <a:p>
            <a:pPr algn="l"/>
            <a:r>
              <a:rPr lang="en-US" altLang="ko-KR" baseline="0" dirty="0" smtClean="0"/>
              <a:t>======================================================</a:t>
            </a:r>
          </a:p>
          <a:p>
            <a:pPr algn="l"/>
            <a:endParaRPr lang="en-US" altLang="ko-KR" baseline="0" dirty="0" smtClean="0"/>
          </a:p>
          <a:p>
            <a:pPr algn="l"/>
            <a:endParaRPr lang="en-US" altLang="ko-KR" dirty="0" smtClean="0"/>
          </a:p>
          <a:p>
            <a:pPr algn="l"/>
            <a:r>
              <a:rPr lang="en-US" altLang="ko-KR" dirty="0" smtClean="0"/>
              <a:t>The Tsushima</a:t>
            </a:r>
            <a:r>
              <a:rPr lang="en-US" altLang="ko-KR" baseline="0" dirty="0" smtClean="0"/>
              <a:t> current (TC) </a:t>
            </a:r>
            <a:r>
              <a:rPr lang="en-US" altLang="ko-KR" b="1" baseline="0" dirty="0" smtClean="0"/>
              <a:t>branched</a:t>
            </a:r>
            <a:r>
              <a:rPr lang="en-US" altLang="ko-KR" baseline="0" dirty="0" smtClean="0"/>
              <a:t>  from the Kuroshio supplies heat, water and materials such as nutrient through the Korea Strait to the East Sea. </a:t>
            </a:r>
          </a:p>
          <a:p>
            <a:pPr algn="l"/>
            <a:r>
              <a:rPr lang="en-US" altLang="ko-KR" baseline="0" dirty="0" smtClean="0"/>
              <a:t>The nutrient supplied through the Korea Strait would have a large effect on the nutrient budget and biological productivity in the East Sea</a:t>
            </a:r>
          </a:p>
          <a:p>
            <a:pPr algn="l"/>
            <a:endParaRPr lang="en-US" altLang="ko-KR" baseline="0" dirty="0" smtClean="0"/>
          </a:p>
          <a:p>
            <a:pPr algn="l"/>
            <a:r>
              <a:rPr lang="en-US" altLang="ko-KR" baseline="0" dirty="0" err="1" smtClean="0"/>
              <a:t>Roh</a:t>
            </a:r>
            <a:r>
              <a:rPr lang="en-US" altLang="ko-KR" baseline="0" dirty="0" smtClean="0"/>
              <a:t> et al. (2012) reported the subsurface chlorophyll maximum layer, which is called SCM, exists  in most of the East Sea and last for at least a half-year(from the early May to late October).</a:t>
            </a:r>
          </a:p>
          <a:p>
            <a:pPr algn="l"/>
            <a:r>
              <a:rPr lang="en-US" altLang="ko-KR" baseline="0" dirty="0" smtClean="0"/>
              <a:t>They also reported that the Tsushima intermediate water supplies nutrient consistently to the SCM in the </a:t>
            </a:r>
            <a:r>
              <a:rPr lang="en-US" altLang="ko-KR" baseline="0" dirty="0" err="1" smtClean="0"/>
              <a:t>Ulleung</a:t>
            </a:r>
            <a:r>
              <a:rPr lang="en-US" altLang="ko-KR" baseline="0" dirty="0" smtClean="0"/>
              <a:t> basin and so it makes the SCM maintained there for a long time.</a:t>
            </a:r>
          </a:p>
          <a:p>
            <a:pPr algn="l"/>
            <a:endParaRPr lang="en-US" altLang="ko-KR" baseline="0" dirty="0" smtClean="0"/>
          </a:p>
          <a:p>
            <a:pPr algn="l"/>
            <a:r>
              <a:rPr lang="en-US" altLang="ko-KR" baseline="0" dirty="0" smtClean="0"/>
              <a:t>Morimoto et al. (2009) reported that Dissolved Inorganic Nitrogen and Phosphorus of 3.59 </a:t>
            </a:r>
            <a:r>
              <a:rPr lang="en-US" altLang="ko-KR" baseline="0" dirty="0" err="1" smtClean="0"/>
              <a:t>kmol</a:t>
            </a:r>
            <a:r>
              <a:rPr lang="en-US" altLang="ko-KR" baseline="0" dirty="0" smtClean="0"/>
              <a:t>/s[three point five nine </a:t>
            </a:r>
            <a:r>
              <a:rPr lang="en-US" altLang="ko-KR" baseline="0" dirty="0" err="1" smtClean="0"/>
              <a:t>kilomol</a:t>
            </a:r>
            <a:r>
              <a:rPr lang="en-US" altLang="ko-KR" baseline="0" dirty="0" smtClean="0"/>
              <a:t> per second] and 0.29 </a:t>
            </a:r>
            <a:r>
              <a:rPr lang="en-US" altLang="ko-KR" baseline="0" dirty="0" err="1" smtClean="0"/>
              <a:t>kmol</a:t>
            </a:r>
            <a:r>
              <a:rPr lang="en-US" altLang="ko-KR" baseline="0" dirty="0" smtClean="0"/>
              <a:t>/s[zero point two nine </a:t>
            </a:r>
            <a:r>
              <a:rPr lang="en-US" altLang="ko-KR" baseline="0" dirty="0" err="1" smtClean="0"/>
              <a:t>kilomol</a:t>
            </a:r>
            <a:r>
              <a:rPr lang="en-US" altLang="ko-KR" baseline="0" dirty="0" smtClean="0"/>
              <a:t> per second] on the annual mean, respectively are transported through the East Channel of the Korea Strait, which are relatively large compared to those through the </a:t>
            </a:r>
            <a:r>
              <a:rPr lang="en-US" altLang="ko-KR" baseline="0" dirty="0" err="1" smtClean="0"/>
              <a:t>Changjiang</a:t>
            </a:r>
            <a:r>
              <a:rPr lang="en-US" altLang="ko-KR" baseline="0" dirty="0" smtClean="0"/>
              <a:t> and the Taiwan Strait.</a:t>
            </a:r>
          </a:p>
          <a:p>
            <a:pPr algn="l"/>
            <a:endParaRPr lang="en-US" altLang="ko-KR" baseline="0" dirty="0" smtClean="0"/>
          </a:p>
          <a:p>
            <a:pPr marL="0" marR="0" lvl="0" indent="0" algn="l" defTabSz="914400" rtl="0" eaLnBrk="1" fontAlgn="base" latinLnBrk="1" hangingPunct="1">
              <a:lnSpc>
                <a:spcPct val="100000"/>
              </a:lnSpc>
              <a:spcBef>
                <a:spcPct val="30000"/>
              </a:spcBef>
              <a:spcAft>
                <a:spcPct val="0"/>
              </a:spcAft>
              <a:buClrTx/>
              <a:buSzTx/>
              <a:buFontTx/>
              <a:buNone/>
              <a:tabLst/>
              <a:defRPr/>
            </a:pPr>
            <a:r>
              <a:rPr lang="en-US" altLang="ko-KR" baseline="0" dirty="0" smtClean="0"/>
              <a:t>Considering these things, in this study we have investigated </a:t>
            </a:r>
            <a:r>
              <a:rPr kumimoji="0" lang="en-US" altLang="ko-KR" sz="1200" baseline="0" dirty="0" smtClean="0">
                <a:solidFill>
                  <a:srgbClr val="1F497D">
                    <a:lumMod val="60000"/>
                    <a:lumOff val="40000"/>
                  </a:srgbClr>
                </a:solidFill>
                <a:latin typeface="+mn-lt"/>
                <a:ea typeface="+mn-ea"/>
              </a:rPr>
              <a:t>h</a:t>
            </a:r>
            <a:r>
              <a:rPr kumimoji="0" lang="en-US" altLang="ko-KR" sz="1200" dirty="0" smtClean="0">
                <a:solidFill>
                  <a:srgbClr val="1F497D">
                    <a:lumMod val="60000"/>
                    <a:lumOff val="40000"/>
                  </a:srgbClr>
                </a:solidFill>
                <a:latin typeface="+mn-lt"/>
                <a:ea typeface="+mn-ea"/>
              </a:rPr>
              <a:t>ow </a:t>
            </a:r>
            <a:r>
              <a:rPr kumimoji="0" lang="en-US" altLang="ko-KR" sz="1200" dirty="0" smtClean="0">
                <a:solidFill>
                  <a:schemeClr val="tx2">
                    <a:lumMod val="60000"/>
                    <a:lumOff val="40000"/>
                  </a:schemeClr>
                </a:solidFill>
                <a:latin typeface="+mn-lt"/>
                <a:ea typeface="+mn-ea"/>
              </a:rPr>
              <a:t>the </a:t>
            </a:r>
            <a:r>
              <a:rPr kumimoji="0" lang="en-US" altLang="ko-KR" sz="1200" dirty="0" smtClean="0">
                <a:solidFill>
                  <a:srgbClr val="C00000"/>
                </a:solidFill>
                <a:latin typeface="+mn-lt"/>
                <a:ea typeface="+mn-ea"/>
              </a:rPr>
              <a:t>nutrient transport </a:t>
            </a:r>
            <a:r>
              <a:rPr kumimoji="0" lang="en-US" altLang="ko-KR" sz="1200" dirty="0" smtClean="0">
                <a:solidFill>
                  <a:srgbClr val="1F497D">
                    <a:lumMod val="60000"/>
                    <a:lumOff val="40000"/>
                  </a:srgbClr>
                </a:solidFill>
                <a:latin typeface="+mn-lt"/>
                <a:ea typeface="+mn-ea"/>
              </a:rPr>
              <a:t>through the Korea Strait affect</a:t>
            </a:r>
            <a:r>
              <a:rPr kumimoji="0" lang="en-US" altLang="ko-KR" sz="1200" baseline="0" dirty="0" smtClean="0">
                <a:solidFill>
                  <a:srgbClr val="1F497D">
                    <a:lumMod val="60000"/>
                    <a:lumOff val="40000"/>
                  </a:srgbClr>
                </a:solidFill>
                <a:latin typeface="+mn-lt"/>
                <a:ea typeface="+mn-ea"/>
              </a:rPr>
              <a:t> </a:t>
            </a:r>
            <a:r>
              <a:rPr kumimoji="0" lang="en-US" altLang="ko-KR" sz="1200" dirty="0" smtClean="0">
                <a:solidFill>
                  <a:srgbClr val="1F497D">
                    <a:lumMod val="60000"/>
                    <a:lumOff val="40000"/>
                  </a:srgbClr>
                </a:solidFill>
                <a:latin typeface="+mn-lt"/>
                <a:ea typeface="+mn-ea"/>
              </a:rPr>
              <a:t>the </a:t>
            </a:r>
            <a:r>
              <a:rPr kumimoji="0" lang="en-US" altLang="ko-KR" sz="1200" dirty="0" smtClean="0">
                <a:solidFill>
                  <a:schemeClr val="tx2">
                    <a:lumMod val="50000"/>
                  </a:schemeClr>
                </a:solidFill>
                <a:latin typeface="+mn-lt"/>
                <a:ea typeface="+mn-ea"/>
              </a:rPr>
              <a:t>low </a:t>
            </a:r>
            <a:r>
              <a:rPr kumimoji="0" lang="en-US" altLang="ko-KR" sz="1200" dirty="0" err="1" smtClean="0">
                <a:solidFill>
                  <a:schemeClr val="tx2">
                    <a:lumMod val="50000"/>
                  </a:schemeClr>
                </a:solidFill>
                <a:latin typeface="+mn-lt"/>
                <a:ea typeface="+mn-ea"/>
              </a:rPr>
              <a:t>trophic</a:t>
            </a:r>
            <a:r>
              <a:rPr kumimoji="0" lang="en-US" altLang="ko-KR" sz="1200" dirty="0" smtClean="0">
                <a:solidFill>
                  <a:schemeClr val="tx2">
                    <a:lumMod val="50000"/>
                  </a:schemeClr>
                </a:solidFill>
                <a:latin typeface="+mn-lt"/>
                <a:ea typeface="+mn-ea"/>
              </a:rPr>
              <a:t> ecosystem </a:t>
            </a:r>
            <a:r>
              <a:rPr kumimoji="0" lang="en-US" altLang="ko-KR" sz="1200" dirty="0" smtClean="0">
                <a:solidFill>
                  <a:srgbClr val="1F497D">
                    <a:lumMod val="60000"/>
                    <a:lumOff val="40000"/>
                  </a:srgbClr>
                </a:solidFill>
                <a:latin typeface="+mn-lt"/>
                <a:ea typeface="+mn-ea"/>
              </a:rPr>
              <a:t>in the East Sea.</a:t>
            </a:r>
          </a:p>
          <a:p>
            <a:pPr algn="l"/>
            <a:endParaRPr lang="en-US" altLang="ko-KR" baseline="0" dirty="0" smtClean="0"/>
          </a:p>
          <a:p>
            <a:pPr algn="l"/>
            <a:r>
              <a:rPr lang="ko-KR" altLang="en-US" baseline="0" dirty="0" err="1" smtClean="0"/>
              <a:t>쿠로시오에서</a:t>
            </a:r>
            <a:r>
              <a:rPr lang="ko-KR" altLang="en-US" baseline="0" dirty="0" smtClean="0"/>
              <a:t> 분기하는 대한해협을 통해 대마난류는 열과</a:t>
            </a:r>
            <a:r>
              <a:rPr lang="en-US" altLang="ko-KR" baseline="0" dirty="0" smtClean="0"/>
              <a:t> </a:t>
            </a:r>
            <a:r>
              <a:rPr lang="ko-KR" altLang="en-US" baseline="0" dirty="0" smtClean="0"/>
              <a:t>해수</a:t>
            </a:r>
            <a:r>
              <a:rPr lang="en-US" altLang="ko-KR" baseline="0" dirty="0" smtClean="0"/>
              <a:t>, </a:t>
            </a:r>
            <a:r>
              <a:rPr lang="ko-KR" altLang="en-US" baseline="0" dirty="0" err="1" smtClean="0"/>
              <a:t>영양염과</a:t>
            </a:r>
            <a:r>
              <a:rPr lang="ko-KR" altLang="en-US" baseline="0" dirty="0" smtClean="0"/>
              <a:t> 같은 물질들을 동해로 공급한다</a:t>
            </a:r>
            <a:r>
              <a:rPr lang="en-US" altLang="ko-KR" baseline="0" dirty="0" smtClean="0"/>
              <a:t>.</a:t>
            </a:r>
          </a:p>
          <a:p>
            <a:pPr algn="l"/>
            <a:r>
              <a:rPr lang="ko-KR" altLang="en-US" baseline="0" dirty="0" smtClean="0"/>
              <a:t>대한해협을 통해 공급된 </a:t>
            </a:r>
            <a:r>
              <a:rPr lang="ko-KR" altLang="en-US" baseline="0" dirty="0" err="1" smtClean="0"/>
              <a:t>영양염은</a:t>
            </a:r>
            <a:r>
              <a:rPr lang="ko-KR" altLang="en-US" baseline="0" dirty="0" smtClean="0"/>
              <a:t> 동해 </a:t>
            </a:r>
            <a:r>
              <a:rPr lang="ko-KR" altLang="en-US" baseline="0" dirty="0" err="1" smtClean="0"/>
              <a:t>영양염</a:t>
            </a:r>
            <a:r>
              <a:rPr lang="ko-KR" altLang="en-US" baseline="0" dirty="0" smtClean="0"/>
              <a:t> 수지와 생물학적 생산성에 큰 영향을 줄 것이다</a:t>
            </a:r>
            <a:r>
              <a:rPr lang="en-US" altLang="ko-KR" baseline="0" dirty="0" smtClean="0"/>
              <a:t>.</a:t>
            </a:r>
          </a:p>
          <a:p>
            <a:pPr algn="l"/>
            <a:r>
              <a:rPr lang="ko-KR" altLang="en-US" baseline="0" dirty="0" smtClean="0"/>
              <a:t>노 등</a:t>
            </a:r>
            <a:r>
              <a:rPr lang="en-US" altLang="ko-KR" baseline="0" dirty="0" smtClean="0"/>
              <a:t>(2012)</a:t>
            </a:r>
            <a:r>
              <a:rPr lang="ko-KR" altLang="en-US" baseline="0" dirty="0" smtClean="0"/>
              <a:t>은 아표층 </a:t>
            </a:r>
            <a:r>
              <a:rPr lang="ko-KR" altLang="en-US" baseline="0" dirty="0" err="1" smtClean="0"/>
              <a:t>클로로필</a:t>
            </a:r>
            <a:r>
              <a:rPr lang="ko-KR" altLang="en-US" baseline="0" dirty="0" smtClean="0"/>
              <a:t> </a:t>
            </a:r>
            <a:r>
              <a:rPr lang="ko-KR" altLang="en-US" baseline="0" dirty="0" err="1" smtClean="0"/>
              <a:t>최대층이</a:t>
            </a:r>
            <a:r>
              <a:rPr lang="ko-KR" altLang="en-US" baseline="0" dirty="0" smtClean="0"/>
              <a:t> </a:t>
            </a:r>
            <a:r>
              <a:rPr lang="en-US" altLang="ko-KR" baseline="0" dirty="0" smtClean="0"/>
              <a:t>5</a:t>
            </a:r>
            <a:r>
              <a:rPr lang="ko-KR" altLang="en-US" baseline="0" dirty="0" smtClean="0"/>
              <a:t>월초부터 </a:t>
            </a:r>
            <a:r>
              <a:rPr lang="en-US" altLang="ko-KR" baseline="0" dirty="0" smtClean="0"/>
              <a:t>10</a:t>
            </a:r>
            <a:r>
              <a:rPr lang="ko-KR" altLang="en-US" baseline="0" dirty="0" smtClean="0"/>
              <a:t>월말까지의 </a:t>
            </a:r>
            <a:r>
              <a:rPr lang="ko-KR" altLang="en-US" baseline="0" dirty="0" err="1" smtClean="0"/>
              <a:t>기간동안</a:t>
            </a:r>
            <a:r>
              <a:rPr lang="ko-KR" altLang="en-US" baseline="0" dirty="0" smtClean="0"/>
              <a:t> 적어도 반년 정도 동해 전역에 존재한다고 보고하였다</a:t>
            </a:r>
            <a:r>
              <a:rPr lang="en-US" altLang="ko-KR" baseline="0" dirty="0" smtClean="0"/>
              <a:t>.</a:t>
            </a:r>
          </a:p>
          <a:p>
            <a:pPr algn="l"/>
            <a:r>
              <a:rPr lang="ko-KR" altLang="en-US" baseline="0" dirty="0" err="1" smtClean="0"/>
              <a:t>영양염이</a:t>
            </a:r>
            <a:r>
              <a:rPr lang="ko-KR" altLang="en-US" baseline="0" dirty="0" smtClean="0"/>
              <a:t> 적은 </a:t>
            </a:r>
            <a:r>
              <a:rPr lang="ko-KR" altLang="en-US" baseline="0" dirty="0" err="1" smtClean="0"/>
              <a:t>표층수</a:t>
            </a:r>
            <a:r>
              <a:rPr lang="ko-KR" altLang="en-US" baseline="0" dirty="0" smtClean="0"/>
              <a:t> 아래로 </a:t>
            </a:r>
            <a:r>
              <a:rPr lang="ko-KR" altLang="en-US" baseline="0" dirty="0" err="1" smtClean="0"/>
              <a:t>영양염이</a:t>
            </a:r>
            <a:r>
              <a:rPr lang="ko-KR" altLang="en-US" baseline="0" dirty="0" smtClean="0"/>
              <a:t> 풍부한 대만난류 </a:t>
            </a:r>
            <a:r>
              <a:rPr lang="ko-KR" altLang="en-US" baseline="0" dirty="0" err="1" smtClean="0"/>
              <a:t>중층수</a:t>
            </a:r>
            <a:r>
              <a:rPr lang="ko-KR" altLang="en-US" baseline="0" dirty="0" smtClean="0"/>
              <a:t> 유입되어 울릉분지의 </a:t>
            </a:r>
            <a:r>
              <a:rPr lang="ko-KR" altLang="en-US" baseline="0" dirty="0" err="1" smtClean="0"/>
              <a:t>아표층</a:t>
            </a:r>
            <a:r>
              <a:rPr lang="ko-KR" altLang="en-US" baseline="0" dirty="0" smtClean="0"/>
              <a:t> </a:t>
            </a:r>
            <a:r>
              <a:rPr lang="ko-KR" altLang="en-US" baseline="0" dirty="0" err="1" smtClean="0"/>
              <a:t>클로로필</a:t>
            </a:r>
            <a:r>
              <a:rPr lang="ko-KR" altLang="en-US" baseline="0" dirty="0" smtClean="0"/>
              <a:t> </a:t>
            </a:r>
            <a:r>
              <a:rPr lang="ko-KR" altLang="en-US" baseline="0" dirty="0" err="1" smtClean="0"/>
              <a:t>최대층에</a:t>
            </a:r>
            <a:r>
              <a:rPr lang="ko-KR" altLang="en-US" baseline="0" dirty="0" smtClean="0"/>
              <a:t> 지속적으로 </a:t>
            </a:r>
            <a:r>
              <a:rPr lang="ko-KR" altLang="en-US" baseline="0" dirty="0" err="1" smtClean="0"/>
              <a:t>영양염이</a:t>
            </a:r>
            <a:r>
              <a:rPr lang="ko-KR" altLang="en-US" baseline="0" dirty="0" smtClean="0"/>
              <a:t> 공급되며</a:t>
            </a:r>
            <a:r>
              <a:rPr lang="en-US" altLang="ko-KR" baseline="0" dirty="0" smtClean="0"/>
              <a:t>, </a:t>
            </a:r>
            <a:r>
              <a:rPr lang="ko-KR" altLang="en-US" baseline="0" dirty="0" smtClean="0"/>
              <a:t>이로 인해</a:t>
            </a:r>
            <a:r>
              <a:rPr lang="en-US" altLang="ko-KR" baseline="0" dirty="0" smtClean="0"/>
              <a:t> </a:t>
            </a:r>
            <a:r>
              <a:rPr lang="ko-KR" altLang="en-US" baseline="0" dirty="0" smtClean="0"/>
              <a:t>긴 시간동안 </a:t>
            </a:r>
            <a:r>
              <a:rPr lang="ko-KR" altLang="en-US" baseline="0" dirty="0" err="1" smtClean="0"/>
              <a:t>아표층</a:t>
            </a:r>
            <a:r>
              <a:rPr lang="ko-KR" altLang="en-US" baseline="0" dirty="0" smtClean="0"/>
              <a:t> </a:t>
            </a:r>
            <a:r>
              <a:rPr lang="ko-KR" altLang="en-US" baseline="0" dirty="0" err="1" smtClean="0"/>
              <a:t>클로로필</a:t>
            </a:r>
            <a:r>
              <a:rPr lang="ko-KR" altLang="en-US" baseline="0" dirty="0" smtClean="0"/>
              <a:t> </a:t>
            </a:r>
            <a:r>
              <a:rPr lang="ko-KR" altLang="en-US" baseline="0" dirty="0" err="1" smtClean="0"/>
              <a:t>최대층이</a:t>
            </a:r>
            <a:r>
              <a:rPr lang="ko-KR" altLang="en-US" baseline="0" dirty="0" smtClean="0"/>
              <a:t> 유지될 수 있다고 보고하였다</a:t>
            </a:r>
            <a:r>
              <a:rPr lang="en-US" altLang="ko-KR" baseline="0" dirty="0" smtClean="0"/>
              <a:t>.</a:t>
            </a:r>
          </a:p>
          <a:p>
            <a:r>
              <a:rPr lang="en-US" altLang="ko-KR" baseline="0" dirty="0" smtClean="0"/>
              <a:t>Morimoto </a:t>
            </a:r>
            <a:r>
              <a:rPr lang="ko-KR" altLang="en-US" baseline="0" dirty="0" smtClean="0"/>
              <a:t>등</a:t>
            </a:r>
            <a:r>
              <a:rPr lang="en-US" altLang="ko-KR" baseline="0" dirty="0" smtClean="0"/>
              <a:t>(2009)</a:t>
            </a:r>
            <a:r>
              <a:rPr lang="ko-KR" altLang="en-US" baseline="0" dirty="0" smtClean="0"/>
              <a:t>은</a:t>
            </a:r>
            <a:r>
              <a:rPr lang="en-US" altLang="ko-KR" baseline="0" dirty="0" smtClean="0"/>
              <a:t> </a:t>
            </a:r>
            <a:r>
              <a:rPr lang="ko-KR" altLang="en-US" baseline="0" dirty="0" smtClean="0"/>
              <a:t>대한해협 </a:t>
            </a:r>
            <a:r>
              <a:rPr lang="ko-KR" altLang="en-US" baseline="0" dirty="0" err="1" smtClean="0"/>
              <a:t>동수로로</a:t>
            </a:r>
            <a:r>
              <a:rPr lang="ko-KR" altLang="en-US" baseline="0" dirty="0" smtClean="0"/>
              <a:t> 수송되는 연평균 </a:t>
            </a:r>
            <a:r>
              <a:rPr lang="ko-KR" altLang="en-US" baseline="0" dirty="0" err="1" smtClean="0"/>
              <a:t>용존무기질소</a:t>
            </a:r>
            <a:r>
              <a:rPr lang="en-US" altLang="ko-KR" baseline="0" dirty="0" smtClean="0"/>
              <a:t>(DIN)</a:t>
            </a:r>
            <a:r>
              <a:rPr lang="ko-KR" altLang="en-US" baseline="0" dirty="0" smtClean="0"/>
              <a:t>과 용존무기인</a:t>
            </a:r>
            <a:r>
              <a:rPr lang="en-US" altLang="ko-KR" baseline="0" dirty="0" smtClean="0"/>
              <a:t>(DIP)</a:t>
            </a:r>
            <a:r>
              <a:rPr lang="ko-KR" altLang="en-US" baseline="0" dirty="0" smtClean="0"/>
              <a:t>이 각각 </a:t>
            </a:r>
            <a:r>
              <a:rPr lang="en-US" altLang="ko-KR" baseline="0" dirty="0" smtClean="0"/>
              <a:t>3.59 </a:t>
            </a:r>
            <a:r>
              <a:rPr lang="en-US" altLang="ko-KR" baseline="0" dirty="0" err="1" smtClean="0"/>
              <a:t>kmol</a:t>
            </a:r>
            <a:r>
              <a:rPr lang="en-US" altLang="ko-KR" baseline="0" dirty="0" smtClean="0"/>
              <a:t>/s</a:t>
            </a:r>
            <a:r>
              <a:rPr lang="ko-KR" altLang="en-US" baseline="0" dirty="0" smtClean="0"/>
              <a:t>와 </a:t>
            </a:r>
            <a:r>
              <a:rPr lang="en-US" altLang="ko-KR" baseline="0" dirty="0" smtClean="0"/>
              <a:t>0.29 </a:t>
            </a:r>
            <a:r>
              <a:rPr lang="en-US" altLang="ko-KR" baseline="0" dirty="0" err="1" smtClean="0"/>
              <a:t>kmol</a:t>
            </a:r>
            <a:r>
              <a:rPr lang="en-US" altLang="ko-KR" baseline="0" dirty="0" smtClean="0"/>
              <a:t>/s</a:t>
            </a:r>
            <a:r>
              <a:rPr lang="ko-KR" altLang="en-US" baseline="0" dirty="0" smtClean="0"/>
              <a:t>로</a:t>
            </a:r>
            <a:r>
              <a:rPr lang="en-US" altLang="ko-KR" baseline="0" dirty="0" smtClean="0"/>
              <a:t>, </a:t>
            </a:r>
            <a:r>
              <a:rPr lang="ko-KR" altLang="en-US" baseline="0" dirty="0" smtClean="0"/>
              <a:t>이 양은 양자강과 대만해협을 통한 수송량보다 상대적으로 크다고 보고하였다</a:t>
            </a:r>
            <a:r>
              <a:rPr lang="en-US" altLang="ko-KR" baseline="0" dirty="0" smtClean="0"/>
              <a:t>.</a:t>
            </a:r>
          </a:p>
          <a:p>
            <a:endParaRPr lang="en-US" altLang="ko-KR" baseline="0" dirty="0" smtClean="0"/>
          </a:p>
          <a:p>
            <a:r>
              <a:rPr lang="ko-KR" altLang="en-US" baseline="0" dirty="0" smtClean="0"/>
              <a:t>따라서 본 연구는 </a:t>
            </a:r>
            <a:r>
              <a:rPr lang="ko-KR" altLang="en-US" baseline="0" dirty="0" err="1" smtClean="0"/>
              <a:t>이와같은</a:t>
            </a:r>
            <a:r>
              <a:rPr lang="ko-KR" altLang="en-US" baseline="0" dirty="0" smtClean="0"/>
              <a:t> 대한해협을 통한 </a:t>
            </a:r>
            <a:r>
              <a:rPr lang="ko-KR" altLang="en-US" baseline="0" dirty="0" err="1" smtClean="0"/>
              <a:t>영양염의</a:t>
            </a:r>
            <a:r>
              <a:rPr lang="ko-KR" altLang="en-US" baseline="0" dirty="0" smtClean="0"/>
              <a:t> 중요성을 인지하고 대한해협 </a:t>
            </a:r>
            <a:r>
              <a:rPr lang="ko-KR" altLang="en-US" baseline="0" dirty="0" err="1" smtClean="0"/>
              <a:t>영양염</a:t>
            </a:r>
            <a:r>
              <a:rPr lang="ko-KR" altLang="en-US" baseline="0" dirty="0" smtClean="0"/>
              <a:t> 수송량이 동해 하위 영양단계 생태계에 미치는 영향을 조사하였다</a:t>
            </a:r>
            <a:r>
              <a:rPr lang="en-US" altLang="ko-KR" baseline="0" dirty="0" smtClean="0"/>
              <a:t>. </a:t>
            </a:r>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9</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While effects of the coastal upwelling appear to be rather clear and have been investigated extensively, the effects of the nutrient transport through the KS appear to be rather complex and controversial. So</a:t>
            </a:r>
            <a:r>
              <a:rPr lang="en-US" altLang="ko-KR" sz="1200" kern="1200" baseline="0" dirty="0" smtClean="0">
                <a:solidFill>
                  <a:schemeClr val="tx1"/>
                </a:solidFill>
                <a:effectLst/>
                <a:latin typeface="+mn-lt"/>
                <a:ea typeface="+mn-ea"/>
                <a:cs typeface="+mn-cs"/>
              </a:rPr>
              <a:t> to investigate </a:t>
            </a:r>
            <a:r>
              <a:rPr lang="en-US" altLang="ko-KR" dirty="0" smtClean="0">
                <a:latin typeface="Times New Roman" pitchFamily="18" charset="0"/>
                <a:cs typeface="Times New Roman" pitchFamily="18" charset="0"/>
              </a:rPr>
              <a:t>how the nutrient transport through the Korea Strait affect the ecosystem in the East Sea</a:t>
            </a:r>
            <a:endParaRPr lang="ko-KR" altLang="en-US" dirty="0" smtClean="0">
              <a:latin typeface="Times New Roman" pitchFamily="18" charset="0"/>
              <a:cs typeface="Times New Roman" pitchFamily="18" charset="0"/>
            </a:endParaRPr>
          </a:p>
          <a:p>
            <a:r>
              <a:rPr lang="en-US" altLang="ko-KR" strike="noStrike" dirty="0" smtClean="0"/>
              <a:t>We used a numerical model because there are not enough observational</a:t>
            </a:r>
            <a:r>
              <a:rPr lang="en-US" altLang="ko-KR" strike="noStrike" baseline="0" dirty="0" smtClean="0"/>
              <a:t> nutrient data.</a:t>
            </a:r>
            <a:endParaRPr lang="en-US" altLang="ko-KR" strike="noStrike" dirty="0" smtClean="0"/>
          </a:p>
        </p:txBody>
      </p:sp>
      <p:sp>
        <p:nvSpPr>
          <p:cNvPr id="4" name="슬라이드 번호 개체 틀 3"/>
          <p:cNvSpPr>
            <a:spLocks noGrp="1"/>
          </p:cNvSpPr>
          <p:nvPr>
            <p:ph type="sldNum" sz="quarter" idx="10"/>
          </p:nvPr>
        </p:nvSpPr>
        <p:spPr/>
        <p:txBody>
          <a:bodyPr/>
          <a:lstStyle/>
          <a:p>
            <a:fld id="{CE33877A-54A3-4BF2-A76B-3AAFFE33960F}" type="slidenum">
              <a:rPr lang="ko-KR" altLang="en-US" smtClean="0"/>
              <a:pPr/>
              <a:t>10</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b="1" dirty="0" smtClean="0"/>
              <a:t>Using</a:t>
            </a:r>
            <a:r>
              <a:rPr lang="en-US" altLang="ko-KR" b="1" baseline="0" dirty="0" smtClean="0"/>
              <a:t> a 3 dimensional biological circulation model, we have </a:t>
            </a:r>
            <a:r>
              <a:rPr lang="en-US" altLang="ko-KR" b="1" dirty="0" smtClean="0"/>
              <a:t>conducted</a:t>
            </a:r>
            <a:r>
              <a:rPr lang="en-US" altLang="ko-KR" baseline="0" dirty="0" smtClean="0"/>
              <a:t> two numerical experiments.</a:t>
            </a:r>
            <a:endParaRPr lang="en-US" altLang="ko-KR" b="1" dirty="0" smtClean="0"/>
          </a:p>
          <a:p>
            <a:endParaRPr lang="en-US" altLang="ko-KR" baseline="0" dirty="0" smtClean="0"/>
          </a:p>
          <a:p>
            <a:r>
              <a:rPr lang="en-US" altLang="ko-KR" b="1" baseline="0" dirty="0" smtClean="0"/>
              <a:t>We presumed </a:t>
            </a:r>
            <a:r>
              <a:rPr lang="en-US" altLang="ko-KR" baseline="0" dirty="0" smtClean="0"/>
              <a:t>that nutrient transport through the Korea Strait contributes to seasonal variation of the East Sea ecosystem.</a:t>
            </a:r>
          </a:p>
          <a:p>
            <a:r>
              <a:rPr lang="en-US" altLang="ko-KR" b="1" baseline="0" dirty="0" smtClean="0"/>
              <a:t>We designed</a:t>
            </a:r>
            <a:r>
              <a:rPr lang="en-US" altLang="ko-KR" baseline="0" dirty="0" smtClean="0"/>
              <a:t> the two numerical experiments with different nutrient transport conditions. </a:t>
            </a:r>
          </a:p>
          <a:p>
            <a:r>
              <a:rPr lang="en-US" altLang="ko-KR" baseline="0" dirty="0" smtClean="0"/>
              <a:t>One has seasonally varying nutrient flux through the Korea Strait as a lateral boundary condition, and the other one has no nutrient flux.</a:t>
            </a:r>
          </a:p>
          <a:p>
            <a:r>
              <a:rPr lang="en-US" altLang="ko-KR" baseline="0" dirty="0" smtClean="0"/>
              <a:t>  </a:t>
            </a:r>
          </a:p>
          <a:p>
            <a:endParaRPr lang="en-US" altLang="ko-KR" baseline="0" dirty="0" smtClean="0"/>
          </a:p>
          <a:p>
            <a:r>
              <a:rPr lang="ko-KR" altLang="en-US" baseline="0" dirty="0" smtClean="0"/>
              <a:t>본 연구는 </a:t>
            </a:r>
            <a:r>
              <a:rPr lang="en-US" altLang="ko-KR" baseline="0" dirty="0" smtClean="0"/>
              <a:t>3</a:t>
            </a:r>
            <a:r>
              <a:rPr lang="ko-KR" altLang="en-US" baseline="0" dirty="0" smtClean="0"/>
              <a:t>차원 순환 생태 접합모형을 이용하여 다음과 같은 두 가지 수치실험을 실시하였다</a:t>
            </a:r>
            <a:r>
              <a:rPr lang="en-US" altLang="ko-KR" baseline="0" dirty="0" smtClean="0"/>
              <a:t>.</a:t>
            </a:r>
          </a:p>
          <a:p>
            <a:r>
              <a:rPr lang="ko-KR" altLang="en-US" baseline="0" dirty="0" smtClean="0"/>
              <a:t>대한해협을 통한 </a:t>
            </a:r>
            <a:r>
              <a:rPr lang="ko-KR" altLang="en-US" baseline="0" dirty="0" err="1" smtClean="0"/>
              <a:t>영양염</a:t>
            </a:r>
            <a:r>
              <a:rPr lang="ko-KR" altLang="en-US" baseline="0" dirty="0" smtClean="0"/>
              <a:t> 수송이 동해 생태계 계절변화에 기여한다는 가설을 세우고</a:t>
            </a:r>
            <a:r>
              <a:rPr lang="en-US" altLang="ko-KR" baseline="0" dirty="0" smtClean="0"/>
              <a:t>,</a:t>
            </a:r>
          </a:p>
          <a:p>
            <a:r>
              <a:rPr lang="ko-KR" altLang="en-US" baseline="0" dirty="0" err="1" smtClean="0"/>
              <a:t>영양염</a:t>
            </a:r>
            <a:r>
              <a:rPr lang="ko-KR" altLang="en-US" baseline="0" dirty="0" smtClean="0"/>
              <a:t> 수송 조건을 달리한 두 가지 실험을 계획하였다</a:t>
            </a:r>
            <a:r>
              <a:rPr lang="en-US" altLang="ko-KR" baseline="0" dirty="0" smtClean="0"/>
              <a:t>.</a:t>
            </a:r>
          </a:p>
          <a:p>
            <a:r>
              <a:rPr lang="ko-KR" altLang="en-US" baseline="0" dirty="0" smtClean="0"/>
              <a:t>첫 번째 실험은 </a:t>
            </a:r>
            <a:r>
              <a:rPr lang="ko-KR" altLang="en-US" baseline="0" dirty="0" err="1" smtClean="0"/>
              <a:t>영양염이</a:t>
            </a:r>
            <a:r>
              <a:rPr lang="ko-KR" altLang="en-US" baseline="0" dirty="0" smtClean="0"/>
              <a:t> </a:t>
            </a:r>
            <a:r>
              <a:rPr lang="ko-KR" altLang="en-US" baseline="0" dirty="0" err="1" smtClean="0"/>
              <a:t>계절변화하면서</a:t>
            </a:r>
            <a:r>
              <a:rPr lang="ko-KR" altLang="en-US" baseline="0" dirty="0" smtClean="0"/>
              <a:t> 수송되는 조건의 실험이고</a:t>
            </a:r>
            <a:r>
              <a:rPr lang="en-US" altLang="ko-KR" baseline="0" dirty="0" smtClean="0"/>
              <a:t>,</a:t>
            </a:r>
          </a:p>
          <a:p>
            <a:r>
              <a:rPr lang="ko-KR" altLang="en-US" baseline="0" dirty="0" smtClean="0"/>
              <a:t>두 번째는 </a:t>
            </a:r>
            <a:r>
              <a:rPr lang="ko-KR" altLang="en-US" baseline="0" dirty="0" err="1" smtClean="0"/>
              <a:t>영양염</a:t>
            </a:r>
            <a:r>
              <a:rPr lang="ko-KR" altLang="en-US" baseline="0" dirty="0" smtClean="0"/>
              <a:t> 수송이 없는 조건의 실험이다</a:t>
            </a:r>
            <a:r>
              <a:rPr lang="en-US" altLang="ko-KR" baseline="0" dirty="0" smtClean="0"/>
              <a:t>.</a:t>
            </a:r>
          </a:p>
        </p:txBody>
      </p:sp>
      <p:sp>
        <p:nvSpPr>
          <p:cNvPr id="4" name="슬라이드 번호 개체 틀 3"/>
          <p:cNvSpPr>
            <a:spLocks noGrp="1"/>
          </p:cNvSpPr>
          <p:nvPr>
            <p:ph type="sldNum" sz="quarter" idx="10"/>
          </p:nvPr>
        </p:nvSpPr>
        <p:spPr/>
        <p:txBody>
          <a:bodyPr/>
          <a:lstStyle/>
          <a:p>
            <a:fld id="{A9E9DD21-6C54-4986-918D-1B7DF8C84697}" type="slidenum">
              <a:rPr lang="ko-KR" altLang="en-US" smtClean="0"/>
              <a:pPr/>
              <a:t>11</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5E6219CD-3430-4DEE-9BAD-8A864EBAB082}" type="datetimeFigureOut">
              <a:rPr lang="ko-KR" altLang="en-US"/>
              <a:pPr>
                <a:defRPr/>
              </a:pPr>
              <a:t>2014-05-28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3465664F-1ED5-4636-8F0A-57C8ADF19206}" type="slidenum">
              <a:rPr lang="ko-KR" altLang="en-US"/>
              <a:pPr>
                <a:defRPr/>
              </a:pPr>
              <a:t>‹#›</a:t>
            </a:fld>
            <a:endParaRPr lang="ko-KR" altLang="en-US"/>
          </a:p>
        </p:txBody>
      </p:sp>
    </p:spTree>
    <p:extLst>
      <p:ext uri="{BB962C8B-B14F-4D97-AF65-F5344CB8AC3E}">
        <p14:creationId xmlns="" xmlns:p14="http://schemas.microsoft.com/office/powerpoint/2010/main" val="8655034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78E0DD3E-ADEC-437A-9E1D-3DFDF251749D}" type="datetimeFigureOut">
              <a:rPr lang="ko-KR" altLang="en-US"/>
              <a:pPr>
                <a:defRPr/>
              </a:pPr>
              <a:t>2014-05-28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2D8B08AF-54DE-40D4-A5A5-4BCBDA94CCB1}" type="slidenum">
              <a:rPr lang="ko-KR" altLang="en-US"/>
              <a:pPr>
                <a:defRPr/>
              </a:pPr>
              <a:t>‹#›</a:t>
            </a:fld>
            <a:endParaRPr lang="ko-KR" altLang="en-US"/>
          </a:p>
        </p:txBody>
      </p:sp>
    </p:spTree>
    <p:extLst>
      <p:ext uri="{BB962C8B-B14F-4D97-AF65-F5344CB8AC3E}">
        <p14:creationId xmlns="" xmlns:p14="http://schemas.microsoft.com/office/powerpoint/2010/main" val="402303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1D6B793F-2D59-402B-A3E9-57E3BB430697}" type="datetimeFigureOut">
              <a:rPr lang="ko-KR" altLang="en-US"/>
              <a:pPr>
                <a:defRPr/>
              </a:pPr>
              <a:t>2014-05-28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7E3CA2DE-050D-4C29-96DB-EA22C3E6A748}" type="slidenum">
              <a:rPr lang="ko-KR" altLang="en-US"/>
              <a:pPr>
                <a:defRPr/>
              </a:pPr>
              <a:t>‹#›</a:t>
            </a:fld>
            <a:endParaRPr lang="ko-KR" altLang="en-US"/>
          </a:p>
        </p:txBody>
      </p:sp>
    </p:spTree>
    <p:extLst>
      <p:ext uri="{BB962C8B-B14F-4D97-AF65-F5344CB8AC3E}">
        <p14:creationId xmlns="" xmlns:p14="http://schemas.microsoft.com/office/powerpoint/2010/main" val="1383269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2" name="Immagine 1" descr="Immagine2_2.jpg"/>
          <p:cNvPicPr>
            <a:picLocks noChangeAspect="1"/>
          </p:cNvPicPr>
          <p:nvPr/>
        </p:nvPicPr>
        <p:blipFill>
          <a:blip r:embed="rId2" cstate="print"/>
          <a:srcRect/>
          <a:stretch>
            <a:fillRect/>
          </a:stretch>
        </p:blipFill>
        <p:spPr bwMode="auto">
          <a:xfrm>
            <a:off x="12700" y="0"/>
            <a:ext cx="9118600" cy="68580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F038F542-FD0D-4487-A30A-2AA03D9AD50D}" type="datetimeFigureOut">
              <a:rPr lang="ko-KR" altLang="en-US"/>
              <a:pPr>
                <a:defRPr/>
              </a:pPr>
              <a:t>2014-05-28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FD87454D-BAEE-421B-A976-89BEECA359DC}" type="slidenum">
              <a:rPr lang="ko-KR" altLang="en-US"/>
              <a:pPr>
                <a:defRPr/>
              </a:pPr>
              <a:t>‹#›</a:t>
            </a:fld>
            <a:endParaRPr lang="ko-KR" altLang="en-US"/>
          </a:p>
        </p:txBody>
      </p:sp>
    </p:spTree>
    <p:extLst>
      <p:ext uri="{BB962C8B-B14F-4D97-AF65-F5344CB8AC3E}">
        <p14:creationId xmlns="" xmlns:p14="http://schemas.microsoft.com/office/powerpoint/2010/main" val="32055249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05908132-701C-4DEF-ACA7-35DF647F59CE}" type="datetimeFigureOut">
              <a:rPr lang="ko-KR" altLang="en-US"/>
              <a:pPr>
                <a:defRPr/>
              </a:pPr>
              <a:t>2014-05-28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88D0B071-F678-4C9F-9DC9-2FD5F3B0C29D}" type="slidenum">
              <a:rPr lang="ko-KR" altLang="en-US"/>
              <a:pPr>
                <a:defRPr/>
              </a:pPr>
              <a:t>‹#›</a:t>
            </a:fld>
            <a:endParaRPr lang="ko-KR" altLang="en-US"/>
          </a:p>
        </p:txBody>
      </p:sp>
    </p:spTree>
    <p:extLst>
      <p:ext uri="{BB962C8B-B14F-4D97-AF65-F5344CB8AC3E}">
        <p14:creationId xmlns="" xmlns:p14="http://schemas.microsoft.com/office/powerpoint/2010/main" val="252329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03FA5FC7-FCB6-4B39-91A1-0FDABBB4C2C3}" type="datetimeFigureOut">
              <a:rPr lang="ko-KR" altLang="en-US"/>
              <a:pPr>
                <a:defRPr/>
              </a:pPr>
              <a:t>2014-05-28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0A3E7F82-F7B8-4E2D-9BDA-D2A3B8B2697C}" type="slidenum">
              <a:rPr lang="ko-KR" altLang="en-US"/>
              <a:pPr>
                <a:defRPr/>
              </a:pPr>
              <a:t>‹#›</a:t>
            </a:fld>
            <a:endParaRPr lang="ko-KR" altLang="en-US"/>
          </a:p>
        </p:txBody>
      </p:sp>
    </p:spTree>
    <p:extLst>
      <p:ext uri="{BB962C8B-B14F-4D97-AF65-F5344CB8AC3E}">
        <p14:creationId xmlns="" xmlns:p14="http://schemas.microsoft.com/office/powerpoint/2010/main" val="83603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F20B62A4-97F0-4FD3-9AFF-8CA0963D8910}" type="datetimeFigureOut">
              <a:rPr lang="ko-KR" altLang="en-US"/>
              <a:pPr>
                <a:defRPr/>
              </a:pPr>
              <a:t>2014-05-28</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08A9CC44-638E-48B0-B89D-D6E20B2DB814}" type="slidenum">
              <a:rPr lang="ko-KR" altLang="en-US"/>
              <a:pPr>
                <a:defRPr/>
              </a:pPr>
              <a:t>‹#›</a:t>
            </a:fld>
            <a:endParaRPr lang="ko-KR" altLang="en-US"/>
          </a:p>
        </p:txBody>
      </p:sp>
    </p:spTree>
    <p:extLst>
      <p:ext uri="{BB962C8B-B14F-4D97-AF65-F5344CB8AC3E}">
        <p14:creationId xmlns="" xmlns:p14="http://schemas.microsoft.com/office/powerpoint/2010/main" val="341470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4AD425B0-FAC9-4477-8428-DE63726887EE}" type="datetimeFigureOut">
              <a:rPr lang="ko-KR" altLang="en-US"/>
              <a:pPr>
                <a:defRPr/>
              </a:pPr>
              <a:t>2014-05-28</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0F702562-356E-4FA8-A6C1-0BAA6238D817}" type="slidenum">
              <a:rPr lang="ko-KR" altLang="en-US"/>
              <a:pPr>
                <a:defRPr/>
              </a:pPr>
              <a:t>‹#›</a:t>
            </a:fld>
            <a:endParaRPr lang="ko-KR" altLang="en-US"/>
          </a:p>
        </p:txBody>
      </p:sp>
    </p:spTree>
    <p:extLst>
      <p:ext uri="{BB962C8B-B14F-4D97-AF65-F5344CB8AC3E}">
        <p14:creationId xmlns="" xmlns:p14="http://schemas.microsoft.com/office/powerpoint/2010/main" val="144134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DE93D9AF-ED54-44A2-8128-391CC3DFF223}" type="datetimeFigureOut">
              <a:rPr lang="ko-KR" altLang="en-US"/>
              <a:pPr>
                <a:defRPr/>
              </a:pPr>
              <a:t>2014-05-28</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FC520F23-4BC8-445C-B7C0-75A44E9CC7E0}" type="slidenum">
              <a:rPr lang="ko-KR" altLang="en-US"/>
              <a:pPr>
                <a:defRPr/>
              </a:pPr>
              <a:t>‹#›</a:t>
            </a:fld>
            <a:endParaRPr lang="ko-KR" altLang="en-US"/>
          </a:p>
        </p:txBody>
      </p:sp>
    </p:spTree>
    <p:extLst>
      <p:ext uri="{BB962C8B-B14F-4D97-AF65-F5344CB8AC3E}">
        <p14:creationId xmlns="" xmlns:p14="http://schemas.microsoft.com/office/powerpoint/2010/main" val="40115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ED39822E-83F1-40BE-9861-EAEB21AAA72F}" type="datetimeFigureOut">
              <a:rPr lang="ko-KR" altLang="en-US"/>
              <a:pPr>
                <a:defRPr/>
              </a:pPr>
              <a:t>2014-05-28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15B72B54-7A80-4575-9B1E-69283657BB2C}" type="slidenum">
              <a:rPr lang="ko-KR" altLang="en-US"/>
              <a:pPr>
                <a:defRPr/>
              </a:pPr>
              <a:t>‹#›</a:t>
            </a:fld>
            <a:endParaRPr lang="ko-KR" altLang="en-US"/>
          </a:p>
        </p:txBody>
      </p:sp>
    </p:spTree>
    <p:extLst>
      <p:ext uri="{BB962C8B-B14F-4D97-AF65-F5344CB8AC3E}">
        <p14:creationId xmlns="" xmlns:p14="http://schemas.microsoft.com/office/powerpoint/2010/main" val="103153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99947AD1-E8FA-43F3-B05A-EB9F0ABEBB78}" type="datetimeFigureOut">
              <a:rPr lang="ko-KR" altLang="en-US"/>
              <a:pPr>
                <a:defRPr/>
              </a:pPr>
              <a:t>2014-05-28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D2C581BD-B5D9-45B9-B5B4-0EE26ABD1C64}" type="slidenum">
              <a:rPr lang="ko-KR" altLang="en-US"/>
              <a:pPr>
                <a:defRPr/>
              </a:pPr>
              <a:t>‹#›</a:t>
            </a:fld>
            <a:endParaRPr lang="ko-KR" altLang="en-US"/>
          </a:p>
        </p:txBody>
      </p:sp>
    </p:spTree>
    <p:extLst>
      <p:ext uri="{BB962C8B-B14F-4D97-AF65-F5344CB8AC3E}">
        <p14:creationId xmlns="" xmlns:p14="http://schemas.microsoft.com/office/powerpoint/2010/main" val="427712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a:stretch>
        </a:blipFill>
        <a:effectLst/>
      </p:bgPr>
    </p:bg>
    <p:spTree>
      <p:nvGrpSpPr>
        <p:cNvPr id="1" name=""/>
        <p:cNvGrpSpPr/>
        <p:nvPr/>
      </p:nvGrpSpPr>
      <p:grpSpPr>
        <a:xfrm>
          <a:off x="0" y="0"/>
          <a:ext cx="0" cy="0"/>
          <a:chOff x="0" y="0"/>
          <a:chExt cx="0" cy="0"/>
        </a:xfrm>
      </p:grpSpPr>
      <p:sp>
        <p:nvSpPr>
          <p:cNvPr id="1026" name="제목 개체 틀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dirty="0" smtClean="0"/>
              <a:t>마스터 제목 스타일 편집</a:t>
            </a:r>
          </a:p>
        </p:txBody>
      </p:sp>
      <p:sp>
        <p:nvSpPr>
          <p:cNvPr id="1027" name="텍스트 개체 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16A03EC9-1F4A-4E1E-A2BA-83119B71EE72}" type="datetimeFigureOut">
              <a:rPr lang="ko-KR" altLang="en-US"/>
              <a:pPr>
                <a:defRPr/>
              </a:pPr>
              <a:t>2014-05-28</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82D8948C-E9B3-41EC-A4EB-3F01C9E21543}" type="slidenum">
              <a:rPr lang="ko-KR" altLang="en-US"/>
              <a:pPr>
                <a:defRPr/>
              </a:pPr>
              <a:t>‹#›</a:t>
            </a:fld>
            <a:endParaRPr lang="ko-KR" altLang="en-US"/>
          </a:p>
        </p:txBody>
      </p:sp>
      <p:sp>
        <p:nvSpPr>
          <p:cNvPr id="14" name="직사각형 1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Picture 2" descr="C:\Documents and Settings\user\바탕 화면\키오스트\ppt배경rgb-02(내지).jpg"/>
          <p:cNvPicPr>
            <a:picLocks noChangeAspect="1" noChangeArrowheads="1"/>
          </p:cNvPicPr>
          <p:nvPr/>
        </p:nvPicPr>
        <p:blipFill>
          <a:blip r:embed="rId15" cstate="print"/>
          <a:srcRect/>
          <a:stretch>
            <a:fillRect/>
          </a:stretch>
        </p:blipFill>
        <p:spPr bwMode="auto">
          <a:xfrm>
            <a:off x="0" y="0"/>
            <a:ext cx="9144000" cy="798513"/>
          </a:xfrm>
          <a:prstGeom prst="rect">
            <a:avLst/>
          </a:prstGeom>
          <a:noFill/>
        </p:spPr>
      </p:pic>
      <p:pic>
        <p:nvPicPr>
          <p:cNvPr id="9" name="Picture 2" descr="C:\Documents and Settings\user\바탕 화면\키오스트\ppt배경rgb-02(내지).jpg"/>
          <p:cNvPicPr>
            <a:picLocks noChangeAspect="1" noChangeArrowheads="1"/>
          </p:cNvPicPr>
          <p:nvPr/>
        </p:nvPicPr>
        <p:blipFill>
          <a:blip r:embed="rId15" cstate="print"/>
          <a:srcRect t="85698"/>
          <a:stretch>
            <a:fillRect/>
          </a:stretch>
        </p:blipFill>
        <p:spPr bwMode="auto">
          <a:xfrm>
            <a:off x="0" y="764704"/>
            <a:ext cx="9144000" cy="114201"/>
          </a:xfrm>
          <a:prstGeom prst="rect">
            <a:avLst/>
          </a:prstGeom>
          <a:noFill/>
        </p:spPr>
      </p:pic>
      <p:pic>
        <p:nvPicPr>
          <p:cNvPr id="10" name="Picture 2" descr="C:\Documents and Settings\user\바탕 화면\키오스트\ppt배경rgb-02(내지).jpg"/>
          <p:cNvPicPr>
            <a:picLocks noChangeAspect="1" noChangeArrowheads="1"/>
          </p:cNvPicPr>
          <p:nvPr/>
        </p:nvPicPr>
        <p:blipFill>
          <a:blip r:embed="rId15" cstate="print"/>
          <a:srcRect t="85698"/>
          <a:stretch>
            <a:fillRect/>
          </a:stretch>
        </p:blipFill>
        <p:spPr bwMode="auto">
          <a:xfrm>
            <a:off x="0" y="836712"/>
            <a:ext cx="9144000" cy="114201"/>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1.gif"/><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9.gi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notesSlide" Target="../notesSlides/notesSlide17.xml"/><Relationship Id="rId7" Type="http://schemas.openxmlformats.org/officeDocument/2006/relationships/image" Target="../media/image38.gi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gif"/><Relationship Id="rId10" Type="http://schemas.openxmlformats.org/officeDocument/2006/relationships/image" Target="../media/image41.gif"/><Relationship Id="rId4" Type="http://schemas.openxmlformats.org/officeDocument/2006/relationships/image" Target="../media/image35.gif"/><Relationship Id="rId9" Type="http://schemas.openxmlformats.org/officeDocument/2006/relationships/image" Target="../media/image40.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251520" y="1340768"/>
            <a:ext cx="8892480" cy="2448272"/>
          </a:xfrm>
        </p:spPr>
        <p:txBody>
          <a:bodyPr>
            <a:noAutofit/>
          </a:bodyPr>
          <a:lstStyle/>
          <a:p>
            <a:r>
              <a:rPr lang="en-US" altLang="ko-KR" sz="3600" b="1" dirty="0" smtClean="0">
                <a:latin typeface="Times New Roman" panose="02020603050405020304" pitchFamily="18" charset="0"/>
                <a:cs typeface="Times New Roman" panose="02020603050405020304" pitchFamily="18" charset="0"/>
              </a:rPr>
              <a:t>Seasonal and </a:t>
            </a:r>
            <a:r>
              <a:rPr lang="en-US" altLang="ko-KR" sz="3600" b="1" dirty="0" err="1" smtClean="0">
                <a:latin typeface="Times New Roman" panose="02020603050405020304" pitchFamily="18" charset="0"/>
                <a:cs typeface="Times New Roman" panose="02020603050405020304" pitchFamily="18" charset="0"/>
              </a:rPr>
              <a:t>interannual</a:t>
            </a:r>
            <a:r>
              <a:rPr lang="en-US" altLang="ko-KR" sz="3600" b="1" dirty="0" smtClean="0">
                <a:latin typeface="Times New Roman" panose="02020603050405020304" pitchFamily="18" charset="0"/>
                <a:cs typeface="Times New Roman" panose="02020603050405020304" pitchFamily="18" charset="0"/>
              </a:rPr>
              <a:t> variability in the East Sea ecosystem: effects of nutrient transport through the Korea Strait</a:t>
            </a:r>
            <a:endParaRPr lang="ko-KR" altLang="en-US" sz="3600" dirty="0">
              <a:latin typeface="Times New Roman" pitchFamily="18" charset="0"/>
              <a:cs typeface="Times New Roman" pitchFamily="18" charset="0"/>
            </a:endParaRPr>
          </a:p>
        </p:txBody>
      </p:sp>
      <p:sp>
        <p:nvSpPr>
          <p:cNvPr id="3" name="부제목 2"/>
          <p:cNvSpPr>
            <a:spLocks noGrp="1"/>
          </p:cNvSpPr>
          <p:nvPr>
            <p:ph type="subTitle" idx="1"/>
          </p:nvPr>
        </p:nvSpPr>
        <p:spPr>
          <a:xfrm>
            <a:off x="539552" y="4725144"/>
            <a:ext cx="8136904" cy="1008112"/>
          </a:xfrm>
        </p:spPr>
        <p:txBody>
          <a:bodyPr>
            <a:normAutofit fontScale="92500" lnSpcReduction="10000"/>
          </a:bodyPr>
          <a:lstStyle/>
          <a:p>
            <a:pPr algn="ctr"/>
            <a:r>
              <a:rPr lang="en-US" altLang="ko-KR" b="1" dirty="0" smtClean="0">
                <a:solidFill>
                  <a:schemeClr val="tx1"/>
                </a:solidFill>
                <a:latin typeface="Times New Roman" pitchFamily="18" charset="0"/>
                <a:ea typeface="HY강B" pitchFamily="18" charset="-127"/>
                <a:cs typeface="Times New Roman" pitchFamily="18" charset="0"/>
              </a:rPr>
              <a:t>Chan </a:t>
            </a:r>
            <a:r>
              <a:rPr lang="en-US" altLang="ko-KR" b="1" dirty="0" err="1" smtClean="0">
                <a:solidFill>
                  <a:schemeClr val="tx1"/>
                </a:solidFill>
                <a:latin typeface="Times New Roman" pitchFamily="18" charset="0"/>
                <a:ea typeface="HY강B" pitchFamily="18" charset="-127"/>
                <a:cs typeface="Times New Roman" pitchFamily="18" charset="0"/>
              </a:rPr>
              <a:t>Joo</a:t>
            </a:r>
            <a:r>
              <a:rPr lang="en-US" altLang="ko-KR" b="1" dirty="0" smtClean="0">
                <a:solidFill>
                  <a:schemeClr val="tx1"/>
                </a:solidFill>
                <a:latin typeface="Times New Roman" pitchFamily="18" charset="0"/>
                <a:ea typeface="HY강B" pitchFamily="18" charset="-127"/>
                <a:cs typeface="Times New Roman" pitchFamily="18" charset="0"/>
              </a:rPr>
              <a:t> </a:t>
            </a:r>
            <a:r>
              <a:rPr lang="en-US" altLang="ko-KR" b="1" smtClean="0">
                <a:solidFill>
                  <a:schemeClr val="tx1"/>
                </a:solidFill>
                <a:latin typeface="Times New Roman" pitchFamily="18" charset="0"/>
                <a:ea typeface="HY강B" pitchFamily="18" charset="-127"/>
                <a:cs typeface="Times New Roman" pitchFamily="18" charset="0"/>
              </a:rPr>
              <a:t>Jang</a:t>
            </a:r>
            <a:r>
              <a:rPr lang="en-US" altLang="ko-KR" smtClean="0">
                <a:solidFill>
                  <a:schemeClr val="tx1"/>
                </a:solidFill>
                <a:latin typeface="Times New Roman" pitchFamily="18" charset="0"/>
                <a:ea typeface="HY강B" pitchFamily="18" charset="-127"/>
                <a:cs typeface="Times New Roman" pitchFamily="18" charset="0"/>
              </a:rPr>
              <a:t>, and </a:t>
            </a:r>
            <a:r>
              <a:rPr lang="en-US" altLang="ko-KR" dirty="0" smtClean="0">
                <a:solidFill>
                  <a:schemeClr val="tx1"/>
                </a:solidFill>
                <a:latin typeface="Times New Roman" pitchFamily="18" charset="0"/>
                <a:ea typeface="HY강B" pitchFamily="18" charset="-127"/>
                <a:cs typeface="Times New Roman" pitchFamily="18" charset="0"/>
              </a:rPr>
              <a:t>Yuri Oh</a:t>
            </a:r>
          </a:p>
          <a:p>
            <a:pPr algn="ctr"/>
            <a:r>
              <a:rPr lang="en-US" altLang="ko-KR" dirty="0" smtClean="0">
                <a:solidFill>
                  <a:schemeClr val="tx1"/>
                </a:solidFill>
                <a:latin typeface="Times New Roman" pitchFamily="18" charset="0"/>
                <a:ea typeface="HY강B" pitchFamily="18" charset="-127"/>
                <a:cs typeface="Times New Roman" pitchFamily="18" charset="0"/>
              </a:rPr>
              <a:t>Korea Institute of Ocean Science &amp; Technology</a:t>
            </a:r>
          </a:p>
        </p:txBody>
      </p:sp>
      <p:sp>
        <p:nvSpPr>
          <p:cNvPr id="5" name="직사각형 4"/>
          <p:cNvSpPr/>
          <p:nvPr/>
        </p:nvSpPr>
        <p:spPr>
          <a:xfrm>
            <a:off x="0" y="0"/>
            <a:ext cx="4572000" cy="701731"/>
          </a:xfrm>
          <a:prstGeom prst="rect">
            <a:avLst/>
          </a:prstGeom>
        </p:spPr>
        <p:txBody>
          <a:bodyPr>
            <a:spAutoFit/>
          </a:bodyPr>
          <a:lstStyle/>
          <a:p>
            <a:pPr lvl="0" eaLnBrk="0" hangingPunct="0">
              <a:spcBef>
                <a:spcPct val="20000"/>
              </a:spcBef>
              <a:defRPr/>
            </a:pPr>
            <a:r>
              <a:rPr kumimoji="0" lang="en-US" altLang="ko-KR" dirty="0" smtClean="0">
                <a:solidFill>
                  <a:srgbClr val="C00000"/>
                </a:solidFill>
                <a:latin typeface="HY궁서" pitchFamily="18" charset="-127"/>
                <a:ea typeface="HY궁서" pitchFamily="18" charset="-127"/>
              </a:rPr>
              <a:t>2014 ROMS/TOMS User Workshop</a:t>
            </a:r>
          </a:p>
          <a:p>
            <a:pPr lvl="0" eaLnBrk="0" hangingPunct="0">
              <a:spcBef>
                <a:spcPct val="20000"/>
              </a:spcBef>
              <a:defRPr/>
            </a:pPr>
            <a:r>
              <a:rPr kumimoji="0" lang="en-US" altLang="ko-KR" dirty="0" err="1" smtClean="0">
                <a:solidFill>
                  <a:srgbClr val="C00000"/>
                </a:solidFill>
                <a:latin typeface="HY궁서" pitchFamily="18" charset="-127"/>
                <a:ea typeface="HY궁서" pitchFamily="18" charset="-127"/>
              </a:rPr>
              <a:t>Rovinj</a:t>
            </a:r>
            <a:r>
              <a:rPr kumimoji="0" lang="en-US" altLang="ko-KR" dirty="0" smtClean="0">
                <a:solidFill>
                  <a:srgbClr val="C00000"/>
                </a:solidFill>
                <a:latin typeface="HY궁서" pitchFamily="18" charset="-127"/>
                <a:ea typeface="HY궁서" pitchFamily="18" charset="-127"/>
              </a:rPr>
              <a:t>, Croatia, 26-29 May</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75656" y="44624"/>
            <a:ext cx="5400600" cy="792088"/>
          </a:xfrm>
        </p:spPr>
        <p:txBody>
          <a:bodyPr>
            <a:noAutofit/>
          </a:bodyPr>
          <a:lstStyle/>
          <a:p>
            <a:r>
              <a:rPr lang="en-US" altLang="ko-K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Objective</a:t>
            </a:r>
            <a:endParaRPr lang="ko-KR"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4" name="내용 개체 틀 3"/>
          <p:cNvSpPr>
            <a:spLocks noGrp="1"/>
          </p:cNvSpPr>
          <p:nvPr>
            <p:ph idx="1"/>
          </p:nvPr>
        </p:nvSpPr>
        <p:spPr>
          <a:xfrm>
            <a:off x="457200" y="1600200"/>
            <a:ext cx="8229600" cy="3196951"/>
          </a:xfrm>
        </p:spPr>
        <p:txBody>
          <a:bodyPr/>
          <a:lstStyle/>
          <a:p>
            <a:r>
              <a:rPr lang="en-US" altLang="ko-KR" sz="3600" dirty="0" smtClean="0">
                <a:latin typeface="Times New Roman" pitchFamily="18" charset="0"/>
                <a:cs typeface="Times New Roman" pitchFamily="18" charset="0"/>
              </a:rPr>
              <a:t>To investigate how the nutrient transport through the Korea Strait affect the ecosystem in the East Sea (considering higher primary production in the southern basin)</a:t>
            </a:r>
            <a:endParaRPr lang="ko-KR" altLang="en-US" sz="3600" dirty="0">
              <a:latin typeface="Times New Roman" pitchFamily="18" charset="0"/>
              <a:cs typeface="Times New Roman" pitchFamily="18" charset="0"/>
            </a:endParaRPr>
          </a:p>
        </p:txBody>
      </p:sp>
    </p:spTree>
    <p:custDataLst>
      <p:tags r:id="rId1"/>
    </p:custDataLst>
    <p:extLst>
      <p:ext uri="{BB962C8B-B14F-4D97-AF65-F5344CB8AC3E}">
        <p14:creationId xmlns="" xmlns:p14="http://schemas.microsoft.com/office/powerpoint/2010/main" val="194526010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79512" y="0"/>
            <a:ext cx="8064896" cy="836712"/>
          </a:xfrm>
        </p:spPr>
        <p:txBody>
          <a:bodyPr>
            <a:noAutofit/>
          </a:bodyPr>
          <a:lstStyle/>
          <a:p>
            <a:pPr algn="l"/>
            <a:r>
              <a:rPr lang="en-US" altLang="ko-KR"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Numerical experiments </a:t>
            </a:r>
            <a:endParaRPr lang="ko-KR" altLang="en-US" sz="1800" dirty="0">
              <a:solidFill>
                <a:schemeClr val="accent5">
                  <a:lumMod val="20000"/>
                  <a:lumOff val="80000"/>
                </a:schemeClr>
              </a:solidFill>
              <a:latin typeface="Segoe UI" pitchFamily="34" charset="0"/>
              <a:ea typeface="HY나무B" pitchFamily="18" charset="-127"/>
              <a:cs typeface="Segoe UI" pitchFamily="34" charset="0"/>
            </a:endParaRPr>
          </a:p>
        </p:txBody>
      </p:sp>
      <p:grpSp>
        <p:nvGrpSpPr>
          <p:cNvPr id="10" name="그룹 9"/>
          <p:cNvGrpSpPr/>
          <p:nvPr/>
        </p:nvGrpSpPr>
        <p:grpSpPr>
          <a:xfrm>
            <a:off x="467544" y="1556792"/>
            <a:ext cx="8280920" cy="4113747"/>
            <a:chOff x="395536" y="1425550"/>
            <a:chExt cx="8280920" cy="4113747"/>
          </a:xfrm>
        </p:grpSpPr>
        <p:sp>
          <p:nvSpPr>
            <p:cNvPr id="7" name="TextBox 6"/>
            <p:cNvSpPr txBox="1"/>
            <p:nvPr/>
          </p:nvSpPr>
          <p:spPr>
            <a:xfrm>
              <a:off x="400887" y="2505670"/>
              <a:ext cx="8275569" cy="1015663"/>
            </a:xfrm>
            <a:prstGeom prst="rect">
              <a:avLst/>
            </a:prstGeom>
            <a:noFill/>
          </p:spPr>
          <p:txBody>
            <a:bodyPr wrap="square" rtlCol="0">
              <a:spAutoFit/>
            </a:bodyPr>
            <a:lstStyle/>
            <a:p>
              <a:pPr>
                <a:buNone/>
              </a:pPr>
              <a:r>
                <a:rPr lang="en-US" altLang="ko-KR" sz="2000" b="1" dirty="0" smtClean="0">
                  <a:latin typeface="Verdana" pitchFamily="34" charset="0"/>
                  <a:ea typeface="Verdana" pitchFamily="34" charset="0"/>
                  <a:cs typeface="Verdana" pitchFamily="34" charset="0"/>
                </a:rPr>
                <a:t>Hypothesis: </a:t>
              </a:r>
            </a:p>
            <a:p>
              <a:r>
                <a:rPr lang="en-US" altLang="ko-KR" sz="2000" dirty="0" smtClean="0">
                  <a:latin typeface="+mn-lt"/>
                </a:rPr>
                <a:t>Nutrient transport through the KS contributes to the ES ecosystem, mainly to southwestern area. </a:t>
              </a:r>
              <a:endParaRPr lang="ko-KR" altLang="en-US" sz="2000" dirty="0">
                <a:latin typeface="+mn-lt"/>
              </a:endParaRPr>
            </a:p>
          </p:txBody>
        </p:sp>
        <p:sp>
          <p:nvSpPr>
            <p:cNvPr id="8" name="TextBox 7"/>
            <p:cNvSpPr txBox="1"/>
            <p:nvPr/>
          </p:nvSpPr>
          <p:spPr>
            <a:xfrm>
              <a:off x="395536" y="3692638"/>
              <a:ext cx="7782067" cy="1846659"/>
            </a:xfrm>
            <a:prstGeom prst="rect">
              <a:avLst/>
            </a:prstGeom>
            <a:noFill/>
          </p:spPr>
          <p:txBody>
            <a:bodyPr wrap="none" rtlCol="0">
              <a:spAutoFit/>
            </a:bodyPr>
            <a:lstStyle/>
            <a:p>
              <a:pPr>
                <a:buNone/>
              </a:pPr>
              <a:r>
                <a:rPr lang="en-US" altLang="ko-KR" sz="2000" b="1" dirty="0" smtClean="0">
                  <a:latin typeface="Verdana" pitchFamily="34" charset="0"/>
                  <a:ea typeface="Verdana" pitchFamily="34" charset="0"/>
                  <a:cs typeface="Verdana" pitchFamily="34" charset="0"/>
                </a:rPr>
                <a:t>Two numerical experiments </a:t>
              </a:r>
              <a:r>
                <a:rPr lang="en-US" altLang="ko-KR" dirty="0" smtClean="0">
                  <a:latin typeface="+mn-lt"/>
                  <a:ea typeface="Verdana" pitchFamily="34" charset="0"/>
                  <a:cs typeface="Verdana" pitchFamily="34" charset="0"/>
                </a:rPr>
                <a:t>with different nutrient transports:</a:t>
              </a:r>
              <a:endParaRPr lang="en-US" altLang="ko-KR" sz="2400" dirty="0" smtClean="0">
                <a:latin typeface="+mn-lt"/>
                <a:ea typeface="Verdana" pitchFamily="34" charset="0"/>
                <a:cs typeface="Verdana" pitchFamily="34" charset="0"/>
              </a:endParaRPr>
            </a:p>
            <a:p>
              <a:pPr marL="800100" lvl="1" indent="-342900">
                <a:buAutoNum type="arabicParenR"/>
              </a:pPr>
              <a:r>
                <a:rPr lang="en-US" altLang="ko-KR" sz="3600" dirty="0" smtClean="0">
                  <a:solidFill>
                    <a:srgbClr val="00B0F0"/>
                  </a:solidFill>
                  <a:latin typeface="Khmer UI" pitchFamily="34" charset="0"/>
                  <a:cs typeface="Khmer UI" pitchFamily="34" charset="0"/>
                </a:rPr>
                <a:t>Seasonally varying nutrient flux</a:t>
              </a:r>
            </a:p>
            <a:p>
              <a:pPr marL="800100" lvl="1" indent="-342900">
                <a:buFont typeface="Arial" pitchFamily="34" charset="0"/>
                <a:buAutoNum type="arabicParenR"/>
              </a:pPr>
              <a:r>
                <a:rPr lang="en-US" altLang="ko-KR" sz="3600" dirty="0" smtClean="0">
                  <a:solidFill>
                    <a:srgbClr val="00B0F0"/>
                  </a:solidFill>
                  <a:latin typeface="Khmer UI" pitchFamily="34" charset="0"/>
                  <a:cs typeface="Khmer UI" pitchFamily="34" charset="0"/>
                </a:rPr>
                <a:t>No nutrient flux</a:t>
              </a:r>
            </a:p>
            <a:p>
              <a:endParaRPr lang="ko-KR" altLang="en-US" dirty="0"/>
            </a:p>
          </p:txBody>
        </p:sp>
        <p:sp>
          <p:nvSpPr>
            <p:cNvPr id="9" name="TextBox 8"/>
            <p:cNvSpPr txBox="1"/>
            <p:nvPr/>
          </p:nvSpPr>
          <p:spPr>
            <a:xfrm>
              <a:off x="435358" y="1425550"/>
              <a:ext cx="5892126" cy="1046440"/>
            </a:xfrm>
            <a:prstGeom prst="rect">
              <a:avLst/>
            </a:prstGeom>
            <a:noFill/>
          </p:spPr>
          <p:txBody>
            <a:bodyPr wrap="none" rtlCol="0">
              <a:spAutoFit/>
            </a:bodyPr>
            <a:lstStyle/>
            <a:p>
              <a:r>
                <a:rPr lang="en-US" altLang="ko-KR" sz="2000" b="1" dirty="0" smtClean="0">
                  <a:latin typeface="Verdana" pitchFamily="34" charset="0"/>
                  <a:ea typeface="Verdana" pitchFamily="34" charset="0"/>
                  <a:cs typeface="Verdana" pitchFamily="34" charset="0"/>
                </a:rPr>
                <a:t>Methodology:</a:t>
              </a:r>
            </a:p>
            <a:p>
              <a:pPr>
                <a:buNone/>
              </a:pPr>
              <a:r>
                <a:rPr lang="en-US" altLang="ko-KR" sz="2400" dirty="0" smtClean="0">
                  <a:solidFill>
                    <a:srgbClr val="C00000"/>
                  </a:solidFill>
                  <a:latin typeface="Khmer UI" pitchFamily="34" charset="0"/>
                  <a:cs typeface="Khmer UI" pitchFamily="34" charset="0"/>
                </a:rPr>
                <a:t>   3D circulation-biological coupled model</a:t>
              </a:r>
            </a:p>
            <a:p>
              <a:endParaRPr lang="ko-KR" altLang="en-US" dirty="0"/>
            </a:p>
          </p:txBody>
        </p:sp>
      </p:gr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직사각형 13"/>
          <p:cNvSpPr/>
          <p:nvPr/>
        </p:nvSpPr>
        <p:spPr>
          <a:xfrm>
            <a:off x="0" y="1124744"/>
            <a:ext cx="7020272" cy="3312368"/>
          </a:xfrm>
          <a:prstGeom prst="rect">
            <a:avLst/>
          </a:prstGeom>
          <a:solidFill>
            <a:srgbClr val="FFC000"/>
          </a:solidFill>
          <a:ln/>
        </p:spPr>
        <p:style>
          <a:lnRef idx="1">
            <a:schemeClr val="accent6"/>
          </a:lnRef>
          <a:fillRef idx="2">
            <a:schemeClr val="accent6"/>
          </a:fillRef>
          <a:effectRef idx="1">
            <a:schemeClr val="accent6"/>
          </a:effectRef>
          <a:fontRef idx="minor">
            <a:schemeClr val="dk1"/>
          </a:fontRef>
        </p:style>
        <p:txBody>
          <a:bodyPr/>
          <a:lstStyle/>
          <a:p>
            <a:pPr marL="342900" indent="-342900" algn="just">
              <a:lnSpc>
                <a:spcPts val="2000"/>
              </a:lnSpc>
              <a:defRPr/>
            </a:pPr>
            <a:endParaRPr kumimoji="0" lang="en-US" altLang="ko-KR" sz="1600" dirty="0" smtClean="0">
              <a:latin typeface="HY강B" pitchFamily="18" charset="-127"/>
              <a:ea typeface="HY강B" pitchFamily="18" charset="-127"/>
            </a:endParaRPr>
          </a:p>
          <a:p>
            <a:pPr marL="342900" indent="-342900" algn="just">
              <a:lnSpc>
                <a:spcPts val="2000"/>
              </a:lnSpc>
              <a:defRPr/>
            </a:pPr>
            <a:endParaRPr kumimoji="0" lang="en-US" altLang="ko-KR" sz="1600" dirty="0" smtClean="0">
              <a:latin typeface="HY강B" pitchFamily="18" charset="-127"/>
              <a:ea typeface="HY강B" pitchFamily="18" charset="-127"/>
            </a:endParaRPr>
          </a:p>
          <a:p>
            <a:pPr marL="342900" indent="-342900" algn="just">
              <a:lnSpc>
                <a:spcPts val="2000"/>
              </a:lnSpc>
              <a:defRPr/>
            </a:pPr>
            <a:endParaRPr kumimoji="0" lang="en-US" altLang="ko-KR" sz="1600" dirty="0" smtClean="0">
              <a:latin typeface="HY강B" pitchFamily="18" charset="-127"/>
              <a:ea typeface="HY강B" pitchFamily="18" charset="-127"/>
            </a:endParaRPr>
          </a:p>
          <a:p>
            <a:pPr marL="342900" indent="-342900" algn="just">
              <a:lnSpc>
                <a:spcPts val="2000"/>
              </a:lnSpc>
              <a:defRPr/>
            </a:pPr>
            <a:endParaRPr kumimoji="0" lang="en-US" altLang="ko-KR" sz="1600" dirty="0">
              <a:latin typeface="HY강B" pitchFamily="18" charset="-127"/>
              <a:ea typeface="HY강B" pitchFamily="18" charset="-127"/>
            </a:endParaRPr>
          </a:p>
        </p:txBody>
      </p:sp>
      <p:sp>
        <p:nvSpPr>
          <p:cNvPr id="12290" name="제목 1"/>
          <p:cNvSpPr>
            <a:spLocks noGrp="1"/>
          </p:cNvSpPr>
          <p:nvPr>
            <p:ph type="title"/>
          </p:nvPr>
        </p:nvSpPr>
        <p:spPr>
          <a:xfrm>
            <a:off x="395536" y="-99392"/>
            <a:ext cx="8229600" cy="1143000"/>
          </a:xfrm>
        </p:spPr>
        <p:txBody>
          <a:bodyPr>
            <a:noAutofit/>
          </a:bodyPr>
          <a:lstStyle/>
          <a:p>
            <a:pPr algn="l" eaLnBrk="1" hangingPunct="1">
              <a:lnSpc>
                <a:spcPts val="3500"/>
              </a:lnSpc>
            </a:pPr>
            <a:r>
              <a:rPr lang="en-US" altLang="ko-KR" sz="3200" b="1" dirty="0" smtClean="0">
                <a:ln w="1905"/>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effectLst>
                  <a:innerShdw blurRad="69850" dist="43180" dir="5400000">
                    <a:srgbClr val="000000">
                      <a:alpha val="65000"/>
                    </a:srgbClr>
                  </a:innerShdw>
                </a:effectLst>
              </a:rPr>
              <a:t>3D circulation - biological</a:t>
            </a:r>
            <a:br>
              <a:rPr lang="en-US" altLang="ko-KR" sz="3200" b="1" dirty="0" smtClean="0">
                <a:ln w="1905"/>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effectLst>
                  <a:innerShdw blurRad="69850" dist="43180" dir="5400000">
                    <a:srgbClr val="000000">
                      <a:alpha val="65000"/>
                    </a:srgbClr>
                  </a:innerShdw>
                </a:effectLst>
              </a:rPr>
            </a:br>
            <a:r>
              <a:rPr lang="en-US" altLang="ko-KR" sz="3200" b="1" dirty="0" smtClean="0">
                <a:ln w="1905"/>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effectLst>
                  <a:innerShdw blurRad="69850" dist="43180" dir="5400000">
                    <a:srgbClr val="000000">
                      <a:alpha val="65000"/>
                    </a:srgbClr>
                  </a:innerShdw>
                </a:effectLst>
              </a:rPr>
              <a:t>coupled model</a:t>
            </a:r>
            <a:endParaRPr lang="ko-KR" altLang="en-US" sz="3200" b="1" dirty="0">
              <a:ln w="1905"/>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effectLst>
                <a:innerShdw blurRad="69850" dist="43180" dir="5400000">
                  <a:srgbClr val="000000">
                    <a:alpha val="65000"/>
                  </a:srgbClr>
                </a:innerShdw>
              </a:effectLst>
            </a:endParaRPr>
          </a:p>
        </p:txBody>
      </p:sp>
      <p:pic>
        <p:nvPicPr>
          <p:cNvPr id="12291" name="내용 개체 틀 3" descr="meeting_eastsea_grd.jpg"/>
          <p:cNvPicPr>
            <a:picLocks noGrp="1" noChangeAspect="1"/>
          </p:cNvPicPr>
          <p:nvPr>
            <p:ph idx="1"/>
          </p:nvPr>
        </p:nvPicPr>
        <p:blipFill>
          <a:blip r:embed="rId4" cstate="print">
            <a:extLst>
              <a:ext uri="{28A0092B-C50C-407E-A947-70E740481C1C}">
                <a14:useLocalDpi xmlns="" xmlns:a14="http://schemas.microsoft.com/office/drawing/2010/main" val="0"/>
              </a:ext>
            </a:extLst>
          </a:blip>
          <a:srcRect l="20406" r="22772"/>
          <a:stretch>
            <a:fillRect/>
          </a:stretch>
        </p:blipFill>
        <p:spPr>
          <a:xfrm>
            <a:off x="7128792" y="1268760"/>
            <a:ext cx="1907704" cy="2518009"/>
          </a:xfrm>
          <a:ln>
            <a:solidFill>
              <a:schemeClr val="accent6">
                <a:lumMod val="40000"/>
                <a:lumOff val="60000"/>
              </a:schemeClr>
            </a:solidFill>
          </a:ln>
        </p:spPr>
      </p:pic>
      <p:graphicFrame>
        <p:nvGraphicFramePr>
          <p:cNvPr id="11" name="표 10"/>
          <p:cNvGraphicFramePr>
            <a:graphicFrameLocks noGrp="1"/>
          </p:cNvGraphicFramePr>
          <p:nvPr/>
        </p:nvGraphicFramePr>
        <p:xfrm>
          <a:off x="0" y="4581128"/>
          <a:ext cx="3635896" cy="2057400"/>
        </p:xfrm>
        <a:graphic>
          <a:graphicData uri="http://schemas.openxmlformats.org/drawingml/2006/table">
            <a:tbl>
              <a:tblPr firstRow="1" bandRow="1">
                <a:tableStyleId>{2A488322-F2BA-4B5B-9748-0D474271808F}</a:tableStyleId>
              </a:tblPr>
              <a:tblGrid>
                <a:gridCol w="1043608"/>
                <a:gridCol w="2592288"/>
              </a:tblGrid>
              <a:tr h="532670">
                <a:tc>
                  <a:txBody>
                    <a:bodyPr/>
                    <a:lstStyle/>
                    <a:p>
                      <a:pPr latinLnBrk="1"/>
                      <a:endParaRPr lang="ko-KR" altLang="en-US" sz="1600" dirty="0"/>
                    </a:p>
                  </a:txBody>
                  <a:tcPr/>
                </a:tc>
                <a:tc>
                  <a:txBody>
                    <a:bodyPr/>
                    <a:lstStyle/>
                    <a:p>
                      <a:pPr latinLnBrk="1"/>
                      <a:r>
                        <a:rPr lang="en-US" altLang="ko-KR" sz="1600" dirty="0" smtClean="0"/>
                        <a:t>Circulation</a:t>
                      </a:r>
                    </a:p>
                    <a:p>
                      <a:pPr latinLnBrk="1"/>
                      <a:r>
                        <a:rPr lang="en-US" altLang="ko-KR" sz="1600" baseline="0" dirty="0" smtClean="0"/>
                        <a:t> model</a:t>
                      </a:r>
                      <a:endParaRPr lang="ko-KR" altLang="en-US" sz="1600" dirty="0"/>
                    </a:p>
                  </a:txBody>
                  <a:tcPr/>
                </a:tc>
              </a:tr>
              <a:tr h="560705">
                <a:tc>
                  <a:txBody>
                    <a:bodyPr/>
                    <a:lstStyle/>
                    <a:p>
                      <a:pPr latinLnBrk="1"/>
                      <a:r>
                        <a:rPr lang="en-US" altLang="ko-KR" sz="1600" b="1" spc="-100" dirty="0" smtClean="0">
                          <a:solidFill>
                            <a:schemeClr val="accent3">
                              <a:lumMod val="50000"/>
                            </a:schemeClr>
                          </a:solidFill>
                        </a:rPr>
                        <a:t>Initial condition</a:t>
                      </a:r>
                      <a:endParaRPr lang="ko-KR" altLang="en-US" sz="1600" b="1" spc="-100" dirty="0">
                        <a:solidFill>
                          <a:schemeClr val="accent3">
                            <a:lumMod val="50000"/>
                          </a:schemeClr>
                        </a:solidFill>
                      </a:endParaRPr>
                    </a:p>
                  </a:txBody>
                  <a:tcPr/>
                </a:tc>
                <a:tc>
                  <a:txBody>
                    <a:bodyPr/>
                    <a:lstStyle/>
                    <a:p>
                      <a:r>
                        <a:rPr kumimoji="1" lang="en-US" altLang="ko-KR" sz="1700" b="0" kern="1200" dirty="0" smtClean="0">
                          <a:solidFill>
                            <a:schemeClr val="tx1"/>
                          </a:solidFill>
                          <a:latin typeface="HY강B" pitchFamily="18" charset="-127"/>
                          <a:ea typeface="HY강B" pitchFamily="18" charset="-127"/>
                          <a:cs typeface="+mn-cs"/>
                        </a:rPr>
                        <a:t>Circulation only-model</a:t>
                      </a:r>
                    </a:p>
                    <a:p>
                      <a:r>
                        <a:rPr kumimoji="1" lang="en-US" altLang="ko-KR" sz="1700" b="0" kern="1200" dirty="0" smtClean="0">
                          <a:solidFill>
                            <a:schemeClr val="tx1"/>
                          </a:solidFill>
                          <a:latin typeface="HY강B" pitchFamily="18" charset="-127"/>
                          <a:ea typeface="HY강B" pitchFamily="18" charset="-127"/>
                          <a:cs typeface="+mn-cs"/>
                        </a:rPr>
                        <a:t>Spin-up (10 years)</a:t>
                      </a:r>
                      <a:endParaRPr kumimoji="1" lang="ko-KR" altLang="en-US" sz="1700" b="0" kern="1200" dirty="0">
                        <a:solidFill>
                          <a:schemeClr val="tx1"/>
                        </a:solidFill>
                        <a:latin typeface="HY강B" pitchFamily="18" charset="-127"/>
                        <a:ea typeface="HY강B" pitchFamily="18" charset="-127"/>
                        <a:cs typeface="+mn-cs"/>
                      </a:endParaRPr>
                    </a:p>
                  </a:txBody>
                  <a:tcPr/>
                </a:tc>
              </a:tr>
              <a:tr h="799004">
                <a:tc>
                  <a:txBody>
                    <a:bodyPr/>
                    <a:lstStyle/>
                    <a:p>
                      <a:pPr latinLnBrk="1"/>
                      <a:r>
                        <a:rPr lang="en-US" altLang="ko-KR" sz="1600" b="1" spc="-100" dirty="0" smtClean="0">
                          <a:solidFill>
                            <a:schemeClr val="accent3">
                              <a:lumMod val="50000"/>
                            </a:schemeClr>
                          </a:solidFill>
                        </a:rPr>
                        <a:t>Boundary</a:t>
                      </a:r>
                      <a:r>
                        <a:rPr lang="en-US" altLang="ko-KR" sz="1600" b="1" spc="-100" baseline="0" dirty="0" smtClean="0">
                          <a:solidFill>
                            <a:schemeClr val="accent3">
                              <a:lumMod val="50000"/>
                            </a:schemeClr>
                          </a:solidFill>
                        </a:rPr>
                        <a:t> condition</a:t>
                      </a:r>
                    </a:p>
                    <a:p>
                      <a:pPr latinLnBrk="1"/>
                      <a:r>
                        <a:rPr lang="en-US" altLang="ko-KR" sz="1600" b="1" spc="-100" dirty="0" smtClean="0">
                          <a:solidFill>
                            <a:schemeClr val="accent3">
                              <a:lumMod val="50000"/>
                            </a:schemeClr>
                          </a:solidFill>
                        </a:rPr>
                        <a:t>(at</a:t>
                      </a:r>
                      <a:r>
                        <a:rPr lang="en-US" altLang="ko-KR" sz="1600" b="1" spc="-100" baseline="0" dirty="0" smtClean="0">
                          <a:solidFill>
                            <a:schemeClr val="accent3">
                              <a:lumMod val="50000"/>
                            </a:schemeClr>
                          </a:solidFill>
                        </a:rPr>
                        <a:t> </a:t>
                      </a:r>
                      <a:r>
                        <a:rPr lang="en-US" altLang="ko-KR" sz="1600" b="1" spc="-100" dirty="0" smtClean="0">
                          <a:solidFill>
                            <a:schemeClr val="accent3">
                              <a:lumMod val="50000"/>
                            </a:schemeClr>
                          </a:solidFill>
                        </a:rPr>
                        <a:t>KS)</a:t>
                      </a:r>
                      <a:endParaRPr lang="ko-KR" altLang="en-US" sz="1600" b="1" spc="-100" dirty="0">
                        <a:solidFill>
                          <a:schemeClr val="accent3">
                            <a:lumMod val="50000"/>
                          </a:schemeClr>
                        </a:solidFill>
                      </a:endParaRPr>
                    </a:p>
                  </a:txBody>
                  <a:tcPr/>
                </a:tc>
                <a:tc>
                  <a:txBody>
                    <a:bodyPr/>
                    <a:lstStyle/>
                    <a:p>
                      <a:pPr latinLnBrk="1"/>
                      <a:r>
                        <a:rPr kumimoji="1" lang="en-US" altLang="ko-KR" sz="1700" b="0" kern="1200" dirty="0" smtClean="0">
                          <a:solidFill>
                            <a:schemeClr val="tx1"/>
                          </a:solidFill>
                          <a:latin typeface="HY강B" pitchFamily="18" charset="-127"/>
                          <a:ea typeface="HY강B" pitchFamily="18" charset="-127"/>
                          <a:cs typeface="+mn-cs"/>
                        </a:rPr>
                        <a:t>T, S : observation</a:t>
                      </a:r>
                    </a:p>
                    <a:p>
                      <a:pPr latinLnBrk="1"/>
                      <a:r>
                        <a:rPr kumimoji="1" lang="en-US" altLang="ko-KR" sz="1700" b="0" kern="1200" dirty="0" smtClean="0">
                          <a:solidFill>
                            <a:schemeClr val="tx1"/>
                          </a:solidFill>
                          <a:latin typeface="HY강B" pitchFamily="18" charset="-127"/>
                          <a:ea typeface="HY강B" pitchFamily="18" charset="-127"/>
                          <a:cs typeface="+mn-cs"/>
                        </a:rPr>
                        <a:t>2D-U,V : Kim (1996)</a:t>
                      </a:r>
                    </a:p>
                    <a:p>
                      <a:pPr latinLnBrk="1"/>
                      <a:r>
                        <a:rPr kumimoji="1" lang="en-US" altLang="ko-KR" sz="1700" b="0" kern="1200" dirty="0" smtClean="0">
                          <a:solidFill>
                            <a:schemeClr val="tx1"/>
                          </a:solidFill>
                          <a:latin typeface="HY강B" pitchFamily="18" charset="-127"/>
                          <a:ea typeface="HY강B" pitchFamily="18" charset="-127"/>
                          <a:cs typeface="+mn-cs"/>
                        </a:rPr>
                        <a:t>3D-U,V : observation</a:t>
                      </a:r>
                      <a:endParaRPr kumimoji="1" lang="ko-KR" altLang="en-US" sz="1700" b="0" kern="1200" dirty="0">
                        <a:solidFill>
                          <a:schemeClr val="tx1"/>
                        </a:solidFill>
                        <a:latin typeface="HY강B" pitchFamily="18" charset="-127"/>
                        <a:ea typeface="HY강B" pitchFamily="18" charset="-127"/>
                        <a:cs typeface="+mn-cs"/>
                      </a:endParaRPr>
                    </a:p>
                  </a:txBody>
                  <a:tcPr/>
                </a:tc>
              </a:tr>
            </a:tbl>
          </a:graphicData>
        </a:graphic>
      </p:graphicFrame>
      <p:sp>
        <p:nvSpPr>
          <p:cNvPr id="12" name="직사각형 11"/>
          <p:cNvSpPr/>
          <p:nvPr/>
        </p:nvSpPr>
        <p:spPr>
          <a:xfrm>
            <a:off x="539552" y="1268760"/>
            <a:ext cx="914400"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ko-KR" dirty="0" smtClean="0"/>
              <a:t>ROMS</a:t>
            </a:r>
            <a:endParaRPr lang="ko-KR" altLang="en-US" dirty="0"/>
          </a:p>
        </p:txBody>
      </p:sp>
      <p:graphicFrame>
        <p:nvGraphicFramePr>
          <p:cNvPr id="20" name="표 19"/>
          <p:cNvGraphicFramePr>
            <a:graphicFrameLocks noGrp="1"/>
          </p:cNvGraphicFramePr>
          <p:nvPr/>
        </p:nvGraphicFramePr>
        <p:xfrm>
          <a:off x="3491880" y="4581128"/>
          <a:ext cx="5652120" cy="2087880"/>
        </p:xfrm>
        <a:graphic>
          <a:graphicData uri="http://schemas.openxmlformats.org/drawingml/2006/table">
            <a:tbl>
              <a:tblPr firstRow="1" bandRow="1">
                <a:tableStyleId>{74C1A8A3-306A-4EB7-A6B1-4F7E0EB9C5D6}</a:tableStyleId>
              </a:tblPr>
              <a:tblGrid>
                <a:gridCol w="3546755"/>
                <a:gridCol w="2105365"/>
              </a:tblGrid>
              <a:tr h="576064">
                <a:tc>
                  <a:txBody>
                    <a:bodyPr/>
                    <a:lstStyle/>
                    <a:p>
                      <a:pPr algn="r" latinLnBrk="1"/>
                      <a:r>
                        <a:rPr lang="en-US" altLang="ko-KR" sz="1400" dirty="0" smtClean="0"/>
                        <a:t>Biological</a:t>
                      </a:r>
                      <a:r>
                        <a:rPr lang="en-US" altLang="ko-KR" sz="1400" baseline="0" dirty="0" smtClean="0"/>
                        <a:t> model</a:t>
                      </a:r>
                    </a:p>
                    <a:p>
                      <a:pPr latinLnBrk="1"/>
                      <a:r>
                        <a:rPr lang="en-US" altLang="ko-KR" sz="1800" baseline="0" dirty="0" smtClean="0">
                          <a:solidFill>
                            <a:srgbClr val="FFFF00"/>
                          </a:solidFill>
                          <a:latin typeface="Helvetica" pitchFamily="34" charset="0"/>
                          <a:cs typeface="Helvetica" pitchFamily="34" charset="0"/>
                        </a:rPr>
                        <a:t>Seasonally varying  N flux</a:t>
                      </a:r>
                      <a:endParaRPr lang="ko-KR" altLang="en-US" sz="1800" dirty="0">
                        <a:solidFill>
                          <a:srgbClr val="FFFF00"/>
                        </a:solidFill>
                        <a:latin typeface="Helvetica" pitchFamily="34" charset="0"/>
                        <a:cs typeface="Helvetica" pitchFamily="34" charset="0"/>
                      </a:endParaRPr>
                    </a:p>
                  </a:txBody>
                  <a:tcPr anchor="ctr"/>
                </a:tc>
                <a:tc>
                  <a:txBody>
                    <a:bodyPr/>
                    <a:lstStyle/>
                    <a:p>
                      <a:pPr latinLnBrk="1"/>
                      <a:endParaRPr lang="en-US" altLang="ko-KR" sz="1600" dirty="0" smtClean="0"/>
                    </a:p>
                    <a:p>
                      <a:pPr latinLnBrk="1"/>
                      <a:r>
                        <a:rPr lang="en-US" altLang="ko-KR" sz="1800" dirty="0" smtClean="0">
                          <a:solidFill>
                            <a:srgbClr val="FFFF00"/>
                          </a:solidFill>
                          <a:latin typeface="Helvetica" pitchFamily="34" charset="0"/>
                          <a:cs typeface="Helvetica" pitchFamily="34" charset="0"/>
                        </a:rPr>
                        <a:t>no N flux </a:t>
                      </a:r>
                      <a:endParaRPr lang="ko-KR" altLang="en-US" sz="1800" dirty="0">
                        <a:solidFill>
                          <a:srgbClr val="FFFF00"/>
                        </a:solidFill>
                        <a:latin typeface="Helvetica" pitchFamily="34" charset="0"/>
                        <a:cs typeface="Helvetica" pitchFamily="34" charset="0"/>
                      </a:endParaRPr>
                    </a:p>
                  </a:txBody>
                  <a:tcPr anchor="ctr"/>
                </a:tc>
              </a:tr>
              <a:tr h="257305">
                <a:tc gridSpan="2">
                  <a:txBody>
                    <a:bodyPr/>
                    <a:lstStyle/>
                    <a:p>
                      <a:pPr marL="0" algn="ctr" defTabSz="914400" rtl="0" eaLnBrk="1" latinLnBrk="1" hangingPunct="1"/>
                      <a:r>
                        <a:rPr kumimoji="1" lang="en-US" altLang="ko-KR" sz="1700" b="0" kern="1200" dirty="0" smtClean="0">
                          <a:solidFill>
                            <a:schemeClr val="tx1"/>
                          </a:solidFill>
                          <a:latin typeface="HY강B" pitchFamily="18" charset="-127"/>
                          <a:ea typeface="HY강B" pitchFamily="18" charset="-127"/>
                          <a:cs typeface="+mn-cs"/>
                        </a:rPr>
                        <a:t> N : WOA2005 </a:t>
                      </a:r>
                    </a:p>
                    <a:p>
                      <a:pPr marL="0" algn="ctr" defTabSz="914400" rtl="0" eaLnBrk="1" latinLnBrk="1" hangingPunct="1"/>
                      <a:r>
                        <a:rPr kumimoji="1" lang="en-US" altLang="ko-KR" sz="1700" b="0" kern="1200" dirty="0" smtClean="0">
                          <a:solidFill>
                            <a:schemeClr val="tx1"/>
                          </a:solidFill>
                          <a:latin typeface="HY강B" pitchFamily="18" charset="-127"/>
                          <a:ea typeface="HY강B" pitchFamily="18" charset="-127"/>
                          <a:cs typeface="+mn-cs"/>
                        </a:rPr>
                        <a:t> P, Z, D : 1.0  </a:t>
                      </a:r>
                      <a:r>
                        <a:rPr kumimoji="1" lang="en-US" altLang="ko-KR" sz="1700" b="0" kern="1200" dirty="0" err="1" smtClean="0">
                          <a:solidFill>
                            <a:schemeClr val="tx1"/>
                          </a:solidFill>
                          <a:latin typeface="HY강B" pitchFamily="18" charset="-127"/>
                          <a:ea typeface="HY강B" pitchFamily="18" charset="-127"/>
                          <a:cs typeface="+mn-cs"/>
                        </a:rPr>
                        <a:t>mmolN</a:t>
                      </a:r>
                      <a:r>
                        <a:rPr kumimoji="1" lang="en-US" altLang="ko-KR" sz="1700" b="0" kern="1200" dirty="0" smtClean="0">
                          <a:solidFill>
                            <a:schemeClr val="tx1"/>
                          </a:solidFill>
                          <a:latin typeface="HY강B" pitchFamily="18" charset="-127"/>
                          <a:ea typeface="HY강B" pitchFamily="18" charset="-127"/>
                          <a:cs typeface="+mn-cs"/>
                        </a:rPr>
                        <a:t>/m3</a:t>
                      </a:r>
                    </a:p>
                  </a:txBody>
                  <a:tcPr/>
                </a:tc>
                <a:tc hMerge="1">
                  <a:txBody>
                    <a:bodyPr/>
                    <a:lstStyle/>
                    <a:p>
                      <a:pPr marL="0" algn="l" defTabSz="914400" rtl="0" eaLnBrk="1" latinLnBrk="1" hangingPunct="1"/>
                      <a:endParaRPr kumimoji="1" lang="ko-KR" altLang="en-US" sz="1700" b="0" kern="1200" dirty="0">
                        <a:solidFill>
                          <a:schemeClr val="tx1"/>
                        </a:solidFill>
                        <a:latin typeface="HY강B" pitchFamily="18" charset="-127"/>
                        <a:ea typeface="HY강B" pitchFamily="18" charset="-127"/>
                        <a:cs typeface="+mn-cs"/>
                      </a:endParaRPr>
                    </a:p>
                  </a:txBody>
                  <a:tcPr/>
                </a:tc>
              </a:tr>
              <a:tr h="356256">
                <a:tc>
                  <a:txBody>
                    <a:bodyPr/>
                    <a:lstStyle/>
                    <a:p>
                      <a:pPr marL="0" algn="l" defTabSz="914400" rtl="0" eaLnBrk="1" latinLnBrk="1" hangingPunct="1"/>
                      <a:r>
                        <a:rPr kumimoji="1" lang="en-US" altLang="ko-KR" sz="1700" kern="1200" dirty="0" smtClean="0">
                          <a:solidFill>
                            <a:schemeClr val="tx1"/>
                          </a:solidFill>
                          <a:latin typeface="HY강B" pitchFamily="18" charset="-127"/>
                          <a:ea typeface="HY강B" pitchFamily="18" charset="-127"/>
                          <a:cs typeface="+mn-cs"/>
                        </a:rPr>
                        <a:t> N : </a:t>
                      </a:r>
                      <a:r>
                        <a:rPr kumimoji="1" lang="en-US" altLang="ko-KR" sz="1700" kern="1200" dirty="0" smtClean="0">
                          <a:solidFill>
                            <a:srgbClr val="C00000"/>
                          </a:solidFill>
                          <a:latin typeface="HY강B" pitchFamily="18" charset="-127"/>
                          <a:ea typeface="HY강B" pitchFamily="18" charset="-127"/>
                          <a:cs typeface="+mn-cs"/>
                        </a:rPr>
                        <a:t>WOA2009</a:t>
                      </a:r>
                    </a:p>
                    <a:p>
                      <a:pPr marL="0" algn="l" defTabSz="914400" rtl="0" eaLnBrk="1" latinLnBrk="1" hangingPunct="1"/>
                      <a:r>
                        <a:rPr kumimoji="1" lang="en-US" altLang="ko-KR" sz="1700" kern="1200" dirty="0" smtClean="0">
                          <a:solidFill>
                            <a:schemeClr val="tx1"/>
                          </a:solidFill>
                          <a:latin typeface="HY강B" pitchFamily="18" charset="-127"/>
                          <a:ea typeface="HY강B" pitchFamily="18" charset="-127"/>
                          <a:cs typeface="+mn-cs"/>
                        </a:rPr>
                        <a:t> P : </a:t>
                      </a:r>
                      <a:r>
                        <a:rPr kumimoji="1" lang="en-US" altLang="ko-KR" sz="1700" kern="1200" dirty="0" smtClean="0">
                          <a:solidFill>
                            <a:srgbClr val="C00000"/>
                          </a:solidFill>
                          <a:latin typeface="HY강B" pitchFamily="18" charset="-127"/>
                          <a:ea typeface="HY강B" pitchFamily="18" charset="-127"/>
                          <a:cs typeface="+mn-cs"/>
                        </a:rPr>
                        <a:t>50% of </a:t>
                      </a:r>
                      <a:r>
                        <a:rPr kumimoji="1" lang="en-US" altLang="ko-KR" sz="1700" kern="1200" dirty="0" err="1" smtClean="0">
                          <a:solidFill>
                            <a:srgbClr val="C00000"/>
                          </a:solidFill>
                          <a:latin typeface="HY강B" pitchFamily="18" charset="-127"/>
                          <a:ea typeface="HY강B" pitchFamily="18" charset="-127"/>
                          <a:cs typeface="+mn-cs"/>
                        </a:rPr>
                        <a:t>seaWiFS</a:t>
                      </a:r>
                      <a:r>
                        <a:rPr kumimoji="1" lang="en-US" altLang="ko-KR" sz="1700" kern="1200" dirty="0" smtClean="0">
                          <a:solidFill>
                            <a:srgbClr val="C00000"/>
                          </a:solidFill>
                          <a:latin typeface="HY강B" pitchFamily="18" charset="-127"/>
                          <a:ea typeface="HY강B" pitchFamily="18" charset="-127"/>
                          <a:cs typeface="+mn-cs"/>
                        </a:rPr>
                        <a:t> (</a:t>
                      </a:r>
                      <a:r>
                        <a:rPr kumimoji="1" lang="en-US" altLang="ko-KR" sz="1400" kern="1200" dirty="0" err="1" smtClean="0">
                          <a:solidFill>
                            <a:srgbClr val="C00000"/>
                          </a:solidFill>
                          <a:latin typeface="HY강B" pitchFamily="18" charset="-127"/>
                          <a:ea typeface="HY강B" pitchFamily="18" charset="-127"/>
                          <a:cs typeface="+mn-cs"/>
                        </a:rPr>
                        <a:t>roms_agrif</a:t>
                      </a:r>
                      <a:r>
                        <a:rPr kumimoji="1" lang="en-US" altLang="ko-KR" sz="1700" kern="1200" dirty="0" smtClean="0">
                          <a:solidFill>
                            <a:srgbClr val="C00000"/>
                          </a:solidFill>
                          <a:latin typeface="HY강B" pitchFamily="18" charset="-127"/>
                          <a:ea typeface="HY강B" pitchFamily="18" charset="-127"/>
                          <a:cs typeface="+mn-cs"/>
                        </a:rPr>
                        <a:t>)</a:t>
                      </a:r>
                    </a:p>
                    <a:p>
                      <a:pPr marL="0" algn="l" defTabSz="914400" rtl="0" eaLnBrk="1" latinLnBrk="1" hangingPunct="1"/>
                      <a:r>
                        <a:rPr kumimoji="1" lang="en-US" altLang="ko-KR" sz="1700" kern="1200" dirty="0" smtClean="0">
                          <a:solidFill>
                            <a:schemeClr val="tx1"/>
                          </a:solidFill>
                          <a:latin typeface="HY강B" pitchFamily="18" charset="-127"/>
                          <a:ea typeface="HY강B" pitchFamily="18" charset="-127"/>
                          <a:cs typeface="+mn-cs"/>
                        </a:rPr>
                        <a:t> Z, D :  </a:t>
                      </a:r>
                      <a:r>
                        <a:rPr kumimoji="1" lang="en-US" altLang="ko-KR" sz="1700" kern="1200" dirty="0" smtClean="0">
                          <a:solidFill>
                            <a:srgbClr val="C00000"/>
                          </a:solidFill>
                          <a:latin typeface="HY강B" pitchFamily="18" charset="-127"/>
                          <a:ea typeface="HY강B" pitchFamily="18" charset="-127"/>
                          <a:cs typeface="+mn-cs"/>
                        </a:rPr>
                        <a:t>20% of  </a:t>
                      </a:r>
                      <a:r>
                        <a:rPr kumimoji="1" lang="en-US" altLang="ko-KR" sz="1700" kern="1200" dirty="0" err="1" smtClean="0">
                          <a:solidFill>
                            <a:srgbClr val="C00000"/>
                          </a:solidFill>
                          <a:latin typeface="HY강B" pitchFamily="18" charset="-127"/>
                          <a:ea typeface="HY강B" pitchFamily="18" charset="-127"/>
                          <a:cs typeface="+mn-cs"/>
                        </a:rPr>
                        <a:t>seaWiFS</a:t>
                      </a:r>
                      <a:endParaRPr kumimoji="1" lang="en-US" altLang="ko-KR" sz="1700" kern="1200" dirty="0" smtClean="0">
                        <a:solidFill>
                          <a:srgbClr val="C00000"/>
                        </a:solidFill>
                        <a:latin typeface="HY강B" pitchFamily="18" charset="-127"/>
                        <a:ea typeface="HY강B" pitchFamily="18" charset="-127"/>
                        <a:cs typeface="+mn-cs"/>
                      </a:endParaRPr>
                    </a:p>
                  </a:txBody>
                  <a:tcPr/>
                </a:tc>
                <a:tc>
                  <a:txBody>
                    <a:bodyPr/>
                    <a:lstStyle/>
                    <a:p>
                      <a:pPr marL="0" algn="l" defTabSz="914400" rtl="0" eaLnBrk="1" latinLnBrk="1" hangingPunct="1"/>
                      <a:r>
                        <a:rPr kumimoji="1" lang="en-US" altLang="ko-KR" sz="1700" kern="1200" dirty="0" smtClean="0">
                          <a:solidFill>
                            <a:srgbClr val="C00000"/>
                          </a:solidFill>
                          <a:latin typeface="HY강B" pitchFamily="18" charset="-127"/>
                          <a:ea typeface="HY강B" pitchFamily="18" charset="-127"/>
                          <a:cs typeface="+mn-cs"/>
                        </a:rPr>
                        <a:t>No N flux</a:t>
                      </a:r>
                      <a:r>
                        <a:rPr kumimoji="1" lang="en-US" altLang="ko-KR" sz="1700" kern="1200" dirty="0" smtClean="0">
                          <a:solidFill>
                            <a:schemeClr val="tx1"/>
                          </a:solidFill>
                          <a:latin typeface="HY강B" pitchFamily="18" charset="-127"/>
                          <a:ea typeface="HY강B" pitchFamily="18" charset="-127"/>
                          <a:cs typeface="+mn-cs"/>
                        </a:rPr>
                        <a:t> </a:t>
                      </a:r>
                    </a:p>
                    <a:p>
                      <a:pPr marL="0" algn="l" defTabSz="914400" rtl="0" eaLnBrk="1" latinLnBrk="1" hangingPunct="1"/>
                      <a:r>
                        <a:rPr kumimoji="1" lang="en-US" altLang="ko-KR" sz="1700" kern="1200" dirty="0" smtClean="0">
                          <a:solidFill>
                            <a:schemeClr val="tx1"/>
                          </a:solidFill>
                          <a:latin typeface="HY강B" pitchFamily="18" charset="-127"/>
                          <a:ea typeface="HY강B" pitchFamily="18" charset="-127"/>
                          <a:cs typeface="+mn-cs"/>
                        </a:rPr>
                        <a:t>(</a:t>
                      </a:r>
                      <a:r>
                        <a:rPr kumimoji="1" lang="en-US" altLang="ko-KR" sz="1700" kern="1200" dirty="0" err="1" smtClean="0">
                          <a:solidFill>
                            <a:schemeClr val="tx1"/>
                          </a:solidFill>
                          <a:latin typeface="HY강B" pitchFamily="18" charset="-127"/>
                          <a:ea typeface="HY강B" pitchFamily="18" charset="-127"/>
                          <a:cs typeface="+mn-cs"/>
                        </a:rPr>
                        <a:t>bry</a:t>
                      </a:r>
                      <a:r>
                        <a:rPr kumimoji="1" lang="en-US" altLang="ko-KR" sz="1700" kern="1200" dirty="0" smtClean="0">
                          <a:solidFill>
                            <a:schemeClr val="tx1"/>
                          </a:solidFill>
                          <a:latin typeface="HY강B" pitchFamily="18" charset="-127"/>
                          <a:ea typeface="HY강B" pitchFamily="18" charset="-127"/>
                          <a:cs typeface="+mn-cs"/>
                        </a:rPr>
                        <a:t> value</a:t>
                      </a:r>
                    </a:p>
                    <a:p>
                      <a:pPr marL="0" algn="l" defTabSz="914400" rtl="0" eaLnBrk="1" latinLnBrk="1" hangingPunct="1"/>
                      <a:r>
                        <a:rPr kumimoji="1" lang="en-US" altLang="ko-KR" sz="1700" kern="1200" dirty="0" smtClean="0">
                          <a:solidFill>
                            <a:schemeClr val="tx1"/>
                          </a:solidFill>
                          <a:latin typeface="HY강B" pitchFamily="18" charset="-127"/>
                          <a:ea typeface="HY강B" pitchFamily="18" charset="-127"/>
                          <a:cs typeface="+mn-cs"/>
                        </a:rPr>
                        <a:t> = inner value)</a:t>
                      </a:r>
                      <a:endParaRPr kumimoji="1" lang="ko-KR" altLang="en-US" sz="1700" kern="1200" dirty="0">
                        <a:solidFill>
                          <a:schemeClr val="tx1"/>
                        </a:solidFill>
                        <a:latin typeface="HY강B" pitchFamily="18" charset="-127"/>
                        <a:ea typeface="HY강B" pitchFamily="18" charset="-127"/>
                        <a:cs typeface="+mn-cs"/>
                      </a:endParaRPr>
                    </a:p>
                  </a:txBody>
                  <a:tcPr/>
                </a:tc>
              </a:tr>
            </a:tbl>
          </a:graphicData>
        </a:graphic>
      </p:graphicFrame>
      <p:grpSp>
        <p:nvGrpSpPr>
          <p:cNvPr id="5" name="그룹 4"/>
          <p:cNvGrpSpPr/>
          <p:nvPr/>
        </p:nvGrpSpPr>
        <p:grpSpPr>
          <a:xfrm>
            <a:off x="395536" y="2420888"/>
            <a:ext cx="3816424" cy="2016224"/>
            <a:chOff x="395536" y="2420888"/>
            <a:chExt cx="3816424" cy="2016224"/>
          </a:xfrm>
        </p:grpSpPr>
        <p:sp>
          <p:nvSpPr>
            <p:cNvPr id="15" name="TextBox 14"/>
            <p:cNvSpPr txBox="1"/>
            <p:nvPr/>
          </p:nvSpPr>
          <p:spPr>
            <a:xfrm>
              <a:off x="395536" y="2420888"/>
              <a:ext cx="3816424" cy="605294"/>
            </a:xfrm>
            <a:prstGeom prst="rect">
              <a:avLst/>
            </a:prstGeom>
            <a:noFill/>
          </p:spPr>
          <p:txBody>
            <a:bodyPr wrap="square" rtlCol="0">
              <a:spAutoFit/>
            </a:bodyPr>
            <a:lstStyle/>
            <a:p>
              <a:pPr marL="342900" indent="-342900" algn="just">
                <a:lnSpc>
                  <a:spcPts val="2000"/>
                </a:lnSpc>
                <a:defRPr/>
              </a:pPr>
              <a:r>
                <a:rPr lang="en-US" altLang="ko-KR" dirty="0" smtClean="0">
                  <a:latin typeface="HY강B" pitchFamily="18" charset="-127"/>
                  <a:ea typeface="HY강B" pitchFamily="18" charset="-127"/>
                </a:rPr>
                <a:t>1. domain</a:t>
              </a:r>
              <a:r>
                <a:rPr kumimoji="0" lang="en-US" altLang="ko-KR" dirty="0" smtClean="0">
                  <a:latin typeface="HY강B" pitchFamily="18" charset="-127"/>
                  <a:ea typeface="HY강B" pitchFamily="18" charset="-127"/>
                </a:rPr>
                <a:t>: </a:t>
              </a:r>
            </a:p>
            <a:p>
              <a:pPr marL="342900" indent="-342900" algn="just">
                <a:lnSpc>
                  <a:spcPts val="2000"/>
                </a:lnSpc>
                <a:defRPr/>
              </a:pPr>
              <a:r>
                <a:rPr kumimoji="0" lang="en-US" altLang="ko-KR" sz="1600" dirty="0" smtClean="0">
                  <a:latin typeface="HY강B" pitchFamily="18" charset="-127"/>
                  <a:ea typeface="HY강B" pitchFamily="18" charset="-127"/>
                </a:rPr>
                <a:t>    126.5˚E-142.5˚E, 33˚N-52˚N</a:t>
              </a:r>
              <a:endParaRPr kumimoji="0" lang="en-US" altLang="ko-KR" sz="1600" dirty="0">
                <a:latin typeface="HY강B" pitchFamily="18" charset="-127"/>
                <a:ea typeface="HY강B" pitchFamily="18" charset="-127"/>
              </a:endParaRPr>
            </a:p>
          </p:txBody>
        </p:sp>
        <p:sp>
          <p:nvSpPr>
            <p:cNvPr id="16" name="TextBox 15"/>
            <p:cNvSpPr txBox="1"/>
            <p:nvPr/>
          </p:nvSpPr>
          <p:spPr>
            <a:xfrm>
              <a:off x="395536" y="3224203"/>
              <a:ext cx="3132589" cy="348813"/>
            </a:xfrm>
            <a:prstGeom prst="rect">
              <a:avLst/>
            </a:prstGeom>
            <a:noFill/>
          </p:spPr>
          <p:txBody>
            <a:bodyPr wrap="none" rtlCol="0">
              <a:spAutoFit/>
            </a:bodyPr>
            <a:lstStyle/>
            <a:p>
              <a:pPr marL="342900" indent="-342900" algn="just">
                <a:lnSpc>
                  <a:spcPts val="2000"/>
                </a:lnSpc>
                <a:defRPr/>
              </a:pPr>
              <a:r>
                <a:rPr kumimoji="0" lang="en-US" altLang="ko-KR" dirty="0" smtClean="0">
                  <a:latin typeface="HY강B" pitchFamily="18" charset="-127"/>
                  <a:ea typeface="HY강B" pitchFamily="18" charset="-127"/>
                </a:rPr>
                <a:t>3. Horizontal resolution</a:t>
              </a:r>
              <a:r>
                <a:rPr lang="en-US" altLang="ko-KR" dirty="0" smtClean="0">
                  <a:latin typeface="HY강B" pitchFamily="18" charset="-127"/>
                  <a:ea typeface="HY강B" pitchFamily="18" charset="-127"/>
                </a:rPr>
                <a:t>:</a:t>
              </a:r>
              <a:r>
                <a:rPr kumimoji="0" lang="en-US" altLang="ko-KR" dirty="0" smtClean="0">
                  <a:latin typeface="HY강B" pitchFamily="18" charset="-127"/>
                  <a:ea typeface="HY강B" pitchFamily="18" charset="-127"/>
                </a:rPr>
                <a:t> </a:t>
              </a:r>
              <a:r>
                <a:rPr kumimoji="0" lang="en-US" altLang="ko-KR" dirty="0" smtClean="0">
                  <a:solidFill>
                    <a:srgbClr val="C00000"/>
                  </a:solidFill>
                  <a:latin typeface="HY강B" pitchFamily="18" charset="-127"/>
                  <a:ea typeface="HY강B" pitchFamily="18" charset="-127"/>
                </a:rPr>
                <a:t>1/6˚</a:t>
              </a:r>
              <a:endParaRPr kumimoji="0" lang="en-US" altLang="ko-KR" dirty="0">
                <a:latin typeface="HY강B" pitchFamily="18" charset="-127"/>
                <a:ea typeface="HY강B" pitchFamily="18" charset="-127"/>
              </a:endParaRPr>
            </a:p>
          </p:txBody>
        </p:sp>
        <p:sp>
          <p:nvSpPr>
            <p:cNvPr id="17" name="TextBox 16"/>
            <p:cNvSpPr txBox="1"/>
            <p:nvPr/>
          </p:nvSpPr>
          <p:spPr>
            <a:xfrm>
              <a:off x="395536" y="3501008"/>
              <a:ext cx="2848857" cy="348813"/>
            </a:xfrm>
            <a:prstGeom prst="rect">
              <a:avLst/>
            </a:prstGeom>
            <a:noFill/>
          </p:spPr>
          <p:txBody>
            <a:bodyPr wrap="none" rtlCol="0">
              <a:spAutoFit/>
            </a:bodyPr>
            <a:lstStyle/>
            <a:p>
              <a:pPr marL="342900" indent="-342900" algn="just">
                <a:lnSpc>
                  <a:spcPts val="2000"/>
                </a:lnSpc>
                <a:defRPr/>
              </a:pPr>
              <a:r>
                <a:rPr kumimoji="0" lang="en-US" altLang="ko-KR" dirty="0" smtClean="0">
                  <a:latin typeface="HY강B" pitchFamily="18" charset="-127"/>
                  <a:ea typeface="HY강B" pitchFamily="18" charset="-127"/>
                </a:rPr>
                <a:t>4. </a:t>
              </a:r>
              <a:r>
                <a:rPr lang="en-US" altLang="ko-KR" dirty="0" smtClean="0">
                  <a:latin typeface="HY강B" pitchFamily="18" charset="-127"/>
                  <a:ea typeface="HY강B" pitchFamily="18" charset="-127"/>
                </a:rPr>
                <a:t>Vertical layers</a:t>
              </a:r>
              <a:r>
                <a:rPr kumimoji="0" lang="en-US" altLang="ko-KR" dirty="0" smtClean="0">
                  <a:latin typeface="HY강B" pitchFamily="18" charset="-127"/>
                  <a:ea typeface="HY강B" pitchFamily="18" charset="-127"/>
                </a:rPr>
                <a:t>: 30 </a:t>
              </a:r>
              <a:r>
                <a:rPr lang="en-US" altLang="ko-KR" dirty="0" smtClean="0">
                  <a:latin typeface="HY강B" pitchFamily="18" charset="-127"/>
                  <a:ea typeface="HY강B" pitchFamily="18" charset="-127"/>
                </a:rPr>
                <a:t>layers</a:t>
              </a:r>
              <a:endParaRPr kumimoji="0" lang="en-US" altLang="ko-KR" dirty="0">
                <a:latin typeface="HY강B" pitchFamily="18" charset="-127"/>
                <a:ea typeface="HY강B" pitchFamily="18" charset="-127"/>
              </a:endParaRPr>
            </a:p>
          </p:txBody>
        </p:sp>
        <p:sp>
          <p:nvSpPr>
            <p:cNvPr id="21" name="TextBox 20"/>
            <p:cNvSpPr txBox="1"/>
            <p:nvPr/>
          </p:nvSpPr>
          <p:spPr>
            <a:xfrm>
              <a:off x="395536" y="2936171"/>
              <a:ext cx="3672408" cy="348813"/>
            </a:xfrm>
            <a:prstGeom prst="rect">
              <a:avLst/>
            </a:prstGeom>
            <a:noFill/>
          </p:spPr>
          <p:txBody>
            <a:bodyPr wrap="square" rtlCol="0">
              <a:spAutoFit/>
            </a:bodyPr>
            <a:lstStyle/>
            <a:p>
              <a:pPr marL="342900" indent="-342900" algn="just">
                <a:lnSpc>
                  <a:spcPts val="2000"/>
                </a:lnSpc>
                <a:defRPr/>
              </a:pPr>
              <a:r>
                <a:rPr kumimoji="0" lang="en-US" altLang="ko-KR" dirty="0" smtClean="0">
                  <a:latin typeface="HY강B" pitchFamily="18" charset="-127"/>
                  <a:ea typeface="HY강B" pitchFamily="18" charset="-127"/>
                </a:rPr>
                <a:t>2. Topography : ETOPO5</a:t>
              </a:r>
              <a:endParaRPr kumimoji="0" lang="en-US" altLang="ko-KR" dirty="0">
                <a:latin typeface="HY강B" pitchFamily="18" charset="-127"/>
                <a:ea typeface="HY강B" pitchFamily="18" charset="-127"/>
              </a:endParaRPr>
            </a:p>
          </p:txBody>
        </p:sp>
        <p:sp>
          <p:nvSpPr>
            <p:cNvPr id="22" name="TextBox 21"/>
            <p:cNvSpPr txBox="1"/>
            <p:nvPr/>
          </p:nvSpPr>
          <p:spPr>
            <a:xfrm>
              <a:off x="395536" y="3800267"/>
              <a:ext cx="3275256" cy="348813"/>
            </a:xfrm>
            <a:prstGeom prst="rect">
              <a:avLst/>
            </a:prstGeom>
            <a:noFill/>
          </p:spPr>
          <p:txBody>
            <a:bodyPr wrap="none" rtlCol="0">
              <a:spAutoFit/>
            </a:bodyPr>
            <a:lstStyle/>
            <a:p>
              <a:pPr marL="342900" indent="-342900" algn="just">
                <a:lnSpc>
                  <a:spcPts val="2000"/>
                </a:lnSpc>
                <a:defRPr/>
              </a:pPr>
              <a:r>
                <a:rPr kumimoji="0" lang="en-US" altLang="ko-KR" dirty="0" smtClean="0">
                  <a:latin typeface="HY강B" pitchFamily="18" charset="-127"/>
                  <a:ea typeface="HY강B" pitchFamily="18" charset="-127"/>
                </a:rPr>
                <a:t>5. forcing: ERA40 (bulk formula)</a:t>
              </a:r>
              <a:endParaRPr kumimoji="0" lang="en-US" altLang="ko-KR" dirty="0">
                <a:latin typeface="HY강B" pitchFamily="18" charset="-127"/>
                <a:ea typeface="HY강B" pitchFamily="18" charset="-127"/>
              </a:endParaRPr>
            </a:p>
          </p:txBody>
        </p:sp>
        <p:sp>
          <p:nvSpPr>
            <p:cNvPr id="23" name="TextBox 22"/>
            <p:cNvSpPr txBox="1"/>
            <p:nvPr/>
          </p:nvSpPr>
          <p:spPr>
            <a:xfrm>
              <a:off x="395536" y="4088299"/>
              <a:ext cx="2428870" cy="348813"/>
            </a:xfrm>
            <a:prstGeom prst="rect">
              <a:avLst/>
            </a:prstGeom>
            <a:noFill/>
          </p:spPr>
          <p:txBody>
            <a:bodyPr wrap="none" rtlCol="0">
              <a:spAutoFit/>
            </a:bodyPr>
            <a:lstStyle/>
            <a:p>
              <a:pPr marL="342900" indent="-342900" algn="just">
                <a:lnSpc>
                  <a:spcPts val="2000"/>
                </a:lnSpc>
                <a:defRPr/>
              </a:pPr>
              <a:r>
                <a:rPr kumimoji="0" lang="en-US" altLang="ko-KR" dirty="0" smtClean="0">
                  <a:latin typeface="HY강B" pitchFamily="18" charset="-127"/>
                  <a:ea typeface="HY강B" pitchFamily="18" charset="-127"/>
                </a:rPr>
                <a:t>6. Integration: 10 years</a:t>
              </a:r>
              <a:endParaRPr kumimoji="0" lang="en-US" altLang="ko-KR" dirty="0">
                <a:latin typeface="HY강B" pitchFamily="18" charset="-127"/>
                <a:ea typeface="HY강B" pitchFamily="18" charset="-127"/>
              </a:endParaRPr>
            </a:p>
          </p:txBody>
        </p:sp>
      </p:grpSp>
      <p:cxnSp>
        <p:nvCxnSpPr>
          <p:cNvPr id="26" name="직선 연결선 25"/>
          <p:cNvCxnSpPr/>
          <p:nvPr/>
        </p:nvCxnSpPr>
        <p:spPr>
          <a:xfrm>
            <a:off x="7020272" y="5805264"/>
            <a:ext cx="0" cy="864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3491880" y="4869160"/>
            <a:ext cx="56886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3491880" y="4581128"/>
            <a:ext cx="0" cy="2088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a:off x="3491880" y="5805264"/>
            <a:ext cx="56521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a:off x="7020272" y="4869160"/>
            <a:ext cx="0"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그룹 2"/>
          <p:cNvGrpSpPr/>
          <p:nvPr/>
        </p:nvGrpSpPr>
        <p:grpSpPr>
          <a:xfrm>
            <a:off x="1547664" y="1268760"/>
            <a:ext cx="5616624" cy="2950587"/>
            <a:chOff x="1547664" y="1268760"/>
            <a:chExt cx="5616624" cy="2950587"/>
          </a:xfrm>
        </p:grpSpPr>
        <p:sp>
          <p:nvSpPr>
            <p:cNvPr id="18" name="TextBox 17"/>
            <p:cNvSpPr txBox="1"/>
            <p:nvPr/>
          </p:nvSpPr>
          <p:spPr>
            <a:xfrm>
              <a:off x="1547664" y="1556792"/>
              <a:ext cx="325730" cy="369332"/>
            </a:xfrm>
            <a:prstGeom prst="rect">
              <a:avLst/>
            </a:prstGeom>
            <a:noFill/>
          </p:spPr>
          <p:txBody>
            <a:bodyPr wrap="none" rtlCol="0">
              <a:spAutoFit/>
            </a:bodyPr>
            <a:lstStyle/>
            <a:p>
              <a:r>
                <a:rPr lang="en-US" altLang="ko-K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endParaRPr lang="ko-KR" altLang="en-US" dirty="0"/>
            </a:p>
          </p:txBody>
        </p:sp>
        <p:grpSp>
          <p:nvGrpSpPr>
            <p:cNvPr id="2" name="그룹 1"/>
            <p:cNvGrpSpPr/>
            <p:nvPr/>
          </p:nvGrpSpPr>
          <p:grpSpPr>
            <a:xfrm>
              <a:off x="1979712" y="1268760"/>
              <a:ext cx="5184576" cy="2950587"/>
              <a:chOff x="1979712" y="1268760"/>
              <a:chExt cx="5184576" cy="2950587"/>
            </a:xfrm>
          </p:grpSpPr>
          <p:sp>
            <p:nvSpPr>
              <p:cNvPr id="13" name="직사각형 12"/>
              <p:cNvSpPr/>
              <p:nvPr/>
            </p:nvSpPr>
            <p:spPr>
              <a:xfrm>
                <a:off x="1979712" y="1268760"/>
                <a:ext cx="1872208"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ko-KR" sz="1400" dirty="0" smtClean="0"/>
                  <a:t>Low </a:t>
                </a:r>
                <a:r>
                  <a:rPr lang="en-US" altLang="ko-KR" sz="1400" dirty="0" err="1" smtClean="0"/>
                  <a:t>trophic</a:t>
                </a:r>
                <a:r>
                  <a:rPr lang="en-US" altLang="ko-KR" sz="1400" dirty="0" smtClean="0"/>
                  <a:t> biological model</a:t>
                </a:r>
              </a:p>
              <a:p>
                <a:pPr algn="ctr"/>
                <a:r>
                  <a:rPr lang="en-US" altLang="ko-KR" sz="2000" dirty="0" smtClean="0"/>
                  <a:t>NPZD model</a:t>
                </a:r>
              </a:p>
            </p:txBody>
          </p:sp>
          <p:pic>
            <p:nvPicPr>
              <p:cNvPr id="31" name="Picture 2" descr="D:\2012\00_PROJ_2012\00_BIO\연차평가\npzd모식도.jpg"/>
              <p:cNvPicPr>
                <a:picLocks noChangeAspect="1" noChangeArrowheads="1"/>
              </p:cNvPicPr>
              <p:nvPr/>
            </p:nvPicPr>
            <p:blipFill>
              <a:blip r:embed="rId5" cstate="print"/>
              <a:srcRect/>
              <a:stretch>
                <a:fillRect/>
              </a:stretch>
            </p:blipFill>
            <p:spPr bwMode="auto">
              <a:xfrm>
                <a:off x="4211960" y="1268760"/>
                <a:ext cx="2567627" cy="2354448"/>
              </a:xfrm>
              <a:prstGeom prst="rect">
                <a:avLst/>
              </a:prstGeom>
              <a:noFill/>
            </p:spPr>
          </p:pic>
          <p:grpSp>
            <p:nvGrpSpPr>
              <p:cNvPr id="30" name="그룹 29"/>
              <p:cNvGrpSpPr/>
              <p:nvPr/>
            </p:nvGrpSpPr>
            <p:grpSpPr>
              <a:xfrm>
                <a:off x="4139952" y="3285142"/>
                <a:ext cx="3024336" cy="934205"/>
                <a:chOff x="4139952" y="3285142"/>
                <a:chExt cx="3024336" cy="934205"/>
              </a:xfrm>
            </p:grpSpPr>
            <p:sp>
              <p:nvSpPr>
                <p:cNvPr id="19" name="TextBox 18"/>
                <p:cNvSpPr txBox="1"/>
                <p:nvPr/>
              </p:nvSpPr>
              <p:spPr>
                <a:xfrm>
                  <a:off x="4139952" y="3573016"/>
                  <a:ext cx="2593980" cy="646331"/>
                </a:xfrm>
                <a:prstGeom prst="rect">
                  <a:avLst/>
                </a:prstGeom>
                <a:noFill/>
              </p:spPr>
              <p:txBody>
                <a:bodyPr wrap="none" rtlCol="0">
                  <a:spAutoFit/>
                </a:bodyPr>
                <a:lstStyle/>
                <a:p>
                  <a:r>
                    <a:rPr lang="en-US" altLang="ko-KR" dirty="0" smtClean="0">
                      <a:solidFill>
                        <a:srgbClr val="0070C0"/>
                      </a:solidFill>
                      <a:latin typeface="HY강B" pitchFamily="18" charset="-127"/>
                      <a:ea typeface="HY강B" pitchFamily="18" charset="-127"/>
                    </a:rPr>
                    <a:t>N cycle, </a:t>
                  </a:r>
                </a:p>
                <a:p>
                  <a:r>
                    <a:rPr lang="en-US" altLang="ko-KR" dirty="0" smtClean="0">
                      <a:solidFill>
                        <a:srgbClr val="0070C0"/>
                      </a:solidFill>
                      <a:latin typeface="HY강B" pitchFamily="18" charset="-127"/>
                      <a:ea typeface="HY강B" pitchFamily="18" charset="-127"/>
                    </a:rPr>
                    <a:t>7 biochemical processes</a:t>
                  </a:r>
                  <a:endParaRPr lang="ko-KR" altLang="en-US" dirty="0"/>
                </a:p>
              </p:txBody>
            </p:sp>
            <p:sp>
              <p:nvSpPr>
                <p:cNvPr id="9" name="내용 개체 틀 2"/>
                <p:cNvSpPr txBox="1">
                  <a:spLocks/>
                </p:cNvSpPr>
                <p:nvPr/>
              </p:nvSpPr>
              <p:spPr bwMode="auto">
                <a:xfrm>
                  <a:off x="5004048" y="3285142"/>
                  <a:ext cx="2160240" cy="359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0" lvl="0" algn="l" defTabSz="914400" rtl="0" eaLnBrk="0" fontAlgn="base" latinLnBrk="1" hangingPunct="0">
                    <a:lnSpc>
                      <a:spcPct val="100000"/>
                    </a:lnSpc>
                    <a:spcBef>
                      <a:spcPct val="20000"/>
                    </a:spcBef>
                    <a:spcAft>
                      <a:spcPct val="0"/>
                    </a:spcAft>
                    <a:buClrTx/>
                    <a:buSzTx/>
                    <a:tabLst/>
                    <a:defRPr/>
                  </a:pPr>
                  <a:r>
                    <a:rPr lang="en-US" altLang="ko-KR" sz="1400" dirty="0" smtClean="0"/>
                    <a:t>Powell et al. (2006)</a:t>
                  </a:r>
                  <a:endParaRPr kumimoji="0" lang="ko-KR" altLang="en-US" sz="1400" dirty="0">
                    <a:latin typeface="+mn-lt"/>
                    <a:ea typeface="+mn-ea"/>
                  </a:endParaRPr>
                </a:p>
              </p:txBody>
            </p:sp>
          </p:grpSp>
        </p:grpSp>
      </p:grpSp>
    </p:spTree>
    <p:custDataLst>
      <p:tags r:id="rId1"/>
    </p:custDataLst>
    <p:extLst>
      <p:ext uri="{BB962C8B-B14F-4D97-AF65-F5344CB8AC3E}">
        <p14:creationId xmlns="" xmlns:p14="http://schemas.microsoft.com/office/powerpoint/2010/main" val="989611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제목 2"/>
          <p:cNvSpPr>
            <a:spLocks noGrp="1"/>
          </p:cNvSpPr>
          <p:nvPr>
            <p:ph type="title"/>
          </p:nvPr>
        </p:nvSpPr>
        <p:spPr>
          <a:xfrm>
            <a:off x="395536" y="0"/>
            <a:ext cx="8229600" cy="1143000"/>
          </a:xfrm>
        </p:spPr>
        <p:txBody>
          <a:bodyPr>
            <a:normAutofit/>
          </a:bodyPr>
          <a:lstStyle/>
          <a:p>
            <a:r>
              <a:rPr lang="en-US" altLang="ko-KR" dirty="0" smtClean="0">
                <a:latin typeface="HY견고딕" pitchFamily="18" charset="-127"/>
                <a:ea typeface="HY견고딕" pitchFamily="18" charset="-127"/>
              </a:rPr>
              <a:t>Coastal upwelling</a:t>
            </a:r>
            <a:endParaRPr lang="ko-KR" altLang="en-US" dirty="0">
              <a:latin typeface="HY견고딕" pitchFamily="18" charset="-127"/>
              <a:ea typeface="HY견고딕" pitchFamily="18" charset="-127"/>
            </a:endParaRPr>
          </a:p>
        </p:txBody>
      </p:sp>
      <p:grpSp>
        <p:nvGrpSpPr>
          <p:cNvPr id="15" name="그룹 14"/>
          <p:cNvGrpSpPr/>
          <p:nvPr/>
        </p:nvGrpSpPr>
        <p:grpSpPr>
          <a:xfrm>
            <a:off x="2051720" y="1412776"/>
            <a:ext cx="5112568" cy="4649145"/>
            <a:chOff x="2987824" y="1412776"/>
            <a:chExt cx="5112568" cy="4649145"/>
          </a:xfrm>
        </p:grpSpPr>
        <p:grpSp>
          <p:nvGrpSpPr>
            <p:cNvPr id="13" name="그룹 12"/>
            <p:cNvGrpSpPr/>
            <p:nvPr/>
          </p:nvGrpSpPr>
          <p:grpSpPr>
            <a:xfrm>
              <a:off x="2987824" y="1412776"/>
              <a:ext cx="5112568" cy="4649145"/>
              <a:chOff x="2987824" y="1412776"/>
              <a:chExt cx="5112568" cy="4649145"/>
            </a:xfrm>
          </p:grpSpPr>
          <p:pic>
            <p:nvPicPr>
              <p:cNvPr id="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31840" y="1412776"/>
                <a:ext cx="4968552" cy="46491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10"/>
              <p:cNvSpPr txBox="1"/>
              <p:nvPr/>
            </p:nvSpPr>
            <p:spPr>
              <a:xfrm>
                <a:off x="2987824" y="3789040"/>
                <a:ext cx="1296144" cy="523220"/>
              </a:xfrm>
              <a:prstGeom prst="rect">
                <a:avLst/>
              </a:prstGeom>
              <a:noFill/>
            </p:spPr>
            <p:txBody>
              <a:bodyPr wrap="square" rtlCol="0">
                <a:spAutoFit/>
              </a:bodyPr>
              <a:lstStyle/>
              <a:p>
                <a:r>
                  <a:rPr lang="en-US" altLang="ko-KR" sz="2800" b="1" dirty="0" smtClean="0">
                    <a:latin typeface="Times New Roman" pitchFamily="18" charset="0"/>
                    <a:cs typeface="Times New Roman" pitchFamily="18" charset="0"/>
                  </a:rPr>
                  <a:t>Korea</a:t>
                </a:r>
                <a:endParaRPr lang="ko-KR" altLang="en-US" sz="2800" b="1" dirty="0">
                  <a:latin typeface="Times New Roman" pitchFamily="18" charset="0"/>
                  <a:cs typeface="Times New Roman" pitchFamily="18" charset="0"/>
                </a:endParaRPr>
              </a:p>
            </p:txBody>
          </p:sp>
          <p:sp>
            <p:nvSpPr>
              <p:cNvPr id="12" name="TextBox 11"/>
              <p:cNvSpPr txBox="1"/>
              <p:nvPr/>
            </p:nvSpPr>
            <p:spPr>
              <a:xfrm>
                <a:off x="6156176" y="4869160"/>
                <a:ext cx="1512168" cy="584775"/>
              </a:xfrm>
              <a:prstGeom prst="rect">
                <a:avLst/>
              </a:prstGeom>
              <a:noFill/>
            </p:spPr>
            <p:txBody>
              <a:bodyPr wrap="square" rtlCol="0">
                <a:spAutoFit/>
              </a:bodyPr>
              <a:lstStyle/>
              <a:p>
                <a:r>
                  <a:rPr lang="en-US" altLang="ko-KR" sz="3200" b="1" dirty="0" smtClean="0">
                    <a:latin typeface="Times New Roman" pitchFamily="18" charset="0"/>
                    <a:ea typeface="Microsoft Yi Baiti" pitchFamily="66" charset="0"/>
                    <a:cs typeface="Times New Roman" pitchFamily="18" charset="0"/>
                  </a:rPr>
                  <a:t>Japan</a:t>
                </a:r>
                <a:endParaRPr lang="ko-KR" altLang="en-US" sz="3200" b="1" dirty="0">
                  <a:latin typeface="Times New Roman" pitchFamily="18" charset="0"/>
                  <a:cs typeface="Times New Roman" pitchFamily="18" charset="0"/>
                </a:endParaRPr>
              </a:p>
            </p:txBody>
          </p:sp>
        </p:grpSp>
        <p:sp>
          <p:nvSpPr>
            <p:cNvPr id="14" name="직사각형 13"/>
            <p:cNvSpPr/>
            <p:nvPr/>
          </p:nvSpPr>
          <p:spPr>
            <a:xfrm>
              <a:off x="3563888" y="1556792"/>
              <a:ext cx="2008242" cy="369332"/>
            </a:xfrm>
            <a:prstGeom prst="rect">
              <a:avLst/>
            </a:prstGeom>
            <a:solidFill>
              <a:schemeClr val="accent1"/>
            </a:solidFill>
          </p:spPr>
          <p:txBody>
            <a:bodyPr wrap="none">
              <a:spAutoFit/>
            </a:bodyPr>
            <a:lstStyle/>
            <a:p>
              <a:r>
                <a:rPr lang="en-US" altLang="ko-KR" dirty="0">
                  <a:latin typeface="Times New Roman" pitchFamily="18" charset="0"/>
                  <a:cs typeface="Times New Roman" pitchFamily="18" charset="0"/>
                </a:rPr>
                <a:t>(You &amp; Park, 2009)</a:t>
              </a:r>
            </a:p>
          </p:txBody>
        </p:sp>
      </p:grpSp>
    </p:spTree>
    <p:extLst>
      <p:ext uri="{BB962C8B-B14F-4D97-AF65-F5344CB8AC3E}">
        <p14:creationId xmlns="" xmlns:p14="http://schemas.microsoft.com/office/powerpoint/2010/main" val="3856771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제목 1"/>
          <p:cNvSpPr>
            <a:spLocks noGrp="1"/>
          </p:cNvSpPr>
          <p:nvPr>
            <p:ph type="title"/>
          </p:nvPr>
        </p:nvSpPr>
        <p:spPr/>
        <p:txBody>
          <a:bodyPr>
            <a:normAutofit fontScale="90000"/>
          </a:bodyPr>
          <a:lstStyle/>
          <a:p>
            <a:r>
              <a:rPr lang="en-US" altLang="ko-KR" dirty="0" smtClean="0">
                <a:latin typeface="HY견고딕" pitchFamily="18" charset="-127"/>
                <a:ea typeface="HY견고딕" pitchFamily="18" charset="-127"/>
              </a:rPr>
              <a:t>Idealized Ecosystem model</a:t>
            </a:r>
            <a:br>
              <a:rPr lang="en-US" altLang="ko-KR" dirty="0" smtClean="0">
                <a:latin typeface="HY견고딕" pitchFamily="18" charset="-127"/>
                <a:ea typeface="HY견고딕" pitchFamily="18" charset="-127"/>
              </a:rPr>
            </a:br>
            <a:r>
              <a:rPr lang="en-US" altLang="ko-KR" dirty="0" smtClean="0">
                <a:latin typeface="HY견고딕" pitchFamily="18" charset="-127"/>
                <a:ea typeface="HY견고딕" pitchFamily="18" charset="-127"/>
              </a:rPr>
              <a:t> for coastal upwelling </a:t>
            </a:r>
            <a:endParaRPr lang="ko-KR" altLang="en-US" dirty="0">
              <a:latin typeface="HY견고딕" pitchFamily="18" charset="-127"/>
              <a:ea typeface="HY견고딕" pitchFamily="18" charset="-127"/>
            </a:endParaRPr>
          </a:p>
        </p:txBody>
      </p:sp>
      <p:sp>
        <p:nvSpPr>
          <p:cNvPr id="3" name="내용 개체 틀 2"/>
          <p:cNvSpPr>
            <a:spLocks noGrp="1"/>
          </p:cNvSpPr>
          <p:nvPr>
            <p:ph idx="1"/>
          </p:nvPr>
        </p:nvSpPr>
        <p:spPr>
          <a:xfrm>
            <a:off x="5148064" y="1701874"/>
            <a:ext cx="3816350" cy="4031382"/>
          </a:xfrm>
        </p:spPr>
        <p:txBody>
          <a:bodyPr>
            <a:normAutofit/>
          </a:bodyPr>
          <a:lstStyle/>
          <a:p>
            <a:pPr>
              <a:buFont typeface="Arial" charset="0"/>
              <a:buChar char="•"/>
              <a:defRPr/>
            </a:pPr>
            <a:r>
              <a:rPr lang="en-US" altLang="ko-KR" sz="2600" b="1" dirty="0" smtClean="0"/>
              <a:t>grid:41x80x16(</a:t>
            </a:r>
            <a:r>
              <a:rPr lang="en-US" altLang="ko-KR" sz="2600" dirty="0" smtClean="0"/>
              <a:t>41km x 80km x 150m)</a:t>
            </a:r>
          </a:p>
          <a:p>
            <a:pPr>
              <a:buFont typeface="Arial" charset="0"/>
              <a:buChar char="•"/>
              <a:defRPr/>
            </a:pPr>
            <a:r>
              <a:rPr lang="en-US" altLang="ko-KR" sz="2600" b="1" dirty="0" smtClean="0"/>
              <a:t>IC:</a:t>
            </a:r>
            <a:r>
              <a:rPr lang="en-US" altLang="ko-KR" sz="2600" dirty="0" smtClean="0"/>
              <a:t> T-</a:t>
            </a:r>
            <a:r>
              <a:rPr lang="ko-KR" altLang="en-US" sz="2600" dirty="0" smtClean="0"/>
              <a:t> </a:t>
            </a:r>
            <a:r>
              <a:rPr lang="en-US" altLang="ko-KR" sz="2600" dirty="0" smtClean="0"/>
              <a:t>22</a:t>
            </a:r>
            <a:r>
              <a:rPr lang="en-US" altLang="ko-KR" sz="2600" baseline="30000" dirty="0" smtClean="0"/>
              <a:t>o</a:t>
            </a:r>
            <a:r>
              <a:rPr lang="en-US" altLang="ko-KR" sz="2600" dirty="0" smtClean="0"/>
              <a:t>C at 0m,</a:t>
            </a:r>
            <a:r>
              <a:rPr lang="ko-KR" altLang="en-US" sz="2600" dirty="0" smtClean="0"/>
              <a:t> </a:t>
            </a:r>
            <a:r>
              <a:rPr lang="en-US" altLang="ko-KR" sz="2600" dirty="0" smtClean="0"/>
              <a:t>14</a:t>
            </a:r>
            <a:r>
              <a:rPr lang="en-US" altLang="ko-KR" sz="2600" baseline="30000" dirty="0" smtClean="0"/>
              <a:t>o</a:t>
            </a:r>
            <a:r>
              <a:rPr lang="en-US" altLang="ko-KR" sz="2600" dirty="0" smtClean="0"/>
              <a:t>C at the bottom, S-uniform(35psu)</a:t>
            </a:r>
          </a:p>
          <a:p>
            <a:pPr>
              <a:buFont typeface="Arial" charset="0"/>
              <a:buChar char="•"/>
              <a:defRPr/>
            </a:pPr>
            <a:r>
              <a:rPr lang="en-US" altLang="ko-KR" sz="2600" b="1" dirty="0" smtClean="0"/>
              <a:t>Wind stress</a:t>
            </a:r>
            <a:r>
              <a:rPr lang="en-US" altLang="ko-KR" sz="2600" dirty="0" smtClean="0"/>
              <a:t>: </a:t>
            </a:r>
            <a:r>
              <a:rPr lang="en-US" altLang="ko-KR" sz="2600" dirty="0" err="1" smtClean="0"/>
              <a:t>southly</a:t>
            </a:r>
            <a:r>
              <a:rPr lang="en-US" altLang="ko-KR" sz="2600" dirty="0" smtClean="0"/>
              <a:t>  (0.02, 0.05, 0.1 Pa)</a:t>
            </a:r>
          </a:p>
          <a:p>
            <a:pPr>
              <a:buFont typeface="Arial" charset="0"/>
              <a:buChar char="•"/>
              <a:defRPr/>
            </a:pPr>
            <a:r>
              <a:rPr lang="en-US" altLang="ko-KR" sz="2600" b="1" dirty="0" smtClean="0"/>
              <a:t>OBC: </a:t>
            </a:r>
            <a:r>
              <a:rPr lang="en-US" altLang="ko-KR" sz="2600" dirty="0" smtClean="0">
                <a:sym typeface="Wingdings" pitchFamily="2" charset="2"/>
              </a:rPr>
              <a:t>Radiation</a:t>
            </a:r>
            <a:endParaRPr lang="en-US" altLang="ko-KR" dirty="0" smtClean="0"/>
          </a:p>
        </p:txBody>
      </p:sp>
      <p:pic>
        <p:nvPicPr>
          <p:cNvPr id="1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285" t="5380" r="79344" b="74063"/>
          <a:stretch>
            <a:fillRect/>
          </a:stretch>
        </p:blipFill>
        <p:spPr bwMode="auto">
          <a:xfrm>
            <a:off x="2428875" y="4432250"/>
            <a:ext cx="2232025" cy="1944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1" name="TextBox 9"/>
          <p:cNvSpPr txBox="1">
            <a:spLocks noChangeArrowheads="1"/>
          </p:cNvSpPr>
          <p:nvPr/>
        </p:nvSpPr>
        <p:spPr bwMode="auto">
          <a:xfrm>
            <a:off x="1258888" y="3924250"/>
            <a:ext cx="30813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a:t>Wind = 0.02, 0.05, 0.1 Pa</a:t>
            </a:r>
            <a:endParaRPr lang="ko-KR" altLang="en-US"/>
          </a:p>
        </p:txBody>
      </p:sp>
      <p:pic>
        <p:nvPicPr>
          <p:cNvPr id="19462" name="Picture 3" descr="C:\Users\권경만\Desktop\upwellin_grid.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l="16322" r="20502"/>
          <a:stretch>
            <a:fillRect/>
          </a:stretch>
        </p:blipFill>
        <p:spPr bwMode="auto">
          <a:xfrm>
            <a:off x="688975" y="1593800"/>
            <a:ext cx="4486275"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그룹 14"/>
          <p:cNvGrpSpPr>
            <a:grpSpLocks/>
          </p:cNvGrpSpPr>
          <p:nvPr/>
        </p:nvGrpSpPr>
        <p:grpSpPr bwMode="auto">
          <a:xfrm>
            <a:off x="971550" y="3240037"/>
            <a:ext cx="3581400" cy="360363"/>
            <a:chOff x="971600" y="2880095"/>
            <a:chExt cx="3580976" cy="360040"/>
          </a:xfrm>
        </p:grpSpPr>
        <p:sp>
          <p:nvSpPr>
            <p:cNvPr id="5" name="아래쪽 화살표 4"/>
            <p:cNvSpPr>
              <a:spLocks/>
            </p:cNvSpPr>
            <p:nvPr/>
          </p:nvSpPr>
          <p:spPr>
            <a:xfrm flipV="1">
              <a:off x="971600" y="2880095"/>
              <a:ext cx="123810"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6" name="아래쪽 화살표 5"/>
            <p:cNvSpPr>
              <a:spLocks/>
            </p:cNvSpPr>
            <p:nvPr/>
          </p:nvSpPr>
          <p:spPr>
            <a:xfrm flipV="1">
              <a:off x="1855733" y="2880095"/>
              <a:ext cx="123810"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7" name="아래쪽 화살표 6"/>
            <p:cNvSpPr>
              <a:spLocks/>
            </p:cNvSpPr>
            <p:nvPr/>
          </p:nvSpPr>
          <p:spPr>
            <a:xfrm flipV="1">
              <a:off x="2719231" y="2880095"/>
              <a:ext cx="123810"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8" name="아래쪽 화살표 7"/>
            <p:cNvSpPr>
              <a:spLocks/>
            </p:cNvSpPr>
            <p:nvPr/>
          </p:nvSpPr>
          <p:spPr>
            <a:xfrm flipV="1">
              <a:off x="3582729" y="2880095"/>
              <a:ext cx="125397"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9" name="아래쪽 화살표 8"/>
            <p:cNvSpPr>
              <a:spLocks/>
            </p:cNvSpPr>
            <p:nvPr/>
          </p:nvSpPr>
          <p:spPr>
            <a:xfrm flipV="1">
              <a:off x="4428766" y="2880095"/>
              <a:ext cx="123810"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cxnSp>
        <p:nvCxnSpPr>
          <p:cNvPr id="18" name="직선 연결선 17"/>
          <p:cNvCxnSpPr/>
          <p:nvPr/>
        </p:nvCxnSpPr>
        <p:spPr>
          <a:xfrm>
            <a:off x="557213" y="2754262"/>
            <a:ext cx="4537075" cy="0"/>
          </a:xfrm>
          <a:prstGeom prst="line">
            <a:avLst/>
          </a:prstGeom>
          <a:ln w="31750"/>
        </p:spPr>
        <p:style>
          <a:lnRef idx="1">
            <a:schemeClr val="dk1"/>
          </a:lnRef>
          <a:fillRef idx="0">
            <a:schemeClr val="dk1"/>
          </a:fillRef>
          <a:effectRef idx="0">
            <a:schemeClr val="dk1"/>
          </a:effectRef>
          <a:fontRef idx="minor">
            <a:schemeClr val="tx1"/>
          </a:fontRef>
        </p:style>
      </p:cxnSp>
      <p:sp>
        <p:nvSpPr>
          <p:cNvPr id="43" name="위로 굽은 화살표 42"/>
          <p:cNvSpPr/>
          <p:nvPr/>
        </p:nvSpPr>
        <p:spPr>
          <a:xfrm rot="5400000">
            <a:off x="509588" y="3297187"/>
            <a:ext cx="2482850" cy="1358900"/>
          </a:xfrm>
          <a:prstGeom prst="bentUpArrow">
            <a:avLst>
              <a:gd name="adj1" fmla="val 1451"/>
              <a:gd name="adj2" fmla="val 3131"/>
              <a:gd name="adj3" fmla="val 12007"/>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Tree>
    <p:extLst>
      <p:ext uri="{BB962C8B-B14F-4D97-AF65-F5344CB8AC3E}">
        <p14:creationId xmlns="" xmlns:p14="http://schemas.microsoft.com/office/powerpoint/2010/main" val="1690982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581" r="2346" b="74470"/>
          <a:stretch/>
        </p:blipFill>
        <p:spPr bwMode="auto">
          <a:xfrm>
            <a:off x="1554066" y="2050444"/>
            <a:ext cx="7134294" cy="1447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TextBox 4"/>
          <p:cNvSpPr txBox="1">
            <a:spLocks noChangeArrowheads="1"/>
          </p:cNvSpPr>
          <p:nvPr/>
        </p:nvSpPr>
        <p:spPr bwMode="auto">
          <a:xfrm>
            <a:off x="467766" y="2420888"/>
            <a:ext cx="4122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b="1" dirty="0" smtClean="0"/>
              <a:t>IC</a:t>
            </a:r>
            <a:endParaRPr lang="ko-KR" altLang="en-US" b="1" dirty="0"/>
          </a:p>
        </p:txBody>
      </p:sp>
      <p:sp>
        <p:nvSpPr>
          <p:cNvPr id="9" name="제목 1"/>
          <p:cNvSpPr>
            <a:spLocks noGrp="1"/>
          </p:cNvSpPr>
          <p:nvPr>
            <p:ph type="title"/>
          </p:nvPr>
        </p:nvSpPr>
        <p:spPr>
          <a:xfrm>
            <a:off x="991228" y="332656"/>
            <a:ext cx="8229600" cy="1143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ormAutofit fontScale="90000"/>
          </a:bodyPr>
          <a:lstStyle/>
          <a:p>
            <a:pPr fontAlgn="base">
              <a:spcAft>
                <a:spcPct val="0"/>
              </a:spcAft>
            </a:pPr>
            <a:r>
              <a:rPr kumimoji="1" lang="en-US" altLang="ko-KR" dirty="0" smtClean="0">
                <a:latin typeface="HY견고딕" pitchFamily="18" charset="-127"/>
                <a:ea typeface="HY견고딕" pitchFamily="18" charset="-127"/>
              </a:rPr>
              <a:t>Upwelling Case (Day 20)</a:t>
            </a:r>
            <a:br>
              <a:rPr kumimoji="1" lang="en-US" altLang="ko-KR" dirty="0" smtClean="0">
                <a:latin typeface="HY견고딕" pitchFamily="18" charset="-127"/>
                <a:ea typeface="HY견고딕" pitchFamily="18" charset="-127"/>
              </a:rPr>
            </a:br>
            <a:r>
              <a:rPr kumimoji="1" lang="en-US" altLang="ko-KR" sz="3100" dirty="0" smtClean="0">
                <a:latin typeface="HY견고딕" pitchFamily="18" charset="-127"/>
                <a:ea typeface="HY견고딕" pitchFamily="18" charset="-127"/>
              </a:rPr>
              <a:t>wind change effects</a:t>
            </a:r>
            <a:endParaRPr kumimoji="1" lang="ko-KR" altLang="en-US" sz="3100" dirty="0">
              <a:latin typeface="HY견고딕" pitchFamily="18" charset="-127"/>
              <a:ea typeface="HY견고딕" pitchFamily="18" charset="-127"/>
            </a:endParaRPr>
          </a:p>
        </p:txBody>
      </p:sp>
      <p:grpSp>
        <p:nvGrpSpPr>
          <p:cNvPr id="5" name="그룹 4"/>
          <p:cNvGrpSpPr/>
          <p:nvPr/>
        </p:nvGrpSpPr>
        <p:grpSpPr>
          <a:xfrm>
            <a:off x="427250" y="5066150"/>
            <a:ext cx="8261110" cy="1406315"/>
            <a:chOff x="427250" y="5066150"/>
            <a:chExt cx="8261110" cy="1406315"/>
          </a:xfrm>
        </p:grpSpPr>
        <p:sp>
          <p:nvSpPr>
            <p:cNvPr id="22537" name="TextBox 7"/>
            <p:cNvSpPr txBox="1">
              <a:spLocks noChangeArrowheads="1"/>
            </p:cNvSpPr>
            <p:nvPr/>
          </p:nvSpPr>
          <p:spPr bwMode="auto">
            <a:xfrm>
              <a:off x="427250" y="5621304"/>
              <a:ext cx="8675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b="1" dirty="0"/>
                <a:t>0.1 Pa</a:t>
              </a:r>
              <a:endParaRPr lang="ko-KR" altLang="en-US" b="1" dirty="0"/>
            </a:p>
          </p:txBody>
        </p:sp>
        <p:pic>
          <p:nvPicPr>
            <p:cNvPr id="1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3926" r="1930" b="3771"/>
            <a:stretch/>
          </p:blipFill>
          <p:spPr bwMode="auto">
            <a:xfrm>
              <a:off x="1523696" y="5066150"/>
              <a:ext cx="7164664" cy="1406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1979712" y="1844824"/>
            <a:ext cx="864096" cy="369332"/>
          </a:xfrm>
          <a:prstGeom prst="rect">
            <a:avLst/>
          </a:prstGeom>
          <a:solidFill>
            <a:srgbClr val="FFC000"/>
          </a:solidFill>
        </p:spPr>
        <p:txBody>
          <a:bodyPr wrap="square" rtlCol="0">
            <a:spAutoFit/>
          </a:bodyPr>
          <a:lstStyle/>
          <a:p>
            <a:pPr algn="ctr"/>
            <a:r>
              <a:rPr lang="en-US" altLang="ko-KR" dirty="0" smtClean="0"/>
              <a:t>T</a:t>
            </a:r>
            <a:endParaRPr lang="ko-KR" altLang="en-US" dirty="0"/>
          </a:p>
        </p:txBody>
      </p:sp>
      <p:sp>
        <p:nvSpPr>
          <p:cNvPr id="12" name="TextBox 11"/>
          <p:cNvSpPr txBox="1"/>
          <p:nvPr/>
        </p:nvSpPr>
        <p:spPr>
          <a:xfrm>
            <a:off x="3275856" y="1844824"/>
            <a:ext cx="864096" cy="369332"/>
          </a:xfrm>
          <a:prstGeom prst="rect">
            <a:avLst/>
          </a:prstGeom>
          <a:solidFill>
            <a:srgbClr val="FFC000"/>
          </a:solidFill>
        </p:spPr>
        <p:txBody>
          <a:bodyPr wrap="square" rtlCol="0">
            <a:spAutoFit/>
          </a:bodyPr>
          <a:lstStyle/>
          <a:p>
            <a:pPr algn="ctr"/>
            <a:r>
              <a:rPr lang="en-US" altLang="ko-KR" dirty="0" smtClean="0"/>
              <a:t>P</a:t>
            </a:r>
            <a:endParaRPr lang="ko-KR" altLang="en-US" dirty="0"/>
          </a:p>
        </p:txBody>
      </p:sp>
      <p:sp>
        <p:nvSpPr>
          <p:cNvPr id="13" name="TextBox 12"/>
          <p:cNvSpPr txBox="1"/>
          <p:nvPr/>
        </p:nvSpPr>
        <p:spPr>
          <a:xfrm>
            <a:off x="4572000" y="1844824"/>
            <a:ext cx="864096" cy="369332"/>
          </a:xfrm>
          <a:prstGeom prst="rect">
            <a:avLst/>
          </a:prstGeom>
          <a:solidFill>
            <a:srgbClr val="FFC000"/>
          </a:solidFill>
        </p:spPr>
        <p:txBody>
          <a:bodyPr wrap="square" rtlCol="0">
            <a:spAutoFit/>
          </a:bodyPr>
          <a:lstStyle/>
          <a:p>
            <a:pPr algn="ctr"/>
            <a:r>
              <a:rPr lang="en-US" altLang="ko-KR" dirty="0" smtClean="0"/>
              <a:t>Z</a:t>
            </a:r>
            <a:endParaRPr lang="ko-KR" altLang="en-US" dirty="0"/>
          </a:p>
        </p:txBody>
      </p:sp>
      <p:sp>
        <p:nvSpPr>
          <p:cNvPr id="14" name="TextBox 13"/>
          <p:cNvSpPr txBox="1"/>
          <p:nvPr/>
        </p:nvSpPr>
        <p:spPr>
          <a:xfrm>
            <a:off x="5868144" y="1865778"/>
            <a:ext cx="1224136" cy="369332"/>
          </a:xfrm>
          <a:prstGeom prst="rect">
            <a:avLst/>
          </a:prstGeom>
          <a:solidFill>
            <a:srgbClr val="FFC000"/>
          </a:solidFill>
        </p:spPr>
        <p:txBody>
          <a:bodyPr wrap="square" rtlCol="0">
            <a:spAutoFit/>
          </a:bodyPr>
          <a:lstStyle/>
          <a:p>
            <a:pPr algn="ctr"/>
            <a:r>
              <a:rPr lang="en-US" altLang="ko-KR" dirty="0" smtClean="0"/>
              <a:t>D</a:t>
            </a:r>
            <a:endParaRPr lang="ko-KR" altLang="en-US" dirty="0"/>
          </a:p>
        </p:txBody>
      </p:sp>
      <p:sp>
        <p:nvSpPr>
          <p:cNvPr id="15" name="TextBox 14"/>
          <p:cNvSpPr txBox="1"/>
          <p:nvPr/>
        </p:nvSpPr>
        <p:spPr>
          <a:xfrm>
            <a:off x="7236296" y="1854977"/>
            <a:ext cx="1584176" cy="369332"/>
          </a:xfrm>
          <a:prstGeom prst="rect">
            <a:avLst/>
          </a:prstGeom>
          <a:solidFill>
            <a:srgbClr val="FFC000"/>
          </a:solidFill>
        </p:spPr>
        <p:txBody>
          <a:bodyPr wrap="square" rtlCol="0">
            <a:spAutoFit/>
          </a:bodyPr>
          <a:lstStyle/>
          <a:p>
            <a:pPr algn="ctr"/>
            <a:r>
              <a:rPr lang="en-US" altLang="ko-KR" dirty="0" smtClean="0"/>
              <a:t>DIN</a:t>
            </a:r>
            <a:endParaRPr lang="ko-KR" altLang="en-US" dirty="0"/>
          </a:p>
        </p:txBody>
      </p:sp>
      <p:pic>
        <p:nvPicPr>
          <p:cNvPr id="16" name="Picture 3" descr="C:\Users\권경만\Desktop\upwellin_grid.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l="16322" t="4548" r="26969" b="3879"/>
          <a:stretch>
            <a:fillRect/>
          </a:stretch>
        </p:blipFill>
        <p:spPr bwMode="auto">
          <a:xfrm>
            <a:off x="251520" y="1052736"/>
            <a:ext cx="1763688" cy="94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7" name="직선 연결선 16"/>
          <p:cNvCxnSpPr/>
          <p:nvPr/>
        </p:nvCxnSpPr>
        <p:spPr>
          <a:xfrm>
            <a:off x="0" y="1556792"/>
            <a:ext cx="2123728" cy="0"/>
          </a:xfrm>
          <a:prstGeom prst="line">
            <a:avLst/>
          </a:prstGeom>
          <a:ln w="31750"/>
        </p:spPr>
        <p:style>
          <a:lnRef idx="1">
            <a:schemeClr val="dk1"/>
          </a:lnRef>
          <a:fillRef idx="0">
            <a:schemeClr val="dk1"/>
          </a:fillRef>
          <a:effectRef idx="0">
            <a:schemeClr val="dk1"/>
          </a:effectRef>
          <a:fontRef idx="minor">
            <a:schemeClr val="tx1"/>
          </a:fontRef>
        </p:style>
      </p:cxnSp>
      <p:grpSp>
        <p:nvGrpSpPr>
          <p:cNvPr id="4" name="그룹 3"/>
          <p:cNvGrpSpPr/>
          <p:nvPr/>
        </p:nvGrpSpPr>
        <p:grpSpPr>
          <a:xfrm>
            <a:off x="383348" y="3645024"/>
            <a:ext cx="8293108" cy="1325417"/>
            <a:chOff x="383348" y="3645024"/>
            <a:chExt cx="8293108" cy="1325417"/>
          </a:xfrm>
        </p:grpSpPr>
        <p:sp>
          <p:nvSpPr>
            <p:cNvPr id="22535" name="TextBox 5"/>
            <p:cNvSpPr txBox="1">
              <a:spLocks noChangeArrowheads="1"/>
            </p:cNvSpPr>
            <p:nvPr/>
          </p:nvSpPr>
          <p:spPr bwMode="auto">
            <a:xfrm>
              <a:off x="383348" y="4149080"/>
              <a:ext cx="9973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b="1" dirty="0" smtClean="0"/>
                <a:t>0.02 Pa</a:t>
              </a:r>
              <a:endParaRPr lang="en-US" altLang="ko-KR" b="1" dirty="0"/>
            </a:p>
          </p:txBody>
        </p:sp>
        <p:pic>
          <p:nvPicPr>
            <p:cNvPr id="1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7459" r="2346" b="51521"/>
            <a:stretch/>
          </p:blipFill>
          <p:spPr bwMode="auto">
            <a:xfrm>
              <a:off x="1542162" y="3645024"/>
              <a:ext cx="7134294" cy="1325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56680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a:spLocks noGrp="1"/>
          </p:cNvSpPr>
          <p:nvPr>
            <p:ph type="title"/>
          </p:nvPr>
        </p:nvSpPr>
        <p:spPr>
          <a:xfrm>
            <a:off x="611560" y="404664"/>
            <a:ext cx="7618040" cy="848064"/>
          </a:xfrm>
        </p:spPr>
        <p:txBody>
          <a:bodyPr>
            <a:normAutofit fontScale="90000"/>
          </a:bodyPr>
          <a:lstStyle/>
          <a:p>
            <a:r>
              <a:rPr lang="en-US" altLang="ko-KR" b="1" dirty="0" smtClean="0"/>
              <a:t>Model Validation I</a:t>
            </a:r>
            <a:br>
              <a:rPr lang="en-US" altLang="ko-KR" b="1" dirty="0" smtClean="0"/>
            </a:br>
            <a:endParaRPr lang="ko-KR" altLang="en-US" b="1" dirty="0"/>
          </a:p>
        </p:txBody>
      </p:sp>
      <p:grpSp>
        <p:nvGrpSpPr>
          <p:cNvPr id="11" name="그룹 27"/>
          <p:cNvGrpSpPr/>
          <p:nvPr/>
        </p:nvGrpSpPr>
        <p:grpSpPr>
          <a:xfrm>
            <a:off x="4572000" y="1988840"/>
            <a:ext cx="4411080" cy="3318573"/>
            <a:chOff x="578096" y="4755687"/>
            <a:chExt cx="3222433" cy="2146802"/>
          </a:xfrm>
        </p:grpSpPr>
        <p:pic>
          <p:nvPicPr>
            <p:cNvPr id="6" name="그림 5" descr="phor_mld.y10.gif"/>
            <p:cNvPicPr>
              <a:picLocks noChangeAspect="1"/>
            </p:cNvPicPr>
            <p:nvPr/>
          </p:nvPicPr>
          <p:blipFill>
            <a:blip r:embed="rId3" cstate="print"/>
            <a:srcRect l="81623" t="3845" r="12428" b="60546"/>
            <a:stretch>
              <a:fillRect/>
            </a:stretch>
          </p:blipFill>
          <p:spPr>
            <a:xfrm>
              <a:off x="3399215" y="5025339"/>
              <a:ext cx="401314" cy="1877150"/>
            </a:xfrm>
            <a:prstGeom prst="rect">
              <a:avLst/>
            </a:prstGeom>
          </p:spPr>
        </p:pic>
        <p:pic>
          <p:nvPicPr>
            <p:cNvPr id="24" name="그림 23" descr="phor_mld.y10.gif"/>
            <p:cNvPicPr>
              <a:picLocks noChangeAspect="1"/>
            </p:cNvPicPr>
            <p:nvPr/>
          </p:nvPicPr>
          <p:blipFill rotWithShape="1">
            <a:blip r:embed="rId3" cstate="print"/>
            <a:srcRect l="63577" t="36207" r="16542" b="34482"/>
            <a:stretch/>
          </p:blipFill>
          <p:spPr>
            <a:xfrm>
              <a:off x="2052369" y="5108161"/>
              <a:ext cx="1360026" cy="1561418"/>
            </a:xfrm>
            <a:prstGeom prst="rect">
              <a:avLst/>
            </a:prstGeom>
          </p:spPr>
        </p:pic>
        <p:grpSp>
          <p:nvGrpSpPr>
            <p:cNvPr id="12" name="그룹 26"/>
            <p:cNvGrpSpPr/>
            <p:nvPr/>
          </p:nvGrpSpPr>
          <p:grpSpPr>
            <a:xfrm>
              <a:off x="578096" y="4845585"/>
              <a:ext cx="1547994" cy="1861224"/>
              <a:chOff x="-935999" y="4774572"/>
              <a:chExt cx="1470594" cy="1782409"/>
            </a:xfrm>
          </p:grpSpPr>
          <p:pic>
            <p:nvPicPr>
              <p:cNvPr id="26" name="그림 25" descr="phor_mld.y10.gif"/>
              <p:cNvPicPr>
                <a:picLocks noChangeAspect="1"/>
              </p:cNvPicPr>
              <p:nvPr/>
            </p:nvPicPr>
            <p:blipFill>
              <a:blip r:embed="rId3" cstate="print"/>
              <a:srcRect l="-695" r="77494" b="63793"/>
              <a:stretch>
                <a:fillRect/>
              </a:stretch>
            </p:blipFill>
            <p:spPr>
              <a:xfrm>
                <a:off x="-935999" y="4774572"/>
                <a:ext cx="1296144" cy="1628488"/>
              </a:xfrm>
              <a:prstGeom prst="rect">
                <a:avLst/>
              </a:prstGeom>
            </p:spPr>
          </p:pic>
          <p:pic>
            <p:nvPicPr>
              <p:cNvPr id="4" name="그림 3" descr="phor_mld.y10.gif"/>
              <p:cNvPicPr>
                <a:picLocks noChangeAspect="1"/>
              </p:cNvPicPr>
              <p:nvPr/>
            </p:nvPicPr>
            <p:blipFill rotWithShape="1">
              <a:blip r:embed="rId3" cstate="print"/>
              <a:srcRect l="23795" t="4530" r="56871" b="64892"/>
              <a:stretch/>
            </p:blipFill>
            <p:spPr>
              <a:xfrm>
                <a:off x="-684585" y="5004595"/>
                <a:ext cx="1219180" cy="1552386"/>
              </a:xfrm>
              <a:prstGeom prst="rect">
                <a:avLst/>
              </a:prstGeom>
            </p:spPr>
          </p:pic>
        </p:grpSp>
        <p:sp>
          <p:nvSpPr>
            <p:cNvPr id="7" name="TextBox 6"/>
            <p:cNvSpPr txBox="1"/>
            <p:nvPr/>
          </p:nvSpPr>
          <p:spPr>
            <a:xfrm>
              <a:off x="907303" y="4755687"/>
              <a:ext cx="1440160" cy="236928"/>
            </a:xfrm>
            <a:prstGeom prst="rect">
              <a:avLst/>
            </a:prstGeom>
            <a:noFill/>
          </p:spPr>
          <p:txBody>
            <a:bodyPr wrap="square" lIns="88386" tIns="44193" rIns="88386" bIns="44193" rtlCol="0">
              <a:spAutoFit/>
            </a:bodyPr>
            <a:lstStyle/>
            <a:p>
              <a:pPr algn="just"/>
              <a:r>
                <a:rPr lang="en-US" altLang="ko-KR" sz="1600" b="1" spc="-100" dirty="0" smtClean="0">
                  <a:latin typeface="Helvetica" pitchFamily="34" charset="0"/>
                  <a:ea typeface="맑은 고딕"/>
                  <a:cs typeface="Helvetica" pitchFamily="34" charset="0"/>
                </a:rPr>
                <a:t>Model </a:t>
              </a:r>
              <a:r>
                <a:rPr lang="en-US" altLang="ko-KR" b="1" dirty="0" smtClean="0">
                  <a:solidFill>
                    <a:srgbClr val="C00000"/>
                  </a:solidFill>
                  <a:latin typeface="Helvetica" pitchFamily="34" charset="0"/>
                  <a:ea typeface="Tahoma" pitchFamily="34" charset="0"/>
                  <a:cs typeface="Helvetica" pitchFamily="34" charset="0"/>
                </a:rPr>
                <a:t>MLD</a:t>
              </a:r>
              <a:r>
                <a:rPr lang="en-US" altLang="ko-KR" b="1" spc="-100" dirty="0" smtClean="0">
                  <a:latin typeface="Helvetica" pitchFamily="34" charset="0"/>
                  <a:ea typeface="맑은 고딕"/>
                  <a:cs typeface="Helvetica" pitchFamily="34" charset="0"/>
                </a:rPr>
                <a:t> (m)</a:t>
              </a:r>
              <a:endParaRPr lang="ko-KR" altLang="en-US" b="1" spc="-100" dirty="0">
                <a:latin typeface="Helvetica" pitchFamily="34" charset="0"/>
                <a:ea typeface="맑은 고딕"/>
                <a:cs typeface="Helvetica" pitchFamily="34" charset="0"/>
              </a:endParaRPr>
            </a:p>
          </p:txBody>
        </p:sp>
      </p:grpSp>
      <p:grpSp>
        <p:nvGrpSpPr>
          <p:cNvPr id="23" name="그룹 22"/>
          <p:cNvGrpSpPr/>
          <p:nvPr/>
        </p:nvGrpSpPr>
        <p:grpSpPr>
          <a:xfrm>
            <a:off x="107504" y="1988840"/>
            <a:ext cx="4464496" cy="3240360"/>
            <a:chOff x="107504" y="1988840"/>
            <a:chExt cx="4464496" cy="3240360"/>
          </a:xfrm>
        </p:grpSpPr>
        <p:grpSp>
          <p:nvGrpSpPr>
            <p:cNvPr id="31" name="그룹 30"/>
            <p:cNvGrpSpPr/>
            <p:nvPr/>
          </p:nvGrpSpPr>
          <p:grpSpPr>
            <a:xfrm>
              <a:off x="107504" y="1988840"/>
              <a:ext cx="4248472" cy="3240360"/>
              <a:chOff x="-252535" y="908720"/>
              <a:chExt cx="4248472" cy="3240360"/>
            </a:xfrm>
          </p:grpSpPr>
          <p:grpSp>
            <p:nvGrpSpPr>
              <p:cNvPr id="34" name="그룹 33"/>
              <p:cNvGrpSpPr/>
              <p:nvPr/>
            </p:nvGrpSpPr>
            <p:grpSpPr>
              <a:xfrm>
                <a:off x="-252535" y="908720"/>
                <a:ext cx="4248472" cy="3240360"/>
                <a:chOff x="-252535" y="908720"/>
                <a:chExt cx="4248472" cy="3240360"/>
              </a:xfrm>
            </p:grpSpPr>
            <p:grpSp>
              <p:nvGrpSpPr>
                <p:cNvPr id="2" name="그룹 11"/>
                <p:cNvGrpSpPr/>
                <p:nvPr/>
              </p:nvGrpSpPr>
              <p:grpSpPr>
                <a:xfrm>
                  <a:off x="-252535" y="1412776"/>
                  <a:ext cx="4032448" cy="2736304"/>
                  <a:chOff x="4130352" y="1937134"/>
                  <a:chExt cx="5107768" cy="4237961"/>
                </a:xfrm>
              </p:grpSpPr>
              <p:grpSp>
                <p:nvGrpSpPr>
                  <p:cNvPr id="3" name="그룹 32"/>
                  <p:cNvGrpSpPr/>
                  <p:nvPr/>
                </p:nvGrpSpPr>
                <p:grpSpPr>
                  <a:xfrm>
                    <a:off x="4130352" y="1937134"/>
                    <a:ext cx="5107768" cy="4237961"/>
                    <a:chOff x="4130352" y="1937134"/>
                    <a:chExt cx="5107768" cy="4237961"/>
                  </a:xfrm>
                </p:grpSpPr>
                <p:pic>
                  <p:nvPicPr>
                    <p:cNvPr id="15" name="그림 14" descr="phor_temp.0208.gif"/>
                    <p:cNvPicPr>
                      <a:picLocks noChangeAspect="1"/>
                    </p:cNvPicPr>
                    <p:nvPr/>
                  </p:nvPicPr>
                  <p:blipFill>
                    <a:blip r:embed="rId4" cstate="print"/>
                    <a:srcRect t="5556"/>
                    <a:stretch>
                      <a:fillRect/>
                    </a:stretch>
                  </p:blipFill>
                  <p:spPr>
                    <a:xfrm>
                      <a:off x="4130352" y="1937134"/>
                      <a:ext cx="5107768" cy="4237961"/>
                    </a:xfrm>
                    <a:prstGeom prst="rect">
                      <a:avLst/>
                    </a:prstGeom>
                  </p:spPr>
                </p:pic>
                <p:pic>
                  <p:nvPicPr>
                    <p:cNvPr id="16" name="그림 15" descr="phor_temp.0208.arrow.gif"/>
                    <p:cNvPicPr>
                      <a:picLocks noChangeAspect="1"/>
                    </p:cNvPicPr>
                    <p:nvPr/>
                  </p:nvPicPr>
                  <p:blipFill>
                    <a:blip r:embed="rId5" cstate="print"/>
                    <a:srcRect l="13848" t="94393" r="80931" b="3141"/>
                    <a:stretch>
                      <a:fillRect/>
                    </a:stretch>
                  </p:blipFill>
                  <p:spPr>
                    <a:xfrm>
                      <a:off x="5224872" y="2606286"/>
                      <a:ext cx="273630" cy="111525"/>
                    </a:xfrm>
                    <a:prstGeom prst="rect">
                      <a:avLst/>
                    </a:prstGeom>
                  </p:spPr>
                </p:pic>
                <p:sp>
                  <p:nvSpPr>
                    <p:cNvPr id="17" name="직사각형 16"/>
                    <p:cNvSpPr/>
                    <p:nvPr/>
                  </p:nvSpPr>
                  <p:spPr>
                    <a:xfrm>
                      <a:off x="4989646" y="2494760"/>
                      <a:ext cx="144016" cy="216024"/>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4" name="TextBox 13"/>
                  <p:cNvSpPr txBox="1"/>
                  <p:nvPr/>
                </p:nvSpPr>
                <p:spPr>
                  <a:xfrm>
                    <a:off x="5407292" y="2471826"/>
                    <a:ext cx="912101" cy="357510"/>
                  </a:xfrm>
                  <a:prstGeom prst="rect">
                    <a:avLst/>
                  </a:prstGeom>
                  <a:solidFill>
                    <a:schemeClr val="bg1"/>
                  </a:solidFill>
                </p:spPr>
                <p:txBody>
                  <a:bodyPr wrap="square" rtlCol="0">
                    <a:spAutoFit/>
                  </a:bodyPr>
                  <a:lstStyle/>
                  <a:p>
                    <a:r>
                      <a:rPr lang="en-US" altLang="ko-KR" sz="900" dirty="0" smtClean="0">
                        <a:latin typeface="Verdana" pitchFamily="34" charset="0"/>
                        <a:ea typeface="Verdana" pitchFamily="34" charset="0"/>
                        <a:cs typeface="Verdana" pitchFamily="34" charset="0"/>
                      </a:rPr>
                      <a:t>0.5 m/s</a:t>
                    </a:r>
                    <a:endParaRPr lang="ko-KR" altLang="en-US" sz="1050" dirty="0">
                      <a:latin typeface="Verdana" pitchFamily="34" charset="0"/>
                      <a:cs typeface="Verdana" pitchFamily="34" charset="0"/>
                    </a:endParaRPr>
                  </a:p>
                </p:txBody>
              </p:sp>
            </p:grpSp>
            <p:sp>
              <p:nvSpPr>
                <p:cNvPr id="18" name="TextBox 17"/>
                <p:cNvSpPr txBox="1"/>
                <p:nvPr/>
              </p:nvSpPr>
              <p:spPr>
                <a:xfrm>
                  <a:off x="-36511" y="908720"/>
                  <a:ext cx="4032448" cy="335470"/>
                </a:xfrm>
                <a:prstGeom prst="rect">
                  <a:avLst/>
                </a:prstGeom>
                <a:noFill/>
              </p:spPr>
              <p:txBody>
                <a:bodyPr wrap="square" lIns="88386" tIns="44193" rIns="88386" bIns="44193" rtlCol="0">
                  <a:spAutoFit/>
                </a:bodyPr>
                <a:lstStyle/>
                <a:p>
                  <a:pPr algn="just"/>
                  <a:r>
                    <a:rPr lang="en-US" altLang="ko-KR" sz="1600" b="1" dirty="0" smtClean="0">
                      <a:latin typeface="Helvetica" pitchFamily="34" charset="0"/>
                      <a:ea typeface="Verdana" pitchFamily="34" charset="0"/>
                      <a:cs typeface="Helvetica" pitchFamily="34" charset="0"/>
                    </a:rPr>
                    <a:t>Model </a:t>
                  </a:r>
                  <a:r>
                    <a:rPr lang="en-US" altLang="ko-KR" sz="1600" b="1" dirty="0" smtClean="0">
                      <a:solidFill>
                        <a:srgbClr val="C00000"/>
                      </a:solidFill>
                      <a:latin typeface="Helvetica" pitchFamily="34" charset="0"/>
                      <a:ea typeface="Verdana" pitchFamily="34" charset="0"/>
                      <a:cs typeface="Helvetica" pitchFamily="34" charset="0"/>
                    </a:rPr>
                    <a:t>SST </a:t>
                  </a:r>
                  <a:r>
                    <a:rPr lang="en-US" altLang="ko-KR" sz="1600" b="1" dirty="0" smtClean="0">
                      <a:latin typeface="Helvetica" pitchFamily="34" charset="0"/>
                      <a:ea typeface="Verdana" pitchFamily="34" charset="0"/>
                      <a:cs typeface="Helvetica" pitchFamily="34" charset="0"/>
                    </a:rPr>
                    <a:t>(</a:t>
                  </a:r>
                  <a:r>
                    <a:rPr lang="ko-KR" altLang="en-US" sz="1600" b="1" dirty="0" smtClean="0">
                      <a:latin typeface="Helvetica" pitchFamily="34" charset="0"/>
                      <a:cs typeface="Helvetica" pitchFamily="34" charset="0"/>
                    </a:rPr>
                    <a:t>℃ </a:t>
                  </a:r>
                  <a:r>
                    <a:rPr lang="en-US" altLang="ko-KR" sz="1600" b="1" dirty="0" smtClean="0">
                      <a:latin typeface="Helvetica" pitchFamily="34" charset="0"/>
                      <a:ea typeface="Verdana" pitchFamily="34" charset="0"/>
                      <a:cs typeface="Helvetica" pitchFamily="34" charset="0"/>
                    </a:rPr>
                    <a:t>) &amp;</a:t>
                  </a:r>
                  <a:r>
                    <a:rPr lang="en-US" altLang="ko-KR" sz="1600" b="1" dirty="0" smtClean="0">
                      <a:solidFill>
                        <a:srgbClr val="C00000"/>
                      </a:solidFill>
                      <a:latin typeface="Helvetica" pitchFamily="34" charset="0"/>
                      <a:ea typeface="Verdana" pitchFamily="34" charset="0"/>
                      <a:cs typeface="Helvetica" pitchFamily="34" charset="0"/>
                    </a:rPr>
                    <a:t> surface current </a:t>
                  </a:r>
                  <a:r>
                    <a:rPr lang="en-US" altLang="ko-KR" sz="1600" b="1" dirty="0" smtClean="0">
                      <a:latin typeface="Helvetica" pitchFamily="34" charset="0"/>
                      <a:ea typeface="Verdana" pitchFamily="34" charset="0"/>
                      <a:cs typeface="Helvetica" pitchFamily="34" charset="0"/>
                    </a:rPr>
                    <a:t>(m/s)</a:t>
                  </a:r>
                  <a:endParaRPr lang="ko-KR" altLang="en-US" sz="1600" b="1" dirty="0">
                    <a:latin typeface="Helvetica" pitchFamily="34" charset="0"/>
                    <a:ea typeface="맑은 고딕"/>
                    <a:cs typeface="Helvetica" pitchFamily="34" charset="0"/>
                  </a:endParaRPr>
                </a:p>
              </p:txBody>
            </p:sp>
          </p:grpSp>
          <p:sp>
            <p:nvSpPr>
              <p:cNvPr id="29" name="TextBox 28"/>
              <p:cNvSpPr txBox="1"/>
              <p:nvPr/>
            </p:nvSpPr>
            <p:spPr>
              <a:xfrm>
                <a:off x="395536" y="2060848"/>
                <a:ext cx="540533" cy="307777"/>
              </a:xfrm>
              <a:prstGeom prst="rect">
                <a:avLst/>
              </a:prstGeom>
              <a:solidFill>
                <a:schemeClr val="bg1"/>
              </a:solidFill>
            </p:spPr>
            <p:txBody>
              <a:bodyPr wrap="square" rtlCol="0">
                <a:spAutoFit/>
              </a:bodyPr>
              <a:lstStyle/>
              <a:p>
                <a:r>
                  <a:rPr lang="en-US" altLang="ko-KR" sz="1400" b="1" dirty="0" smtClean="0">
                    <a:latin typeface="+mn-lt"/>
                  </a:rPr>
                  <a:t>Feb</a:t>
                </a:r>
                <a:endParaRPr lang="ko-KR" altLang="en-US" sz="2000" b="1" dirty="0">
                  <a:latin typeface="+mn-lt"/>
                </a:endParaRPr>
              </a:p>
            </p:txBody>
          </p:sp>
          <p:sp>
            <p:nvSpPr>
              <p:cNvPr id="30" name="TextBox 29"/>
              <p:cNvSpPr txBox="1"/>
              <p:nvPr/>
            </p:nvSpPr>
            <p:spPr>
              <a:xfrm>
                <a:off x="2375283" y="1988840"/>
                <a:ext cx="540533" cy="307777"/>
              </a:xfrm>
              <a:prstGeom prst="rect">
                <a:avLst/>
              </a:prstGeom>
              <a:solidFill>
                <a:schemeClr val="bg1"/>
              </a:solidFill>
            </p:spPr>
            <p:txBody>
              <a:bodyPr wrap="square" rtlCol="0">
                <a:spAutoFit/>
              </a:bodyPr>
              <a:lstStyle/>
              <a:p>
                <a:r>
                  <a:rPr lang="en-US" altLang="ko-KR" sz="1400" b="1" dirty="0" smtClean="0">
                    <a:latin typeface="+mn-lt"/>
                  </a:rPr>
                  <a:t>Aug</a:t>
                </a:r>
                <a:endParaRPr lang="ko-KR" altLang="en-US" b="1" dirty="0">
                  <a:latin typeface="+mn-lt"/>
                </a:endParaRPr>
              </a:p>
            </p:txBody>
          </p:sp>
        </p:grpSp>
        <p:pic>
          <p:nvPicPr>
            <p:cNvPr id="21" name="그림 20" descr="phor_temp.0208.arrow.gif"/>
            <p:cNvPicPr>
              <a:picLocks noChangeAspect="1"/>
            </p:cNvPicPr>
            <p:nvPr/>
          </p:nvPicPr>
          <p:blipFill>
            <a:blip r:embed="rId5" cstate="print"/>
            <a:srcRect l="49982" t="8101" r="43057" b="8072"/>
            <a:stretch>
              <a:fillRect/>
            </a:stretch>
          </p:blipFill>
          <p:spPr>
            <a:xfrm>
              <a:off x="4211960" y="2276872"/>
              <a:ext cx="360040" cy="2880320"/>
            </a:xfrm>
            <a:prstGeom prst="rect">
              <a:avLst/>
            </a:prstGeom>
          </p:spPr>
        </p:pic>
        <p:sp>
          <p:nvSpPr>
            <p:cNvPr id="22" name="직사각형 21"/>
            <p:cNvSpPr/>
            <p:nvPr/>
          </p:nvSpPr>
          <p:spPr>
            <a:xfrm rot="16200000" flipV="1">
              <a:off x="911365" y="3777266"/>
              <a:ext cx="2592288" cy="167561"/>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a:spLocks noGrp="1"/>
          </p:cNvSpPr>
          <p:nvPr>
            <p:ph type="title"/>
          </p:nvPr>
        </p:nvSpPr>
        <p:spPr>
          <a:xfrm>
            <a:off x="611560" y="404664"/>
            <a:ext cx="7618040" cy="848064"/>
          </a:xfrm>
        </p:spPr>
        <p:txBody>
          <a:bodyPr>
            <a:normAutofit fontScale="90000"/>
          </a:bodyPr>
          <a:lstStyle/>
          <a:p>
            <a:r>
              <a:rPr lang="en-US" altLang="ko-KR" b="1" dirty="0" smtClean="0"/>
              <a:t>Model Validation II</a:t>
            </a:r>
            <a:br>
              <a:rPr lang="en-US" altLang="ko-KR" b="1" dirty="0" smtClean="0"/>
            </a:br>
            <a:endParaRPr lang="ko-KR" altLang="en-US" b="1" dirty="0"/>
          </a:p>
        </p:txBody>
      </p:sp>
      <p:grpSp>
        <p:nvGrpSpPr>
          <p:cNvPr id="2" name="그룹 1"/>
          <p:cNvGrpSpPr/>
          <p:nvPr/>
        </p:nvGrpSpPr>
        <p:grpSpPr>
          <a:xfrm>
            <a:off x="4644008" y="1915946"/>
            <a:ext cx="4310451" cy="4401780"/>
            <a:chOff x="405565" y="1988840"/>
            <a:chExt cx="4310451" cy="4401780"/>
          </a:xfrm>
        </p:grpSpPr>
        <p:pic>
          <p:nvPicPr>
            <p:cNvPr id="38" name="그림 37" descr="phor_chla.z1-5.y10.gif"/>
            <p:cNvPicPr>
              <a:picLocks noChangeAspect="1"/>
            </p:cNvPicPr>
            <p:nvPr/>
          </p:nvPicPr>
          <p:blipFill>
            <a:blip r:embed="rId3" cstate="print"/>
            <a:srcRect r="17160"/>
            <a:stretch>
              <a:fillRect/>
            </a:stretch>
          </p:blipFill>
          <p:spPr>
            <a:xfrm>
              <a:off x="405565" y="1988840"/>
              <a:ext cx="3590371" cy="3738475"/>
            </a:xfrm>
            <a:prstGeom prst="rect">
              <a:avLst/>
            </a:prstGeom>
          </p:spPr>
        </p:pic>
        <p:sp>
          <p:nvSpPr>
            <p:cNvPr id="40" name="직사각형 39"/>
            <p:cNvSpPr/>
            <p:nvPr/>
          </p:nvSpPr>
          <p:spPr>
            <a:xfrm>
              <a:off x="3995936" y="2276872"/>
              <a:ext cx="360040" cy="2780928"/>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1" name="그림 40" descr="phor_seawifs.gif"/>
            <p:cNvPicPr>
              <a:picLocks noChangeAspect="1"/>
            </p:cNvPicPr>
            <p:nvPr/>
          </p:nvPicPr>
          <p:blipFill>
            <a:blip r:embed="rId4" cstate="print"/>
            <a:srcRect l="82342" t="1181" r="13393" b="63624"/>
            <a:stretch>
              <a:fillRect/>
            </a:stretch>
          </p:blipFill>
          <p:spPr>
            <a:xfrm>
              <a:off x="4139952" y="2132855"/>
              <a:ext cx="418519" cy="2978787"/>
            </a:xfrm>
            <a:prstGeom prst="rect">
              <a:avLst/>
            </a:prstGeom>
          </p:spPr>
        </p:pic>
        <p:sp>
          <p:nvSpPr>
            <p:cNvPr id="36" name="TextBox 35"/>
            <p:cNvSpPr txBox="1"/>
            <p:nvPr/>
          </p:nvSpPr>
          <p:spPr>
            <a:xfrm>
              <a:off x="2699792" y="2060849"/>
              <a:ext cx="2016224" cy="432792"/>
            </a:xfrm>
            <a:prstGeom prst="ellipse">
              <a:avLst/>
            </a:prstGeom>
            <a:solidFill>
              <a:schemeClr val="bg1"/>
            </a:solidFill>
            <a:ln>
              <a:solidFill>
                <a:schemeClr val="accent3">
                  <a:lumMod val="75000"/>
                </a:schemeClr>
              </a:solidFill>
            </a:ln>
          </p:spPr>
          <p:txBody>
            <a:bodyPr wrap="square" rtlCol="0">
              <a:spAutoFit/>
            </a:bodyPr>
            <a:lstStyle/>
            <a:p>
              <a:r>
                <a:rPr lang="en-US" altLang="ko-KR" sz="1400" dirty="0" smtClean="0">
                  <a:solidFill>
                    <a:schemeClr val="accent6">
                      <a:lumMod val="75000"/>
                    </a:schemeClr>
                  </a:solidFill>
                  <a:latin typeface="Verdana" pitchFamily="34" charset="0"/>
                  <a:ea typeface="Verdana" pitchFamily="34" charset="0"/>
                  <a:cs typeface="Verdana" pitchFamily="34" charset="0"/>
                </a:rPr>
                <a:t>Spring bloom</a:t>
              </a:r>
              <a:endParaRPr lang="ko-KR" altLang="en-US" sz="1400" dirty="0">
                <a:solidFill>
                  <a:schemeClr val="accent6">
                    <a:lumMod val="75000"/>
                  </a:schemeClr>
                </a:solidFill>
                <a:latin typeface="Verdana" pitchFamily="34" charset="0"/>
                <a:cs typeface="Verdana" pitchFamily="34" charset="0"/>
              </a:endParaRPr>
            </a:p>
          </p:txBody>
        </p:sp>
        <p:sp>
          <p:nvSpPr>
            <p:cNvPr id="37" name="TextBox 36"/>
            <p:cNvSpPr txBox="1"/>
            <p:nvPr/>
          </p:nvSpPr>
          <p:spPr>
            <a:xfrm>
              <a:off x="2699792" y="4437112"/>
              <a:ext cx="1584176" cy="432792"/>
            </a:xfrm>
            <a:prstGeom prst="ellipse">
              <a:avLst/>
            </a:prstGeom>
            <a:solidFill>
              <a:schemeClr val="bg1"/>
            </a:solidFill>
            <a:ln>
              <a:solidFill>
                <a:schemeClr val="accent3">
                  <a:lumMod val="75000"/>
                </a:schemeClr>
              </a:solidFill>
            </a:ln>
          </p:spPr>
          <p:txBody>
            <a:bodyPr wrap="square" rtlCol="0">
              <a:spAutoFit/>
            </a:bodyPr>
            <a:lstStyle/>
            <a:p>
              <a:r>
                <a:rPr lang="en-US" altLang="ko-KR" sz="1400" dirty="0" smtClean="0">
                  <a:solidFill>
                    <a:schemeClr val="accent6">
                      <a:lumMod val="75000"/>
                    </a:schemeClr>
                  </a:solidFill>
                  <a:latin typeface="Verdana" pitchFamily="34" charset="0"/>
                  <a:ea typeface="Verdana" pitchFamily="34" charset="0"/>
                  <a:cs typeface="Verdana" pitchFamily="34" charset="0"/>
                </a:rPr>
                <a:t>Fall bloom</a:t>
              </a:r>
              <a:endParaRPr lang="ko-KR" altLang="en-US" sz="1400" dirty="0">
                <a:solidFill>
                  <a:schemeClr val="accent6">
                    <a:lumMod val="75000"/>
                  </a:schemeClr>
                </a:solidFill>
                <a:latin typeface="Verdana" pitchFamily="34" charset="0"/>
                <a:cs typeface="Verdana" pitchFamily="34" charset="0"/>
              </a:endParaRPr>
            </a:p>
          </p:txBody>
        </p:sp>
        <p:sp>
          <p:nvSpPr>
            <p:cNvPr id="32" name="TextBox 31"/>
            <p:cNvSpPr txBox="1"/>
            <p:nvPr/>
          </p:nvSpPr>
          <p:spPr>
            <a:xfrm>
              <a:off x="1835696" y="6021288"/>
              <a:ext cx="1187624" cy="369332"/>
            </a:xfrm>
            <a:prstGeom prst="rect">
              <a:avLst/>
            </a:prstGeom>
            <a:noFill/>
          </p:spPr>
          <p:txBody>
            <a:bodyPr wrap="square" rtlCol="0">
              <a:spAutoFit/>
            </a:bodyPr>
            <a:lstStyle/>
            <a:p>
              <a:r>
                <a:rPr lang="en-US" altLang="ko-KR" b="1" dirty="0" smtClean="0">
                  <a:latin typeface="Helvetica" pitchFamily="34" charset="0"/>
                  <a:ea typeface="Verdana" pitchFamily="34" charset="0"/>
                  <a:cs typeface="Helvetica" pitchFamily="34" charset="0"/>
                </a:rPr>
                <a:t>Model</a:t>
              </a:r>
              <a:endParaRPr lang="ko-KR" altLang="en-US" sz="1200" b="1" dirty="0">
                <a:latin typeface="Helvetica" pitchFamily="34" charset="0"/>
                <a:cs typeface="Helvetica" pitchFamily="34" charset="0"/>
              </a:endParaRPr>
            </a:p>
          </p:txBody>
        </p:sp>
      </p:grpSp>
      <p:sp>
        <p:nvSpPr>
          <p:cNvPr id="34" name="TextBox 33"/>
          <p:cNvSpPr txBox="1"/>
          <p:nvPr/>
        </p:nvSpPr>
        <p:spPr>
          <a:xfrm>
            <a:off x="1763688" y="1340768"/>
            <a:ext cx="5567550" cy="461665"/>
          </a:xfrm>
          <a:prstGeom prst="rect">
            <a:avLst/>
          </a:prstGeom>
          <a:noFill/>
        </p:spPr>
        <p:txBody>
          <a:bodyPr wrap="none" rtlCol="0">
            <a:spAutoFit/>
          </a:bodyPr>
          <a:lstStyle/>
          <a:p>
            <a:r>
              <a:rPr lang="en-US" altLang="ko-KR" sz="2400" b="1" dirty="0" smtClean="0">
                <a:solidFill>
                  <a:srgbClr val="C00000"/>
                </a:solidFill>
                <a:latin typeface="Helvetica" pitchFamily="34" charset="0"/>
                <a:cs typeface="Helvetica" pitchFamily="34" charset="0"/>
              </a:rPr>
              <a:t>Chlorophyll-a concentration </a:t>
            </a:r>
            <a:r>
              <a:rPr lang="en-US" altLang="ko-KR" sz="2400" b="1" dirty="0" smtClean="0">
                <a:latin typeface="Helvetica" pitchFamily="34" charset="0"/>
                <a:cs typeface="Helvetica" pitchFamily="34" charset="0"/>
              </a:rPr>
              <a:t>(mg/m3)</a:t>
            </a:r>
            <a:endParaRPr lang="ko-KR" altLang="en-US" sz="2400" b="1" dirty="0">
              <a:latin typeface="Helvetica" pitchFamily="34" charset="0"/>
              <a:cs typeface="Helvetica" pitchFamily="34" charset="0"/>
            </a:endParaRPr>
          </a:p>
        </p:txBody>
      </p:sp>
      <p:grpSp>
        <p:nvGrpSpPr>
          <p:cNvPr id="4" name="그룹 3"/>
          <p:cNvGrpSpPr/>
          <p:nvPr/>
        </p:nvGrpSpPr>
        <p:grpSpPr>
          <a:xfrm>
            <a:off x="683568" y="1809071"/>
            <a:ext cx="4104456" cy="4473207"/>
            <a:chOff x="683568" y="1809071"/>
            <a:chExt cx="4104456" cy="4473207"/>
          </a:xfrm>
        </p:grpSpPr>
        <p:grpSp>
          <p:nvGrpSpPr>
            <p:cNvPr id="39" name="그룹 23"/>
            <p:cNvGrpSpPr/>
            <p:nvPr/>
          </p:nvGrpSpPr>
          <p:grpSpPr>
            <a:xfrm>
              <a:off x="683568" y="1809071"/>
              <a:ext cx="4079871" cy="3729848"/>
              <a:chOff x="4572690" y="2060848"/>
              <a:chExt cx="4079871" cy="3729848"/>
            </a:xfrm>
          </p:grpSpPr>
          <p:pic>
            <p:nvPicPr>
              <p:cNvPr id="42" name="그림 41" descr="phor_seawifs.gif"/>
              <p:cNvPicPr>
                <a:picLocks noChangeAspect="1"/>
              </p:cNvPicPr>
              <p:nvPr/>
            </p:nvPicPr>
            <p:blipFill>
              <a:blip r:embed="rId4" cstate="print"/>
              <a:srcRect r="18402"/>
              <a:stretch>
                <a:fillRect/>
              </a:stretch>
            </p:blipFill>
            <p:spPr>
              <a:xfrm>
                <a:off x="4572690" y="2060848"/>
                <a:ext cx="3528391" cy="3729848"/>
              </a:xfrm>
              <a:prstGeom prst="rect">
                <a:avLst/>
              </a:prstGeom>
            </p:spPr>
          </p:pic>
          <p:sp>
            <p:nvSpPr>
              <p:cNvPr id="43" name="TextBox 42"/>
              <p:cNvSpPr txBox="1"/>
              <p:nvPr/>
            </p:nvSpPr>
            <p:spPr>
              <a:xfrm>
                <a:off x="6565345" y="2060848"/>
                <a:ext cx="2087216" cy="432792"/>
              </a:xfrm>
              <a:prstGeom prst="ellipse">
                <a:avLst/>
              </a:prstGeom>
              <a:solidFill>
                <a:schemeClr val="bg1"/>
              </a:solidFill>
              <a:ln>
                <a:solidFill>
                  <a:schemeClr val="accent3">
                    <a:lumMod val="75000"/>
                  </a:schemeClr>
                </a:solidFill>
              </a:ln>
            </p:spPr>
            <p:txBody>
              <a:bodyPr wrap="square" rtlCol="0">
                <a:spAutoFit/>
              </a:bodyPr>
              <a:lstStyle/>
              <a:p>
                <a:r>
                  <a:rPr lang="en-US" altLang="ko-KR" sz="1400" dirty="0" smtClean="0">
                    <a:solidFill>
                      <a:schemeClr val="accent6">
                        <a:lumMod val="75000"/>
                      </a:schemeClr>
                    </a:solidFill>
                    <a:latin typeface="Verdana" pitchFamily="34" charset="0"/>
                    <a:ea typeface="Verdana" pitchFamily="34" charset="0"/>
                    <a:cs typeface="Verdana" pitchFamily="34" charset="0"/>
                  </a:rPr>
                  <a:t>Spring bloom</a:t>
                </a:r>
                <a:endParaRPr lang="ko-KR" altLang="en-US" sz="1400" dirty="0">
                  <a:solidFill>
                    <a:schemeClr val="accent6">
                      <a:lumMod val="75000"/>
                    </a:schemeClr>
                  </a:solidFill>
                  <a:latin typeface="Verdana" pitchFamily="34" charset="0"/>
                  <a:cs typeface="Verdana" pitchFamily="34" charset="0"/>
                </a:endParaRPr>
              </a:p>
            </p:txBody>
          </p:sp>
          <p:sp>
            <p:nvSpPr>
              <p:cNvPr id="44" name="TextBox 43"/>
              <p:cNvSpPr txBox="1"/>
              <p:nvPr/>
            </p:nvSpPr>
            <p:spPr>
              <a:xfrm>
                <a:off x="6719293" y="4509120"/>
                <a:ext cx="1574244" cy="432792"/>
              </a:xfrm>
              <a:prstGeom prst="ellipse">
                <a:avLst/>
              </a:prstGeom>
              <a:solidFill>
                <a:schemeClr val="bg1"/>
              </a:solidFill>
              <a:ln>
                <a:solidFill>
                  <a:schemeClr val="accent3">
                    <a:lumMod val="75000"/>
                  </a:schemeClr>
                </a:solidFill>
              </a:ln>
            </p:spPr>
            <p:txBody>
              <a:bodyPr wrap="square" rtlCol="0">
                <a:spAutoFit/>
              </a:bodyPr>
              <a:lstStyle/>
              <a:p>
                <a:r>
                  <a:rPr lang="en-US" altLang="ko-KR" sz="1400" dirty="0" smtClean="0">
                    <a:solidFill>
                      <a:schemeClr val="accent6">
                        <a:lumMod val="75000"/>
                      </a:schemeClr>
                    </a:solidFill>
                    <a:latin typeface="Verdana" pitchFamily="34" charset="0"/>
                    <a:ea typeface="Verdana" pitchFamily="34" charset="0"/>
                    <a:cs typeface="Verdana" pitchFamily="34" charset="0"/>
                  </a:rPr>
                  <a:t>Fall bloom</a:t>
                </a:r>
                <a:endParaRPr lang="ko-KR" altLang="en-US" sz="1400" dirty="0">
                  <a:solidFill>
                    <a:schemeClr val="accent6">
                      <a:lumMod val="75000"/>
                    </a:schemeClr>
                  </a:solidFill>
                  <a:latin typeface="Verdana" pitchFamily="34" charset="0"/>
                  <a:cs typeface="Verdana" pitchFamily="34" charset="0"/>
                </a:endParaRPr>
              </a:p>
            </p:txBody>
          </p:sp>
        </p:grpSp>
        <p:sp>
          <p:nvSpPr>
            <p:cNvPr id="33" name="TextBox 32"/>
            <p:cNvSpPr txBox="1"/>
            <p:nvPr/>
          </p:nvSpPr>
          <p:spPr>
            <a:xfrm>
              <a:off x="1763688" y="5697503"/>
              <a:ext cx="1872208" cy="584775"/>
            </a:xfrm>
            <a:prstGeom prst="rect">
              <a:avLst/>
            </a:prstGeom>
            <a:noFill/>
          </p:spPr>
          <p:txBody>
            <a:bodyPr wrap="square" rtlCol="0">
              <a:spAutoFit/>
            </a:bodyPr>
            <a:lstStyle/>
            <a:p>
              <a:pPr algn="ctr"/>
              <a:r>
                <a:rPr lang="en-US" altLang="ko-KR" sz="1600" b="1" dirty="0" err="1" smtClean="0">
                  <a:latin typeface="Helvetica" pitchFamily="34" charset="0"/>
                  <a:ea typeface="Verdana" pitchFamily="34" charset="0"/>
                  <a:cs typeface="Helvetica" pitchFamily="34" charset="0"/>
                </a:rPr>
                <a:t>SeaWiFS+MODIS</a:t>
              </a:r>
              <a:r>
                <a:rPr lang="en-US" altLang="ko-KR" sz="1600" b="1" dirty="0" smtClean="0">
                  <a:latin typeface="Helvetica" pitchFamily="34" charset="0"/>
                  <a:ea typeface="Verdana" pitchFamily="34" charset="0"/>
                  <a:cs typeface="Helvetica" pitchFamily="34" charset="0"/>
                </a:rPr>
                <a:t> (1998-2012)</a:t>
              </a:r>
              <a:endParaRPr lang="ko-KR" altLang="en-US" sz="2000" b="1" dirty="0">
                <a:latin typeface="Helvetica" pitchFamily="34" charset="0"/>
                <a:cs typeface="Helvetica" pitchFamily="34" charset="0"/>
              </a:endParaRPr>
            </a:p>
          </p:txBody>
        </p:sp>
        <p:pic>
          <p:nvPicPr>
            <p:cNvPr id="17" name="그림 16" descr="phor_seawifs.gif"/>
            <p:cNvPicPr>
              <a:picLocks noChangeAspect="1"/>
            </p:cNvPicPr>
            <p:nvPr/>
          </p:nvPicPr>
          <p:blipFill>
            <a:blip r:embed="rId4" cstate="print"/>
            <a:srcRect l="82342" t="1181" r="13393" b="63624"/>
            <a:stretch>
              <a:fillRect/>
            </a:stretch>
          </p:blipFill>
          <p:spPr>
            <a:xfrm>
              <a:off x="4369505" y="1988840"/>
              <a:ext cx="418519" cy="2978787"/>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descr="phor_chla.z1-5.y10.gif"/>
          <p:cNvPicPr>
            <a:picLocks noChangeAspect="1"/>
          </p:cNvPicPr>
          <p:nvPr/>
        </p:nvPicPr>
        <p:blipFill>
          <a:blip r:embed="rId4" cstate="print"/>
          <a:srcRect r="11120"/>
          <a:stretch>
            <a:fillRect/>
          </a:stretch>
        </p:blipFill>
        <p:spPr>
          <a:xfrm>
            <a:off x="35496" y="1944217"/>
            <a:ext cx="4572000" cy="4437111"/>
          </a:xfrm>
          <a:prstGeom prst="rect">
            <a:avLst/>
          </a:prstGeom>
        </p:spPr>
      </p:pic>
      <p:pic>
        <p:nvPicPr>
          <p:cNvPr id="17" name="그림 16" descr="phor_chla.z1-5.y10.gif"/>
          <p:cNvPicPr>
            <a:picLocks noChangeAspect="1"/>
          </p:cNvPicPr>
          <p:nvPr/>
        </p:nvPicPr>
        <p:blipFill>
          <a:blip r:embed="rId5" cstate="print"/>
          <a:srcRect r="13920"/>
          <a:stretch>
            <a:fillRect/>
          </a:stretch>
        </p:blipFill>
        <p:spPr>
          <a:xfrm>
            <a:off x="4608512" y="1944216"/>
            <a:ext cx="4427984" cy="4437112"/>
          </a:xfrm>
          <a:prstGeom prst="rect">
            <a:avLst/>
          </a:prstGeom>
        </p:spPr>
      </p:pic>
      <p:sp>
        <p:nvSpPr>
          <p:cNvPr id="18" name="TextBox 17"/>
          <p:cNvSpPr txBox="1"/>
          <p:nvPr/>
        </p:nvSpPr>
        <p:spPr>
          <a:xfrm>
            <a:off x="4788024" y="1484784"/>
            <a:ext cx="2117887" cy="461665"/>
          </a:xfrm>
          <a:prstGeom prst="rect">
            <a:avLst/>
          </a:prstGeom>
          <a:noFill/>
        </p:spPr>
        <p:txBody>
          <a:bodyPr wrap="none" rtlCol="0">
            <a:spAutoFit/>
          </a:bodyPr>
          <a:lstStyle/>
          <a:p>
            <a:pPr>
              <a:buNone/>
            </a:pPr>
            <a:r>
              <a:rPr lang="en-US" altLang="ko-KR" sz="2400" dirty="0" smtClean="0">
                <a:solidFill>
                  <a:srgbClr val="00B0F0"/>
                </a:solidFill>
                <a:latin typeface="Helvetica" pitchFamily="34" charset="0"/>
                <a:ea typeface="Verdana" pitchFamily="34" charset="0"/>
                <a:cs typeface="Helvetica" pitchFamily="34" charset="0"/>
              </a:rPr>
              <a:t>Exp 2) No flux</a:t>
            </a:r>
            <a:endParaRPr lang="en-US" altLang="ko-KR" sz="2400" dirty="0" smtClean="0">
              <a:latin typeface="Helvetica" pitchFamily="34" charset="0"/>
              <a:cs typeface="Helvetica" pitchFamily="34" charset="0"/>
            </a:endParaRPr>
          </a:p>
        </p:txBody>
      </p:sp>
      <p:sp>
        <p:nvSpPr>
          <p:cNvPr id="19" name="TextBox 18"/>
          <p:cNvSpPr txBox="1"/>
          <p:nvPr/>
        </p:nvSpPr>
        <p:spPr>
          <a:xfrm>
            <a:off x="117189" y="1484784"/>
            <a:ext cx="4310795" cy="738664"/>
          </a:xfrm>
          <a:prstGeom prst="rect">
            <a:avLst/>
          </a:prstGeom>
          <a:noFill/>
        </p:spPr>
        <p:txBody>
          <a:bodyPr wrap="none" rtlCol="0">
            <a:spAutoFit/>
          </a:bodyPr>
          <a:lstStyle/>
          <a:p>
            <a:pPr>
              <a:buNone/>
            </a:pPr>
            <a:r>
              <a:rPr lang="en-US" altLang="ko-KR" sz="2400" dirty="0" smtClean="0">
                <a:solidFill>
                  <a:srgbClr val="00B0F0"/>
                </a:solidFill>
                <a:latin typeface="Helvetica" pitchFamily="34" charset="0"/>
                <a:ea typeface="Verdana" pitchFamily="34" charset="0"/>
                <a:cs typeface="Helvetica" pitchFamily="34" charset="0"/>
              </a:rPr>
              <a:t>Exp 1) Seasonally varying flux</a:t>
            </a:r>
            <a:endParaRPr lang="en-US" altLang="ko-KR" sz="2400" dirty="0" smtClean="0">
              <a:latin typeface="Helvetica" pitchFamily="34" charset="0"/>
              <a:ea typeface="Verdana" pitchFamily="34" charset="0"/>
              <a:cs typeface="Helvetica" pitchFamily="34" charset="0"/>
            </a:endParaRPr>
          </a:p>
          <a:p>
            <a:pPr>
              <a:buNone/>
            </a:pPr>
            <a:endParaRPr lang="ko-KR" altLang="en-US" dirty="0"/>
          </a:p>
        </p:txBody>
      </p:sp>
      <p:grpSp>
        <p:nvGrpSpPr>
          <p:cNvPr id="2" name="그룹 30"/>
          <p:cNvGrpSpPr/>
          <p:nvPr/>
        </p:nvGrpSpPr>
        <p:grpSpPr>
          <a:xfrm>
            <a:off x="179512" y="2924944"/>
            <a:ext cx="8784976" cy="3384376"/>
            <a:chOff x="179512" y="3140968"/>
            <a:chExt cx="8784976" cy="3384376"/>
          </a:xfrm>
        </p:grpSpPr>
        <p:sp>
          <p:nvSpPr>
            <p:cNvPr id="22" name="직사각형 21"/>
            <p:cNvSpPr/>
            <p:nvPr/>
          </p:nvSpPr>
          <p:spPr>
            <a:xfrm>
              <a:off x="2195736" y="3140968"/>
              <a:ext cx="2160240"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2195736" y="5877272"/>
              <a:ext cx="2088232"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p:cNvSpPr/>
            <p:nvPr/>
          </p:nvSpPr>
          <p:spPr>
            <a:xfrm>
              <a:off x="179512" y="4509120"/>
              <a:ext cx="1008112"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6804248" y="3140968"/>
              <a:ext cx="2160240"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p:cNvSpPr/>
            <p:nvPr/>
          </p:nvSpPr>
          <p:spPr>
            <a:xfrm>
              <a:off x="4788024" y="4509120"/>
              <a:ext cx="1008112"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p:cNvSpPr/>
            <p:nvPr/>
          </p:nvSpPr>
          <p:spPr>
            <a:xfrm>
              <a:off x="6804248" y="5877272"/>
              <a:ext cx="2088232"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 name="그룹 38"/>
          <p:cNvGrpSpPr/>
          <p:nvPr/>
        </p:nvGrpSpPr>
        <p:grpSpPr>
          <a:xfrm>
            <a:off x="179512" y="2132856"/>
            <a:ext cx="8784976" cy="3528392"/>
            <a:chOff x="179512" y="2348880"/>
            <a:chExt cx="8784976" cy="3528392"/>
          </a:xfrm>
        </p:grpSpPr>
        <p:sp>
          <p:nvSpPr>
            <p:cNvPr id="33" name="직사각형 32"/>
            <p:cNvSpPr/>
            <p:nvPr/>
          </p:nvSpPr>
          <p:spPr>
            <a:xfrm>
              <a:off x="2195736" y="2348880"/>
              <a:ext cx="2160240" cy="792088"/>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p:cNvSpPr/>
            <p:nvPr/>
          </p:nvSpPr>
          <p:spPr>
            <a:xfrm>
              <a:off x="6804248" y="2348880"/>
              <a:ext cx="2160240" cy="792088"/>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직사각형 34"/>
            <p:cNvSpPr/>
            <p:nvPr/>
          </p:nvSpPr>
          <p:spPr>
            <a:xfrm>
              <a:off x="6804248" y="5085184"/>
              <a:ext cx="2088232" cy="792088"/>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p:cNvSpPr/>
            <p:nvPr/>
          </p:nvSpPr>
          <p:spPr>
            <a:xfrm>
              <a:off x="2195736" y="5157192"/>
              <a:ext cx="2088232" cy="720080"/>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직사각형 36"/>
            <p:cNvSpPr/>
            <p:nvPr/>
          </p:nvSpPr>
          <p:spPr>
            <a:xfrm>
              <a:off x="179512" y="3717032"/>
              <a:ext cx="1008112" cy="792088"/>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37"/>
            <p:cNvSpPr/>
            <p:nvPr/>
          </p:nvSpPr>
          <p:spPr>
            <a:xfrm>
              <a:off x="4788024" y="3717032"/>
              <a:ext cx="1008112" cy="792088"/>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제목 1"/>
          <p:cNvSpPr txBox="1">
            <a:spLocks/>
          </p:cNvSpPr>
          <p:nvPr/>
        </p:nvSpPr>
        <p:spPr>
          <a:xfrm>
            <a:off x="0" y="-99392"/>
            <a:ext cx="9144000" cy="1143000"/>
          </a:xfrm>
          <a:prstGeom prst="rect">
            <a:avLst/>
          </a:prstGeom>
        </p:spPr>
        <p:txBody>
          <a:bodyPr vert="horz" lIns="91440" tIns="45720" rIns="91440" bIns="45720" rtlCol="0" anchor="ctr">
            <a:no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lang="en-US" altLang="ko-KR" sz="2000" dirty="0" smtClean="0">
                <a:ln w="11430"/>
                <a:solidFill>
                  <a:schemeClr val="accent1">
                    <a:lumMod val="40000"/>
                    <a:lumOff val="60000"/>
                  </a:schemeClr>
                </a:solidFill>
                <a:effectLst>
                  <a:outerShdw blurRad="80000" dist="40000" dir="5040000" algn="tl">
                    <a:srgbClr val="000000">
                      <a:alpha val="30000"/>
                    </a:srgbClr>
                  </a:outerShdw>
                </a:effectLst>
                <a:latin typeface="+mj-lt"/>
                <a:ea typeface="+mj-ea"/>
                <a:cs typeface="+mj-cs"/>
              </a:rPr>
              <a:t>Experiment Results</a:t>
            </a:r>
          </a:p>
          <a:p>
            <a:pPr marL="0" marR="0" lvl="0" indent="0" algn="ctr" defTabSz="914400" rtl="0" eaLnBrk="1" fontAlgn="auto" latinLnBrk="1" hangingPunct="1">
              <a:lnSpc>
                <a:spcPct val="100000"/>
              </a:lnSpc>
              <a:spcBef>
                <a:spcPct val="0"/>
              </a:spcBef>
              <a:spcAft>
                <a:spcPts val="0"/>
              </a:spcAft>
              <a:buClrTx/>
              <a:buSzTx/>
              <a:buFontTx/>
              <a:buNone/>
              <a:tabLst/>
              <a:defRPr/>
            </a:pPr>
            <a:r>
              <a:rPr lang="en-US" altLang="ko-KR"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Chlorophyll-a</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788024" y="1723455"/>
            <a:ext cx="1794081" cy="769441"/>
          </a:xfrm>
          <a:prstGeom prst="rect">
            <a:avLst/>
          </a:prstGeom>
          <a:noFill/>
        </p:spPr>
        <p:txBody>
          <a:bodyPr wrap="none" rtlCol="0">
            <a:spAutoFit/>
          </a:bodyPr>
          <a:lstStyle/>
          <a:p>
            <a:pPr>
              <a:buNone/>
            </a:pPr>
            <a:r>
              <a:rPr lang="en-US" altLang="ko-KR" sz="2000" dirty="0" smtClean="0">
                <a:solidFill>
                  <a:srgbClr val="00B0F0"/>
                </a:solidFill>
                <a:latin typeface="Helvetica" pitchFamily="34" charset="0"/>
                <a:ea typeface="Verdana" pitchFamily="34" charset="0"/>
                <a:cs typeface="Helvetica" pitchFamily="34" charset="0"/>
              </a:rPr>
              <a:t>Exp 2) No flux</a:t>
            </a:r>
          </a:p>
          <a:p>
            <a:pPr>
              <a:buNone/>
            </a:pPr>
            <a:r>
              <a:rPr lang="en-US" altLang="ko-KR" sz="2400" dirty="0" smtClean="0"/>
              <a:t>    </a:t>
            </a:r>
          </a:p>
        </p:txBody>
      </p:sp>
      <p:sp>
        <p:nvSpPr>
          <p:cNvPr id="19" name="TextBox 18"/>
          <p:cNvSpPr txBox="1"/>
          <p:nvPr/>
        </p:nvSpPr>
        <p:spPr>
          <a:xfrm>
            <a:off x="107504" y="1743780"/>
            <a:ext cx="3619902" cy="677108"/>
          </a:xfrm>
          <a:prstGeom prst="rect">
            <a:avLst/>
          </a:prstGeom>
          <a:noFill/>
        </p:spPr>
        <p:txBody>
          <a:bodyPr wrap="none" rtlCol="0">
            <a:spAutoFit/>
          </a:bodyPr>
          <a:lstStyle/>
          <a:p>
            <a:pPr>
              <a:buNone/>
            </a:pPr>
            <a:r>
              <a:rPr lang="en-US" altLang="ko-KR" sz="2000" dirty="0" smtClean="0">
                <a:solidFill>
                  <a:srgbClr val="00B0F0"/>
                </a:solidFill>
                <a:latin typeface="Helvetica" pitchFamily="34" charset="0"/>
                <a:ea typeface="Verdana" pitchFamily="34" charset="0"/>
                <a:cs typeface="Helvetica" pitchFamily="34" charset="0"/>
              </a:rPr>
              <a:t>Exp 1) Seasonally varying flux</a:t>
            </a:r>
            <a:endParaRPr lang="en-US" altLang="ko-KR" sz="2000" dirty="0" smtClean="0">
              <a:latin typeface="Helvetica" pitchFamily="34" charset="0"/>
              <a:ea typeface="Verdana" pitchFamily="34" charset="0"/>
              <a:cs typeface="Helvetica" pitchFamily="34" charset="0"/>
            </a:endParaRPr>
          </a:p>
          <a:p>
            <a:pPr>
              <a:buNone/>
            </a:pPr>
            <a:endParaRPr lang="ko-KR" altLang="en-US" dirty="0"/>
          </a:p>
        </p:txBody>
      </p:sp>
      <p:sp>
        <p:nvSpPr>
          <p:cNvPr id="82" name="직사각형 81"/>
          <p:cNvSpPr/>
          <p:nvPr/>
        </p:nvSpPr>
        <p:spPr>
          <a:xfrm>
            <a:off x="-36512" y="5877272"/>
            <a:ext cx="914501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0" name="TextBox 49"/>
          <p:cNvSpPr txBox="1"/>
          <p:nvPr/>
        </p:nvSpPr>
        <p:spPr>
          <a:xfrm>
            <a:off x="6813040" y="6021288"/>
            <a:ext cx="2367472" cy="369332"/>
          </a:xfrm>
          <a:prstGeom prst="rect">
            <a:avLst/>
          </a:prstGeom>
          <a:solidFill>
            <a:schemeClr val="bg1"/>
          </a:solidFill>
        </p:spPr>
        <p:txBody>
          <a:bodyPr wrap="square" rtlCol="0">
            <a:spAutoFit/>
          </a:bodyPr>
          <a:lstStyle/>
          <a:p>
            <a:pPr algn="ctr">
              <a:buNone/>
            </a:pPr>
            <a:r>
              <a:rPr lang="en-US" altLang="ko-KR" dirty="0" smtClean="0">
                <a:latin typeface="Helvetica" pitchFamily="34" charset="0"/>
                <a:cs typeface="Helvetica" pitchFamily="34" charset="0"/>
              </a:rPr>
              <a:t>nutrient</a:t>
            </a:r>
          </a:p>
        </p:txBody>
      </p:sp>
      <p:sp>
        <p:nvSpPr>
          <p:cNvPr id="51" name="TextBox 50"/>
          <p:cNvSpPr txBox="1"/>
          <p:nvPr/>
        </p:nvSpPr>
        <p:spPr>
          <a:xfrm>
            <a:off x="2132520" y="6021288"/>
            <a:ext cx="2474976" cy="369332"/>
          </a:xfrm>
          <a:prstGeom prst="rect">
            <a:avLst/>
          </a:prstGeom>
          <a:solidFill>
            <a:schemeClr val="bg1"/>
          </a:solidFill>
        </p:spPr>
        <p:txBody>
          <a:bodyPr wrap="square" rtlCol="0">
            <a:spAutoFit/>
          </a:bodyPr>
          <a:lstStyle/>
          <a:p>
            <a:pPr algn="ctr">
              <a:buNone/>
            </a:pPr>
            <a:r>
              <a:rPr lang="en-US" altLang="ko-KR" dirty="0" smtClean="0">
                <a:latin typeface="Helvetica" pitchFamily="34" charset="0"/>
                <a:cs typeface="Helvetica" pitchFamily="34" charset="0"/>
              </a:rPr>
              <a:t>nutrient</a:t>
            </a:r>
            <a:endParaRPr lang="en-US" altLang="ko-KR" sz="1600" dirty="0" smtClean="0">
              <a:latin typeface="Helvetica" pitchFamily="34" charset="0"/>
              <a:cs typeface="Helvetica" pitchFamily="34" charset="0"/>
            </a:endParaRPr>
          </a:p>
        </p:txBody>
      </p:sp>
      <p:sp>
        <p:nvSpPr>
          <p:cNvPr id="52" name="TextBox 51"/>
          <p:cNvSpPr txBox="1"/>
          <p:nvPr/>
        </p:nvSpPr>
        <p:spPr>
          <a:xfrm>
            <a:off x="4572000" y="6021288"/>
            <a:ext cx="2474976" cy="369332"/>
          </a:xfrm>
          <a:prstGeom prst="rect">
            <a:avLst/>
          </a:prstGeom>
          <a:solidFill>
            <a:schemeClr val="bg1"/>
          </a:solidFill>
        </p:spPr>
        <p:txBody>
          <a:bodyPr wrap="square" rtlCol="0">
            <a:spAutoFit/>
          </a:bodyPr>
          <a:lstStyle/>
          <a:p>
            <a:pPr algn="ctr">
              <a:buNone/>
            </a:pPr>
            <a:r>
              <a:rPr lang="en-US" altLang="ko-KR" dirty="0" smtClean="0">
                <a:latin typeface="Helvetica" pitchFamily="34" charset="0"/>
                <a:cs typeface="Helvetica" pitchFamily="34" charset="0"/>
              </a:rPr>
              <a:t>Chlorophyll-a</a:t>
            </a:r>
            <a:endParaRPr lang="en-US" altLang="ko-KR" sz="1600" dirty="0" smtClean="0">
              <a:latin typeface="Helvetica" pitchFamily="34" charset="0"/>
              <a:cs typeface="Helvetica" pitchFamily="34" charset="0"/>
            </a:endParaRPr>
          </a:p>
        </p:txBody>
      </p:sp>
      <p:sp>
        <p:nvSpPr>
          <p:cNvPr id="53" name="TextBox 52"/>
          <p:cNvSpPr txBox="1"/>
          <p:nvPr/>
        </p:nvSpPr>
        <p:spPr>
          <a:xfrm>
            <a:off x="-36512" y="6021288"/>
            <a:ext cx="2232248" cy="369332"/>
          </a:xfrm>
          <a:prstGeom prst="rect">
            <a:avLst/>
          </a:prstGeom>
          <a:solidFill>
            <a:schemeClr val="bg1"/>
          </a:solidFill>
        </p:spPr>
        <p:txBody>
          <a:bodyPr wrap="square" rtlCol="0">
            <a:spAutoFit/>
          </a:bodyPr>
          <a:lstStyle/>
          <a:p>
            <a:pPr algn="ctr">
              <a:buNone/>
            </a:pPr>
            <a:r>
              <a:rPr lang="en-US" altLang="ko-KR" dirty="0" smtClean="0">
                <a:latin typeface="Helvetica" pitchFamily="34" charset="0"/>
                <a:cs typeface="Helvetica" pitchFamily="34" charset="0"/>
              </a:rPr>
              <a:t>Chlorophyll-a</a:t>
            </a:r>
            <a:endParaRPr lang="en-US" altLang="ko-KR" sz="1600" dirty="0" smtClean="0">
              <a:latin typeface="Helvetica" pitchFamily="34" charset="0"/>
              <a:cs typeface="Helvetica" pitchFamily="34" charset="0"/>
            </a:endParaRPr>
          </a:p>
        </p:txBody>
      </p:sp>
      <p:pic>
        <p:nvPicPr>
          <p:cNvPr id="61" name="그림 60" descr="p134_chla.z1-200.y10.v2.gif"/>
          <p:cNvPicPr>
            <a:picLocks noChangeAspect="1"/>
          </p:cNvPicPr>
          <p:nvPr/>
        </p:nvPicPr>
        <p:blipFill rotWithShape="1">
          <a:blip r:embed="rId4" cstate="print"/>
          <a:srcRect t="49893" r="19804" b="-1"/>
          <a:stretch/>
        </p:blipFill>
        <p:spPr>
          <a:xfrm>
            <a:off x="4622284" y="2564904"/>
            <a:ext cx="4521716" cy="2989639"/>
          </a:xfrm>
          <a:prstGeom prst="rect">
            <a:avLst/>
          </a:prstGeom>
        </p:spPr>
      </p:pic>
      <p:pic>
        <p:nvPicPr>
          <p:cNvPr id="63" name="그림 62" descr="p134_chla.z1-200.y10.v2.gif"/>
          <p:cNvPicPr>
            <a:picLocks noChangeAspect="1"/>
          </p:cNvPicPr>
          <p:nvPr/>
        </p:nvPicPr>
        <p:blipFill rotWithShape="1">
          <a:blip r:embed="rId5" cstate="print"/>
          <a:srcRect t="50208" r="18750"/>
          <a:stretch/>
        </p:blipFill>
        <p:spPr>
          <a:xfrm>
            <a:off x="-36512" y="2564904"/>
            <a:ext cx="4680520" cy="2989639"/>
          </a:xfrm>
          <a:prstGeom prst="rect">
            <a:avLst/>
          </a:prstGeom>
        </p:spPr>
      </p:pic>
      <p:pic>
        <p:nvPicPr>
          <p:cNvPr id="46" name="그림 45" descr="p134_chla.z1-200.y10.v2.gif"/>
          <p:cNvPicPr>
            <a:picLocks noChangeAspect="1"/>
          </p:cNvPicPr>
          <p:nvPr/>
        </p:nvPicPr>
        <p:blipFill rotWithShape="1">
          <a:blip r:embed="rId4" cstate="print"/>
          <a:srcRect l="40625" t="51129" r="19053"/>
          <a:stretch/>
        </p:blipFill>
        <p:spPr>
          <a:xfrm>
            <a:off x="6948264" y="2636912"/>
            <a:ext cx="2195736" cy="2917631"/>
          </a:xfrm>
          <a:prstGeom prst="rect">
            <a:avLst/>
          </a:prstGeom>
        </p:spPr>
      </p:pic>
      <p:pic>
        <p:nvPicPr>
          <p:cNvPr id="45" name="그림 44" descr="p134_chla.z1-200.y10.v2.gif"/>
          <p:cNvPicPr>
            <a:picLocks noChangeAspect="1"/>
          </p:cNvPicPr>
          <p:nvPr/>
        </p:nvPicPr>
        <p:blipFill rotWithShape="1">
          <a:blip r:embed="rId5" cstate="print"/>
          <a:srcRect l="40680" t="49812" r="18182"/>
          <a:stretch/>
        </p:blipFill>
        <p:spPr>
          <a:xfrm>
            <a:off x="2339752" y="2564904"/>
            <a:ext cx="2304256" cy="2989639"/>
          </a:xfrm>
          <a:prstGeom prst="rect">
            <a:avLst/>
          </a:prstGeom>
        </p:spPr>
      </p:pic>
      <p:grpSp>
        <p:nvGrpSpPr>
          <p:cNvPr id="4" name="그룹 28"/>
          <p:cNvGrpSpPr/>
          <p:nvPr/>
        </p:nvGrpSpPr>
        <p:grpSpPr>
          <a:xfrm>
            <a:off x="6732240" y="1700808"/>
            <a:ext cx="2448272" cy="4680520"/>
            <a:chOff x="6948264" y="1815207"/>
            <a:chExt cx="2448272" cy="4680520"/>
          </a:xfrm>
        </p:grpSpPr>
        <p:grpSp>
          <p:nvGrpSpPr>
            <p:cNvPr id="5" name="그룹 46"/>
            <p:cNvGrpSpPr/>
            <p:nvPr/>
          </p:nvGrpSpPr>
          <p:grpSpPr>
            <a:xfrm>
              <a:off x="7020272" y="2405685"/>
              <a:ext cx="2232248" cy="3369962"/>
              <a:chOff x="7092280" y="2425613"/>
              <a:chExt cx="2232248" cy="3369962"/>
            </a:xfrm>
          </p:grpSpPr>
          <p:pic>
            <p:nvPicPr>
              <p:cNvPr id="68" name="그림 67" descr="p134_chla.z1-200.y10.diffseasonal.v2.gif"/>
              <p:cNvPicPr>
                <a:picLocks noChangeAspect="1"/>
              </p:cNvPicPr>
              <p:nvPr/>
            </p:nvPicPr>
            <p:blipFill rotWithShape="1">
              <a:blip r:embed="rId6" cstate="print"/>
              <a:srcRect l="40321" t="50601" r="19647"/>
              <a:stretch/>
            </p:blipFill>
            <p:spPr>
              <a:xfrm>
                <a:off x="7092280" y="2771239"/>
                <a:ext cx="2232248" cy="2917631"/>
              </a:xfrm>
              <a:prstGeom prst="rect">
                <a:avLst/>
              </a:prstGeom>
            </p:spPr>
          </p:pic>
          <p:cxnSp>
            <p:nvCxnSpPr>
              <p:cNvPr id="94" name="직선 연결선 93"/>
              <p:cNvCxnSpPr/>
              <p:nvPr/>
            </p:nvCxnSpPr>
            <p:spPr>
              <a:xfrm>
                <a:off x="8316416" y="2425613"/>
                <a:ext cx="0" cy="3369962"/>
              </a:xfrm>
              <a:prstGeom prst="line">
                <a:avLst/>
              </a:prstGeom>
              <a:ln w="38100">
                <a:prstDash val="dash"/>
              </a:ln>
            </p:spPr>
            <p:style>
              <a:lnRef idx="1">
                <a:schemeClr val="dk1"/>
              </a:lnRef>
              <a:fillRef idx="0">
                <a:schemeClr val="dk1"/>
              </a:fillRef>
              <a:effectRef idx="0">
                <a:schemeClr val="dk1"/>
              </a:effectRef>
              <a:fontRef idx="minor">
                <a:schemeClr val="tx1"/>
              </a:fontRef>
            </p:style>
          </p:cxnSp>
        </p:grpSp>
        <p:sp>
          <p:nvSpPr>
            <p:cNvPr id="27" name="TextBox 26"/>
            <p:cNvSpPr txBox="1"/>
            <p:nvPr/>
          </p:nvSpPr>
          <p:spPr>
            <a:xfrm>
              <a:off x="6948264" y="1815207"/>
              <a:ext cx="2195736" cy="400110"/>
            </a:xfrm>
            <a:prstGeom prst="rect">
              <a:avLst/>
            </a:prstGeom>
            <a:noFill/>
          </p:spPr>
          <p:txBody>
            <a:bodyPr wrap="square" rtlCol="0">
              <a:spAutoFit/>
            </a:bodyPr>
            <a:lstStyle/>
            <a:p>
              <a:r>
                <a:rPr lang="en-US" altLang="ko-KR" sz="2000" dirty="0" smtClean="0">
                  <a:solidFill>
                    <a:srgbClr val="00B0F0"/>
                  </a:solidFill>
                  <a:latin typeface="Helvetica" pitchFamily="34" charset="0"/>
                  <a:ea typeface="Verdana" pitchFamily="34" charset="0"/>
                  <a:cs typeface="Helvetica" pitchFamily="34" charset="0"/>
                </a:rPr>
                <a:t>Exp 2)  - Exp1)    </a:t>
              </a:r>
            </a:p>
          </p:txBody>
        </p:sp>
        <p:sp>
          <p:nvSpPr>
            <p:cNvPr id="28" name="TextBox 27"/>
            <p:cNvSpPr txBox="1"/>
            <p:nvPr/>
          </p:nvSpPr>
          <p:spPr>
            <a:xfrm>
              <a:off x="7029064" y="6126395"/>
              <a:ext cx="2367472" cy="369332"/>
            </a:xfrm>
            <a:prstGeom prst="rect">
              <a:avLst/>
            </a:prstGeom>
            <a:solidFill>
              <a:schemeClr val="bg1"/>
            </a:solidFill>
          </p:spPr>
          <p:txBody>
            <a:bodyPr wrap="square" rtlCol="0">
              <a:spAutoFit/>
            </a:bodyPr>
            <a:lstStyle/>
            <a:p>
              <a:pPr algn="ctr">
                <a:buNone/>
              </a:pPr>
              <a:r>
                <a:rPr lang="en-US" altLang="ko-KR" dirty="0" smtClean="0">
                  <a:latin typeface="Helvetica" pitchFamily="34" charset="0"/>
                  <a:cs typeface="Helvetica" pitchFamily="34" charset="0"/>
                </a:rPr>
                <a:t>nutrient</a:t>
              </a:r>
            </a:p>
          </p:txBody>
        </p:sp>
      </p:grpSp>
      <p:pic>
        <p:nvPicPr>
          <p:cNvPr id="33" name="그림 32" descr="phor_chla.z1-5.y10.gif"/>
          <p:cNvPicPr>
            <a:picLocks noChangeAspect="1"/>
          </p:cNvPicPr>
          <p:nvPr/>
        </p:nvPicPr>
        <p:blipFill>
          <a:blip r:embed="rId7" cstate="print"/>
          <a:srcRect l="1" t="35703" r="76202" b="33548"/>
          <a:stretch>
            <a:fillRect/>
          </a:stretch>
        </p:blipFill>
        <p:spPr>
          <a:xfrm>
            <a:off x="107504" y="188640"/>
            <a:ext cx="1224136" cy="1296144"/>
          </a:xfrm>
          <a:prstGeom prst="rect">
            <a:avLst/>
          </a:prstGeom>
        </p:spPr>
      </p:pic>
      <p:cxnSp>
        <p:nvCxnSpPr>
          <p:cNvPr id="35" name="직선 연결선 34"/>
          <p:cNvCxnSpPr/>
          <p:nvPr/>
        </p:nvCxnSpPr>
        <p:spPr>
          <a:xfrm>
            <a:off x="755576" y="44624"/>
            <a:ext cx="0" cy="1584176"/>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37" name="TextBox 36"/>
          <p:cNvSpPr txBox="1"/>
          <p:nvPr/>
        </p:nvSpPr>
        <p:spPr>
          <a:xfrm>
            <a:off x="755576" y="1495817"/>
            <a:ext cx="614271" cy="276999"/>
          </a:xfrm>
          <a:prstGeom prst="rect">
            <a:avLst/>
          </a:prstGeom>
          <a:noFill/>
        </p:spPr>
        <p:txBody>
          <a:bodyPr wrap="none" rtlCol="0">
            <a:spAutoFit/>
          </a:bodyPr>
          <a:lstStyle/>
          <a:p>
            <a:r>
              <a:rPr lang="en-US" altLang="ko-KR" sz="1200" dirty="0" smtClean="0">
                <a:latin typeface="Times New Roman" pitchFamily="18" charset="0"/>
                <a:cs typeface="Times New Roman" pitchFamily="18" charset="0"/>
              </a:rPr>
              <a:t>134 </a:t>
            </a:r>
            <a:r>
              <a:rPr lang="ko-KR" altLang="ko-KR" sz="1200" dirty="0" smtClean="0">
                <a:latin typeface="Times New Roman" pitchFamily="18" charset="0"/>
                <a:cs typeface="Times New Roman" pitchFamily="18" charset="0"/>
              </a:rPr>
              <a:t>°</a:t>
            </a:r>
            <a:r>
              <a:rPr lang="en-US" altLang="ko-KR" sz="1200" dirty="0" smtClean="0">
                <a:latin typeface="Times New Roman" pitchFamily="18" charset="0"/>
                <a:cs typeface="Times New Roman" pitchFamily="18" charset="0"/>
              </a:rPr>
              <a:t>E</a:t>
            </a:r>
            <a:endParaRPr lang="ko-KR" altLang="en-US" sz="1200" dirty="0" smtClean="0">
              <a:latin typeface="Times New Roman" pitchFamily="18" charset="0"/>
              <a:cs typeface="Times New Roman" pitchFamily="18" charset="0"/>
            </a:endParaRPr>
          </a:p>
        </p:txBody>
      </p:sp>
      <p:sp>
        <p:nvSpPr>
          <p:cNvPr id="36" name="제목 1"/>
          <p:cNvSpPr txBox="1">
            <a:spLocks/>
          </p:cNvSpPr>
          <p:nvPr/>
        </p:nvSpPr>
        <p:spPr>
          <a:xfrm>
            <a:off x="1403648" y="-90264"/>
            <a:ext cx="7740352" cy="1143000"/>
          </a:xfrm>
          <a:prstGeom prst="rect">
            <a:avLst/>
          </a:prstGeom>
        </p:spPr>
        <p:txBody>
          <a:bodyPr vert="horz" lIns="91440" tIns="45720" rIns="91440" bIns="45720" rtlCol="0" anchor="ctr">
            <a:no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lang="en-US" altLang="ko-KR" sz="2000" dirty="0" smtClean="0">
                <a:ln w="11430"/>
                <a:solidFill>
                  <a:schemeClr val="accent1">
                    <a:lumMod val="40000"/>
                    <a:lumOff val="60000"/>
                  </a:schemeClr>
                </a:solidFill>
                <a:effectLst>
                  <a:outerShdw blurRad="80000" dist="40000" dir="5040000" algn="tl">
                    <a:srgbClr val="000000">
                      <a:alpha val="30000"/>
                    </a:srgbClr>
                  </a:outerShdw>
                </a:effectLst>
                <a:latin typeface="+mj-lt"/>
                <a:ea typeface="+mj-ea"/>
                <a:cs typeface="+mj-cs"/>
              </a:rPr>
              <a:t>Experiment</a:t>
            </a:r>
            <a:r>
              <a:rPr lang="en-US" altLang="ko-KR" sz="2000" dirty="0" smtClean="0">
                <a:solidFill>
                  <a:schemeClr val="accent1">
                    <a:lumMod val="40000"/>
                    <a:lumOff val="60000"/>
                  </a:schemeClr>
                </a:solidFill>
                <a:latin typeface="+mj-lt"/>
                <a:ea typeface="+mj-ea"/>
                <a:cs typeface="+mj-cs"/>
              </a:rPr>
              <a:t> </a:t>
            </a:r>
            <a:r>
              <a:rPr lang="en-US" altLang="ko-KR" sz="2000" dirty="0" smtClean="0">
                <a:ln w="11430"/>
                <a:solidFill>
                  <a:schemeClr val="accent1">
                    <a:lumMod val="40000"/>
                    <a:lumOff val="60000"/>
                  </a:schemeClr>
                </a:solidFill>
                <a:effectLst>
                  <a:outerShdw blurRad="80000" dist="40000" dir="5040000" algn="tl">
                    <a:srgbClr val="000000">
                      <a:alpha val="30000"/>
                    </a:srgbClr>
                  </a:outerShdw>
                </a:effectLst>
                <a:latin typeface="+mj-lt"/>
                <a:ea typeface="+mj-ea"/>
                <a:cs typeface="+mj-cs"/>
              </a:rPr>
              <a:t>Results</a:t>
            </a:r>
          </a:p>
          <a:p>
            <a:pPr algn="ctr" fontAlgn="auto">
              <a:spcAft>
                <a:spcPts val="0"/>
              </a:spcAft>
              <a:defRPr/>
            </a:pPr>
            <a:r>
              <a:rPr lang="it-IT" altLang="ko-KR"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134 °E Chlorophyll-a  &amp; nutrient</a:t>
            </a:r>
            <a:endParaRPr lang="en-US" altLang="ko-KR"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endParaRPr>
          </a:p>
        </p:txBody>
      </p:sp>
      <p:sp>
        <p:nvSpPr>
          <p:cNvPr id="34" name="TextBox 33"/>
          <p:cNvSpPr txBox="1"/>
          <p:nvPr/>
        </p:nvSpPr>
        <p:spPr>
          <a:xfrm>
            <a:off x="7092280" y="4509120"/>
            <a:ext cx="902811" cy="469359"/>
          </a:xfrm>
          <a:prstGeom prst="rect">
            <a:avLst/>
          </a:prstGeom>
          <a:noFill/>
        </p:spPr>
        <p:txBody>
          <a:bodyPr wrap="none" rtlCol="0">
            <a:spAutoFit/>
          </a:bodyPr>
          <a:lstStyle/>
          <a:p>
            <a:r>
              <a:rPr lang="en-US" altLang="ko-KR" sz="1400" b="1" dirty="0" smtClean="0"/>
              <a:t>4-5 </a:t>
            </a:r>
          </a:p>
          <a:p>
            <a:r>
              <a:rPr lang="en-US" altLang="ko-KR" sz="1050" b="1" dirty="0" err="1" smtClean="0"/>
              <a:t>mmol</a:t>
            </a:r>
            <a:r>
              <a:rPr lang="en-US" altLang="ko-KR" sz="1050" b="1" dirty="0" smtClean="0"/>
              <a:t> N/m3</a:t>
            </a:r>
            <a:endParaRPr lang="ko-KR" altLang="en-US" sz="1050" b="1" dirty="0"/>
          </a:p>
        </p:txBody>
      </p:sp>
      <p:sp>
        <p:nvSpPr>
          <p:cNvPr id="6" name="직사각형 5"/>
          <p:cNvSpPr/>
          <p:nvPr/>
        </p:nvSpPr>
        <p:spPr>
          <a:xfrm>
            <a:off x="-36512" y="2291286"/>
            <a:ext cx="9145016" cy="345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TextBox 37"/>
          <p:cNvSpPr txBox="1"/>
          <p:nvPr/>
        </p:nvSpPr>
        <p:spPr>
          <a:xfrm>
            <a:off x="8100392" y="4725144"/>
            <a:ext cx="1656184" cy="477054"/>
          </a:xfrm>
          <a:prstGeom prst="rect">
            <a:avLst/>
          </a:prstGeom>
          <a:noFill/>
        </p:spPr>
        <p:txBody>
          <a:bodyPr wrap="square" rtlCol="0">
            <a:spAutoFit/>
          </a:bodyPr>
          <a:lstStyle/>
          <a:p>
            <a:r>
              <a:rPr lang="en-US" altLang="ko-KR" sz="1400" b="1" dirty="0" smtClean="0"/>
              <a:t>1-2 </a:t>
            </a:r>
          </a:p>
          <a:p>
            <a:r>
              <a:rPr lang="en-US" altLang="ko-KR" sz="1100" b="1" dirty="0" err="1" smtClean="0"/>
              <a:t>mmol</a:t>
            </a:r>
            <a:r>
              <a:rPr lang="en-US" altLang="ko-KR" sz="1100" b="1" dirty="0" smtClean="0"/>
              <a:t> N/m3</a:t>
            </a:r>
            <a:endParaRPr lang="ko-KR" altLang="en-US" sz="1100" b="1" dirty="0"/>
          </a:p>
        </p:txBody>
      </p:sp>
      <p:grpSp>
        <p:nvGrpSpPr>
          <p:cNvPr id="2" name="그룹 61"/>
          <p:cNvGrpSpPr/>
          <p:nvPr/>
        </p:nvGrpSpPr>
        <p:grpSpPr>
          <a:xfrm>
            <a:off x="323528" y="2473732"/>
            <a:ext cx="5256584" cy="3080811"/>
            <a:chOff x="288032" y="2204864"/>
            <a:chExt cx="5256584" cy="3080811"/>
          </a:xfrm>
        </p:grpSpPr>
        <p:sp>
          <p:nvSpPr>
            <p:cNvPr id="56" name="직사각형 55"/>
            <p:cNvSpPr/>
            <p:nvPr/>
          </p:nvSpPr>
          <p:spPr>
            <a:xfrm>
              <a:off x="288032" y="2204864"/>
              <a:ext cx="576064" cy="3080811"/>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solidFill>
                    <a:schemeClr val="dk1"/>
                  </a:solidFill>
                </a:rPr>
                <a:t> </a:t>
              </a:r>
              <a:endParaRPr lang="ko-KR" altLang="en-US" dirty="0">
                <a:solidFill>
                  <a:schemeClr val="dk1"/>
                </a:solidFill>
              </a:endParaRPr>
            </a:p>
          </p:txBody>
        </p:sp>
        <p:sp>
          <p:nvSpPr>
            <p:cNvPr id="57" name="직사각형 56"/>
            <p:cNvSpPr/>
            <p:nvPr/>
          </p:nvSpPr>
          <p:spPr>
            <a:xfrm>
              <a:off x="4968552" y="2224028"/>
              <a:ext cx="576064" cy="3061647"/>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grpSp>
        <p:nvGrpSpPr>
          <p:cNvPr id="3" name="그룹 62"/>
          <p:cNvGrpSpPr/>
          <p:nvPr/>
        </p:nvGrpSpPr>
        <p:grpSpPr>
          <a:xfrm>
            <a:off x="2627784" y="2473732"/>
            <a:ext cx="5112568" cy="3080811"/>
            <a:chOff x="2232248" y="2276872"/>
            <a:chExt cx="5112568" cy="3080811"/>
          </a:xfrm>
        </p:grpSpPr>
        <p:sp>
          <p:nvSpPr>
            <p:cNvPr id="58" name="직사각형 57"/>
            <p:cNvSpPr/>
            <p:nvPr/>
          </p:nvSpPr>
          <p:spPr>
            <a:xfrm>
              <a:off x="2232248" y="2276872"/>
              <a:ext cx="504056" cy="3080811"/>
            </a:xfrm>
            <a:prstGeom prst="rect">
              <a:avLst/>
            </a:prstGeom>
            <a:no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a:p>
          </p:txBody>
        </p:sp>
        <p:sp>
          <p:nvSpPr>
            <p:cNvPr id="59" name="직사각형 58"/>
            <p:cNvSpPr/>
            <p:nvPr/>
          </p:nvSpPr>
          <p:spPr>
            <a:xfrm>
              <a:off x="6840760" y="2296036"/>
              <a:ext cx="504056" cy="3061647"/>
            </a:xfrm>
            <a:prstGeom prst="rect">
              <a:avLst/>
            </a:prstGeom>
            <a:no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ko-KR" altLang="en-US"/>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1.38889E-6 3.64162E-6 L -0.23229 0.00508 " pathEditMode="relative" rAng="0" ptsTypes="AA">
                                      <p:cBhvr>
                                        <p:cTn id="26" dur="2000" fill="hold"/>
                                        <p:tgtEl>
                                          <p:spTgt spid="45"/>
                                        </p:tgtEl>
                                        <p:attrNameLst>
                                          <p:attrName>ppt_x</p:attrName>
                                          <p:attrName>ppt_y</p:attrName>
                                        </p:attrNameLst>
                                      </p:cBhvr>
                                      <p:rCtr x="-116" y="3"/>
                                    </p:animMotion>
                                  </p:childTnLst>
                                </p:cTn>
                              </p:par>
                              <p:par>
                                <p:cTn id="27" presetID="35" presetClass="path" presetSubtype="0" accel="50000" decel="50000" fill="hold" nodeType="withEffect">
                                  <p:stCondLst>
                                    <p:cond delay="0"/>
                                  </p:stCondLst>
                                  <p:childTnLst>
                                    <p:animMotion origin="layout" path="M -1.38889E-6 -1.11111E-6 L -0.34653 0.00023 " pathEditMode="relative" rAng="0" ptsTypes="AA">
                                      <p:cBhvr>
                                        <p:cTn id="28" dur="2000" fill="hold"/>
                                        <p:tgtEl>
                                          <p:spTgt spid="46"/>
                                        </p:tgtEl>
                                        <p:attrNameLst>
                                          <p:attrName>ppt_x</p:attrName>
                                          <p:attrName>ppt_y</p:attrName>
                                        </p:attrNameLst>
                                      </p:cBhvr>
                                      <p:rCtr x="-173" y="0"/>
                                    </p:animMotion>
                                  </p:childTnLst>
                                </p:cTn>
                              </p:par>
                              <p:par>
                                <p:cTn id="29" presetID="35" presetClass="path" presetSubtype="0" accel="50000" decel="50000" fill="hold" grpId="0" nodeType="withEffect">
                                  <p:stCondLst>
                                    <p:cond delay="0"/>
                                  </p:stCondLst>
                                  <p:childTnLst>
                                    <p:animMotion origin="layout" path="M -2.77778E-6 -1.7341E-6 L -0.23073 -0.00046 " pathEditMode="relative" rAng="0" ptsTypes="AA">
                                      <p:cBhvr>
                                        <p:cTn id="30" dur="2000" fill="hold"/>
                                        <p:tgtEl>
                                          <p:spTgt spid="51"/>
                                        </p:tgtEl>
                                        <p:attrNameLst>
                                          <p:attrName>ppt_x</p:attrName>
                                          <p:attrName>ppt_y</p:attrName>
                                        </p:attrNameLst>
                                      </p:cBhvr>
                                      <p:rCtr x="-115" y="0"/>
                                    </p:animMotion>
                                  </p:childTnLst>
                                </p:cTn>
                              </p:par>
                              <p:par>
                                <p:cTn id="31" presetID="35" presetClass="path" presetSubtype="0" accel="50000" decel="50000" fill="hold" grpId="0" nodeType="withEffect">
                                  <p:stCondLst>
                                    <p:cond delay="0"/>
                                  </p:stCondLst>
                                  <p:childTnLst>
                                    <p:animMotion origin="layout" path="M 8.33333E-7 -3.7037E-6 L -0.33507 -0.00046 " pathEditMode="relative" rAng="0" ptsTypes="AA">
                                      <p:cBhvr>
                                        <p:cTn id="32" dur="2000" fill="hold"/>
                                        <p:tgtEl>
                                          <p:spTgt spid="50"/>
                                        </p:tgtEl>
                                        <p:attrNameLst>
                                          <p:attrName>ppt_x</p:attrName>
                                          <p:attrName>ppt_y</p:attrName>
                                        </p:attrNameLst>
                                      </p:cBhvr>
                                      <p:rCtr x="-168" y="0"/>
                                    </p:animMotion>
                                  </p:childTnLst>
                                </p:cTn>
                              </p:par>
                              <p:par>
                                <p:cTn id="33" presetID="35" presetClass="path" presetSubtype="0" accel="50000" decel="50000" fill="hold" grpId="0" nodeType="withEffect">
                                  <p:stCondLst>
                                    <p:cond delay="0"/>
                                  </p:stCondLst>
                                  <p:childTnLst>
                                    <p:animMotion origin="layout" path="M 4.16667E-6 -1.48148E-6 L -0.10035 0.00255 " pathEditMode="relative" rAng="0" ptsTypes="AA">
                                      <p:cBhvr>
                                        <p:cTn id="34" dur="2000" fill="hold"/>
                                        <p:tgtEl>
                                          <p:spTgt spid="18"/>
                                        </p:tgtEl>
                                        <p:attrNameLst>
                                          <p:attrName>ppt_x</p:attrName>
                                          <p:attrName>ppt_y</p:attrName>
                                        </p:attrNameLst>
                                      </p:cBhvr>
                                      <p:rCtr x="-50" y="1"/>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0" grpId="0" animBg="1"/>
      <p:bldP spid="51" grpId="0" animBg="1"/>
      <p:bldP spid="52" grpId="0" animBg="1"/>
      <p:bldP spid="53" grpId="0" animBg="1"/>
      <p:bldP spid="34"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20506" y="1052736"/>
            <a:ext cx="7658100" cy="5724525"/>
          </a:xfrm>
          <a:prstGeom prst="rect">
            <a:avLst/>
          </a:prstGeom>
          <a:noFill/>
          <a:ln w="9525">
            <a:noFill/>
            <a:miter lim="800000"/>
            <a:headEnd/>
            <a:tailEnd/>
          </a:ln>
        </p:spPr>
      </p:pic>
      <p:sp>
        <p:nvSpPr>
          <p:cNvPr id="7" name="TextBox 6"/>
          <p:cNvSpPr txBox="1"/>
          <p:nvPr/>
        </p:nvSpPr>
        <p:spPr>
          <a:xfrm>
            <a:off x="179512" y="3645024"/>
            <a:ext cx="4176464" cy="2062103"/>
          </a:xfrm>
          <a:prstGeom prst="rect">
            <a:avLst/>
          </a:prstGeom>
          <a:solidFill>
            <a:schemeClr val="accent1"/>
          </a:solidFill>
        </p:spPr>
        <p:txBody>
          <a:bodyPr wrap="square" rtlCol="0">
            <a:spAutoFit/>
          </a:bodyPr>
          <a:lstStyle/>
          <a:p>
            <a:r>
              <a:rPr lang="en-US" altLang="ko-KR" sz="3200" dirty="0" smtClean="0">
                <a:latin typeface="Times New Roman" pitchFamily="18" charset="0"/>
                <a:cs typeface="Times New Roman" pitchFamily="18" charset="0"/>
              </a:rPr>
              <a:t>“</a:t>
            </a:r>
            <a:r>
              <a:rPr lang="en-US" altLang="ko-KR" sz="3200" dirty="0" smtClean="0">
                <a:solidFill>
                  <a:srgbClr val="FFC000"/>
                </a:solidFill>
                <a:latin typeface="Times New Roman" pitchFamily="18" charset="0"/>
                <a:cs typeface="Times New Roman" pitchFamily="18" charset="0"/>
              </a:rPr>
              <a:t>Why do we care about Biology as physical oceanographers?</a:t>
            </a:r>
          </a:p>
          <a:p>
            <a:r>
              <a:rPr lang="en-US" altLang="ko-KR" sz="3200" dirty="0" smtClean="0">
                <a:solidFill>
                  <a:srgbClr val="FFC000"/>
                </a:solidFill>
                <a:latin typeface="Times New Roman" pitchFamily="18" charset="0"/>
                <a:cs typeface="Times New Roman" pitchFamily="18" charset="0"/>
              </a:rPr>
              <a:t>Because of Physics!</a:t>
            </a:r>
            <a:r>
              <a:rPr lang="en-US" altLang="ko-KR" sz="3200" dirty="0" smtClean="0">
                <a:latin typeface="Times New Roman" pitchFamily="18" charset="0"/>
                <a:cs typeface="Times New Roman" pitchFamily="18" charset="0"/>
              </a:rPr>
              <a:t>”</a:t>
            </a:r>
            <a:endParaRPr lang="ko-KR" altLang="en-US" sz="3200" dirty="0">
              <a:latin typeface="Times New Roman" pitchFamily="18" charset="0"/>
              <a:cs typeface="Times New Roman" pitchFamily="18" charset="0"/>
            </a:endParaRPr>
          </a:p>
        </p:txBody>
      </p:sp>
      <p:grpSp>
        <p:nvGrpSpPr>
          <p:cNvPr id="9" name="그룹 8"/>
          <p:cNvGrpSpPr/>
          <p:nvPr/>
        </p:nvGrpSpPr>
        <p:grpSpPr>
          <a:xfrm>
            <a:off x="4463480" y="1301845"/>
            <a:ext cx="4680520" cy="5439523"/>
            <a:chOff x="4463480" y="1301845"/>
            <a:chExt cx="4680520" cy="5439523"/>
          </a:xfrm>
        </p:grpSpPr>
        <p:sp>
          <p:nvSpPr>
            <p:cNvPr id="5" name="TextBox 4"/>
            <p:cNvSpPr txBox="1"/>
            <p:nvPr/>
          </p:nvSpPr>
          <p:spPr>
            <a:xfrm>
              <a:off x="5615608" y="5589240"/>
              <a:ext cx="2520280" cy="369332"/>
            </a:xfrm>
            <a:prstGeom prst="rect">
              <a:avLst/>
            </a:prstGeom>
            <a:noFill/>
          </p:spPr>
          <p:txBody>
            <a:bodyPr wrap="square" rtlCol="0">
              <a:spAutoFit/>
            </a:bodyPr>
            <a:lstStyle/>
            <a:p>
              <a:pPr algn="ctr"/>
              <a:r>
                <a:rPr lang="en-US" altLang="ko-KR" dirty="0" smtClean="0"/>
                <a:t>Courtesy: Francesco</a:t>
              </a:r>
              <a:endParaRPr lang="ko-KR" altLang="en-US" dirty="0"/>
            </a:p>
          </p:txBody>
        </p:sp>
        <p:pic>
          <p:nvPicPr>
            <p:cNvPr id="6" name="Picture 12"/>
            <p:cNvPicPr>
              <a:picLocks noChangeAspect="1" noChangeArrowheads="1"/>
            </p:cNvPicPr>
            <p:nvPr/>
          </p:nvPicPr>
          <p:blipFill>
            <a:blip r:embed="rId4" cstate="print"/>
            <a:srcRect l="68683" r="4729" b="38287"/>
            <a:stretch>
              <a:fillRect/>
            </a:stretch>
          </p:blipFill>
          <p:spPr bwMode="auto">
            <a:xfrm>
              <a:off x="4463480" y="1301845"/>
              <a:ext cx="4680520" cy="5439523"/>
            </a:xfrm>
            <a:prstGeom prst="rect">
              <a:avLst/>
            </a:prstGeom>
            <a:noFill/>
            <a:ln w="9525" cap="flat">
              <a:solidFill>
                <a:schemeClr val="tx1"/>
              </a:solidFill>
              <a:miter lim="800000"/>
              <a:headEnd/>
              <a:tailEnd/>
            </a:ln>
          </p:spPr>
        </p:pic>
        <p:sp>
          <p:nvSpPr>
            <p:cNvPr id="8" name="TextBox 7"/>
            <p:cNvSpPr txBox="1"/>
            <p:nvPr/>
          </p:nvSpPr>
          <p:spPr>
            <a:xfrm>
              <a:off x="4644008" y="1412776"/>
              <a:ext cx="2376264" cy="1015663"/>
            </a:xfrm>
            <a:prstGeom prst="rect">
              <a:avLst/>
            </a:prstGeom>
            <a:noFill/>
          </p:spPr>
          <p:txBody>
            <a:bodyPr wrap="square" rtlCol="0">
              <a:spAutoFit/>
            </a:bodyPr>
            <a:lstStyle/>
            <a:p>
              <a:r>
                <a:rPr lang="en-US" altLang="ko-KR" sz="2000" b="1" dirty="0" smtClean="0">
                  <a:latin typeface="Times New Roman" pitchFamily="18" charset="0"/>
                  <a:cs typeface="Times New Roman" pitchFamily="18" charset="0"/>
                </a:rPr>
                <a:t>2012.4-5 composite</a:t>
              </a:r>
            </a:p>
            <a:p>
              <a:endParaRPr lang="en-US" altLang="ko-KR" sz="2000" b="1" dirty="0" smtClean="0">
                <a:latin typeface="Times New Roman" pitchFamily="18" charset="0"/>
                <a:cs typeface="Times New Roman" pitchFamily="18" charset="0"/>
              </a:endParaRPr>
            </a:p>
            <a:p>
              <a:r>
                <a:rPr lang="en-US" altLang="ko-KR" sz="2000" b="1" dirty="0" smtClean="0">
                  <a:latin typeface="Times New Roman" pitchFamily="18" charset="0"/>
                  <a:cs typeface="Times New Roman" pitchFamily="18" charset="0"/>
                </a:rPr>
                <a:t>GOCI CHL</a:t>
              </a:r>
              <a:endParaRPr lang="ko-KR" altLang="en-US" sz="2000" b="1" dirty="0">
                <a:latin typeface="Times New Roman" pitchFamily="18" charset="0"/>
                <a:cs typeface="Times New Roman" pitchFamily="18" charset="0"/>
              </a:endParaRPr>
            </a:p>
          </p:txBody>
        </p:sp>
      </p:grpSp>
      <p:sp>
        <p:nvSpPr>
          <p:cNvPr id="10" name="직사각형 9"/>
          <p:cNvSpPr/>
          <p:nvPr/>
        </p:nvSpPr>
        <p:spPr>
          <a:xfrm>
            <a:off x="899592" y="1844824"/>
            <a:ext cx="3168352" cy="122413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그룹 73"/>
          <p:cNvGrpSpPr/>
          <p:nvPr/>
        </p:nvGrpSpPr>
        <p:grpSpPr>
          <a:xfrm>
            <a:off x="6444208" y="1484784"/>
            <a:ext cx="2699793" cy="4968552"/>
            <a:chOff x="6444208" y="1556792"/>
            <a:chExt cx="2699793" cy="4968552"/>
          </a:xfrm>
        </p:grpSpPr>
        <p:pic>
          <p:nvPicPr>
            <p:cNvPr id="51" name="그림 50" descr="p130_n.y01-02-10.gif"/>
            <p:cNvPicPr>
              <a:picLocks noChangeAspect="1"/>
            </p:cNvPicPr>
            <p:nvPr/>
          </p:nvPicPr>
          <p:blipFill>
            <a:blip r:embed="rId4" cstate="print"/>
            <a:srcRect l="30981" t="60500" r="38226" b="9051"/>
            <a:stretch>
              <a:fillRect/>
            </a:stretch>
          </p:blipFill>
          <p:spPr>
            <a:xfrm>
              <a:off x="6516216" y="4437112"/>
              <a:ext cx="2448272" cy="2088232"/>
            </a:xfrm>
            <a:prstGeom prst="rect">
              <a:avLst/>
            </a:prstGeom>
          </p:spPr>
        </p:pic>
        <p:pic>
          <p:nvPicPr>
            <p:cNvPr id="108" name="그림 107" descr="p130_n.y01-02-10.gif"/>
            <p:cNvPicPr>
              <a:picLocks noChangeAspect="1"/>
            </p:cNvPicPr>
            <p:nvPr/>
          </p:nvPicPr>
          <p:blipFill>
            <a:blip r:embed="rId5" cstate="print"/>
            <a:srcRect l="31066" t="64700" r="38811" b="3801"/>
            <a:stretch>
              <a:fillRect/>
            </a:stretch>
          </p:blipFill>
          <p:spPr>
            <a:xfrm>
              <a:off x="6444208" y="2060848"/>
              <a:ext cx="2520280" cy="2160240"/>
            </a:xfrm>
            <a:prstGeom prst="rect">
              <a:avLst/>
            </a:prstGeom>
          </p:spPr>
        </p:pic>
        <p:sp>
          <p:nvSpPr>
            <p:cNvPr id="109" name="TextBox 108"/>
            <p:cNvSpPr txBox="1"/>
            <p:nvPr/>
          </p:nvSpPr>
          <p:spPr>
            <a:xfrm>
              <a:off x="6732241" y="1556792"/>
              <a:ext cx="2411760" cy="800219"/>
            </a:xfrm>
            <a:prstGeom prst="rect">
              <a:avLst/>
            </a:prstGeom>
            <a:noFill/>
          </p:spPr>
          <p:txBody>
            <a:bodyPr wrap="square" rtlCol="0">
              <a:spAutoFit/>
            </a:bodyPr>
            <a:lstStyle/>
            <a:p>
              <a:pPr>
                <a:buNone/>
              </a:pPr>
              <a:r>
                <a:rPr lang="en-US" altLang="ko-KR" sz="1400" b="1" dirty="0" smtClean="0">
                  <a:solidFill>
                    <a:srgbClr val="00B0F0"/>
                  </a:solidFill>
                  <a:latin typeface="Helvetica" pitchFamily="34" charset="0"/>
                  <a:cs typeface="Helvetica" pitchFamily="34" charset="0"/>
                </a:rPr>
                <a:t>Exp 1) Seasonally varying flux</a:t>
              </a:r>
              <a:endParaRPr lang="en-US" altLang="ko-KR" sz="1400" b="1" dirty="0" smtClean="0">
                <a:latin typeface="Helvetica" pitchFamily="34" charset="0"/>
                <a:cs typeface="Helvetica" pitchFamily="34" charset="0"/>
              </a:endParaRPr>
            </a:p>
            <a:p>
              <a:pPr>
                <a:buNone/>
              </a:pPr>
              <a:endParaRPr lang="ko-KR" altLang="en-US" dirty="0"/>
            </a:p>
          </p:txBody>
        </p:sp>
        <p:sp>
          <p:nvSpPr>
            <p:cNvPr id="110" name="TextBox 109"/>
            <p:cNvSpPr txBox="1"/>
            <p:nvPr/>
          </p:nvSpPr>
          <p:spPr>
            <a:xfrm>
              <a:off x="6732240" y="4149080"/>
              <a:ext cx="1377300" cy="677108"/>
            </a:xfrm>
            <a:prstGeom prst="rect">
              <a:avLst/>
            </a:prstGeom>
            <a:noFill/>
          </p:spPr>
          <p:txBody>
            <a:bodyPr wrap="none" rtlCol="0">
              <a:spAutoFit/>
            </a:bodyPr>
            <a:lstStyle/>
            <a:p>
              <a:pPr>
                <a:buNone/>
              </a:pPr>
              <a:r>
                <a:rPr lang="en-US" altLang="ko-KR" sz="1400" b="1" dirty="0" smtClean="0">
                  <a:solidFill>
                    <a:srgbClr val="00B0F0"/>
                  </a:solidFill>
                  <a:latin typeface="Helvetica" pitchFamily="34" charset="0"/>
                  <a:cs typeface="Helvetica" pitchFamily="34" charset="0"/>
                </a:rPr>
                <a:t>Exp 2) No flux</a:t>
              </a:r>
            </a:p>
            <a:p>
              <a:pPr>
                <a:buNone/>
              </a:pPr>
              <a:r>
                <a:rPr lang="en-US" altLang="ko-KR" sz="2400" dirty="0" smtClean="0"/>
                <a:t>    </a:t>
              </a:r>
            </a:p>
          </p:txBody>
        </p:sp>
        <p:sp>
          <p:nvSpPr>
            <p:cNvPr id="73" name="TextBox 72"/>
            <p:cNvSpPr txBox="1"/>
            <p:nvPr/>
          </p:nvSpPr>
          <p:spPr>
            <a:xfrm>
              <a:off x="7823846" y="2545159"/>
              <a:ext cx="564578" cy="307777"/>
            </a:xfrm>
            <a:prstGeom prst="rect">
              <a:avLst/>
            </a:prstGeom>
            <a:noFill/>
          </p:spPr>
          <p:txBody>
            <a:bodyPr wrap="none" rtlCol="0">
              <a:spAutoFit/>
            </a:bodyPr>
            <a:lstStyle/>
            <a:p>
              <a:r>
                <a:rPr lang="en-US" altLang="ko-KR" sz="1400" dirty="0" smtClean="0">
                  <a:latin typeface="+mn-lt"/>
                </a:rPr>
                <a:t>MLD</a:t>
              </a:r>
              <a:endParaRPr lang="ko-KR" altLang="en-US" dirty="0">
                <a:latin typeface="+mn-lt"/>
              </a:endParaRPr>
            </a:p>
          </p:txBody>
        </p:sp>
      </p:grpSp>
      <p:pic>
        <p:nvPicPr>
          <p:cNvPr id="47" name="그림 46" descr="phor_n.z1-5.y10.gif"/>
          <p:cNvPicPr>
            <a:picLocks noChangeAspect="1"/>
          </p:cNvPicPr>
          <p:nvPr/>
        </p:nvPicPr>
        <p:blipFill>
          <a:blip r:embed="rId6" cstate="print"/>
          <a:srcRect l="22824" r="56998" b="64136"/>
          <a:stretch>
            <a:fillRect/>
          </a:stretch>
        </p:blipFill>
        <p:spPr>
          <a:xfrm>
            <a:off x="2116763" y="1988840"/>
            <a:ext cx="1087085" cy="1368152"/>
          </a:xfrm>
          <a:prstGeom prst="rect">
            <a:avLst/>
          </a:prstGeom>
        </p:spPr>
      </p:pic>
      <p:pic>
        <p:nvPicPr>
          <p:cNvPr id="49" name="그림 48" descr="phor_z.z1-5.y10.gif"/>
          <p:cNvPicPr>
            <a:picLocks noChangeAspect="1"/>
          </p:cNvPicPr>
          <p:nvPr/>
        </p:nvPicPr>
        <p:blipFill>
          <a:blip r:embed="rId7" cstate="print"/>
          <a:srcRect l="64071" t="3074" r="13690" b="64359"/>
          <a:stretch>
            <a:fillRect/>
          </a:stretch>
        </p:blipFill>
        <p:spPr>
          <a:xfrm>
            <a:off x="2204208" y="5085184"/>
            <a:ext cx="1143656" cy="1296144"/>
          </a:xfrm>
          <a:prstGeom prst="rect">
            <a:avLst/>
          </a:prstGeom>
        </p:spPr>
      </p:pic>
      <p:pic>
        <p:nvPicPr>
          <p:cNvPr id="60" name="그림 59" descr="phor_n.z1-5.y10.gif"/>
          <p:cNvPicPr>
            <a:picLocks noChangeAspect="1"/>
          </p:cNvPicPr>
          <p:nvPr/>
        </p:nvPicPr>
        <p:blipFill>
          <a:blip r:embed="rId8" cstate="print"/>
          <a:srcRect l="22824" r="56107" b="65397"/>
          <a:stretch>
            <a:fillRect/>
          </a:stretch>
        </p:blipFill>
        <p:spPr>
          <a:xfrm>
            <a:off x="925007" y="1988840"/>
            <a:ext cx="1126713" cy="1368152"/>
          </a:xfrm>
          <a:prstGeom prst="rect">
            <a:avLst/>
          </a:prstGeom>
        </p:spPr>
      </p:pic>
      <p:pic>
        <p:nvPicPr>
          <p:cNvPr id="61" name="그림 60" descr="phor_z.z1-5.y10.gif"/>
          <p:cNvPicPr>
            <a:picLocks noChangeAspect="1"/>
          </p:cNvPicPr>
          <p:nvPr/>
        </p:nvPicPr>
        <p:blipFill>
          <a:blip r:embed="rId9" cstate="print"/>
          <a:srcRect l="62265" r="17764" b="63362"/>
          <a:stretch>
            <a:fillRect/>
          </a:stretch>
        </p:blipFill>
        <p:spPr>
          <a:xfrm>
            <a:off x="921194" y="4941168"/>
            <a:ext cx="1058518" cy="1512168"/>
          </a:xfrm>
          <a:prstGeom prst="rect">
            <a:avLst/>
          </a:prstGeom>
        </p:spPr>
      </p:pic>
      <p:pic>
        <p:nvPicPr>
          <p:cNvPr id="72" name="그림 71" descr="phor_p.z1-5.y10.gif"/>
          <p:cNvPicPr>
            <a:picLocks noChangeAspect="1"/>
          </p:cNvPicPr>
          <p:nvPr/>
        </p:nvPicPr>
        <p:blipFill>
          <a:blip r:embed="rId10" cstate="print"/>
          <a:srcRect l="63996" t="2035" r="17459" b="63362"/>
          <a:stretch>
            <a:fillRect/>
          </a:stretch>
        </p:blipFill>
        <p:spPr>
          <a:xfrm>
            <a:off x="1008209" y="3501008"/>
            <a:ext cx="971503" cy="1368152"/>
          </a:xfrm>
          <a:prstGeom prst="rect">
            <a:avLst/>
          </a:prstGeom>
        </p:spPr>
      </p:pic>
      <p:pic>
        <p:nvPicPr>
          <p:cNvPr id="77" name="그림 76" descr="phor_p.z1-5.y10.gif"/>
          <p:cNvPicPr>
            <a:picLocks noChangeAspect="1"/>
          </p:cNvPicPr>
          <p:nvPr/>
        </p:nvPicPr>
        <p:blipFill>
          <a:blip r:embed="rId11" cstate="print"/>
          <a:srcRect l="63996" t="4071" r="13180" b="63362"/>
          <a:stretch>
            <a:fillRect/>
          </a:stretch>
        </p:blipFill>
        <p:spPr>
          <a:xfrm>
            <a:off x="2199972" y="3573016"/>
            <a:ext cx="1219900" cy="1296144"/>
          </a:xfrm>
          <a:prstGeom prst="rect">
            <a:avLst/>
          </a:prstGeom>
        </p:spPr>
      </p:pic>
      <p:sp>
        <p:nvSpPr>
          <p:cNvPr id="82" name="TextBox 81"/>
          <p:cNvSpPr txBox="1"/>
          <p:nvPr/>
        </p:nvSpPr>
        <p:spPr>
          <a:xfrm>
            <a:off x="2246280" y="1486525"/>
            <a:ext cx="1212191" cy="646331"/>
          </a:xfrm>
          <a:prstGeom prst="rect">
            <a:avLst/>
          </a:prstGeom>
          <a:noFill/>
        </p:spPr>
        <p:txBody>
          <a:bodyPr wrap="none" rtlCol="0">
            <a:spAutoFit/>
          </a:bodyPr>
          <a:lstStyle/>
          <a:p>
            <a:pPr>
              <a:buNone/>
            </a:pPr>
            <a:r>
              <a:rPr lang="en-US" altLang="ko-KR" sz="1200" b="1" dirty="0" smtClean="0">
                <a:solidFill>
                  <a:srgbClr val="00B0F0"/>
                </a:solidFill>
                <a:effectLst>
                  <a:outerShdw blurRad="38100" dist="38100" dir="2700000" algn="tl">
                    <a:srgbClr val="000000">
                      <a:alpha val="43137"/>
                    </a:srgbClr>
                  </a:outerShdw>
                </a:effectLst>
                <a:latin typeface="Helvetica" pitchFamily="34" charset="0"/>
                <a:cs typeface="Helvetica" pitchFamily="34" charset="0"/>
              </a:rPr>
              <a:t>Exp 2) No flux</a:t>
            </a:r>
          </a:p>
          <a:p>
            <a:pPr>
              <a:buNone/>
            </a:pPr>
            <a:r>
              <a:rPr lang="en-US" altLang="ko-KR" sz="2400" dirty="0" smtClean="0"/>
              <a:t>    </a:t>
            </a:r>
          </a:p>
        </p:txBody>
      </p:sp>
      <p:sp>
        <p:nvSpPr>
          <p:cNvPr id="83" name="TextBox 82"/>
          <p:cNvSpPr txBox="1"/>
          <p:nvPr/>
        </p:nvSpPr>
        <p:spPr>
          <a:xfrm>
            <a:off x="755576" y="1484784"/>
            <a:ext cx="1535998" cy="738664"/>
          </a:xfrm>
          <a:prstGeom prst="rect">
            <a:avLst/>
          </a:prstGeom>
          <a:noFill/>
        </p:spPr>
        <p:txBody>
          <a:bodyPr wrap="none" rtlCol="0">
            <a:spAutoFit/>
          </a:bodyPr>
          <a:lstStyle/>
          <a:p>
            <a:pPr>
              <a:buNone/>
            </a:pPr>
            <a:r>
              <a:rPr lang="en-US" altLang="ko-KR" sz="1200" b="1" dirty="0" smtClean="0">
                <a:solidFill>
                  <a:srgbClr val="00B0F0"/>
                </a:solidFill>
                <a:latin typeface="Helvetica" pitchFamily="34" charset="0"/>
                <a:cs typeface="Helvetica" pitchFamily="34" charset="0"/>
              </a:rPr>
              <a:t>Exp 1) Seasonally </a:t>
            </a:r>
          </a:p>
          <a:p>
            <a:pPr>
              <a:buNone/>
            </a:pPr>
            <a:r>
              <a:rPr lang="en-US" altLang="ko-KR" sz="1200" b="1" dirty="0" smtClean="0">
                <a:solidFill>
                  <a:srgbClr val="00B0F0"/>
                </a:solidFill>
                <a:latin typeface="Helvetica" pitchFamily="34" charset="0"/>
                <a:cs typeface="Helvetica" pitchFamily="34" charset="0"/>
              </a:rPr>
              <a:t>varying</a:t>
            </a:r>
            <a:endParaRPr lang="en-US" altLang="ko-KR" sz="1200" b="1" dirty="0" smtClean="0">
              <a:latin typeface="Helvetica" pitchFamily="34" charset="0"/>
              <a:cs typeface="Helvetica" pitchFamily="34" charset="0"/>
            </a:endParaRPr>
          </a:p>
          <a:p>
            <a:pPr>
              <a:buNone/>
            </a:pPr>
            <a:endParaRPr lang="ko-KR" altLang="en-US" dirty="0"/>
          </a:p>
        </p:txBody>
      </p:sp>
      <p:sp>
        <p:nvSpPr>
          <p:cNvPr id="36" name="TextBox 35"/>
          <p:cNvSpPr txBox="1"/>
          <p:nvPr/>
        </p:nvSpPr>
        <p:spPr>
          <a:xfrm>
            <a:off x="100849" y="2492896"/>
            <a:ext cx="870751" cy="307777"/>
          </a:xfrm>
          <a:prstGeom prst="rect">
            <a:avLst/>
          </a:prstGeom>
          <a:noFill/>
        </p:spPr>
        <p:txBody>
          <a:bodyPr wrap="none" rtlCol="0">
            <a:spAutoFit/>
          </a:bodyPr>
          <a:lstStyle/>
          <a:p>
            <a:r>
              <a:rPr lang="en-US" altLang="ko-KR" sz="1400" b="1" dirty="0" smtClean="0">
                <a:latin typeface="Helvetica" pitchFamily="34" charset="0"/>
                <a:cs typeface="Helvetica" pitchFamily="34" charset="0"/>
              </a:rPr>
              <a:t>Nutrient</a:t>
            </a:r>
            <a:endParaRPr lang="en-US" altLang="ko-KR" sz="1100" b="1" dirty="0" smtClean="0">
              <a:latin typeface="Helvetica" pitchFamily="34" charset="0"/>
              <a:cs typeface="Helvetica" pitchFamily="34" charset="0"/>
            </a:endParaRPr>
          </a:p>
        </p:txBody>
      </p:sp>
      <p:sp>
        <p:nvSpPr>
          <p:cNvPr id="37" name="TextBox 36"/>
          <p:cNvSpPr txBox="1"/>
          <p:nvPr/>
        </p:nvSpPr>
        <p:spPr>
          <a:xfrm>
            <a:off x="107504" y="4005064"/>
            <a:ext cx="851515" cy="307777"/>
          </a:xfrm>
          <a:prstGeom prst="rect">
            <a:avLst/>
          </a:prstGeom>
          <a:noFill/>
        </p:spPr>
        <p:txBody>
          <a:bodyPr wrap="none" rtlCol="0">
            <a:spAutoFit/>
          </a:bodyPr>
          <a:lstStyle/>
          <a:p>
            <a:r>
              <a:rPr lang="en-US" altLang="ko-KR" sz="1400" b="1" dirty="0" err="1" smtClean="0">
                <a:latin typeface="Helvetica" pitchFamily="34" charset="0"/>
                <a:cs typeface="Helvetica" pitchFamily="34" charset="0"/>
              </a:rPr>
              <a:t>Phyto</a:t>
            </a:r>
            <a:r>
              <a:rPr lang="en-US" altLang="ko-KR" sz="1400" b="1" dirty="0" smtClean="0">
                <a:latin typeface="Helvetica" pitchFamily="34" charset="0"/>
                <a:cs typeface="Helvetica" pitchFamily="34" charset="0"/>
              </a:rPr>
              <a:t> P</a:t>
            </a:r>
          </a:p>
        </p:txBody>
      </p:sp>
      <p:sp>
        <p:nvSpPr>
          <p:cNvPr id="38" name="TextBox 37"/>
          <p:cNvSpPr txBox="1"/>
          <p:nvPr/>
        </p:nvSpPr>
        <p:spPr>
          <a:xfrm>
            <a:off x="127132" y="5589240"/>
            <a:ext cx="681597" cy="307777"/>
          </a:xfrm>
          <a:prstGeom prst="rect">
            <a:avLst/>
          </a:prstGeom>
          <a:noFill/>
        </p:spPr>
        <p:txBody>
          <a:bodyPr wrap="none" rtlCol="0">
            <a:spAutoFit/>
          </a:bodyPr>
          <a:lstStyle/>
          <a:p>
            <a:r>
              <a:rPr lang="en-US" altLang="ko-KR" sz="1400" b="1" dirty="0" smtClean="0">
                <a:latin typeface="Helvetica" pitchFamily="34" charset="0"/>
                <a:cs typeface="Helvetica" pitchFamily="34" charset="0"/>
              </a:rPr>
              <a:t>Zoo P</a:t>
            </a:r>
          </a:p>
        </p:txBody>
      </p:sp>
      <p:pic>
        <p:nvPicPr>
          <p:cNvPr id="48" name="그림 47" descr="phor_n.z1-5.y10.gif"/>
          <p:cNvPicPr>
            <a:picLocks noChangeAspect="1"/>
          </p:cNvPicPr>
          <p:nvPr/>
        </p:nvPicPr>
        <p:blipFill>
          <a:blip r:embed="rId8" cstate="print"/>
          <a:srcRect l="80762" r="3436" b="65398"/>
          <a:stretch>
            <a:fillRect/>
          </a:stretch>
        </p:blipFill>
        <p:spPr>
          <a:xfrm>
            <a:off x="3203848" y="2060848"/>
            <a:ext cx="648072" cy="1224136"/>
          </a:xfrm>
          <a:prstGeom prst="rect">
            <a:avLst/>
          </a:prstGeom>
        </p:spPr>
      </p:pic>
      <p:sp>
        <p:nvSpPr>
          <p:cNvPr id="52" name="TextBox 51"/>
          <p:cNvSpPr txBox="1"/>
          <p:nvPr/>
        </p:nvSpPr>
        <p:spPr>
          <a:xfrm>
            <a:off x="1115616" y="2276872"/>
            <a:ext cx="474810" cy="307777"/>
          </a:xfrm>
          <a:prstGeom prst="rect">
            <a:avLst/>
          </a:prstGeom>
          <a:solidFill>
            <a:schemeClr val="bg1"/>
          </a:solidFill>
        </p:spPr>
        <p:txBody>
          <a:bodyPr wrap="none" rtlCol="0">
            <a:spAutoFit/>
          </a:bodyPr>
          <a:lstStyle/>
          <a:p>
            <a:r>
              <a:rPr lang="en-US" altLang="ko-KR" sz="1400" dirty="0" smtClean="0">
                <a:latin typeface="+mn-lt"/>
              </a:rPr>
              <a:t>Apr</a:t>
            </a:r>
            <a:endParaRPr lang="ko-KR" altLang="en-US" sz="1600" dirty="0">
              <a:latin typeface="+mn-lt"/>
            </a:endParaRPr>
          </a:p>
        </p:txBody>
      </p:sp>
      <p:sp>
        <p:nvSpPr>
          <p:cNvPr id="53" name="TextBox 52"/>
          <p:cNvSpPr txBox="1"/>
          <p:nvPr/>
        </p:nvSpPr>
        <p:spPr>
          <a:xfrm>
            <a:off x="2267744" y="2276872"/>
            <a:ext cx="474810" cy="307777"/>
          </a:xfrm>
          <a:prstGeom prst="rect">
            <a:avLst/>
          </a:prstGeom>
          <a:solidFill>
            <a:schemeClr val="bg1"/>
          </a:solidFill>
        </p:spPr>
        <p:txBody>
          <a:bodyPr wrap="none" rtlCol="0">
            <a:spAutoFit/>
          </a:bodyPr>
          <a:lstStyle/>
          <a:p>
            <a:r>
              <a:rPr lang="en-US" altLang="ko-KR" sz="1400" smtClean="0">
                <a:latin typeface="+mn-lt"/>
              </a:rPr>
              <a:t>Apr</a:t>
            </a:r>
            <a:endParaRPr lang="ko-KR" altLang="en-US" sz="1600" dirty="0">
              <a:latin typeface="+mn-lt"/>
            </a:endParaRPr>
          </a:p>
        </p:txBody>
      </p:sp>
      <p:sp>
        <p:nvSpPr>
          <p:cNvPr id="54" name="TextBox 53"/>
          <p:cNvSpPr txBox="1"/>
          <p:nvPr/>
        </p:nvSpPr>
        <p:spPr>
          <a:xfrm>
            <a:off x="1115616" y="3717032"/>
            <a:ext cx="514885" cy="338554"/>
          </a:xfrm>
          <a:prstGeom prst="rect">
            <a:avLst/>
          </a:prstGeom>
          <a:solidFill>
            <a:schemeClr val="bg1"/>
          </a:solidFill>
        </p:spPr>
        <p:txBody>
          <a:bodyPr wrap="none" rtlCol="0">
            <a:spAutoFit/>
          </a:bodyPr>
          <a:lstStyle/>
          <a:p>
            <a:r>
              <a:rPr lang="en-US" altLang="ko-KR" sz="1600" dirty="0" smtClean="0">
                <a:latin typeface="+mn-lt"/>
              </a:rPr>
              <a:t>Apr</a:t>
            </a:r>
            <a:endParaRPr lang="ko-KR" altLang="en-US" sz="1600" dirty="0">
              <a:latin typeface="+mn-lt"/>
            </a:endParaRPr>
          </a:p>
        </p:txBody>
      </p:sp>
      <p:sp>
        <p:nvSpPr>
          <p:cNvPr id="55" name="TextBox 54"/>
          <p:cNvSpPr txBox="1"/>
          <p:nvPr/>
        </p:nvSpPr>
        <p:spPr>
          <a:xfrm>
            <a:off x="2311290" y="3717032"/>
            <a:ext cx="514885" cy="338554"/>
          </a:xfrm>
          <a:prstGeom prst="rect">
            <a:avLst/>
          </a:prstGeom>
          <a:solidFill>
            <a:schemeClr val="bg1"/>
          </a:solidFill>
        </p:spPr>
        <p:txBody>
          <a:bodyPr wrap="none" rtlCol="0">
            <a:spAutoFit/>
          </a:bodyPr>
          <a:lstStyle/>
          <a:p>
            <a:r>
              <a:rPr lang="en-US" altLang="ko-KR" sz="1600" dirty="0" smtClean="0">
                <a:latin typeface="+mn-lt"/>
              </a:rPr>
              <a:t>Apr</a:t>
            </a:r>
            <a:endParaRPr lang="ko-KR" altLang="en-US" sz="1600" dirty="0">
              <a:latin typeface="+mn-lt"/>
            </a:endParaRPr>
          </a:p>
        </p:txBody>
      </p:sp>
      <p:sp>
        <p:nvSpPr>
          <p:cNvPr id="56" name="TextBox 55"/>
          <p:cNvSpPr txBox="1"/>
          <p:nvPr/>
        </p:nvSpPr>
        <p:spPr>
          <a:xfrm>
            <a:off x="1115616" y="5229200"/>
            <a:ext cx="514885" cy="338554"/>
          </a:xfrm>
          <a:prstGeom prst="rect">
            <a:avLst/>
          </a:prstGeom>
          <a:solidFill>
            <a:schemeClr val="bg1"/>
          </a:solidFill>
        </p:spPr>
        <p:txBody>
          <a:bodyPr wrap="none" rtlCol="0">
            <a:spAutoFit/>
          </a:bodyPr>
          <a:lstStyle/>
          <a:p>
            <a:r>
              <a:rPr lang="en-US" altLang="ko-KR" sz="1600" dirty="0" smtClean="0">
                <a:latin typeface="+mn-lt"/>
              </a:rPr>
              <a:t>Apr</a:t>
            </a:r>
            <a:endParaRPr lang="ko-KR" altLang="en-US" sz="1600" dirty="0">
              <a:latin typeface="+mn-lt"/>
            </a:endParaRPr>
          </a:p>
        </p:txBody>
      </p:sp>
      <p:sp>
        <p:nvSpPr>
          <p:cNvPr id="57" name="TextBox 56"/>
          <p:cNvSpPr txBox="1"/>
          <p:nvPr/>
        </p:nvSpPr>
        <p:spPr>
          <a:xfrm>
            <a:off x="2267744" y="5229200"/>
            <a:ext cx="514885" cy="338554"/>
          </a:xfrm>
          <a:prstGeom prst="rect">
            <a:avLst/>
          </a:prstGeom>
          <a:solidFill>
            <a:schemeClr val="bg1"/>
          </a:solidFill>
        </p:spPr>
        <p:txBody>
          <a:bodyPr wrap="none" rtlCol="0">
            <a:spAutoFit/>
          </a:bodyPr>
          <a:lstStyle/>
          <a:p>
            <a:r>
              <a:rPr lang="en-US" altLang="ko-KR" sz="1600" dirty="0" smtClean="0">
                <a:latin typeface="+mn-lt"/>
              </a:rPr>
              <a:t>Apr</a:t>
            </a:r>
            <a:endParaRPr lang="ko-KR" altLang="en-US" sz="1600" dirty="0">
              <a:latin typeface="+mn-lt"/>
            </a:endParaRPr>
          </a:p>
        </p:txBody>
      </p:sp>
      <p:grpSp>
        <p:nvGrpSpPr>
          <p:cNvPr id="86" name="그룹 85"/>
          <p:cNvGrpSpPr/>
          <p:nvPr/>
        </p:nvGrpSpPr>
        <p:grpSpPr>
          <a:xfrm>
            <a:off x="3635896" y="1484784"/>
            <a:ext cx="2738913" cy="4924238"/>
            <a:chOff x="3635896" y="1484784"/>
            <a:chExt cx="2738913" cy="4924238"/>
          </a:xfrm>
        </p:grpSpPr>
        <p:pic>
          <p:nvPicPr>
            <p:cNvPr id="69" name="그림 68" descr="phor_z.z1-5.y10.gif"/>
            <p:cNvPicPr>
              <a:picLocks noChangeAspect="1"/>
            </p:cNvPicPr>
            <p:nvPr/>
          </p:nvPicPr>
          <p:blipFill>
            <a:blip r:embed="rId9" cstate="print"/>
            <a:srcRect l="43893" t="66172" r="37685"/>
            <a:stretch>
              <a:fillRect/>
            </a:stretch>
          </p:blipFill>
          <p:spPr>
            <a:xfrm>
              <a:off x="3923928" y="5085184"/>
              <a:ext cx="1008112" cy="1323838"/>
            </a:xfrm>
            <a:prstGeom prst="rect">
              <a:avLst/>
            </a:prstGeom>
          </p:spPr>
        </p:pic>
        <p:pic>
          <p:nvPicPr>
            <p:cNvPr id="71" name="그림 70" descr="phor_z.z1-5.y10.gif"/>
            <p:cNvPicPr>
              <a:picLocks noChangeAspect="1"/>
            </p:cNvPicPr>
            <p:nvPr/>
          </p:nvPicPr>
          <p:blipFill>
            <a:blip r:embed="rId7" cstate="print"/>
            <a:srcRect l="43892" t="66172" r="36795"/>
            <a:stretch>
              <a:fillRect/>
            </a:stretch>
          </p:blipFill>
          <p:spPr>
            <a:xfrm>
              <a:off x="5220072" y="5085184"/>
              <a:ext cx="1008112" cy="1318300"/>
            </a:xfrm>
            <a:prstGeom prst="rect">
              <a:avLst/>
            </a:prstGeom>
          </p:spPr>
        </p:pic>
        <p:pic>
          <p:nvPicPr>
            <p:cNvPr id="75" name="그림 74" descr="phor_p.z1-5.y10.gif"/>
            <p:cNvPicPr>
              <a:picLocks noChangeAspect="1"/>
            </p:cNvPicPr>
            <p:nvPr/>
          </p:nvPicPr>
          <p:blipFill>
            <a:blip r:embed="rId10" cstate="print"/>
            <a:srcRect l="42952" t="66395" r="35979" b="1039"/>
            <a:stretch>
              <a:fillRect/>
            </a:stretch>
          </p:blipFill>
          <p:spPr>
            <a:xfrm>
              <a:off x="3874628" y="3573016"/>
              <a:ext cx="1129420" cy="1296144"/>
            </a:xfrm>
            <a:prstGeom prst="rect">
              <a:avLst/>
            </a:prstGeom>
          </p:spPr>
        </p:pic>
        <p:pic>
          <p:nvPicPr>
            <p:cNvPr id="80" name="그림 79" descr="phor_p.z1-5.y10.gif"/>
            <p:cNvPicPr>
              <a:picLocks noChangeAspect="1"/>
            </p:cNvPicPr>
            <p:nvPr/>
          </p:nvPicPr>
          <p:blipFill>
            <a:blip r:embed="rId11" cstate="print"/>
            <a:srcRect l="42952" t="66395" r="35980" b="1038"/>
            <a:stretch>
              <a:fillRect/>
            </a:stretch>
          </p:blipFill>
          <p:spPr>
            <a:xfrm>
              <a:off x="5148064" y="3573016"/>
              <a:ext cx="1080120" cy="1239566"/>
            </a:xfrm>
            <a:prstGeom prst="rect">
              <a:avLst/>
            </a:prstGeom>
          </p:spPr>
        </p:pic>
        <p:pic>
          <p:nvPicPr>
            <p:cNvPr id="64" name="그림 63" descr="phor_n.z1-5.y10.gif"/>
            <p:cNvPicPr>
              <a:picLocks noChangeAspect="1"/>
            </p:cNvPicPr>
            <p:nvPr/>
          </p:nvPicPr>
          <p:blipFill>
            <a:blip r:embed="rId8" cstate="print"/>
            <a:srcRect l="42138" t="67169" r="36794"/>
            <a:stretch>
              <a:fillRect/>
            </a:stretch>
          </p:blipFill>
          <p:spPr>
            <a:xfrm>
              <a:off x="3779912" y="2132855"/>
              <a:ext cx="1152128" cy="1327399"/>
            </a:xfrm>
            <a:prstGeom prst="rect">
              <a:avLst/>
            </a:prstGeom>
          </p:spPr>
        </p:pic>
        <p:pic>
          <p:nvPicPr>
            <p:cNvPr id="63" name="그림 62" descr="phor_n.z1-5.y10.gif"/>
            <p:cNvPicPr>
              <a:picLocks noChangeAspect="1"/>
            </p:cNvPicPr>
            <p:nvPr/>
          </p:nvPicPr>
          <p:blipFill>
            <a:blip r:embed="rId6" cstate="print"/>
            <a:srcRect l="43003" t="67169" r="36807"/>
            <a:stretch>
              <a:fillRect/>
            </a:stretch>
          </p:blipFill>
          <p:spPr>
            <a:xfrm>
              <a:off x="5148064" y="2132856"/>
              <a:ext cx="1067284" cy="1296144"/>
            </a:xfrm>
            <a:prstGeom prst="rect">
              <a:avLst/>
            </a:prstGeom>
          </p:spPr>
        </p:pic>
        <p:sp>
          <p:nvSpPr>
            <p:cNvPr id="43" name="TextBox 42"/>
            <p:cNvSpPr txBox="1"/>
            <p:nvPr/>
          </p:nvSpPr>
          <p:spPr>
            <a:xfrm>
              <a:off x="3635896" y="1484784"/>
              <a:ext cx="1535998" cy="738664"/>
            </a:xfrm>
            <a:prstGeom prst="rect">
              <a:avLst/>
            </a:prstGeom>
            <a:noFill/>
          </p:spPr>
          <p:txBody>
            <a:bodyPr wrap="none" rtlCol="0">
              <a:spAutoFit/>
            </a:bodyPr>
            <a:lstStyle/>
            <a:p>
              <a:r>
                <a:rPr lang="en-US" altLang="ko-KR" sz="1200" b="1" dirty="0" smtClean="0">
                  <a:solidFill>
                    <a:srgbClr val="00B0F0"/>
                  </a:solidFill>
                  <a:latin typeface="Helvetica" pitchFamily="34" charset="0"/>
                  <a:cs typeface="Helvetica" pitchFamily="34" charset="0"/>
                </a:rPr>
                <a:t>Exp 1) Seasonally </a:t>
              </a:r>
            </a:p>
            <a:p>
              <a:r>
                <a:rPr lang="en-US" altLang="ko-KR" sz="1200" b="1" dirty="0" smtClean="0">
                  <a:solidFill>
                    <a:srgbClr val="00B0F0"/>
                  </a:solidFill>
                  <a:latin typeface="Helvetica" pitchFamily="34" charset="0"/>
                  <a:cs typeface="Helvetica" pitchFamily="34" charset="0"/>
                </a:rPr>
                <a:t>varying</a:t>
              </a:r>
            </a:p>
            <a:p>
              <a:pPr>
                <a:buNone/>
              </a:pPr>
              <a:endParaRPr lang="ko-KR" altLang="en-US" dirty="0"/>
            </a:p>
          </p:txBody>
        </p:sp>
        <p:sp>
          <p:nvSpPr>
            <p:cNvPr id="58" name="TextBox 57"/>
            <p:cNvSpPr txBox="1"/>
            <p:nvPr/>
          </p:nvSpPr>
          <p:spPr>
            <a:xfrm>
              <a:off x="3995936" y="2204864"/>
              <a:ext cx="518091" cy="307777"/>
            </a:xfrm>
            <a:prstGeom prst="rect">
              <a:avLst/>
            </a:prstGeom>
            <a:solidFill>
              <a:schemeClr val="bg1"/>
            </a:solidFill>
          </p:spPr>
          <p:txBody>
            <a:bodyPr wrap="none" rtlCol="0">
              <a:spAutoFit/>
            </a:bodyPr>
            <a:lstStyle/>
            <a:p>
              <a:r>
                <a:rPr lang="en-US" altLang="ko-KR" sz="1400" dirty="0" smtClean="0">
                  <a:latin typeface="+mn-lt"/>
                </a:rPr>
                <a:t>Nov</a:t>
              </a:r>
              <a:endParaRPr lang="ko-KR" altLang="en-US" sz="1600" dirty="0">
                <a:latin typeface="+mn-lt"/>
              </a:endParaRPr>
            </a:p>
          </p:txBody>
        </p:sp>
        <p:sp>
          <p:nvSpPr>
            <p:cNvPr id="59" name="TextBox 58"/>
            <p:cNvSpPr txBox="1"/>
            <p:nvPr/>
          </p:nvSpPr>
          <p:spPr>
            <a:xfrm>
              <a:off x="5305296" y="2204864"/>
              <a:ext cx="518091" cy="307777"/>
            </a:xfrm>
            <a:prstGeom prst="rect">
              <a:avLst/>
            </a:prstGeom>
            <a:solidFill>
              <a:schemeClr val="bg1"/>
            </a:solidFill>
          </p:spPr>
          <p:txBody>
            <a:bodyPr wrap="none" rtlCol="0">
              <a:spAutoFit/>
            </a:bodyPr>
            <a:lstStyle/>
            <a:p>
              <a:r>
                <a:rPr lang="en-US" altLang="ko-KR" sz="1400" dirty="0" smtClean="0">
                  <a:latin typeface="+mn-lt"/>
                </a:rPr>
                <a:t>Nov</a:t>
              </a:r>
              <a:endParaRPr lang="ko-KR" altLang="en-US" sz="1600" dirty="0">
                <a:latin typeface="+mn-lt"/>
              </a:endParaRPr>
            </a:p>
          </p:txBody>
        </p:sp>
        <p:sp>
          <p:nvSpPr>
            <p:cNvPr id="62" name="TextBox 61"/>
            <p:cNvSpPr txBox="1"/>
            <p:nvPr/>
          </p:nvSpPr>
          <p:spPr>
            <a:xfrm>
              <a:off x="3995936" y="3697287"/>
              <a:ext cx="518091" cy="307777"/>
            </a:xfrm>
            <a:prstGeom prst="rect">
              <a:avLst/>
            </a:prstGeom>
            <a:solidFill>
              <a:schemeClr val="bg1"/>
            </a:solidFill>
          </p:spPr>
          <p:txBody>
            <a:bodyPr wrap="none" rtlCol="0">
              <a:spAutoFit/>
            </a:bodyPr>
            <a:lstStyle/>
            <a:p>
              <a:r>
                <a:rPr lang="en-US" altLang="ko-KR" sz="1400" dirty="0" smtClean="0">
                  <a:latin typeface="+mn-lt"/>
                </a:rPr>
                <a:t>Nov</a:t>
              </a:r>
              <a:endParaRPr lang="ko-KR" altLang="en-US" sz="1600" dirty="0">
                <a:latin typeface="+mn-lt"/>
              </a:endParaRPr>
            </a:p>
          </p:txBody>
        </p:sp>
        <p:sp>
          <p:nvSpPr>
            <p:cNvPr id="65" name="TextBox 64"/>
            <p:cNvSpPr txBox="1"/>
            <p:nvPr/>
          </p:nvSpPr>
          <p:spPr>
            <a:xfrm>
              <a:off x="5305296" y="3697287"/>
              <a:ext cx="518091" cy="307777"/>
            </a:xfrm>
            <a:prstGeom prst="rect">
              <a:avLst/>
            </a:prstGeom>
            <a:solidFill>
              <a:schemeClr val="bg1"/>
            </a:solidFill>
          </p:spPr>
          <p:txBody>
            <a:bodyPr wrap="none" rtlCol="0">
              <a:spAutoFit/>
            </a:bodyPr>
            <a:lstStyle/>
            <a:p>
              <a:r>
                <a:rPr lang="en-US" altLang="ko-KR" sz="1400" dirty="0" smtClean="0">
                  <a:latin typeface="+mn-lt"/>
                </a:rPr>
                <a:t>Nov</a:t>
              </a:r>
              <a:endParaRPr lang="ko-KR" altLang="en-US" sz="1600" dirty="0">
                <a:latin typeface="+mn-lt"/>
              </a:endParaRPr>
            </a:p>
          </p:txBody>
        </p:sp>
        <p:sp>
          <p:nvSpPr>
            <p:cNvPr id="66" name="TextBox 65"/>
            <p:cNvSpPr txBox="1"/>
            <p:nvPr/>
          </p:nvSpPr>
          <p:spPr>
            <a:xfrm>
              <a:off x="4053909" y="5209455"/>
              <a:ext cx="518091" cy="307777"/>
            </a:xfrm>
            <a:prstGeom prst="rect">
              <a:avLst/>
            </a:prstGeom>
            <a:solidFill>
              <a:schemeClr val="bg1"/>
            </a:solidFill>
          </p:spPr>
          <p:txBody>
            <a:bodyPr wrap="none" rtlCol="0">
              <a:spAutoFit/>
            </a:bodyPr>
            <a:lstStyle/>
            <a:p>
              <a:r>
                <a:rPr lang="en-US" altLang="ko-KR" sz="1400" dirty="0" smtClean="0">
                  <a:latin typeface="+mn-lt"/>
                </a:rPr>
                <a:t>Nov</a:t>
              </a:r>
              <a:endParaRPr lang="ko-KR" altLang="en-US" sz="1600" dirty="0">
                <a:latin typeface="+mn-lt"/>
              </a:endParaRPr>
            </a:p>
          </p:txBody>
        </p:sp>
        <p:sp>
          <p:nvSpPr>
            <p:cNvPr id="68" name="TextBox 67"/>
            <p:cNvSpPr txBox="1"/>
            <p:nvPr/>
          </p:nvSpPr>
          <p:spPr>
            <a:xfrm>
              <a:off x="5350053" y="5209455"/>
              <a:ext cx="518091" cy="307777"/>
            </a:xfrm>
            <a:prstGeom prst="rect">
              <a:avLst/>
            </a:prstGeom>
            <a:solidFill>
              <a:schemeClr val="bg1"/>
            </a:solidFill>
          </p:spPr>
          <p:txBody>
            <a:bodyPr wrap="none" rtlCol="0">
              <a:spAutoFit/>
            </a:bodyPr>
            <a:lstStyle/>
            <a:p>
              <a:r>
                <a:rPr lang="en-US" altLang="ko-KR" sz="1400" dirty="0" smtClean="0">
                  <a:latin typeface="+mn-lt"/>
                </a:rPr>
                <a:t>Nov</a:t>
              </a:r>
              <a:endParaRPr lang="ko-KR" altLang="en-US" sz="1600" dirty="0">
                <a:latin typeface="+mn-lt"/>
              </a:endParaRPr>
            </a:p>
          </p:txBody>
        </p:sp>
        <p:sp>
          <p:nvSpPr>
            <p:cNvPr id="42" name="TextBox 41"/>
            <p:cNvSpPr txBox="1"/>
            <p:nvPr/>
          </p:nvSpPr>
          <p:spPr>
            <a:xfrm>
              <a:off x="5076056" y="1484784"/>
              <a:ext cx="1298753" cy="276999"/>
            </a:xfrm>
            <a:prstGeom prst="rect">
              <a:avLst/>
            </a:prstGeom>
            <a:noFill/>
          </p:spPr>
          <p:txBody>
            <a:bodyPr wrap="none" rtlCol="0">
              <a:spAutoFit/>
            </a:bodyPr>
            <a:lstStyle/>
            <a:p>
              <a:pPr>
                <a:buNone/>
              </a:pPr>
              <a:r>
                <a:rPr lang="en-US" altLang="ko-KR" sz="1200" b="1" dirty="0" smtClean="0">
                  <a:solidFill>
                    <a:srgbClr val="00B0F0"/>
                  </a:solidFill>
                  <a:effectLst>
                    <a:outerShdw blurRad="38100" dist="38100" dir="2700000" algn="tl">
                      <a:srgbClr val="000000">
                        <a:alpha val="43137"/>
                      </a:srgbClr>
                    </a:outerShdw>
                  </a:effectLst>
                  <a:latin typeface="Helvetica" pitchFamily="34" charset="0"/>
                  <a:cs typeface="Helvetica" pitchFamily="34" charset="0"/>
                </a:rPr>
                <a:t>Exp 2) No flux  </a:t>
              </a:r>
            </a:p>
          </p:txBody>
        </p:sp>
      </p:grpSp>
      <p:sp>
        <p:nvSpPr>
          <p:cNvPr id="79" name="타원 78"/>
          <p:cNvSpPr/>
          <p:nvPr/>
        </p:nvSpPr>
        <p:spPr>
          <a:xfrm>
            <a:off x="3923928" y="5805264"/>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타원 95"/>
          <p:cNvSpPr/>
          <p:nvPr/>
        </p:nvSpPr>
        <p:spPr>
          <a:xfrm>
            <a:off x="2123728" y="4293096"/>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타원 97"/>
          <p:cNvSpPr/>
          <p:nvPr/>
        </p:nvSpPr>
        <p:spPr>
          <a:xfrm>
            <a:off x="2123728" y="5877272"/>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 name="타원 98"/>
          <p:cNvSpPr/>
          <p:nvPr/>
        </p:nvSpPr>
        <p:spPr>
          <a:xfrm>
            <a:off x="3851920" y="2852936"/>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 name="타원 99"/>
          <p:cNvSpPr/>
          <p:nvPr/>
        </p:nvSpPr>
        <p:spPr>
          <a:xfrm>
            <a:off x="3851920" y="4293096"/>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 name="타원 100"/>
          <p:cNvSpPr/>
          <p:nvPr/>
        </p:nvSpPr>
        <p:spPr>
          <a:xfrm>
            <a:off x="2123728" y="2852936"/>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타원 101"/>
          <p:cNvSpPr/>
          <p:nvPr/>
        </p:nvSpPr>
        <p:spPr>
          <a:xfrm>
            <a:off x="899592" y="4293096"/>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 name="타원 102"/>
          <p:cNvSpPr/>
          <p:nvPr/>
        </p:nvSpPr>
        <p:spPr>
          <a:xfrm>
            <a:off x="899592" y="5877272"/>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 name="타원 103"/>
          <p:cNvSpPr/>
          <p:nvPr/>
        </p:nvSpPr>
        <p:spPr>
          <a:xfrm>
            <a:off x="899592" y="2852936"/>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5" name="타원 104"/>
          <p:cNvSpPr/>
          <p:nvPr/>
        </p:nvSpPr>
        <p:spPr>
          <a:xfrm>
            <a:off x="5148064" y="5805264"/>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 name="타원 105"/>
          <p:cNvSpPr/>
          <p:nvPr/>
        </p:nvSpPr>
        <p:spPr>
          <a:xfrm>
            <a:off x="5148064" y="2852936"/>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 name="타원 106"/>
          <p:cNvSpPr/>
          <p:nvPr/>
        </p:nvSpPr>
        <p:spPr>
          <a:xfrm>
            <a:off x="5148064" y="4221088"/>
            <a:ext cx="86409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2" name="직선 연결선 111"/>
          <p:cNvCxnSpPr/>
          <p:nvPr/>
        </p:nvCxnSpPr>
        <p:spPr>
          <a:xfrm>
            <a:off x="2411760" y="1988840"/>
            <a:ext cx="0" cy="1512168"/>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14" name="TextBox 113"/>
          <p:cNvSpPr txBox="1"/>
          <p:nvPr/>
        </p:nvSpPr>
        <p:spPr>
          <a:xfrm>
            <a:off x="1259632" y="1772816"/>
            <a:ext cx="630301"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130</a:t>
            </a:r>
            <a:r>
              <a:rPr lang="ko-KR" altLang="ko-KR" sz="1400" dirty="0" smtClean="0">
                <a:latin typeface="Times New Roman" pitchFamily="18" charset="0"/>
                <a:cs typeface="Times New Roman" pitchFamily="18" charset="0"/>
              </a:rPr>
              <a:t>°</a:t>
            </a:r>
            <a:r>
              <a:rPr lang="en-US" altLang="ko-KR" sz="1400" dirty="0" smtClean="0">
                <a:latin typeface="Times New Roman" pitchFamily="18" charset="0"/>
                <a:cs typeface="Times New Roman" pitchFamily="18" charset="0"/>
              </a:rPr>
              <a:t>E</a:t>
            </a:r>
            <a:endParaRPr lang="ko-KR" altLang="en-US" sz="1400" dirty="0" smtClean="0">
              <a:latin typeface="Times New Roman" pitchFamily="18" charset="0"/>
              <a:cs typeface="Times New Roman" pitchFamily="18" charset="0"/>
            </a:endParaRPr>
          </a:p>
        </p:txBody>
      </p:sp>
      <p:sp>
        <p:nvSpPr>
          <p:cNvPr id="78" name="제목 1"/>
          <p:cNvSpPr txBox="1">
            <a:spLocks/>
          </p:cNvSpPr>
          <p:nvPr/>
        </p:nvSpPr>
        <p:spPr>
          <a:xfrm>
            <a:off x="0" y="197768"/>
            <a:ext cx="9144000" cy="1143000"/>
          </a:xfrm>
          <a:prstGeom prst="rect">
            <a:avLst/>
          </a:prstGeom>
        </p:spPr>
        <p:txBody>
          <a:bodyPr vert="horz" lIns="91440" tIns="45720" rIns="91440" bIns="45720" rtlCol="0" anchor="ctr">
            <a:no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lang="en-US" altLang="ko-KR" sz="2000" dirty="0" smtClean="0">
                <a:ln w="11430"/>
                <a:solidFill>
                  <a:schemeClr val="accent1">
                    <a:lumMod val="40000"/>
                    <a:lumOff val="60000"/>
                  </a:schemeClr>
                </a:solidFill>
                <a:effectLst>
                  <a:outerShdw blurRad="80000" dist="40000" dir="5040000" algn="tl">
                    <a:srgbClr val="000000">
                      <a:alpha val="30000"/>
                    </a:srgbClr>
                  </a:outerShdw>
                </a:effectLst>
                <a:latin typeface="+mj-lt"/>
                <a:ea typeface="+mj-ea"/>
                <a:cs typeface="+mj-cs"/>
              </a:rPr>
              <a:t>Experiment</a:t>
            </a:r>
            <a:r>
              <a:rPr lang="en-US" altLang="ko-KR" sz="2000" dirty="0" smtClean="0">
                <a:solidFill>
                  <a:schemeClr val="accent1">
                    <a:lumMod val="40000"/>
                    <a:lumOff val="60000"/>
                  </a:schemeClr>
                </a:solidFill>
                <a:latin typeface="+mj-lt"/>
                <a:ea typeface="+mj-ea"/>
                <a:cs typeface="+mj-cs"/>
              </a:rPr>
              <a:t> </a:t>
            </a:r>
            <a:r>
              <a:rPr lang="en-US" altLang="ko-KR" sz="2000" dirty="0" smtClean="0">
                <a:ln w="11430"/>
                <a:solidFill>
                  <a:schemeClr val="accent1">
                    <a:lumMod val="40000"/>
                    <a:lumOff val="60000"/>
                  </a:schemeClr>
                </a:solidFill>
                <a:effectLst>
                  <a:outerShdw blurRad="80000" dist="40000" dir="5040000" algn="tl">
                    <a:srgbClr val="000000">
                      <a:alpha val="30000"/>
                    </a:srgbClr>
                  </a:outerShdw>
                </a:effectLst>
                <a:latin typeface="+mj-lt"/>
                <a:ea typeface="+mj-ea"/>
                <a:cs typeface="+mj-cs"/>
              </a:rPr>
              <a:t>Results</a:t>
            </a:r>
          </a:p>
          <a:p>
            <a:pPr algn="ctr" fontAlgn="auto">
              <a:spcAft>
                <a:spcPts val="0"/>
              </a:spcAft>
              <a:defRPr/>
            </a:pPr>
            <a:r>
              <a:rPr lang="it-IT" altLang="ko-KR"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Nutrient &amp; phytoplankton &amp; Zooplankton</a:t>
            </a:r>
          </a:p>
          <a:p>
            <a:pPr algn="ctr" fontAlgn="auto">
              <a:spcAft>
                <a:spcPts val="0"/>
              </a:spcAft>
              <a:defRPr/>
            </a:pPr>
            <a:endParaRPr lang="en-US" altLang="ko-KR"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endParaRPr>
          </a:p>
        </p:txBody>
      </p:sp>
      <p:sp>
        <p:nvSpPr>
          <p:cNvPr id="81" name="직사각형 80"/>
          <p:cNvSpPr/>
          <p:nvPr/>
        </p:nvSpPr>
        <p:spPr>
          <a:xfrm>
            <a:off x="1979712" y="3356992"/>
            <a:ext cx="72008" cy="3096344"/>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6" name="직선 연결선 75"/>
          <p:cNvCxnSpPr/>
          <p:nvPr/>
        </p:nvCxnSpPr>
        <p:spPr>
          <a:xfrm>
            <a:off x="1259632" y="1988840"/>
            <a:ext cx="0" cy="1512168"/>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84" name="TextBox 83"/>
          <p:cNvSpPr txBox="1"/>
          <p:nvPr/>
        </p:nvSpPr>
        <p:spPr>
          <a:xfrm>
            <a:off x="2411760" y="1772816"/>
            <a:ext cx="648072" cy="307777"/>
          </a:xfrm>
          <a:prstGeom prst="rect">
            <a:avLst/>
          </a:prstGeom>
          <a:noFill/>
        </p:spPr>
        <p:txBody>
          <a:bodyPr wrap="square" rtlCol="0">
            <a:spAutoFit/>
          </a:bodyPr>
          <a:lstStyle/>
          <a:p>
            <a:r>
              <a:rPr lang="en-US" altLang="ko-KR" sz="1400" dirty="0" smtClean="0">
                <a:latin typeface="Times New Roman" pitchFamily="18" charset="0"/>
                <a:cs typeface="Times New Roman" pitchFamily="18" charset="0"/>
              </a:rPr>
              <a:t>130</a:t>
            </a:r>
            <a:r>
              <a:rPr lang="ko-KR" altLang="ko-KR" sz="1400" dirty="0" smtClean="0">
                <a:latin typeface="Times New Roman" pitchFamily="18" charset="0"/>
                <a:cs typeface="Times New Roman" pitchFamily="18" charset="0"/>
              </a:rPr>
              <a:t>°</a:t>
            </a:r>
            <a:r>
              <a:rPr lang="en-US" altLang="ko-KR" sz="1400" dirty="0" smtClean="0">
                <a:latin typeface="Times New Roman" pitchFamily="18" charset="0"/>
                <a:cs typeface="Times New Roman" pitchFamily="18" charset="0"/>
              </a:rPr>
              <a:t>E</a:t>
            </a:r>
            <a:endParaRPr lang="ko-KR" altLang="en-US" sz="1400" dirty="0" smtClean="0">
              <a:latin typeface="Times New Roman" pitchFamily="18" charset="0"/>
              <a:cs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9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0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0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9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0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0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9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7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9" grpId="1" animBg="1"/>
      <p:bldP spid="96" grpId="0" animBg="1"/>
      <p:bldP spid="96" grpId="1" animBg="1"/>
      <p:bldP spid="98" grpId="0" animBg="1"/>
      <p:bldP spid="98" grpId="1" animBg="1"/>
      <p:bldP spid="99" grpId="0" animBg="1"/>
      <p:bldP spid="99" grpId="1" animBg="1"/>
      <p:bldP spid="100" grpId="0" animBg="1"/>
      <p:bldP spid="100" grpId="1" animBg="1"/>
      <p:bldP spid="101" grpId="0" animBg="1"/>
      <p:bldP spid="102" grpId="0" animBg="1"/>
      <p:bldP spid="102" grpId="1" animBg="1"/>
      <p:bldP spid="103" grpId="0" animBg="1"/>
      <p:bldP spid="103" grpId="1" animBg="1"/>
      <p:bldP spid="104" grpId="0" animBg="1"/>
      <p:bldP spid="105" grpId="0" animBg="1"/>
      <p:bldP spid="105" grpId="1" animBg="1"/>
      <p:bldP spid="106" grpId="0" animBg="1"/>
      <p:bldP spid="106" grpId="1" animBg="1"/>
      <p:bldP spid="107" grpId="0" animBg="1"/>
      <p:bldP spid="107" grpId="1" animBg="1"/>
      <p:bldP spid="114" grpId="0"/>
      <p:bldP spid="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8520" y="116632"/>
            <a:ext cx="9252520" cy="778098"/>
          </a:xfrm>
        </p:spPr>
        <p:txBody>
          <a:bodyPr>
            <a:noAutofit/>
          </a:bodyPr>
          <a:lstStyle/>
          <a:p>
            <a:r>
              <a:rPr lang="en-US" altLang="ko-K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Conclusion</a:t>
            </a:r>
            <a:endParaRPr lang="ko-KR"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내용 개체 틀 2"/>
          <p:cNvSpPr>
            <a:spLocks noGrp="1"/>
          </p:cNvSpPr>
          <p:nvPr>
            <p:ph idx="1"/>
          </p:nvPr>
        </p:nvSpPr>
        <p:spPr>
          <a:xfrm>
            <a:off x="0" y="2520280"/>
            <a:ext cx="9144000" cy="4337720"/>
          </a:xfrm>
        </p:spPr>
        <p:txBody>
          <a:bodyPr>
            <a:normAutofit fontScale="25000" lnSpcReduction="20000"/>
          </a:bodyPr>
          <a:lstStyle/>
          <a:p>
            <a:pPr>
              <a:lnSpc>
                <a:spcPct val="170000"/>
              </a:lnSpc>
              <a:buFont typeface="Wingdings" pitchFamily="2" charset="2"/>
              <a:buChar char="ü"/>
            </a:pPr>
            <a:r>
              <a:rPr lang="en-US" altLang="ko-KR" sz="9600" dirty="0" smtClean="0">
                <a:latin typeface="Times New Roman" pitchFamily="18" charset="0"/>
                <a:ea typeface="Verdana" pitchFamily="34" charset="0"/>
                <a:cs typeface="Times New Roman" pitchFamily="18" charset="0"/>
              </a:rPr>
              <a:t>When there was no nutrient flux through the Korea Strait, the southern East Sea shows (within limited model resolution &amp; simple NPZD model) :</a:t>
            </a:r>
          </a:p>
          <a:p>
            <a:pPr lvl="1">
              <a:lnSpc>
                <a:spcPct val="170000"/>
              </a:lnSpc>
            </a:pPr>
            <a:r>
              <a:rPr lang="en-US" altLang="ko-KR" sz="9600" dirty="0" smtClean="0">
                <a:latin typeface="Times New Roman" pitchFamily="18" charset="0"/>
                <a:ea typeface="Verdana" pitchFamily="34" charset="0"/>
                <a:cs typeface="Times New Roman" pitchFamily="18" charset="0"/>
              </a:rPr>
              <a:t>Spring bloom considerably weakened</a:t>
            </a:r>
          </a:p>
          <a:p>
            <a:pPr lvl="1">
              <a:lnSpc>
                <a:spcPct val="170000"/>
              </a:lnSpc>
            </a:pPr>
            <a:r>
              <a:rPr lang="en-US" altLang="ko-KR" sz="9600" dirty="0" smtClean="0">
                <a:latin typeface="Times New Roman" pitchFamily="18" charset="0"/>
                <a:ea typeface="Verdana" pitchFamily="34" charset="0"/>
                <a:cs typeface="Times New Roman" pitchFamily="18" charset="0"/>
              </a:rPr>
              <a:t>Fall bloom almost disappeared</a:t>
            </a:r>
          </a:p>
          <a:p>
            <a:pPr lvl="1">
              <a:lnSpc>
                <a:spcPct val="170000"/>
              </a:lnSpc>
            </a:pPr>
            <a:r>
              <a:rPr lang="en-US" altLang="ko-KR" sz="9600" dirty="0" smtClean="0">
                <a:latin typeface="Times New Roman" pitchFamily="18" charset="0"/>
                <a:ea typeface="Verdana" pitchFamily="34" charset="0"/>
                <a:cs typeface="Times New Roman" pitchFamily="18" charset="0"/>
              </a:rPr>
              <a:t>The Subsurface Chlorophyll Maximum layer was not distinct</a:t>
            </a:r>
          </a:p>
          <a:p>
            <a:pPr>
              <a:lnSpc>
                <a:spcPct val="170000"/>
              </a:lnSpc>
              <a:buFont typeface="Wingdings" pitchFamily="2" charset="2"/>
              <a:buChar char="ü"/>
            </a:pPr>
            <a:r>
              <a:rPr lang="en-US" altLang="ko-KR" sz="9600" dirty="0" smtClean="0">
                <a:latin typeface="Times New Roman" pitchFamily="18" charset="0"/>
                <a:ea typeface="Verdana" pitchFamily="34" charset="0"/>
                <a:cs typeface="Times New Roman" pitchFamily="18" charset="0"/>
              </a:rPr>
              <a:t>But, the northern basin shows insignificant changes.</a:t>
            </a:r>
            <a:endParaRPr lang="ko-KR" altLang="en-US" sz="4000" dirty="0"/>
          </a:p>
        </p:txBody>
      </p:sp>
      <p:sp>
        <p:nvSpPr>
          <p:cNvPr id="4" name="내용 개체 틀 2"/>
          <p:cNvSpPr txBox="1">
            <a:spLocks/>
          </p:cNvSpPr>
          <p:nvPr/>
        </p:nvSpPr>
        <p:spPr bwMode="auto">
          <a:xfrm>
            <a:off x="0" y="908720"/>
            <a:ext cx="914400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1" hangingPunct="0">
              <a:lnSpc>
                <a:spcPct val="170000"/>
              </a:lnSpc>
              <a:spcBef>
                <a:spcPct val="20000"/>
              </a:spcBef>
              <a:spcAft>
                <a:spcPct val="0"/>
              </a:spcAft>
              <a:buClrTx/>
              <a:buSzTx/>
              <a:buFont typeface="Wingdings" pitchFamily="2" charset="2"/>
              <a:buChar char="v"/>
              <a:tabLst/>
              <a:defRPr/>
            </a:pPr>
            <a:r>
              <a:rPr kumimoji="0" lang="en-US" altLang="ko-KR" sz="2800" b="0" i="0" u="none" strike="noStrike" kern="1200" cap="none" spc="0" normalizeH="0" baseline="0" noProof="0" dirty="0" smtClean="0">
                <a:ln>
                  <a:noFill/>
                </a:ln>
                <a:solidFill>
                  <a:srgbClr val="FF0000"/>
                </a:solidFill>
                <a:effectLst/>
                <a:uLnTx/>
                <a:uFillTx/>
                <a:latin typeface="Times New Roman" pitchFamily="18" charset="0"/>
                <a:ea typeface="Verdana" pitchFamily="34" charset="0"/>
                <a:cs typeface="Times New Roman" pitchFamily="18" charset="0"/>
              </a:rPr>
              <a:t>The Nutrient</a:t>
            </a:r>
            <a:r>
              <a:rPr kumimoji="0" lang="en-US" altLang="ko-KR" sz="2800" b="0" i="0" u="none" strike="noStrike" kern="1200" cap="none" spc="0" normalizeH="0" noProof="0" dirty="0" smtClean="0">
                <a:ln>
                  <a:noFill/>
                </a:ln>
                <a:solidFill>
                  <a:srgbClr val="FF0000"/>
                </a:solidFill>
                <a:effectLst/>
                <a:uLnTx/>
                <a:uFillTx/>
                <a:latin typeface="Times New Roman" pitchFamily="18" charset="0"/>
                <a:ea typeface="Verdana" pitchFamily="34" charset="0"/>
                <a:cs typeface="Times New Roman" pitchFamily="18" charset="0"/>
              </a:rPr>
              <a:t> transport through the Korea Strait contributes to higher primary production in the southern East Sea.</a:t>
            </a:r>
            <a:endParaRPr kumimoji="0" lang="en-US" altLang="ko-KR" sz="2800" b="0" i="0" u="none" strike="noStrike" kern="1200" cap="none" spc="0" normalizeH="0" baseline="0" noProof="0" dirty="0" smtClean="0">
              <a:ln>
                <a:noFill/>
              </a:ln>
              <a:solidFill>
                <a:srgbClr val="FF0000"/>
              </a:solidFill>
              <a:effectLst/>
              <a:uLnTx/>
              <a:uFillTx/>
              <a:latin typeface="Times New Roman" pitchFamily="18" charset="0"/>
              <a:ea typeface="Verdana" pitchFamily="34" charset="0"/>
              <a:cs typeface="Times New Roman" pitchFamily="18" charset="0"/>
            </a:endParaRPr>
          </a:p>
          <a:p>
            <a:pPr marL="342900" marR="0" lvl="0" indent="-342900" algn="l" defTabSz="914400" rtl="0" eaLnBrk="0" fontAlgn="base" latinLnBrk="1" hangingPunct="0">
              <a:lnSpc>
                <a:spcPct val="100000"/>
              </a:lnSpc>
              <a:spcBef>
                <a:spcPct val="20000"/>
              </a:spcBef>
              <a:spcAft>
                <a:spcPct val="0"/>
              </a:spcAft>
              <a:buClrTx/>
              <a:buSzTx/>
              <a:buFont typeface="Arial" pitchFamily="34" charset="0"/>
              <a:buNone/>
              <a:tabLst/>
              <a:defRPr/>
            </a:pPr>
            <a:endParaRPr kumimoji="0" lang="en-US" altLang="ko-KR" sz="3200" b="0" i="0" u="none" strike="noStrike" kern="1200" cap="none" spc="-100" normalizeH="0" baseline="0" noProof="0" dirty="0" smtClean="0">
              <a:ln>
                <a:noFill/>
              </a:ln>
              <a:solidFill>
                <a:schemeClr val="tx1"/>
              </a:solidFill>
              <a:effectLst/>
              <a:uLnTx/>
              <a:uFillTx/>
              <a:latin typeface="+mn-lt"/>
              <a:ea typeface="+mn-ea"/>
              <a:cs typeface="+mn-cs"/>
            </a:endParaRPr>
          </a:p>
          <a:p>
            <a:pPr marL="342900" marR="0" lvl="0" indent="0" algn="l" defTabSz="914400" rtl="0" eaLnBrk="0" fontAlgn="base" latinLnBrk="1" hangingPunct="0">
              <a:lnSpc>
                <a:spcPct val="170000"/>
              </a:lnSpc>
              <a:spcBef>
                <a:spcPct val="20000"/>
              </a:spcBef>
              <a:spcAft>
                <a:spcPct val="0"/>
              </a:spcAft>
              <a:buClrTx/>
              <a:buSzTx/>
              <a:buFont typeface="Arial" pitchFamily="34" charset="0"/>
              <a:buNone/>
              <a:tabLst/>
              <a:defRPr/>
            </a:pPr>
            <a:endParaRPr kumimoji="0" lang="ko-KR" altLang="en-US"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79512" y="44624"/>
            <a:ext cx="8229600" cy="1143000"/>
          </a:xfrm>
        </p:spPr>
        <p:txBody>
          <a:bodyPr/>
          <a:lstStyle/>
          <a:p>
            <a:r>
              <a:rPr lang="en-US" altLang="ko-K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Challenges &amp; Limitations</a:t>
            </a:r>
            <a:endParaRPr lang="ko-KR"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내용 개체 틀 2"/>
          <p:cNvSpPr>
            <a:spLocks noGrp="1"/>
          </p:cNvSpPr>
          <p:nvPr>
            <p:ph idx="1"/>
          </p:nvPr>
        </p:nvSpPr>
        <p:spPr/>
        <p:txBody>
          <a:bodyPr/>
          <a:lstStyle/>
          <a:p>
            <a:r>
              <a:rPr lang="en-US" altLang="ko-KR" dirty="0" smtClean="0">
                <a:latin typeface="Times New Roman" pitchFamily="18" charset="0"/>
                <a:cs typeface="Times New Roman" pitchFamily="18" charset="0"/>
              </a:rPr>
              <a:t>Resolution-1/6 deg (10 km)</a:t>
            </a:r>
          </a:p>
          <a:p>
            <a:pPr lvl="1"/>
            <a:r>
              <a:rPr lang="en-US" altLang="ko-KR" sz="3200" dirty="0" smtClean="0">
                <a:latin typeface="Times New Roman" pitchFamily="18" charset="0"/>
                <a:cs typeface="Times New Roman" pitchFamily="18" charset="0"/>
              </a:rPr>
              <a:t>EKWC overshooting</a:t>
            </a:r>
          </a:p>
          <a:p>
            <a:pPr lvl="1"/>
            <a:r>
              <a:rPr lang="en-US" altLang="ko-KR" sz="3200" dirty="0" smtClean="0">
                <a:latin typeface="Times New Roman" pitchFamily="18" charset="0"/>
                <a:cs typeface="Times New Roman" pitchFamily="18" charset="0"/>
              </a:rPr>
              <a:t>UWE, upwelling</a:t>
            </a:r>
          </a:p>
          <a:p>
            <a:r>
              <a:rPr lang="en-US" altLang="ko-KR" dirty="0" smtClean="0">
                <a:latin typeface="Times New Roman" pitchFamily="18" charset="0"/>
                <a:cs typeface="Times New Roman" pitchFamily="18" charset="0"/>
              </a:rPr>
              <a:t>NPZD</a:t>
            </a:r>
          </a:p>
          <a:p>
            <a:pPr lvl="1"/>
            <a:r>
              <a:rPr lang="en-US" altLang="ko-KR" sz="3200" dirty="0" smtClean="0">
                <a:latin typeface="Times New Roman" pitchFamily="18" charset="0"/>
                <a:cs typeface="Times New Roman" pitchFamily="18" charset="0"/>
              </a:rPr>
              <a:t>Only one compartment of PP &amp; ZP</a:t>
            </a:r>
          </a:p>
          <a:p>
            <a:pPr lvl="1"/>
            <a:r>
              <a:rPr lang="en-US" altLang="ko-KR" sz="3200" dirty="0" smtClean="0">
                <a:latin typeface="Times New Roman" pitchFamily="18" charset="0"/>
                <a:cs typeface="Times New Roman" pitchFamily="18" charset="0"/>
              </a:rPr>
              <a:t>T dependency (photosynthesis, grazing etc.) ignored</a:t>
            </a:r>
          </a:p>
          <a:p>
            <a:pPr lvl="1"/>
            <a:r>
              <a:rPr lang="en-US" altLang="ko-KR" sz="3200" dirty="0" smtClean="0">
                <a:latin typeface="Times New Roman" pitchFamily="18" charset="0"/>
                <a:cs typeface="Times New Roman" pitchFamily="18" charset="0"/>
              </a:rPr>
              <a:t>BC &amp; parameters poorly known</a:t>
            </a:r>
            <a:endParaRPr lang="ko-KR" altLang="en-US" sz="3200" dirty="0">
              <a:latin typeface="Times New Roman" pitchFamily="18" charset="0"/>
              <a:cs typeface="Times New Roman" pitchFamily="18" charset="0"/>
            </a:endParaRPr>
          </a:p>
        </p:txBody>
      </p:sp>
    </p:spTree>
    <p:extLst>
      <p:ext uri="{BB962C8B-B14F-4D97-AF65-F5344CB8AC3E}">
        <p14:creationId xmlns="" xmlns:p14="http://schemas.microsoft.com/office/powerpoint/2010/main" val="312800420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99392"/>
            <a:ext cx="8229600" cy="1143000"/>
          </a:xfrm>
        </p:spPr>
        <p:txBody>
          <a:bodyPr/>
          <a:lstStyle/>
          <a:p>
            <a:r>
              <a:rPr lang="en-US" altLang="ko-K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Future Work</a:t>
            </a:r>
            <a:endParaRPr lang="ko-KR" alt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내용 개체 틀 2"/>
          <p:cNvSpPr>
            <a:spLocks noGrp="1"/>
          </p:cNvSpPr>
          <p:nvPr>
            <p:ph idx="1"/>
          </p:nvPr>
        </p:nvSpPr>
        <p:spPr/>
        <p:txBody>
          <a:bodyPr/>
          <a:lstStyle/>
          <a:p>
            <a:r>
              <a:rPr lang="en-US" altLang="ko-KR" dirty="0" smtClean="0">
                <a:latin typeface="Helvetica" pitchFamily="34" charset="0"/>
                <a:cs typeface="Helvetica" pitchFamily="34" charset="0"/>
              </a:rPr>
              <a:t>Nutrient budget analysis</a:t>
            </a:r>
          </a:p>
          <a:p>
            <a:r>
              <a:rPr lang="en-US" altLang="ko-KR" dirty="0" smtClean="0">
                <a:latin typeface="Helvetica" pitchFamily="34" charset="0"/>
                <a:cs typeface="Helvetica" pitchFamily="34" charset="0"/>
              </a:rPr>
              <a:t>Experiments with yearly- varying nutrient transport through the KS (with </a:t>
            </a:r>
            <a:r>
              <a:rPr lang="en-US" altLang="ko-KR" dirty="0" err="1" smtClean="0">
                <a:latin typeface="Helvetica" pitchFamily="34" charset="0"/>
                <a:cs typeface="Helvetica" pitchFamily="34" charset="0"/>
              </a:rPr>
              <a:t>climatological</a:t>
            </a:r>
            <a:r>
              <a:rPr lang="en-US" altLang="ko-KR" dirty="0" smtClean="0">
                <a:latin typeface="Helvetica" pitchFamily="34" charset="0"/>
                <a:cs typeface="Helvetica" pitchFamily="34" charset="0"/>
              </a:rPr>
              <a:t> forcing)</a:t>
            </a:r>
          </a:p>
          <a:p>
            <a:endParaRPr lang="ko-KR"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051720" y="2564904"/>
            <a:ext cx="5112568" cy="1584176"/>
          </a:xfrm>
        </p:spPr>
        <p:txBody>
          <a:bodyPr/>
          <a:lstStyle/>
          <a:p>
            <a:pPr algn="ctr"/>
            <a:r>
              <a:rPr lang="en-US" altLang="ko-KR" dirty="0" smtClean="0"/>
              <a:t>HVALA </a:t>
            </a:r>
            <a:br>
              <a:rPr lang="en-US" altLang="ko-KR" dirty="0" smtClean="0"/>
            </a:br>
            <a:r>
              <a:rPr lang="en-US" altLang="ko-KR" dirty="0" smtClean="0"/>
              <a:t>Thank you</a:t>
            </a:r>
            <a:endParaRPr lang="ko-KR" altLang="en-US" dirty="0"/>
          </a:p>
        </p:txBody>
      </p:sp>
    </p:spTree>
  </p:cSld>
  <p:clrMapOvr>
    <a:masterClrMapping/>
  </p:clrMapOvr>
  <p:transition advTm="92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제목 1"/>
          <p:cNvSpPr>
            <a:spLocks noGrp="1"/>
          </p:cNvSpPr>
          <p:nvPr>
            <p:ph type="title"/>
          </p:nvPr>
        </p:nvSpPr>
        <p:spPr/>
        <p:txBody>
          <a:bodyPr/>
          <a:lstStyle/>
          <a:p>
            <a:r>
              <a:rPr lang="en-US" altLang="ko-KR" dirty="0" smtClean="0">
                <a:latin typeface="Times New Roman" pitchFamily="18" charset="0"/>
                <a:cs typeface="Times New Roman" pitchFamily="18" charset="0"/>
              </a:rPr>
              <a:t>RCM nesting</a:t>
            </a:r>
            <a:br>
              <a:rPr lang="en-US" altLang="ko-KR" dirty="0" smtClean="0">
                <a:latin typeface="Times New Roman" pitchFamily="18" charset="0"/>
                <a:cs typeface="Times New Roman" pitchFamily="18" charset="0"/>
              </a:rPr>
            </a:br>
            <a:r>
              <a:rPr lang="en-US" altLang="ko-KR" sz="3600" dirty="0" smtClean="0">
                <a:latin typeface="Times New Roman" pitchFamily="18" charset="0"/>
                <a:cs typeface="Times New Roman" pitchFamily="18" charset="0"/>
              </a:rPr>
              <a:t>for Climate Change Projection</a:t>
            </a:r>
            <a:endParaRPr lang="ko-KR" altLang="en-US" sz="3600" dirty="0" smtClean="0">
              <a:latin typeface="Times New Roman" pitchFamily="18" charset="0"/>
              <a:cs typeface="Times New Roman" pitchFamily="18" charset="0"/>
            </a:endParaRPr>
          </a:p>
        </p:txBody>
      </p:sp>
      <p:sp>
        <p:nvSpPr>
          <p:cNvPr id="4" name="슬라이드 번호 개체 틀 3"/>
          <p:cNvSpPr>
            <a:spLocks noGrp="1"/>
          </p:cNvSpPr>
          <p:nvPr>
            <p:ph type="sldNum" sz="quarter" idx="12"/>
          </p:nvPr>
        </p:nvSpPr>
        <p:spPr/>
        <p:txBody>
          <a:bodyPr/>
          <a:lstStyle/>
          <a:p>
            <a:pPr>
              <a:defRPr/>
            </a:pPr>
            <a:fld id="{D3EEB168-B6F4-43A2-9798-FEE4D23B9195}" type="slidenum">
              <a:rPr lang="ko-KR" altLang="en-US" smtClean="0"/>
              <a:pPr>
                <a:defRPr/>
              </a:pPr>
              <a:t>25</a:t>
            </a:fld>
            <a:endParaRPr lang="ko-KR" altLang="en-US"/>
          </a:p>
        </p:txBody>
      </p:sp>
      <p:grpSp>
        <p:nvGrpSpPr>
          <p:cNvPr id="2" name="그룹 17"/>
          <p:cNvGrpSpPr>
            <a:grpSpLocks/>
          </p:cNvGrpSpPr>
          <p:nvPr/>
        </p:nvGrpSpPr>
        <p:grpSpPr bwMode="auto">
          <a:xfrm>
            <a:off x="1071563" y="2100263"/>
            <a:ext cx="7072312" cy="4114800"/>
            <a:chOff x="1035844" y="2214554"/>
            <a:chExt cx="7072312" cy="4114800"/>
          </a:xfrm>
        </p:grpSpPr>
        <p:pic>
          <p:nvPicPr>
            <p:cNvPr id="51211" name="그림 4" descr="npacific_grd.jpg"/>
            <p:cNvPicPr>
              <a:picLocks noChangeAspect="1"/>
            </p:cNvPicPr>
            <p:nvPr/>
          </p:nvPicPr>
          <p:blipFill>
            <a:blip r:embed="rId3" cstate="print"/>
            <a:srcRect l="6250" t="16666" r="7813" b="16667"/>
            <a:stretch>
              <a:fillRect/>
            </a:stretch>
          </p:blipFill>
          <p:spPr bwMode="auto">
            <a:xfrm>
              <a:off x="1035844" y="2214554"/>
              <a:ext cx="7072312" cy="4114800"/>
            </a:xfrm>
            <a:prstGeom prst="rect">
              <a:avLst/>
            </a:prstGeom>
            <a:noFill/>
            <a:ln w="9525">
              <a:noFill/>
              <a:miter lim="800000"/>
              <a:headEnd/>
              <a:tailEnd/>
            </a:ln>
          </p:spPr>
        </p:pic>
        <p:sp>
          <p:nvSpPr>
            <p:cNvPr id="6" name="직사각형 5"/>
            <p:cNvSpPr/>
            <p:nvPr/>
          </p:nvSpPr>
          <p:spPr>
            <a:xfrm>
              <a:off x="1821656" y="3057516"/>
              <a:ext cx="2320925" cy="18573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defRPr/>
              </a:pPr>
              <a:endParaRPr lang="ko-KR" altLang="en-US"/>
            </a:p>
          </p:txBody>
        </p:sp>
        <p:sp>
          <p:nvSpPr>
            <p:cNvPr id="7" name="직사각형 6"/>
            <p:cNvSpPr/>
            <p:nvPr/>
          </p:nvSpPr>
          <p:spPr>
            <a:xfrm>
              <a:off x="2570956" y="3200391"/>
              <a:ext cx="571500" cy="8572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defRPr/>
              </a:pPr>
              <a:endParaRPr lang="ko-KR" altLang="en-US"/>
            </a:p>
          </p:txBody>
        </p:sp>
      </p:grpSp>
      <p:sp>
        <p:nvSpPr>
          <p:cNvPr id="51205" name="TextBox 18"/>
          <p:cNvSpPr txBox="1">
            <a:spLocks noChangeArrowheads="1"/>
          </p:cNvSpPr>
          <p:nvPr/>
        </p:nvSpPr>
        <p:spPr bwMode="auto">
          <a:xfrm>
            <a:off x="0" y="1558925"/>
            <a:ext cx="9215438" cy="369332"/>
          </a:xfrm>
          <a:prstGeom prst="rect">
            <a:avLst/>
          </a:prstGeom>
          <a:noFill/>
          <a:ln w="9525">
            <a:noFill/>
            <a:miter lim="800000"/>
            <a:headEnd/>
            <a:tailEnd/>
          </a:ln>
        </p:spPr>
        <p:txBody>
          <a:bodyPr>
            <a:spAutoFit/>
          </a:bodyPr>
          <a:lstStyle/>
          <a:p>
            <a:pPr algn="ctr"/>
            <a:r>
              <a:rPr lang="en-US" altLang="ko-KR" sz="1800" b="1" dirty="0">
                <a:latin typeface="Times New Roman" pitchFamily="18" charset="0"/>
                <a:cs typeface="Times New Roman" pitchFamily="18" charset="0"/>
              </a:rPr>
              <a:t>North </a:t>
            </a:r>
            <a:r>
              <a:rPr lang="en-US" altLang="ko-KR" sz="1800" b="1" dirty="0" smtClean="0">
                <a:latin typeface="Times New Roman" pitchFamily="18" charset="0"/>
                <a:cs typeface="Times New Roman" pitchFamily="18" charset="0"/>
              </a:rPr>
              <a:t>Pacific(Ocean only) </a:t>
            </a:r>
            <a:r>
              <a:rPr lang="en-US" altLang="ko-KR" sz="1800" b="1" dirty="0">
                <a:latin typeface="Times New Roman" pitchFamily="18" charset="0"/>
                <a:cs typeface="Times New Roman" pitchFamily="18" charset="0"/>
              </a:rPr>
              <a:t>→ </a:t>
            </a:r>
            <a:r>
              <a:rPr lang="en-US" altLang="ko-KR" sz="1800" b="1" dirty="0" smtClean="0">
                <a:latin typeface="Times New Roman" pitchFamily="18" charset="0"/>
                <a:cs typeface="Times New Roman" pitchFamily="18" charset="0"/>
              </a:rPr>
              <a:t>Western N. Pacific (ocean only) </a:t>
            </a:r>
            <a:r>
              <a:rPr lang="en-US" altLang="ko-KR" sz="1800" b="1" dirty="0">
                <a:latin typeface="Times New Roman" pitchFamily="18" charset="0"/>
                <a:cs typeface="Times New Roman" pitchFamily="18" charset="0"/>
              </a:rPr>
              <a:t>→ East Sea (Coupled Model)</a:t>
            </a:r>
            <a:endParaRPr lang="ko-KR" altLang="en-US" sz="1800" b="1" dirty="0">
              <a:latin typeface="Times New Roman" pitchFamily="18" charset="0"/>
              <a:cs typeface="Times New Roman" pitchFamily="18" charset="0"/>
            </a:endParaRPr>
          </a:p>
        </p:txBody>
      </p:sp>
      <p:sp>
        <p:nvSpPr>
          <p:cNvPr id="15" name="TextBox 14"/>
          <p:cNvSpPr txBox="1"/>
          <p:nvPr/>
        </p:nvSpPr>
        <p:spPr>
          <a:xfrm>
            <a:off x="5508104" y="5229200"/>
            <a:ext cx="2232248" cy="461665"/>
          </a:xfrm>
          <a:prstGeom prst="rect">
            <a:avLst/>
          </a:prstGeom>
          <a:noFill/>
        </p:spPr>
        <p:txBody>
          <a:bodyPr wrap="square" rtlCol="0">
            <a:spAutoFit/>
          </a:bodyPr>
          <a:lstStyle/>
          <a:p>
            <a:r>
              <a:rPr lang="en-US" altLang="ko-KR" dirty="0" smtClean="0">
                <a:latin typeface="Times New Roman" pitchFamily="18" charset="0"/>
                <a:cs typeface="Times New Roman" pitchFamily="18" charset="0"/>
              </a:rPr>
              <a:t>1/6 x 1/6 deg.</a:t>
            </a:r>
            <a:endParaRPr lang="ko-KR" altLang="en-US" dirty="0">
              <a:latin typeface="Times New Roman" pitchFamily="18" charset="0"/>
              <a:cs typeface="Times New Roman" pitchFamily="18" charset="0"/>
            </a:endParaRPr>
          </a:p>
        </p:txBody>
      </p:sp>
      <p:sp>
        <p:nvSpPr>
          <p:cNvPr id="16" name="TextBox 15"/>
          <p:cNvSpPr txBox="1"/>
          <p:nvPr/>
        </p:nvSpPr>
        <p:spPr>
          <a:xfrm>
            <a:off x="4139952" y="4191471"/>
            <a:ext cx="2232248" cy="461665"/>
          </a:xfrm>
          <a:prstGeom prst="rect">
            <a:avLst/>
          </a:prstGeom>
          <a:noFill/>
        </p:spPr>
        <p:txBody>
          <a:bodyPr wrap="square" rtlCol="0">
            <a:spAutoFit/>
          </a:bodyPr>
          <a:lstStyle/>
          <a:p>
            <a:r>
              <a:rPr lang="en-US" altLang="ko-KR" dirty="0" smtClean="0">
                <a:latin typeface="Times New Roman" pitchFamily="18" charset="0"/>
                <a:cs typeface="Times New Roman" pitchFamily="18" charset="0"/>
              </a:rPr>
              <a:t>1/12 x 1/12 deg.</a:t>
            </a:r>
            <a:endParaRPr lang="ko-KR" altLang="en-US" dirty="0">
              <a:latin typeface="Times New Roman" pitchFamily="18" charset="0"/>
              <a:cs typeface="Times New Roman" pitchFamily="18" charset="0"/>
            </a:endParaRPr>
          </a:p>
        </p:txBody>
      </p:sp>
      <p:sp>
        <p:nvSpPr>
          <p:cNvPr id="21" name="TextBox 20"/>
          <p:cNvSpPr txBox="1"/>
          <p:nvPr/>
        </p:nvSpPr>
        <p:spPr>
          <a:xfrm>
            <a:off x="3203848" y="3283892"/>
            <a:ext cx="2232248" cy="461665"/>
          </a:xfrm>
          <a:prstGeom prst="rect">
            <a:avLst/>
          </a:prstGeom>
          <a:noFill/>
        </p:spPr>
        <p:txBody>
          <a:bodyPr wrap="square" rtlCol="0">
            <a:spAutoFit/>
          </a:bodyPr>
          <a:lstStyle/>
          <a:p>
            <a:r>
              <a:rPr lang="en-US" altLang="ko-KR" dirty="0" smtClean="0">
                <a:latin typeface="Times New Roman" pitchFamily="18" charset="0"/>
                <a:cs typeface="Times New Roman" pitchFamily="18" charset="0"/>
              </a:rPr>
              <a:t>1/24 x 1/24 deg.</a:t>
            </a:r>
            <a:endParaRPr lang="ko-KR" alt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제목 1"/>
          <p:cNvSpPr>
            <a:spLocks noGrp="1"/>
          </p:cNvSpPr>
          <p:nvPr>
            <p:ph type="title"/>
          </p:nvPr>
        </p:nvSpPr>
        <p:spPr>
          <a:xfrm>
            <a:off x="1609328" y="274638"/>
            <a:ext cx="7283152" cy="1143000"/>
          </a:xfrm>
        </p:spPr>
        <p:txBody>
          <a:bodyPr/>
          <a:lstStyle/>
          <a:p>
            <a:r>
              <a:rPr lang="en-US" altLang="ko-KR" dirty="0" smtClean="0">
                <a:latin typeface="Times New Roman" panose="02020603050405020304" pitchFamily="18" charset="0"/>
                <a:cs typeface="Times New Roman" panose="02020603050405020304" pitchFamily="18" charset="0"/>
              </a:rPr>
              <a:t>Projected Ocean Warming</a:t>
            </a:r>
            <a:br>
              <a:rPr lang="en-US" altLang="ko-KR" dirty="0" smtClean="0">
                <a:latin typeface="Times New Roman" panose="02020603050405020304" pitchFamily="18" charset="0"/>
                <a:cs typeface="Times New Roman" panose="02020603050405020304" pitchFamily="18" charset="0"/>
              </a:rPr>
            </a:br>
            <a:r>
              <a:rPr lang="en-US" altLang="ko-KR" sz="2800" dirty="0" smtClean="0">
                <a:latin typeface="Times New Roman" panose="02020603050405020304" pitchFamily="18" charset="0"/>
                <a:cs typeface="Times New Roman" panose="02020603050405020304" pitchFamily="18" charset="0"/>
              </a:rPr>
              <a:t>winter (2081~2100 – 1981~2000)</a:t>
            </a:r>
            <a:endParaRPr lang="ko-KR" altLang="en-US" sz="2800" dirty="0" smtClean="0">
              <a:latin typeface="Times New Roman" panose="02020603050405020304" pitchFamily="18" charset="0"/>
              <a:cs typeface="Times New Roman" panose="02020603050405020304" pitchFamily="18" charset="0"/>
            </a:endParaRPr>
          </a:p>
        </p:txBody>
      </p:sp>
      <p:pic>
        <p:nvPicPr>
          <p:cNvPr id="13314" name="내용 개체 틀 6" descr="plot_sst_ssh_winter.gif"/>
          <p:cNvPicPr>
            <a:picLocks noGrp="1" noChangeAspect="1"/>
          </p:cNvPicPr>
          <p:nvPr>
            <p:ph idx="1"/>
          </p:nvPr>
        </p:nvPicPr>
        <p:blipFill>
          <a:blip r:embed="rId3" cstate="print"/>
          <a:srcRect l="5491" t="12728" r="1154" b="10904"/>
          <a:stretch>
            <a:fillRect/>
          </a:stretch>
        </p:blipFill>
        <p:spPr>
          <a:xfrm>
            <a:off x="539552" y="1916832"/>
            <a:ext cx="6410244" cy="4525963"/>
          </a:xfrm>
        </p:spPr>
      </p:pic>
      <p:sp>
        <p:nvSpPr>
          <p:cNvPr id="4" name="슬라이드 번호 개체 틀 3"/>
          <p:cNvSpPr>
            <a:spLocks noGrp="1"/>
          </p:cNvSpPr>
          <p:nvPr>
            <p:ph type="sldNum" sz="quarter" idx="12"/>
          </p:nvPr>
        </p:nvSpPr>
        <p:spPr>
          <a:xfrm>
            <a:off x="6553200" y="6701557"/>
            <a:ext cx="2133600" cy="365125"/>
          </a:xfrm>
        </p:spPr>
        <p:txBody>
          <a:bodyPr/>
          <a:lstStyle/>
          <a:p>
            <a:fld id="{6E15310C-B2E8-4E4E-9505-316A1D3319DD}" type="slidenum">
              <a:rPr lang="ko-KR" altLang="en-US" smtClean="0"/>
              <a:pPr/>
              <a:t>26</a:t>
            </a:fld>
            <a:endParaRPr lang="ko-KR" altLang="en-US"/>
          </a:p>
        </p:txBody>
      </p:sp>
      <p:sp>
        <p:nvSpPr>
          <p:cNvPr id="6" name="TextBox 5"/>
          <p:cNvSpPr txBox="1"/>
          <p:nvPr/>
        </p:nvSpPr>
        <p:spPr>
          <a:xfrm>
            <a:off x="755576" y="2350621"/>
            <a:ext cx="3024336" cy="646331"/>
          </a:xfrm>
          <a:prstGeom prst="rect">
            <a:avLst/>
          </a:prstGeom>
          <a:noFill/>
        </p:spPr>
        <p:txBody>
          <a:bodyPr wrap="square" rtlCol="0">
            <a:spAutoFit/>
          </a:bodyPr>
          <a:lstStyle/>
          <a:p>
            <a:pPr algn="ctr"/>
            <a:r>
              <a:rPr lang="en-US" altLang="ko-KR" sz="1800" dirty="0" smtClean="0">
                <a:latin typeface="Times New Roman" pitchFamily="18" charset="0"/>
                <a:cs typeface="Times New Roman" pitchFamily="18" charset="0"/>
              </a:rPr>
              <a:t>Color shading: SST change</a:t>
            </a:r>
          </a:p>
          <a:p>
            <a:pPr algn="ctr"/>
            <a:r>
              <a:rPr lang="en-US" altLang="ko-KR" sz="1800" dirty="0" smtClean="0">
                <a:latin typeface="Times New Roman" pitchFamily="18" charset="0"/>
                <a:cs typeface="Times New Roman" pitchFamily="18" charset="0"/>
              </a:rPr>
              <a:t>Contours: SSH (red-future)</a:t>
            </a:r>
            <a:endParaRPr lang="ko-KR" altLang="en-US" sz="1800" dirty="0">
              <a:latin typeface="Times New Roman" pitchFamily="18" charset="0"/>
              <a:cs typeface="Times New Roman" pitchFamily="18" charset="0"/>
            </a:endParaRPr>
          </a:p>
        </p:txBody>
      </p:sp>
      <p:grpSp>
        <p:nvGrpSpPr>
          <p:cNvPr id="3" name="그룹 9"/>
          <p:cNvGrpSpPr/>
          <p:nvPr/>
        </p:nvGrpSpPr>
        <p:grpSpPr>
          <a:xfrm>
            <a:off x="4211960" y="2923766"/>
            <a:ext cx="4824536" cy="2308324"/>
            <a:chOff x="4211960" y="2923766"/>
            <a:chExt cx="4824536" cy="2308324"/>
          </a:xfrm>
        </p:grpSpPr>
        <p:sp>
          <p:nvSpPr>
            <p:cNvPr id="2" name="TextBox 1"/>
            <p:cNvSpPr txBox="1"/>
            <p:nvPr/>
          </p:nvSpPr>
          <p:spPr>
            <a:xfrm>
              <a:off x="7380312" y="2923766"/>
              <a:ext cx="1656184" cy="2308324"/>
            </a:xfrm>
            <a:prstGeom prst="rect">
              <a:avLst/>
            </a:prstGeom>
            <a:noFill/>
          </p:spPr>
          <p:txBody>
            <a:bodyPr wrap="square" rtlCol="0">
              <a:spAutoFit/>
            </a:bodyPr>
            <a:lstStyle/>
            <a:p>
              <a:r>
                <a:rPr lang="en-US" altLang="ko-KR" dirty="0" smtClean="0">
                  <a:latin typeface="Times New Roman" panose="02020603050405020304" pitchFamily="18" charset="0"/>
                  <a:cs typeface="Times New Roman" panose="02020603050405020304" pitchFamily="18" charset="0"/>
                </a:rPr>
                <a:t>Relative smaller warming: southward shift of </a:t>
              </a:r>
              <a:r>
                <a:rPr lang="en-US" altLang="ko-KR" dirty="0" err="1" smtClean="0">
                  <a:latin typeface="Times New Roman" panose="02020603050405020304" pitchFamily="18" charset="0"/>
                  <a:cs typeface="Times New Roman" panose="02020603050405020304" pitchFamily="18" charset="0"/>
                </a:rPr>
                <a:t>Kuroshio</a:t>
              </a:r>
              <a:endParaRPr lang="ko-KR" altLang="en-US" dirty="0">
                <a:latin typeface="Times New Roman" panose="02020603050405020304" pitchFamily="18" charset="0"/>
                <a:cs typeface="Times New Roman" panose="02020603050405020304" pitchFamily="18" charset="0"/>
              </a:endParaRPr>
            </a:p>
          </p:txBody>
        </p:sp>
        <p:sp>
          <p:nvSpPr>
            <p:cNvPr id="9" name="타원 8"/>
            <p:cNvSpPr/>
            <p:nvPr/>
          </p:nvSpPr>
          <p:spPr>
            <a:xfrm>
              <a:off x="4211960" y="3135331"/>
              <a:ext cx="2592288" cy="9268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직선 화살표 연결선 10"/>
            <p:cNvCxnSpPr/>
            <p:nvPr/>
          </p:nvCxnSpPr>
          <p:spPr>
            <a:xfrm>
              <a:off x="6804248" y="3598737"/>
              <a:ext cx="576064"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직사각형 13"/>
          <p:cNvSpPr/>
          <p:nvPr/>
        </p:nvSpPr>
        <p:spPr>
          <a:xfrm>
            <a:off x="395536" y="1340768"/>
            <a:ext cx="6408712" cy="646331"/>
          </a:xfrm>
          <a:prstGeom prst="rect">
            <a:avLst/>
          </a:prstGeom>
        </p:spPr>
        <p:txBody>
          <a:bodyPr wrap="square">
            <a:spAutoFit/>
          </a:bodyPr>
          <a:lstStyle/>
          <a:p>
            <a:pPr algn="ctr"/>
            <a:r>
              <a:rPr lang="en-US" altLang="ko-KR" sz="1800" dirty="0">
                <a:latin typeface="Times New Roman" panose="02020603050405020304" pitchFamily="18" charset="0"/>
                <a:cs typeface="Times New Roman" panose="02020603050405020304" pitchFamily="18" charset="0"/>
              </a:rPr>
              <a:t>Ocean projection with a </a:t>
            </a:r>
            <a:r>
              <a:rPr lang="en-US" altLang="ko-KR" sz="1800" dirty="0" smtClean="0">
                <a:latin typeface="Times New Roman" panose="02020603050405020304" pitchFamily="18" charset="0"/>
                <a:cs typeface="Times New Roman" panose="02020603050405020304" pitchFamily="18" charset="0"/>
              </a:rPr>
              <a:t>GCM(CanESM2) </a:t>
            </a:r>
            <a:r>
              <a:rPr lang="en-US" altLang="ko-KR" sz="1800" dirty="0">
                <a:latin typeface="Times New Roman" panose="02020603050405020304" pitchFamily="18" charset="0"/>
                <a:cs typeface="Times New Roman" panose="02020603050405020304" pitchFamily="18" charset="0"/>
              </a:rPr>
              <a:t>atmospheric </a:t>
            </a:r>
            <a:r>
              <a:rPr lang="en-US" altLang="ko-KR" sz="1800" dirty="0" smtClean="0">
                <a:latin typeface="Times New Roman" panose="02020603050405020304" pitchFamily="18" charset="0"/>
                <a:cs typeface="Times New Roman" panose="02020603050405020304" pitchFamily="18" charset="0"/>
              </a:rPr>
              <a:t>forcing</a:t>
            </a:r>
          </a:p>
          <a:p>
            <a:pPr algn="ctr"/>
            <a:r>
              <a:rPr lang="en-US" altLang="ko-KR" sz="1800" dirty="0" smtClean="0">
                <a:latin typeface="Times New Roman" panose="02020603050405020304" pitchFamily="18" charset="0"/>
                <a:cs typeface="Times New Roman" panose="02020603050405020304" pitchFamily="18" charset="0"/>
              </a:rPr>
              <a:t> (pseudo global warming)</a:t>
            </a:r>
            <a:endParaRPr lang="ko-KR"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0949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230832" y="-27384"/>
            <a:ext cx="8229600" cy="1143000"/>
          </a:xfrm>
        </p:spPr>
        <p:txBody>
          <a:bodyPr/>
          <a:lstStyle/>
          <a:p>
            <a:r>
              <a:rPr lang="en-US" altLang="ko-KR" dirty="0" smtClean="0">
                <a:latin typeface="Times New Roman" pitchFamily="18" charset="0"/>
                <a:cs typeface="Times New Roman" pitchFamily="18" charset="0"/>
              </a:rPr>
              <a:t>Integrated RCM</a:t>
            </a:r>
            <a:endParaRPr lang="ko-KR" altLang="en-US"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1916832"/>
            <a:ext cx="7729731" cy="4334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51520" y="0"/>
            <a:ext cx="8229600" cy="1143000"/>
          </a:xfrm>
        </p:spPr>
        <p:txBody>
          <a:bodyPr/>
          <a:lstStyle/>
          <a:p>
            <a:r>
              <a:rPr lang="en-US" altLang="ko-KR" dirty="0" smtClean="0"/>
              <a:t>Nutrient Supply</a:t>
            </a:r>
            <a:br>
              <a:rPr lang="en-US" altLang="ko-KR" dirty="0" smtClean="0"/>
            </a:br>
            <a:r>
              <a:rPr lang="en-US" altLang="ko-KR" dirty="0" smtClean="0"/>
              <a:t>through the Korea Strait</a:t>
            </a:r>
            <a:endParaRPr lang="ko-KR" altLang="en-US" dirty="0"/>
          </a:p>
        </p:txBody>
      </p:sp>
      <p:sp>
        <p:nvSpPr>
          <p:cNvPr id="4" name="직사각형 3"/>
          <p:cNvSpPr/>
          <p:nvPr/>
        </p:nvSpPr>
        <p:spPr>
          <a:xfrm>
            <a:off x="3563888" y="1268760"/>
            <a:ext cx="1858201" cy="369332"/>
          </a:xfrm>
          <a:prstGeom prst="rect">
            <a:avLst/>
          </a:prstGeom>
        </p:spPr>
        <p:txBody>
          <a:bodyPr wrap="none">
            <a:spAutoFit/>
          </a:bodyPr>
          <a:lstStyle/>
          <a:p>
            <a:r>
              <a:rPr lang="en-US" altLang="ko-KR" dirty="0" smtClean="0">
                <a:latin typeface="Times New Roman" pitchFamily="18" charset="0"/>
                <a:cs typeface="Times New Roman" pitchFamily="18" charset="0"/>
              </a:rPr>
              <a:t>(</a:t>
            </a:r>
            <a:r>
              <a:rPr lang="en-US" altLang="ko-KR" dirty="0" err="1" smtClean="0">
                <a:latin typeface="Times New Roman" pitchFamily="18" charset="0"/>
                <a:cs typeface="Times New Roman" pitchFamily="18" charset="0"/>
              </a:rPr>
              <a:t>Kawk</a:t>
            </a:r>
            <a:r>
              <a:rPr lang="en-US" altLang="ko-KR" dirty="0" smtClean="0">
                <a:latin typeface="Times New Roman" pitchFamily="18" charset="0"/>
                <a:cs typeface="Times New Roman" pitchFamily="18" charset="0"/>
              </a:rPr>
              <a:t> et al 2013)</a:t>
            </a:r>
            <a:endParaRPr lang="ko-KR" altLang="en-US"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2033465"/>
            <a:ext cx="2435721" cy="388977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자유형 5"/>
          <p:cNvSpPr/>
          <p:nvPr/>
        </p:nvSpPr>
        <p:spPr>
          <a:xfrm>
            <a:off x="1401288" y="3918857"/>
            <a:ext cx="403761" cy="1448790"/>
          </a:xfrm>
          <a:custGeom>
            <a:avLst/>
            <a:gdLst>
              <a:gd name="connsiteX0" fmla="*/ 356260 w 403761"/>
              <a:gd name="connsiteY0" fmla="*/ 1448790 h 1448790"/>
              <a:gd name="connsiteX1" fmla="*/ 213756 w 403761"/>
              <a:gd name="connsiteY1" fmla="*/ 1413164 h 1448790"/>
              <a:gd name="connsiteX2" fmla="*/ 142504 w 403761"/>
              <a:gd name="connsiteY2" fmla="*/ 1389413 h 1448790"/>
              <a:gd name="connsiteX3" fmla="*/ 106878 w 403761"/>
              <a:gd name="connsiteY3" fmla="*/ 1318161 h 1448790"/>
              <a:gd name="connsiteX4" fmla="*/ 71252 w 403761"/>
              <a:gd name="connsiteY4" fmla="*/ 1294411 h 1448790"/>
              <a:gd name="connsiteX5" fmla="*/ 35626 w 403761"/>
              <a:gd name="connsiteY5" fmla="*/ 1021278 h 1448790"/>
              <a:gd name="connsiteX6" fmla="*/ 23751 w 403761"/>
              <a:gd name="connsiteY6" fmla="*/ 961901 h 1448790"/>
              <a:gd name="connsiteX7" fmla="*/ 0 w 403761"/>
              <a:gd name="connsiteY7" fmla="*/ 736270 h 1448790"/>
              <a:gd name="connsiteX8" fmla="*/ 23751 w 403761"/>
              <a:gd name="connsiteY8" fmla="*/ 641268 h 1448790"/>
              <a:gd name="connsiteX9" fmla="*/ 47502 w 403761"/>
              <a:gd name="connsiteY9" fmla="*/ 570016 h 1448790"/>
              <a:gd name="connsiteX10" fmla="*/ 59377 w 403761"/>
              <a:gd name="connsiteY10" fmla="*/ 534390 h 1448790"/>
              <a:gd name="connsiteX11" fmla="*/ 83128 w 403761"/>
              <a:gd name="connsiteY11" fmla="*/ 403761 h 1448790"/>
              <a:gd name="connsiteX12" fmla="*/ 106878 w 403761"/>
              <a:gd name="connsiteY12" fmla="*/ 332509 h 1448790"/>
              <a:gd name="connsiteX13" fmla="*/ 118754 w 403761"/>
              <a:gd name="connsiteY13" fmla="*/ 296883 h 1448790"/>
              <a:gd name="connsiteX14" fmla="*/ 178130 w 403761"/>
              <a:gd name="connsiteY14" fmla="*/ 225631 h 1448790"/>
              <a:gd name="connsiteX15" fmla="*/ 201881 w 403761"/>
              <a:gd name="connsiteY15" fmla="*/ 190005 h 1448790"/>
              <a:gd name="connsiteX16" fmla="*/ 273133 w 403761"/>
              <a:gd name="connsiteY16" fmla="*/ 142504 h 1448790"/>
              <a:gd name="connsiteX17" fmla="*/ 356260 w 403761"/>
              <a:gd name="connsiteY17" fmla="*/ 59377 h 1448790"/>
              <a:gd name="connsiteX18" fmla="*/ 403761 w 403761"/>
              <a:gd name="connsiteY18" fmla="*/ 0 h 14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1" h="1448790">
                <a:moveTo>
                  <a:pt x="356260" y="1448790"/>
                </a:moveTo>
                <a:cubicBezTo>
                  <a:pt x="283287" y="1434195"/>
                  <a:pt x="295358" y="1438272"/>
                  <a:pt x="213756" y="1413164"/>
                </a:cubicBezTo>
                <a:cubicBezTo>
                  <a:pt x="189828" y="1405801"/>
                  <a:pt x="142504" y="1389413"/>
                  <a:pt x="142504" y="1389413"/>
                </a:cubicBezTo>
                <a:cubicBezTo>
                  <a:pt x="132846" y="1360437"/>
                  <a:pt x="129899" y="1341182"/>
                  <a:pt x="106878" y="1318161"/>
                </a:cubicBezTo>
                <a:cubicBezTo>
                  <a:pt x="96786" y="1308069"/>
                  <a:pt x="83127" y="1302328"/>
                  <a:pt x="71252" y="1294411"/>
                </a:cubicBezTo>
                <a:cubicBezTo>
                  <a:pt x="22469" y="1148057"/>
                  <a:pt x="58981" y="1278178"/>
                  <a:pt x="35626" y="1021278"/>
                </a:cubicBezTo>
                <a:cubicBezTo>
                  <a:pt x="33799" y="1001177"/>
                  <a:pt x="26605" y="981882"/>
                  <a:pt x="23751" y="961901"/>
                </a:cubicBezTo>
                <a:cubicBezTo>
                  <a:pt x="18331" y="923958"/>
                  <a:pt x="3403" y="770303"/>
                  <a:pt x="0" y="736270"/>
                </a:cubicBezTo>
                <a:cubicBezTo>
                  <a:pt x="7917" y="704603"/>
                  <a:pt x="14783" y="672654"/>
                  <a:pt x="23751" y="641268"/>
                </a:cubicBezTo>
                <a:cubicBezTo>
                  <a:pt x="30629" y="617196"/>
                  <a:pt x="39585" y="593767"/>
                  <a:pt x="47502" y="570016"/>
                </a:cubicBezTo>
                <a:cubicBezTo>
                  <a:pt x="51460" y="558141"/>
                  <a:pt x="57319" y="546737"/>
                  <a:pt x="59377" y="534390"/>
                </a:cubicBezTo>
                <a:cubicBezTo>
                  <a:pt x="63259" y="511100"/>
                  <a:pt x="76012" y="429853"/>
                  <a:pt x="83128" y="403761"/>
                </a:cubicBezTo>
                <a:cubicBezTo>
                  <a:pt x="89715" y="379608"/>
                  <a:pt x="98961" y="356260"/>
                  <a:pt x="106878" y="332509"/>
                </a:cubicBezTo>
                <a:cubicBezTo>
                  <a:pt x="110836" y="320634"/>
                  <a:pt x="111811" y="307299"/>
                  <a:pt x="118754" y="296883"/>
                </a:cubicBezTo>
                <a:cubicBezTo>
                  <a:pt x="177716" y="208437"/>
                  <a:pt x="101939" y="317059"/>
                  <a:pt x="178130" y="225631"/>
                </a:cubicBezTo>
                <a:cubicBezTo>
                  <a:pt x="187267" y="214667"/>
                  <a:pt x="191140" y="199403"/>
                  <a:pt x="201881" y="190005"/>
                </a:cubicBezTo>
                <a:cubicBezTo>
                  <a:pt x="223363" y="171208"/>
                  <a:pt x="273133" y="142504"/>
                  <a:pt x="273133" y="142504"/>
                </a:cubicBezTo>
                <a:cubicBezTo>
                  <a:pt x="327578" y="60837"/>
                  <a:pt x="293554" y="80278"/>
                  <a:pt x="356260" y="59377"/>
                </a:cubicBezTo>
                <a:cubicBezTo>
                  <a:pt x="398145" y="17492"/>
                  <a:pt x="384376" y="38772"/>
                  <a:pt x="403761" y="0"/>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그룹 10"/>
          <p:cNvGrpSpPr/>
          <p:nvPr/>
        </p:nvGrpSpPr>
        <p:grpSpPr>
          <a:xfrm>
            <a:off x="3131840" y="1844824"/>
            <a:ext cx="5343465" cy="4491608"/>
            <a:chOff x="3131839" y="1844824"/>
            <a:chExt cx="5343465" cy="4491608"/>
          </a:xfrm>
        </p:grpSpPr>
        <p:pic>
          <p:nvPicPr>
            <p:cNvPr id="3" name="Picture 2"/>
            <p:cNvPicPr>
              <a:picLocks noChangeAspect="1" noChangeArrowheads="1"/>
            </p:cNvPicPr>
            <p:nvPr/>
          </p:nvPicPr>
          <p:blipFill>
            <a:blip r:embed="rId4" cstate="print"/>
            <a:srcRect/>
            <a:stretch>
              <a:fillRect/>
            </a:stretch>
          </p:blipFill>
          <p:spPr bwMode="auto">
            <a:xfrm>
              <a:off x="3131839" y="1844824"/>
              <a:ext cx="5343465" cy="4491608"/>
            </a:xfrm>
            <a:prstGeom prst="rect">
              <a:avLst/>
            </a:prstGeom>
            <a:noFill/>
            <a:ln w="9525">
              <a:noFill/>
              <a:miter lim="800000"/>
              <a:headEnd/>
              <a:tailEnd/>
            </a:ln>
          </p:spPr>
        </p:pic>
        <p:sp>
          <p:nvSpPr>
            <p:cNvPr id="7" name="자유형 6"/>
            <p:cNvSpPr/>
            <p:nvPr/>
          </p:nvSpPr>
          <p:spPr>
            <a:xfrm>
              <a:off x="3231931" y="3439511"/>
              <a:ext cx="5044966" cy="927537"/>
            </a:xfrm>
            <a:custGeom>
              <a:avLst/>
              <a:gdLst>
                <a:gd name="connsiteX0" fmla="*/ 0 w 5044966"/>
                <a:gd name="connsiteY0" fmla="*/ 927537 h 927537"/>
                <a:gd name="connsiteX1" fmla="*/ 835572 w 5044966"/>
                <a:gd name="connsiteY1" fmla="*/ 911772 h 927537"/>
                <a:gd name="connsiteX2" fmla="*/ 1592317 w 5044966"/>
                <a:gd name="connsiteY2" fmla="*/ 801413 h 927537"/>
                <a:gd name="connsiteX3" fmla="*/ 2207172 w 5044966"/>
                <a:gd name="connsiteY3" fmla="*/ 643758 h 927537"/>
                <a:gd name="connsiteX4" fmla="*/ 2948152 w 5044966"/>
                <a:gd name="connsiteY4" fmla="*/ 328448 h 927537"/>
                <a:gd name="connsiteX5" fmla="*/ 3263462 w 5044966"/>
                <a:gd name="connsiteY5" fmla="*/ 186558 h 927537"/>
                <a:gd name="connsiteX6" fmla="*/ 4146331 w 5044966"/>
                <a:gd name="connsiteY6" fmla="*/ 28903 h 927537"/>
                <a:gd name="connsiteX7" fmla="*/ 4572000 w 5044966"/>
                <a:gd name="connsiteY7" fmla="*/ 13137 h 927537"/>
                <a:gd name="connsiteX8" fmla="*/ 5044966 w 5044966"/>
                <a:gd name="connsiteY8" fmla="*/ 13137 h 927537"/>
                <a:gd name="connsiteX9" fmla="*/ 5044966 w 5044966"/>
                <a:gd name="connsiteY9" fmla="*/ 13137 h 9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4966" h="927537">
                  <a:moveTo>
                    <a:pt x="0" y="927537"/>
                  </a:moveTo>
                  <a:lnTo>
                    <a:pt x="835572" y="911772"/>
                  </a:lnTo>
                  <a:cubicBezTo>
                    <a:pt x="1100958" y="890751"/>
                    <a:pt x="1363717" y="846082"/>
                    <a:pt x="1592317" y="801413"/>
                  </a:cubicBezTo>
                  <a:cubicBezTo>
                    <a:pt x="1820917" y="756744"/>
                    <a:pt x="1981200" y="722585"/>
                    <a:pt x="2207172" y="643758"/>
                  </a:cubicBezTo>
                  <a:cubicBezTo>
                    <a:pt x="2433144" y="564931"/>
                    <a:pt x="2772104" y="404648"/>
                    <a:pt x="2948152" y="328448"/>
                  </a:cubicBezTo>
                  <a:cubicBezTo>
                    <a:pt x="3124200" y="252248"/>
                    <a:pt x="3063766" y="236482"/>
                    <a:pt x="3263462" y="186558"/>
                  </a:cubicBezTo>
                  <a:cubicBezTo>
                    <a:pt x="3463158" y="136634"/>
                    <a:pt x="3928241" y="57807"/>
                    <a:pt x="4146331" y="28903"/>
                  </a:cubicBezTo>
                  <a:cubicBezTo>
                    <a:pt x="4364421" y="0"/>
                    <a:pt x="4422228" y="15765"/>
                    <a:pt x="4572000" y="13137"/>
                  </a:cubicBezTo>
                  <a:cubicBezTo>
                    <a:pt x="4721772" y="10509"/>
                    <a:pt x="5044966" y="13137"/>
                    <a:pt x="5044966" y="13137"/>
                  </a:cubicBezTo>
                  <a:lnTo>
                    <a:pt x="5044966" y="13137"/>
                  </a:lnTo>
                </a:path>
              </a:pathLst>
            </a:cu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8" name="자유형 7"/>
            <p:cNvSpPr/>
            <p:nvPr/>
          </p:nvSpPr>
          <p:spPr>
            <a:xfrm>
              <a:off x="3200400" y="3213538"/>
              <a:ext cx="5123793" cy="1989083"/>
            </a:xfrm>
            <a:custGeom>
              <a:avLst/>
              <a:gdLst>
                <a:gd name="connsiteX0" fmla="*/ 0 w 5123793"/>
                <a:gd name="connsiteY0" fmla="*/ 1989083 h 1989083"/>
                <a:gd name="connsiteX1" fmla="*/ 1529255 w 5123793"/>
                <a:gd name="connsiteY1" fmla="*/ 1768365 h 1989083"/>
                <a:gd name="connsiteX2" fmla="*/ 2490952 w 5123793"/>
                <a:gd name="connsiteY2" fmla="*/ 1232338 h 1989083"/>
                <a:gd name="connsiteX3" fmla="*/ 3121572 w 5123793"/>
                <a:gd name="connsiteY3" fmla="*/ 491359 h 1989083"/>
                <a:gd name="connsiteX4" fmla="*/ 3909848 w 5123793"/>
                <a:gd name="connsiteY4" fmla="*/ 128752 h 1989083"/>
                <a:gd name="connsiteX5" fmla="*/ 4603531 w 5123793"/>
                <a:gd name="connsiteY5" fmla="*/ 18393 h 1989083"/>
                <a:gd name="connsiteX6" fmla="*/ 5123793 w 5123793"/>
                <a:gd name="connsiteY6" fmla="*/ 18393 h 198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3793" h="1989083">
                  <a:moveTo>
                    <a:pt x="0" y="1989083"/>
                  </a:moveTo>
                  <a:cubicBezTo>
                    <a:pt x="557048" y="1941786"/>
                    <a:pt x="1114096" y="1894489"/>
                    <a:pt x="1529255" y="1768365"/>
                  </a:cubicBezTo>
                  <a:cubicBezTo>
                    <a:pt x="1944414" y="1642241"/>
                    <a:pt x="2225566" y="1445172"/>
                    <a:pt x="2490952" y="1232338"/>
                  </a:cubicBezTo>
                  <a:cubicBezTo>
                    <a:pt x="2756338" y="1019504"/>
                    <a:pt x="2885089" y="675290"/>
                    <a:pt x="3121572" y="491359"/>
                  </a:cubicBezTo>
                  <a:cubicBezTo>
                    <a:pt x="3358055" y="307428"/>
                    <a:pt x="3662855" y="207580"/>
                    <a:pt x="3909848" y="128752"/>
                  </a:cubicBezTo>
                  <a:cubicBezTo>
                    <a:pt x="4156841" y="49924"/>
                    <a:pt x="4401207" y="36786"/>
                    <a:pt x="4603531" y="18393"/>
                  </a:cubicBezTo>
                  <a:cubicBezTo>
                    <a:pt x="4805855" y="0"/>
                    <a:pt x="4964824" y="9196"/>
                    <a:pt x="5123793" y="18393"/>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9" name="TextBox 8"/>
            <p:cNvSpPr txBox="1"/>
            <p:nvPr/>
          </p:nvSpPr>
          <p:spPr>
            <a:xfrm>
              <a:off x="5076056" y="4797152"/>
              <a:ext cx="1800200" cy="523220"/>
            </a:xfrm>
            <a:prstGeom prst="rect">
              <a:avLst/>
            </a:prstGeom>
            <a:noFill/>
          </p:spPr>
          <p:txBody>
            <a:bodyPr wrap="square" rtlCol="0">
              <a:spAutoFit/>
            </a:bodyPr>
            <a:lstStyle/>
            <a:p>
              <a:r>
                <a:rPr lang="en-US" altLang="ko-KR" sz="2800" b="1" dirty="0" err="1" smtClean="0">
                  <a:solidFill>
                    <a:srgbClr val="FF0000"/>
                  </a:solidFill>
                  <a:latin typeface="Times New Roman" pitchFamily="18" charset="0"/>
                  <a:cs typeface="Times New Roman" pitchFamily="18" charset="0"/>
                </a:rPr>
                <a:t>Nitraclin</a:t>
              </a:r>
              <a:r>
                <a:rPr lang="en-US" altLang="ko-KR" sz="2800" dirty="0" err="1" smtClean="0">
                  <a:solidFill>
                    <a:srgbClr val="FF0000"/>
                  </a:solidFill>
                  <a:latin typeface="Times New Roman" pitchFamily="18" charset="0"/>
                  <a:cs typeface="Times New Roman" pitchFamily="18" charset="0"/>
                </a:rPr>
                <a:t>e</a:t>
              </a:r>
              <a:endParaRPr lang="ko-KR" altLang="en-US" sz="2800" dirty="0">
                <a:solidFill>
                  <a:srgbClr val="FF0000"/>
                </a:solidFill>
                <a:latin typeface="Times New Roman" pitchFamily="18" charset="0"/>
                <a:cs typeface="Times New Roman" pitchFamily="18" charset="0"/>
              </a:endParaRPr>
            </a:p>
          </p:txBody>
        </p:sp>
        <p:sp>
          <p:nvSpPr>
            <p:cNvPr id="10" name="TextBox 9"/>
            <p:cNvSpPr txBox="1"/>
            <p:nvPr/>
          </p:nvSpPr>
          <p:spPr>
            <a:xfrm>
              <a:off x="3275856" y="3697868"/>
              <a:ext cx="3096344" cy="523220"/>
            </a:xfrm>
            <a:prstGeom prst="rect">
              <a:avLst/>
            </a:prstGeom>
            <a:noFill/>
          </p:spPr>
          <p:txBody>
            <a:bodyPr wrap="square" rtlCol="0">
              <a:spAutoFit/>
            </a:bodyPr>
            <a:lstStyle/>
            <a:p>
              <a:r>
                <a:rPr lang="en-US" altLang="ko-KR" sz="2800" b="1" dirty="0" err="1" smtClean="0">
                  <a:solidFill>
                    <a:srgbClr val="0070C0"/>
                  </a:solidFill>
                  <a:latin typeface="Times New Roman" pitchFamily="18" charset="0"/>
                  <a:cs typeface="Times New Roman" pitchFamily="18" charset="0"/>
                </a:rPr>
                <a:t>Euphotic</a:t>
              </a:r>
              <a:r>
                <a:rPr lang="en-US" altLang="ko-KR" sz="2800" b="1" dirty="0" smtClean="0">
                  <a:solidFill>
                    <a:srgbClr val="0070C0"/>
                  </a:solidFill>
                  <a:latin typeface="Times New Roman" pitchFamily="18" charset="0"/>
                  <a:cs typeface="Times New Roman" pitchFamily="18" charset="0"/>
                </a:rPr>
                <a:t> depth</a:t>
              </a:r>
              <a:endParaRPr lang="ko-KR" altLang="en-US" sz="2800" dirty="0">
                <a:solidFill>
                  <a:srgbClr val="0070C0"/>
                </a:solidFill>
                <a:latin typeface="Times New Roman" pitchFamily="18" charset="0"/>
                <a:cs typeface="Times New Roman" pitchFamily="18" charset="0"/>
              </a:endParaRPr>
            </a:p>
          </p:txBody>
        </p:sp>
      </p:grpSp>
    </p:spTree>
    <p:extLst>
      <p:ext uri="{BB962C8B-B14F-4D97-AF65-F5344CB8AC3E}">
        <p14:creationId xmlns="" xmlns:p14="http://schemas.microsoft.com/office/powerpoint/2010/main" val="308487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23528" y="-99392"/>
            <a:ext cx="8229600" cy="1143000"/>
          </a:xfrm>
        </p:spPr>
        <p:txBody>
          <a:bodyPr/>
          <a:lstStyle/>
          <a:p>
            <a:r>
              <a:rPr lang="en-US" altLang="ko-KR" dirty="0" smtClean="0">
                <a:latin typeface="Times New Roman" pitchFamily="18" charset="0"/>
                <a:cs typeface="Times New Roman" pitchFamily="18" charset="0"/>
              </a:rPr>
              <a:t>The East Sea (Japan Sea)</a:t>
            </a:r>
            <a:endParaRPr lang="ko-KR" altLang="en-US" dirty="0">
              <a:latin typeface="Times New Roman" pitchFamily="18" charset="0"/>
              <a:cs typeface="Times New Roman" pitchFamily="18" charset="0"/>
            </a:endParaRPr>
          </a:p>
        </p:txBody>
      </p:sp>
      <p:pic>
        <p:nvPicPr>
          <p:cNvPr id="1026" name="Picture 2" descr="C:\Dropbox\Presentation\2014\ROMS2014Workshop\발표\참고\전구및동해수심도\topo_global.jpg"/>
          <p:cNvPicPr>
            <a:picLocks noChangeAspect="1" noChangeArrowheads="1"/>
          </p:cNvPicPr>
          <p:nvPr/>
        </p:nvPicPr>
        <p:blipFill>
          <a:blip r:embed="rId3" cstate="print"/>
          <a:srcRect l="6811" t="6593" r="3100" b="8888"/>
          <a:stretch>
            <a:fillRect/>
          </a:stretch>
        </p:blipFill>
        <p:spPr bwMode="auto">
          <a:xfrm>
            <a:off x="0" y="980728"/>
            <a:ext cx="7848872" cy="5522736"/>
          </a:xfrm>
          <a:prstGeom prst="rect">
            <a:avLst/>
          </a:prstGeom>
          <a:noFill/>
        </p:spPr>
      </p:pic>
      <p:sp>
        <p:nvSpPr>
          <p:cNvPr id="6" name="직사각형 5"/>
          <p:cNvSpPr/>
          <p:nvPr/>
        </p:nvSpPr>
        <p:spPr>
          <a:xfrm>
            <a:off x="2843808" y="2492896"/>
            <a:ext cx="432048" cy="7200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2" name="그룹 11"/>
          <p:cNvGrpSpPr/>
          <p:nvPr/>
        </p:nvGrpSpPr>
        <p:grpSpPr>
          <a:xfrm>
            <a:off x="3815283" y="908720"/>
            <a:ext cx="4429125" cy="5589240"/>
            <a:chOff x="1403648" y="1619300"/>
            <a:chExt cx="4429125" cy="5589240"/>
          </a:xfrm>
        </p:grpSpPr>
        <p:sp>
          <p:nvSpPr>
            <p:cNvPr id="13" name="TextBox 12"/>
            <p:cNvSpPr txBox="1"/>
            <p:nvPr/>
          </p:nvSpPr>
          <p:spPr>
            <a:xfrm>
              <a:off x="1835696" y="1619300"/>
              <a:ext cx="2160240" cy="369332"/>
            </a:xfrm>
            <a:prstGeom prst="rect">
              <a:avLst/>
            </a:prstGeom>
            <a:noFill/>
          </p:spPr>
          <p:txBody>
            <a:bodyPr wrap="square" rtlCol="0">
              <a:spAutoFit/>
            </a:bodyPr>
            <a:lstStyle/>
            <a:p>
              <a:r>
                <a:rPr lang="en-US" altLang="ko-KR" dirty="0" smtClean="0"/>
                <a:t>Talley et al 2002</a:t>
              </a:r>
              <a:endParaRPr lang="ko-KR" altLang="en-US" dirty="0"/>
            </a:p>
          </p:txBody>
        </p:sp>
        <p:grpSp>
          <p:nvGrpSpPr>
            <p:cNvPr id="14" name="그룹 9"/>
            <p:cNvGrpSpPr/>
            <p:nvPr/>
          </p:nvGrpSpPr>
          <p:grpSpPr>
            <a:xfrm>
              <a:off x="1403648" y="1988840"/>
              <a:ext cx="4429125" cy="5219700"/>
              <a:chOff x="1150987" y="1268760"/>
              <a:chExt cx="4429125" cy="5219700"/>
            </a:xfrm>
          </p:grpSpPr>
          <p:pic>
            <p:nvPicPr>
              <p:cNvPr id="15" name="Picture 3"/>
              <p:cNvPicPr>
                <a:picLocks noChangeAspect="1" noChangeArrowheads="1"/>
              </p:cNvPicPr>
              <p:nvPr/>
            </p:nvPicPr>
            <p:blipFill>
              <a:blip r:embed="rId4" cstate="print"/>
              <a:srcRect/>
              <a:stretch>
                <a:fillRect/>
              </a:stretch>
            </p:blipFill>
            <p:spPr bwMode="auto">
              <a:xfrm>
                <a:off x="1150987" y="1268760"/>
                <a:ext cx="4429125" cy="5219700"/>
              </a:xfrm>
              <a:prstGeom prst="rect">
                <a:avLst/>
              </a:prstGeom>
              <a:noFill/>
              <a:ln w="9525">
                <a:noFill/>
                <a:miter lim="800000"/>
                <a:headEnd/>
                <a:tailEnd/>
              </a:ln>
            </p:spPr>
          </p:pic>
          <p:sp>
            <p:nvSpPr>
              <p:cNvPr id="16" name="TextBox 15"/>
              <p:cNvSpPr txBox="1"/>
              <p:nvPr/>
            </p:nvSpPr>
            <p:spPr>
              <a:xfrm rot="19302061">
                <a:off x="2355094" y="5546870"/>
                <a:ext cx="921009" cy="369332"/>
              </a:xfrm>
              <a:prstGeom prst="rect">
                <a:avLst/>
              </a:prstGeom>
              <a:solidFill>
                <a:schemeClr val="tx1">
                  <a:lumMod val="75000"/>
                  <a:lumOff val="25000"/>
                </a:schemeClr>
              </a:solidFill>
            </p:spPr>
            <p:txBody>
              <a:bodyPr wrap="square" rtlCol="0">
                <a:spAutoFit/>
              </a:bodyPr>
              <a:lstStyle/>
              <a:p>
                <a:pPr algn="ctr"/>
                <a:r>
                  <a:rPr lang="en-US" altLang="ko-KR" b="1" dirty="0" smtClean="0">
                    <a:solidFill>
                      <a:srgbClr val="FFFFFF"/>
                    </a:solidFill>
                    <a:latin typeface="Times New Roman" pitchFamily="18" charset="0"/>
                    <a:cs typeface="Times New Roman" pitchFamily="18" charset="0"/>
                  </a:rPr>
                  <a:t>Korea </a:t>
                </a:r>
                <a:endParaRPr lang="ko-KR" altLang="en-US" b="1" dirty="0">
                  <a:solidFill>
                    <a:srgbClr val="FFFFFF"/>
                  </a:solidFill>
                  <a:latin typeface="Times New Roman" pitchFamily="18" charset="0"/>
                  <a:cs typeface="Times New Roman"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4139802" y="-99392"/>
            <a:ext cx="6192838" cy="863600"/>
          </a:xfrm>
          <a:prstGeom prst="rect">
            <a:avLst/>
          </a:prstGeom>
          <a:noFill/>
          <a:ln w="9525">
            <a:noFill/>
            <a:miter lim="800000"/>
            <a:headEnd/>
            <a:tailEnd/>
          </a:ln>
          <a:effectLst>
            <a:outerShdw dist="17961" dir="2700000" algn="ctr" rotWithShape="0">
              <a:srgbClr val="000000"/>
            </a:outerShdw>
          </a:effectLst>
        </p:spPr>
        <p:txBody>
          <a:bodyPr anchor="ctr"/>
          <a:lstStyle/>
          <a:p>
            <a:pPr algn="just"/>
            <a:r>
              <a:rPr lang="en-US" sz="2400" b="1" i="1" dirty="0">
                <a:solidFill>
                  <a:srgbClr val="FFFF00"/>
                </a:solidFill>
                <a:effectLst>
                  <a:outerShdw blurRad="38100" dist="38100" dir="2700000" algn="tl">
                    <a:srgbClr val="000000"/>
                  </a:outerShdw>
                </a:effectLst>
                <a:latin typeface="Calibri" pitchFamily="34" charset="0"/>
              </a:rPr>
              <a:t>Cascading sites around the world…</a:t>
            </a:r>
            <a:endParaRPr lang="ca-ES" sz="2400" b="1" i="1" dirty="0">
              <a:solidFill>
                <a:srgbClr val="FFFF00"/>
              </a:solidFill>
              <a:effectLst>
                <a:outerShdw blurRad="38100" dist="38100" dir="2700000" algn="tl">
                  <a:srgbClr val="000000"/>
                </a:outerShdw>
              </a:effectLst>
              <a:latin typeface="Calibri" pitchFamily="34" charset="0"/>
            </a:endParaRPr>
          </a:p>
        </p:txBody>
      </p:sp>
      <p:grpSp>
        <p:nvGrpSpPr>
          <p:cNvPr id="2" name="Group 26"/>
          <p:cNvGrpSpPr>
            <a:grpSpLocks/>
          </p:cNvGrpSpPr>
          <p:nvPr/>
        </p:nvGrpSpPr>
        <p:grpSpPr bwMode="auto">
          <a:xfrm>
            <a:off x="900237" y="1124744"/>
            <a:ext cx="7200155" cy="4032448"/>
            <a:chOff x="340" y="527"/>
            <a:chExt cx="5080" cy="3493"/>
          </a:xfrm>
        </p:grpSpPr>
        <p:sp>
          <p:nvSpPr>
            <p:cNvPr id="5" name="Rectangle 2"/>
            <p:cNvSpPr>
              <a:spLocks noChangeArrowheads="1"/>
            </p:cNvSpPr>
            <p:nvPr/>
          </p:nvSpPr>
          <p:spPr bwMode="auto">
            <a:xfrm>
              <a:off x="340" y="527"/>
              <a:ext cx="5080" cy="3493"/>
            </a:xfrm>
            <a:prstGeom prst="rect">
              <a:avLst/>
            </a:prstGeom>
            <a:solidFill>
              <a:schemeClr val="tx1"/>
            </a:solidFill>
            <a:ln w="9525">
              <a:solidFill>
                <a:schemeClr val="tx1"/>
              </a:solidFill>
              <a:miter lim="800000"/>
              <a:headEnd/>
              <a:tailEnd/>
            </a:ln>
            <a:effectLst/>
          </p:spPr>
          <p:txBody>
            <a:bodyPr wrap="none" anchor="ctr"/>
            <a:lstStyle/>
            <a:p>
              <a:endParaRPr lang="it-IT"/>
            </a:p>
          </p:txBody>
        </p:sp>
        <p:pic>
          <p:nvPicPr>
            <p:cNvPr id="7" name="Picture 5"/>
            <p:cNvPicPr>
              <a:picLocks noChangeAspect="1" noChangeArrowheads="1"/>
            </p:cNvPicPr>
            <p:nvPr/>
          </p:nvPicPr>
          <p:blipFill>
            <a:blip r:embed="rId2" cstate="print"/>
            <a:srcRect/>
            <a:stretch>
              <a:fillRect/>
            </a:stretch>
          </p:blipFill>
          <p:spPr bwMode="auto">
            <a:xfrm>
              <a:off x="612" y="727"/>
              <a:ext cx="4532" cy="2991"/>
            </a:xfrm>
            <a:prstGeom prst="rect">
              <a:avLst/>
            </a:prstGeom>
            <a:noFill/>
            <a:ln w="9525">
              <a:noFill/>
              <a:miter lim="800000"/>
              <a:headEnd/>
              <a:tailEnd/>
            </a:ln>
            <a:effectLst/>
          </p:spPr>
        </p:pic>
        <p:sp>
          <p:nvSpPr>
            <p:cNvPr id="8" name="Rectangle 6"/>
            <p:cNvSpPr>
              <a:spLocks noChangeArrowheads="1"/>
            </p:cNvSpPr>
            <p:nvPr/>
          </p:nvSpPr>
          <p:spPr bwMode="auto">
            <a:xfrm>
              <a:off x="2779" y="1587"/>
              <a:ext cx="509" cy="210"/>
            </a:xfrm>
            <a:prstGeom prst="rect">
              <a:avLst/>
            </a:prstGeom>
            <a:noFill/>
            <a:ln w="63500">
              <a:solidFill>
                <a:srgbClr val="0000FF"/>
              </a:solidFill>
              <a:miter lim="800000"/>
              <a:headEnd/>
              <a:tailEnd/>
            </a:ln>
            <a:effectLst/>
          </p:spPr>
          <p:txBody>
            <a:bodyPr wrap="none" anchor="ctr"/>
            <a:lstStyle/>
            <a:p>
              <a:endParaRPr lang="it-IT"/>
            </a:p>
          </p:txBody>
        </p:sp>
      </p:grpSp>
      <p:sp>
        <p:nvSpPr>
          <p:cNvPr id="9" name="Rectangle 25"/>
          <p:cNvSpPr>
            <a:spLocks noChangeArrowheads="1"/>
          </p:cNvSpPr>
          <p:nvPr/>
        </p:nvSpPr>
        <p:spPr bwMode="auto">
          <a:xfrm>
            <a:off x="322907" y="5589910"/>
            <a:ext cx="8137525" cy="863600"/>
          </a:xfrm>
          <a:prstGeom prst="rect">
            <a:avLst/>
          </a:prstGeom>
          <a:noFill/>
          <a:ln w="9525">
            <a:noFill/>
            <a:miter lim="800000"/>
            <a:headEnd/>
            <a:tailEnd/>
          </a:ln>
          <a:effectLst>
            <a:outerShdw dist="17961" dir="2700000" algn="ctr" rotWithShape="0">
              <a:srgbClr val="000000"/>
            </a:outerShdw>
          </a:effectLst>
        </p:spPr>
        <p:txBody>
          <a:bodyPr anchor="ctr"/>
          <a:lstStyle/>
          <a:p>
            <a:pPr algn="ctr"/>
            <a:r>
              <a:rPr lang="en-US" sz="2200" b="1" i="1" dirty="0" smtClean="0">
                <a:latin typeface="+mn-lt"/>
              </a:rPr>
              <a:t>not </a:t>
            </a:r>
            <a:r>
              <a:rPr lang="en-US" sz="2200" b="1" i="1" dirty="0">
                <a:latin typeface="+mn-lt"/>
              </a:rPr>
              <a:t>so many, but powerful drivers of the overall circulation, </a:t>
            </a:r>
            <a:r>
              <a:rPr lang="en-US" sz="2200" b="1" i="1" dirty="0" smtClean="0">
                <a:latin typeface="+mn-lt"/>
              </a:rPr>
              <a:t>heat/salt /carbon transfer</a:t>
            </a:r>
            <a:r>
              <a:rPr lang="en-US" sz="2200" b="1" i="1" dirty="0">
                <a:latin typeface="+mn-lt"/>
              </a:rPr>
              <a:t>, and relevant for </a:t>
            </a:r>
            <a:r>
              <a:rPr lang="en-US" sz="2200" b="1" i="1" dirty="0" smtClean="0">
                <a:latin typeface="+mn-lt"/>
              </a:rPr>
              <a:t>climate</a:t>
            </a:r>
          </a:p>
          <a:p>
            <a:pPr algn="ctr"/>
            <a:r>
              <a:rPr lang="en-US" sz="2200" b="1" i="1" dirty="0" smtClean="0">
                <a:latin typeface="+mn-lt"/>
              </a:rPr>
              <a:t> dynamics </a:t>
            </a:r>
            <a:endParaRPr lang="ca-ES" sz="2200" b="1" i="1" dirty="0">
              <a:latin typeface="+mn-lt"/>
            </a:endParaRPr>
          </a:p>
        </p:txBody>
      </p:sp>
      <p:sp>
        <p:nvSpPr>
          <p:cNvPr id="11" name="타원 10"/>
          <p:cNvSpPr/>
          <p:nvPr/>
        </p:nvSpPr>
        <p:spPr>
          <a:xfrm>
            <a:off x="6516861" y="2204864"/>
            <a:ext cx="576064" cy="4320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4284613" y="4365104"/>
            <a:ext cx="3168352" cy="369332"/>
          </a:xfrm>
          <a:prstGeom prst="rect">
            <a:avLst/>
          </a:prstGeom>
          <a:noFill/>
        </p:spPr>
        <p:txBody>
          <a:bodyPr wrap="square" rtlCol="0">
            <a:spAutoFit/>
          </a:bodyPr>
          <a:lstStyle/>
          <a:p>
            <a:r>
              <a:rPr lang="en-US" altLang="ko-KR" dirty="0" smtClean="0"/>
              <a:t>Courtesy: </a:t>
            </a:r>
            <a:r>
              <a:rPr lang="en-US" altLang="ko-KR" dirty="0" err="1" smtClean="0"/>
              <a:t>Sandro</a:t>
            </a:r>
            <a:r>
              <a:rPr lang="en-US" altLang="ko-KR" dirty="0" smtClean="0"/>
              <a:t> </a:t>
            </a:r>
            <a:r>
              <a:rPr lang="en-US" altLang="ko-KR" dirty="0" err="1" smtClean="0"/>
              <a:t>Carniel</a:t>
            </a:r>
            <a:endParaRPr lang="ko-KR" altLang="en-US" dirty="0"/>
          </a:p>
        </p:txBody>
      </p:sp>
      <p:sp>
        <p:nvSpPr>
          <p:cNvPr id="18" name="Rectangle 4"/>
          <p:cNvSpPr>
            <a:spLocks noChangeArrowheads="1"/>
          </p:cNvSpPr>
          <p:nvPr/>
        </p:nvSpPr>
        <p:spPr bwMode="auto">
          <a:xfrm>
            <a:off x="1835696" y="5157192"/>
            <a:ext cx="5400600" cy="304800"/>
          </a:xfrm>
          <a:prstGeom prst="rect">
            <a:avLst/>
          </a:prstGeom>
          <a:noFill/>
          <a:ln w="9525">
            <a:noFill/>
            <a:miter lim="800000"/>
            <a:headEnd/>
            <a:tailEnd/>
          </a:ln>
          <a:effectLst/>
        </p:spPr>
        <p:txBody>
          <a:bodyPr wrap="square">
            <a:spAutoFit/>
          </a:bodyPr>
          <a:lstStyle/>
          <a:p>
            <a:pPr algn="ctr"/>
            <a:r>
              <a:rPr lang="en-US" sz="1400" dirty="0">
                <a:latin typeface="Calibri" pitchFamily="34" charset="0"/>
              </a:rPr>
              <a:t>From </a:t>
            </a:r>
            <a:r>
              <a:rPr lang="en-US" sz="1400" dirty="0" err="1">
                <a:latin typeface="Calibri" pitchFamily="34" charset="0"/>
              </a:rPr>
              <a:t>Ivanov</a:t>
            </a:r>
            <a:r>
              <a:rPr lang="en-US" sz="1400" dirty="0">
                <a:latin typeface="Calibri" pitchFamily="34" charset="0"/>
              </a:rPr>
              <a:t> </a:t>
            </a:r>
            <a:r>
              <a:rPr lang="en-US" sz="1400" i="1" dirty="0">
                <a:latin typeface="Calibri" pitchFamily="34" charset="0"/>
              </a:rPr>
              <a:t>et al.,</a:t>
            </a:r>
            <a:r>
              <a:rPr lang="en-US" sz="1400" dirty="0">
                <a:latin typeface="Calibri" pitchFamily="34" charset="0"/>
              </a:rPr>
              <a:t> PIO (2004) &amp; </a:t>
            </a:r>
            <a:r>
              <a:rPr lang="en-US" sz="1400" dirty="0" err="1">
                <a:latin typeface="Calibri" pitchFamily="34" charset="0"/>
              </a:rPr>
              <a:t>Durrieu</a:t>
            </a:r>
            <a:r>
              <a:rPr lang="en-US" sz="1400" dirty="0">
                <a:latin typeface="Calibri" pitchFamily="34" charset="0"/>
              </a:rPr>
              <a:t> de </a:t>
            </a:r>
            <a:r>
              <a:rPr lang="en-US" sz="1400" dirty="0" err="1">
                <a:latin typeface="Calibri" pitchFamily="34" charset="0"/>
              </a:rPr>
              <a:t>Madron</a:t>
            </a:r>
            <a:r>
              <a:rPr lang="en-US" sz="1400" dirty="0">
                <a:latin typeface="Calibri" pitchFamily="34" charset="0"/>
              </a:rPr>
              <a:t> </a:t>
            </a:r>
            <a:r>
              <a:rPr lang="en-US" sz="1400" i="1" dirty="0">
                <a:latin typeface="Calibri" pitchFamily="34" charset="0"/>
              </a:rPr>
              <a:t>et al</a:t>
            </a:r>
            <a:r>
              <a:rPr lang="en-US" sz="1400" dirty="0">
                <a:latin typeface="Calibri" pitchFamily="34" charset="0"/>
              </a:rPr>
              <a:t>., PIO (</a:t>
            </a:r>
            <a:r>
              <a:rPr lang="en-US" sz="1400" dirty="0" smtClean="0">
                <a:latin typeface="Calibri" pitchFamily="34" charset="0"/>
              </a:rPr>
              <a:t>2005)</a:t>
            </a:r>
            <a:r>
              <a:rPr lang="en-US" sz="1400" dirty="0" smtClean="0">
                <a:solidFill>
                  <a:schemeClr val="bg1"/>
                </a:solidFill>
                <a:latin typeface="Calibri" pitchFamily="34" charset="0"/>
              </a:rPr>
              <a:t>)  </a:t>
            </a:r>
            <a:endParaRPr lang="en-US" sz="14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95536" y="-99392"/>
            <a:ext cx="8229600" cy="1143000"/>
          </a:xfrm>
        </p:spPr>
        <p:txBody>
          <a:bodyPr/>
          <a:lstStyle/>
          <a:p>
            <a:r>
              <a:rPr lang="en-US" altLang="ko-KR" dirty="0" smtClean="0">
                <a:latin typeface="Times New Roman" pitchFamily="18" charset="0"/>
                <a:cs typeface="Times New Roman" pitchFamily="18" charset="0"/>
              </a:rPr>
              <a:t>Deep Convection</a:t>
            </a:r>
            <a:endParaRPr lang="ko-KR" altLang="en-US" dirty="0">
              <a:latin typeface="Times New Roman" pitchFamily="18" charset="0"/>
              <a:cs typeface="Times New Roman" pitchFamily="18" charset="0"/>
            </a:endParaRPr>
          </a:p>
        </p:txBody>
      </p:sp>
      <p:grpSp>
        <p:nvGrpSpPr>
          <p:cNvPr id="11" name="그룹 10"/>
          <p:cNvGrpSpPr/>
          <p:nvPr/>
        </p:nvGrpSpPr>
        <p:grpSpPr>
          <a:xfrm>
            <a:off x="1043608" y="1268760"/>
            <a:ext cx="4429125" cy="5589240"/>
            <a:chOff x="1403648" y="1619300"/>
            <a:chExt cx="4429125" cy="5589240"/>
          </a:xfrm>
        </p:grpSpPr>
        <p:sp>
          <p:nvSpPr>
            <p:cNvPr id="6" name="TextBox 5"/>
            <p:cNvSpPr txBox="1"/>
            <p:nvPr/>
          </p:nvSpPr>
          <p:spPr>
            <a:xfrm>
              <a:off x="1835696" y="1619300"/>
              <a:ext cx="2160240" cy="369332"/>
            </a:xfrm>
            <a:prstGeom prst="rect">
              <a:avLst/>
            </a:prstGeom>
            <a:noFill/>
          </p:spPr>
          <p:txBody>
            <a:bodyPr wrap="square" rtlCol="0">
              <a:spAutoFit/>
            </a:bodyPr>
            <a:lstStyle/>
            <a:p>
              <a:r>
                <a:rPr lang="en-US" altLang="ko-KR" dirty="0" smtClean="0"/>
                <a:t>Talley et al 2002</a:t>
              </a:r>
              <a:endParaRPr lang="ko-KR" altLang="en-US" dirty="0"/>
            </a:p>
          </p:txBody>
        </p:sp>
        <p:grpSp>
          <p:nvGrpSpPr>
            <p:cNvPr id="10" name="그룹 9"/>
            <p:cNvGrpSpPr/>
            <p:nvPr/>
          </p:nvGrpSpPr>
          <p:grpSpPr>
            <a:xfrm>
              <a:off x="1403648" y="1988840"/>
              <a:ext cx="4429125" cy="5219700"/>
              <a:chOff x="1150987" y="1268760"/>
              <a:chExt cx="4429125" cy="5219700"/>
            </a:xfrm>
          </p:grpSpPr>
          <p:pic>
            <p:nvPicPr>
              <p:cNvPr id="3075" name="Picture 3"/>
              <p:cNvPicPr>
                <a:picLocks noChangeAspect="1" noChangeArrowheads="1"/>
              </p:cNvPicPr>
              <p:nvPr/>
            </p:nvPicPr>
            <p:blipFill>
              <a:blip r:embed="rId3" cstate="print"/>
              <a:srcRect/>
              <a:stretch>
                <a:fillRect/>
              </a:stretch>
            </p:blipFill>
            <p:spPr bwMode="auto">
              <a:xfrm>
                <a:off x="1150987" y="1268760"/>
                <a:ext cx="4429125" cy="5219700"/>
              </a:xfrm>
              <a:prstGeom prst="rect">
                <a:avLst/>
              </a:prstGeom>
              <a:noFill/>
              <a:ln w="9525">
                <a:noFill/>
                <a:miter lim="800000"/>
                <a:headEnd/>
                <a:tailEnd/>
              </a:ln>
            </p:spPr>
          </p:pic>
          <p:sp>
            <p:nvSpPr>
              <p:cNvPr id="9" name="TextBox 8"/>
              <p:cNvSpPr txBox="1"/>
              <p:nvPr/>
            </p:nvSpPr>
            <p:spPr>
              <a:xfrm rot="19302061">
                <a:off x="2355094" y="5546870"/>
                <a:ext cx="921009" cy="369332"/>
              </a:xfrm>
              <a:prstGeom prst="rect">
                <a:avLst/>
              </a:prstGeom>
              <a:solidFill>
                <a:schemeClr val="tx1">
                  <a:lumMod val="75000"/>
                  <a:lumOff val="25000"/>
                </a:schemeClr>
              </a:solidFill>
            </p:spPr>
            <p:txBody>
              <a:bodyPr wrap="square" rtlCol="0">
                <a:spAutoFit/>
              </a:bodyPr>
              <a:lstStyle/>
              <a:p>
                <a:pPr algn="ctr"/>
                <a:r>
                  <a:rPr lang="en-US" altLang="ko-KR" b="1" dirty="0" smtClean="0">
                    <a:solidFill>
                      <a:srgbClr val="FFFFFF"/>
                    </a:solidFill>
                    <a:latin typeface="Times New Roman" pitchFamily="18" charset="0"/>
                    <a:cs typeface="Times New Roman" pitchFamily="18" charset="0"/>
                  </a:rPr>
                  <a:t>Korea </a:t>
                </a:r>
                <a:endParaRPr lang="ko-KR" altLang="en-US" b="1" dirty="0">
                  <a:solidFill>
                    <a:srgbClr val="FFFFFF"/>
                  </a:solidFill>
                  <a:latin typeface="Times New Roman" pitchFamily="18" charset="0"/>
                  <a:cs typeface="Times New Roman" pitchFamily="18" charset="0"/>
                </a:endParaRPr>
              </a:p>
            </p:txBody>
          </p:sp>
        </p:grpSp>
      </p:grpSp>
      <p:sp>
        <p:nvSpPr>
          <p:cNvPr id="12" name="타원 11"/>
          <p:cNvSpPr/>
          <p:nvPr/>
        </p:nvSpPr>
        <p:spPr>
          <a:xfrm>
            <a:off x="2483768" y="4005064"/>
            <a:ext cx="1224136" cy="8640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 name="그룹 15"/>
          <p:cNvGrpSpPr/>
          <p:nvPr/>
        </p:nvGrpSpPr>
        <p:grpSpPr>
          <a:xfrm>
            <a:off x="3635896" y="1700808"/>
            <a:ext cx="5159474" cy="3552825"/>
            <a:chOff x="3635896" y="1700808"/>
            <a:chExt cx="5159474" cy="3552825"/>
          </a:xfrm>
        </p:grpSpPr>
        <p:pic>
          <p:nvPicPr>
            <p:cNvPr id="3074" name="Picture 2"/>
            <p:cNvPicPr>
              <a:picLocks noChangeAspect="1" noChangeArrowheads="1"/>
            </p:cNvPicPr>
            <p:nvPr/>
          </p:nvPicPr>
          <p:blipFill>
            <a:blip r:embed="rId4" cstate="print"/>
            <a:srcRect/>
            <a:stretch>
              <a:fillRect/>
            </a:stretch>
          </p:blipFill>
          <p:spPr bwMode="auto">
            <a:xfrm>
              <a:off x="5652120" y="1700808"/>
              <a:ext cx="3143250" cy="3552825"/>
            </a:xfrm>
            <a:prstGeom prst="rect">
              <a:avLst/>
            </a:prstGeom>
            <a:noFill/>
            <a:ln w="9525">
              <a:noFill/>
              <a:miter lim="800000"/>
              <a:headEnd/>
              <a:tailEnd/>
            </a:ln>
          </p:spPr>
        </p:pic>
        <p:cxnSp>
          <p:nvCxnSpPr>
            <p:cNvPr id="14" name="직선 화살표 연결선 13"/>
            <p:cNvCxnSpPr/>
            <p:nvPr/>
          </p:nvCxnSpPr>
          <p:spPr>
            <a:xfrm flipV="1">
              <a:off x="3635896" y="2276872"/>
              <a:ext cx="3096344" cy="201622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a:xfrm>
            <a:off x="-180528" y="2332"/>
            <a:ext cx="8229600" cy="906388"/>
          </a:xfrm>
        </p:spPr>
        <p:txBody>
          <a:bodyPr/>
          <a:lstStyle/>
          <a:p>
            <a:r>
              <a:rPr lang="ko-KR" altLang="en-US" sz="4000" dirty="0">
                <a:ln w="18415" cmpd="sng">
                  <a:solidFill>
                    <a:srgbClr val="FFFF00"/>
                  </a:solidFill>
                  <a:prstDash val="solid"/>
                </a:ln>
                <a:solidFill>
                  <a:srgbClr val="FFFFFF"/>
                </a:solidFill>
                <a:effectLst>
                  <a:outerShdw blurRad="63500" dir="3600000" algn="tl" rotWithShape="0">
                    <a:srgbClr val="000000">
                      <a:alpha val="70000"/>
                    </a:srgbClr>
                  </a:outerShdw>
                </a:effectLst>
              </a:rPr>
              <a:t> </a:t>
            </a:r>
            <a:r>
              <a:rPr lang="en-US" altLang="ko-KR" sz="400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Long-Term </a:t>
            </a:r>
            <a:r>
              <a:rPr lang="en-US" altLang="ko-KR" sz="4000" dirty="0">
                <a:ln w="18415" cmpd="sng">
                  <a:solidFill>
                    <a:srgbClr val="FFFF00"/>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a:t>
            </a:r>
            <a:r>
              <a:rPr lang="en-US" altLang="ko-KR" sz="4000" dirty="0" smtClean="0">
                <a:ln w="18415" cmpd="sng">
                  <a:solidFill>
                    <a:srgbClr val="FFFF00"/>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ean Chlorophyll-a</a:t>
            </a:r>
            <a:endParaRPr lang="ko-KR" altLang="en-US" sz="4000" dirty="0">
              <a:ln w="18415" cmpd="sng">
                <a:solidFill>
                  <a:srgbClr val="FFFF00"/>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4" name="그림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412776"/>
            <a:ext cx="7992888" cy="4721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TextBox 85"/>
          <p:cNvSpPr txBox="1"/>
          <p:nvPr/>
        </p:nvSpPr>
        <p:spPr>
          <a:xfrm>
            <a:off x="971600" y="1052736"/>
            <a:ext cx="3312368" cy="461665"/>
          </a:xfrm>
          <a:prstGeom prst="rect">
            <a:avLst/>
          </a:prstGeom>
          <a:noFill/>
        </p:spPr>
        <p:txBody>
          <a:bodyPr wrap="square" rtlCol="0">
            <a:spAutoFit/>
          </a:bodyPr>
          <a:lstStyle/>
          <a:p>
            <a:r>
              <a:rPr lang="en-US" altLang="ko-KR" sz="2400" b="1" dirty="0" smtClean="0">
                <a:latin typeface="Times New Roman" pitchFamily="18" charset="0"/>
                <a:cs typeface="Times New Roman" pitchFamily="18" charset="0"/>
              </a:rPr>
              <a:t>East Sea (Japan Sea)</a:t>
            </a:r>
            <a:endParaRPr lang="ko-KR" altLang="en-US" sz="2400" b="1" dirty="0">
              <a:latin typeface="Times New Roman" pitchFamily="18" charset="0"/>
              <a:cs typeface="Times New Roman" pitchFamily="18" charset="0"/>
            </a:endParaRPr>
          </a:p>
        </p:txBody>
      </p:sp>
      <p:cxnSp>
        <p:nvCxnSpPr>
          <p:cNvPr id="88" name="직선 화살표 연결선 87"/>
          <p:cNvCxnSpPr/>
          <p:nvPr/>
        </p:nvCxnSpPr>
        <p:spPr>
          <a:xfrm>
            <a:off x="2339752" y="1556792"/>
            <a:ext cx="936104" cy="8640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380312" y="908720"/>
            <a:ext cx="1224136" cy="646331"/>
          </a:xfrm>
          <a:prstGeom prst="rect">
            <a:avLst/>
          </a:prstGeom>
          <a:noFill/>
        </p:spPr>
        <p:txBody>
          <a:bodyPr wrap="square" rtlCol="0">
            <a:spAutoFit/>
          </a:bodyPr>
          <a:lstStyle/>
          <a:p>
            <a:r>
              <a:rPr lang="en-US" altLang="ko-KR" dirty="0" smtClean="0">
                <a:latin typeface="Times New Roman" pitchFamily="18" charset="0"/>
                <a:cs typeface="Times New Roman" pitchFamily="18" charset="0"/>
              </a:rPr>
              <a:t>Log (CHL) </a:t>
            </a:r>
          </a:p>
          <a:p>
            <a:pPr algn="ctr"/>
            <a:r>
              <a:rPr lang="en-US" altLang="ko-KR" dirty="0" smtClean="0">
                <a:latin typeface="Times New Roman" pitchFamily="18" charset="0"/>
                <a:cs typeface="Times New Roman" pitchFamily="18" charset="0"/>
              </a:rPr>
              <a:t>mg m</a:t>
            </a:r>
            <a:r>
              <a:rPr lang="en-US" altLang="ko-KR" baseline="30000" dirty="0" smtClean="0">
                <a:latin typeface="Times New Roman" pitchFamily="18" charset="0"/>
                <a:cs typeface="Times New Roman" pitchFamily="18" charset="0"/>
              </a:rPr>
              <a:t>-3</a:t>
            </a:r>
            <a:endParaRPr lang="ko-KR" altLang="en-US" baseline="30000" dirty="0">
              <a:latin typeface="Times New Roman" pitchFamily="18" charset="0"/>
              <a:cs typeface="Times New Roman" pitchFamily="18" charset="0"/>
            </a:endParaRPr>
          </a:p>
        </p:txBody>
      </p:sp>
      <p:pic>
        <p:nvPicPr>
          <p:cNvPr id="93" name="Picture 12"/>
          <p:cNvPicPr>
            <a:picLocks noChangeAspect="1" noChangeArrowheads="1"/>
          </p:cNvPicPr>
          <p:nvPr/>
        </p:nvPicPr>
        <p:blipFill>
          <a:blip r:embed="rId4" cstate="print"/>
          <a:srcRect l="68683" r="4729" b="38287"/>
          <a:stretch>
            <a:fillRect/>
          </a:stretch>
        </p:blipFill>
        <p:spPr bwMode="auto">
          <a:xfrm>
            <a:off x="3923928" y="1013813"/>
            <a:ext cx="4680520" cy="5439523"/>
          </a:xfrm>
          <a:prstGeom prst="rect">
            <a:avLst/>
          </a:prstGeom>
          <a:noFill/>
          <a:ln w="9525" cap="flat">
            <a:solidFill>
              <a:schemeClr val="tx1"/>
            </a:solidFill>
            <a:miter lim="800000"/>
            <a:headEnd/>
            <a:tailEnd/>
          </a:ln>
        </p:spPr>
      </p:pic>
      <p:grpSp>
        <p:nvGrpSpPr>
          <p:cNvPr id="2" name="그룹 53"/>
          <p:cNvGrpSpPr/>
          <p:nvPr/>
        </p:nvGrpSpPr>
        <p:grpSpPr>
          <a:xfrm>
            <a:off x="3849667" y="1013534"/>
            <a:ext cx="4826789" cy="5429880"/>
            <a:chOff x="1922463" y="1229558"/>
            <a:chExt cx="4826789" cy="5429880"/>
          </a:xfrm>
        </p:grpSpPr>
        <p:sp>
          <p:nvSpPr>
            <p:cNvPr id="95" name="자유형 94"/>
            <p:cNvSpPr/>
            <p:nvPr/>
          </p:nvSpPr>
          <p:spPr>
            <a:xfrm rot="570975">
              <a:off x="3143957" y="4438803"/>
              <a:ext cx="2308427" cy="2220635"/>
            </a:xfrm>
            <a:custGeom>
              <a:avLst/>
              <a:gdLst>
                <a:gd name="connsiteX0" fmla="*/ 0 w 664368"/>
                <a:gd name="connsiteY0" fmla="*/ 359568 h 359568"/>
                <a:gd name="connsiteX1" fmla="*/ 107156 w 664368"/>
                <a:gd name="connsiteY1" fmla="*/ 319087 h 359568"/>
                <a:gd name="connsiteX2" fmla="*/ 185737 w 664368"/>
                <a:gd name="connsiteY2" fmla="*/ 219075 h 359568"/>
                <a:gd name="connsiteX3" fmla="*/ 361950 w 664368"/>
                <a:gd name="connsiteY3" fmla="*/ 209550 h 359568"/>
                <a:gd name="connsiteX4" fmla="*/ 504825 w 664368"/>
                <a:gd name="connsiteY4" fmla="*/ 164306 h 359568"/>
                <a:gd name="connsiteX5" fmla="*/ 592931 w 664368"/>
                <a:gd name="connsiteY5" fmla="*/ 38100 h 359568"/>
                <a:gd name="connsiteX6" fmla="*/ 628650 w 664368"/>
                <a:gd name="connsiteY6" fmla="*/ 7143 h 359568"/>
                <a:gd name="connsiteX7" fmla="*/ 664368 w 664368"/>
                <a:gd name="connsiteY7" fmla="*/ 0 h 3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368" h="359568">
                  <a:moveTo>
                    <a:pt x="0" y="359568"/>
                  </a:moveTo>
                  <a:cubicBezTo>
                    <a:pt x="38100" y="351035"/>
                    <a:pt x="76200" y="342503"/>
                    <a:pt x="107156" y="319087"/>
                  </a:cubicBezTo>
                  <a:cubicBezTo>
                    <a:pt x="138112" y="295672"/>
                    <a:pt x="143271" y="237331"/>
                    <a:pt x="185737" y="219075"/>
                  </a:cubicBezTo>
                  <a:cubicBezTo>
                    <a:pt x="228203" y="200819"/>
                    <a:pt x="308769" y="218678"/>
                    <a:pt x="361950" y="209550"/>
                  </a:cubicBezTo>
                  <a:cubicBezTo>
                    <a:pt x="415131" y="200422"/>
                    <a:pt x="466328" y="192881"/>
                    <a:pt x="504825" y="164306"/>
                  </a:cubicBezTo>
                  <a:cubicBezTo>
                    <a:pt x="543322" y="135731"/>
                    <a:pt x="572294" y="64294"/>
                    <a:pt x="592931" y="38100"/>
                  </a:cubicBezTo>
                  <a:cubicBezTo>
                    <a:pt x="613569" y="11906"/>
                    <a:pt x="616744" y="13493"/>
                    <a:pt x="628650" y="7143"/>
                  </a:cubicBezTo>
                  <a:cubicBezTo>
                    <a:pt x="640556" y="793"/>
                    <a:pt x="652462" y="396"/>
                    <a:pt x="664368" y="0"/>
                  </a:cubicBezTo>
                </a:path>
              </a:pathLst>
            </a:custGeom>
            <a:ln w="730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3" name="그룹 44"/>
            <p:cNvGrpSpPr/>
            <p:nvPr/>
          </p:nvGrpSpPr>
          <p:grpSpPr>
            <a:xfrm>
              <a:off x="1922463" y="1229558"/>
              <a:ext cx="4826789" cy="5313178"/>
              <a:chOff x="1922463" y="1229558"/>
              <a:chExt cx="4826789" cy="5313178"/>
            </a:xfrm>
          </p:grpSpPr>
          <p:grpSp>
            <p:nvGrpSpPr>
              <p:cNvPr id="6" name="그룹 41"/>
              <p:cNvGrpSpPr/>
              <p:nvPr/>
            </p:nvGrpSpPr>
            <p:grpSpPr>
              <a:xfrm>
                <a:off x="2547823" y="1797772"/>
                <a:ext cx="4201429" cy="4744964"/>
                <a:chOff x="2547823" y="1797772"/>
                <a:chExt cx="4201429" cy="4744964"/>
              </a:xfrm>
            </p:grpSpPr>
            <p:sp>
              <p:nvSpPr>
                <p:cNvPr id="99" name="자유형 4"/>
                <p:cNvSpPr/>
                <p:nvPr/>
              </p:nvSpPr>
              <p:spPr>
                <a:xfrm>
                  <a:off x="4563403" y="2033534"/>
                  <a:ext cx="797839" cy="914561"/>
                </a:xfrm>
                <a:custGeom>
                  <a:avLst/>
                  <a:gdLst>
                    <a:gd name="connsiteX0" fmla="*/ 352425 w 352425"/>
                    <a:gd name="connsiteY0" fmla="*/ 0 h 352425"/>
                    <a:gd name="connsiteX1" fmla="*/ 114300 w 352425"/>
                    <a:gd name="connsiteY1" fmla="*/ 254794 h 352425"/>
                    <a:gd name="connsiteX2" fmla="*/ 0 w 352425"/>
                    <a:gd name="connsiteY2" fmla="*/ 352425 h 352425"/>
                  </a:gdLst>
                  <a:ahLst/>
                  <a:cxnLst>
                    <a:cxn ang="0">
                      <a:pos x="connsiteX0" y="connsiteY0"/>
                    </a:cxn>
                    <a:cxn ang="0">
                      <a:pos x="connsiteX1" y="connsiteY1"/>
                    </a:cxn>
                    <a:cxn ang="0">
                      <a:pos x="connsiteX2" y="connsiteY2"/>
                    </a:cxn>
                  </a:cxnLst>
                  <a:rect l="l" t="t" r="r" b="b"/>
                  <a:pathLst>
                    <a:path w="352425" h="352425">
                      <a:moveTo>
                        <a:pt x="352425" y="0"/>
                      </a:moveTo>
                      <a:cubicBezTo>
                        <a:pt x="262731" y="98028"/>
                        <a:pt x="173037" y="196057"/>
                        <a:pt x="114300" y="254794"/>
                      </a:cubicBezTo>
                      <a:cubicBezTo>
                        <a:pt x="55563" y="313531"/>
                        <a:pt x="38497" y="326628"/>
                        <a:pt x="0" y="352425"/>
                      </a:cubicBezTo>
                    </a:path>
                  </a:pathLst>
                </a:custGeom>
                <a:ln w="63500">
                  <a:solidFill>
                    <a:srgbClr val="00206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2">
                        <a:lumMod val="75000"/>
                      </a:schemeClr>
                    </a:solidFill>
                  </a:endParaRPr>
                </a:p>
              </p:txBody>
            </p:sp>
            <p:sp>
              <p:nvSpPr>
                <p:cNvPr id="100" name="TextBox 5"/>
                <p:cNvSpPr txBox="1"/>
                <p:nvPr/>
              </p:nvSpPr>
              <p:spPr>
                <a:xfrm rot="18437691">
                  <a:off x="4950904" y="2168749"/>
                  <a:ext cx="662550" cy="338554"/>
                </a:xfrm>
                <a:prstGeom prst="rect">
                  <a:avLst/>
                </a:prstGeom>
                <a:noFill/>
              </p:spPr>
              <p:txBody>
                <a:bodyPr wrap="square" rtlCol="0">
                  <a:spAutoFit/>
                </a:bodyPr>
                <a:lstStyle/>
                <a:p>
                  <a:r>
                    <a:rPr lang="en-US" altLang="ko-KR" sz="1600" dirty="0" smtClean="0">
                      <a:latin typeface="Arial Rounded MT Bold" panose="020F0704030504030204" pitchFamily="34" charset="0"/>
                      <a:ea typeface="Adobe 고딕 Std B" pitchFamily="34" charset="-127"/>
                    </a:rPr>
                    <a:t>LC</a:t>
                  </a:r>
                  <a:endParaRPr lang="ko-KR" altLang="en-US" sz="1600" dirty="0">
                    <a:latin typeface="Arial Rounded MT Bold" panose="020F0704030504030204" pitchFamily="34" charset="0"/>
                    <a:ea typeface="Adobe 고딕 Std B" pitchFamily="34" charset="-127"/>
                  </a:endParaRPr>
                </a:p>
              </p:txBody>
            </p:sp>
            <p:sp>
              <p:nvSpPr>
                <p:cNvPr id="101" name="자유형 100"/>
                <p:cNvSpPr/>
                <p:nvPr/>
              </p:nvSpPr>
              <p:spPr>
                <a:xfrm rot="706374">
                  <a:off x="2824207" y="3257991"/>
                  <a:ext cx="983950" cy="1320990"/>
                </a:xfrm>
                <a:custGeom>
                  <a:avLst/>
                  <a:gdLst>
                    <a:gd name="connsiteX0" fmla="*/ 417116 w 417116"/>
                    <a:gd name="connsiteY0" fmla="*/ 7143 h 357187"/>
                    <a:gd name="connsiteX1" fmla="*/ 302816 w 417116"/>
                    <a:gd name="connsiteY1" fmla="*/ 9525 h 357187"/>
                    <a:gd name="connsiteX2" fmla="*/ 228997 w 417116"/>
                    <a:gd name="connsiteY2" fmla="*/ 64293 h 357187"/>
                    <a:gd name="connsiteX3" fmla="*/ 198041 w 417116"/>
                    <a:gd name="connsiteY3" fmla="*/ 157162 h 357187"/>
                    <a:gd name="connsiteX4" fmla="*/ 159941 w 417116"/>
                    <a:gd name="connsiteY4" fmla="*/ 192881 h 357187"/>
                    <a:gd name="connsiteX5" fmla="*/ 100410 w 417116"/>
                    <a:gd name="connsiteY5" fmla="*/ 226218 h 357187"/>
                    <a:gd name="connsiteX6" fmla="*/ 19447 w 417116"/>
                    <a:gd name="connsiteY6" fmla="*/ 278606 h 357187"/>
                    <a:gd name="connsiteX7" fmla="*/ 397 w 417116"/>
                    <a:gd name="connsiteY7" fmla="*/ 323850 h 357187"/>
                    <a:gd name="connsiteX8" fmla="*/ 17066 w 417116"/>
                    <a:gd name="connsiteY8" fmla="*/ 357187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116" h="357187">
                      <a:moveTo>
                        <a:pt x="417116" y="7143"/>
                      </a:moveTo>
                      <a:cubicBezTo>
                        <a:pt x="375642" y="3571"/>
                        <a:pt x="334169" y="0"/>
                        <a:pt x="302816" y="9525"/>
                      </a:cubicBezTo>
                      <a:cubicBezTo>
                        <a:pt x="271463" y="19050"/>
                        <a:pt x="246459" y="39687"/>
                        <a:pt x="228997" y="64293"/>
                      </a:cubicBezTo>
                      <a:cubicBezTo>
                        <a:pt x="211535" y="88899"/>
                        <a:pt x="209550" y="135731"/>
                        <a:pt x="198041" y="157162"/>
                      </a:cubicBezTo>
                      <a:cubicBezTo>
                        <a:pt x="186532" y="178593"/>
                        <a:pt x="176213" y="181372"/>
                        <a:pt x="159941" y="192881"/>
                      </a:cubicBezTo>
                      <a:cubicBezTo>
                        <a:pt x="143669" y="204390"/>
                        <a:pt x="123826" y="211931"/>
                        <a:pt x="100410" y="226218"/>
                      </a:cubicBezTo>
                      <a:cubicBezTo>
                        <a:pt x="76994" y="240505"/>
                        <a:pt x="36116" y="262334"/>
                        <a:pt x="19447" y="278606"/>
                      </a:cubicBezTo>
                      <a:cubicBezTo>
                        <a:pt x="2778" y="294878"/>
                        <a:pt x="794" y="310753"/>
                        <a:pt x="397" y="323850"/>
                      </a:cubicBezTo>
                      <a:cubicBezTo>
                        <a:pt x="0" y="336947"/>
                        <a:pt x="8533" y="347067"/>
                        <a:pt x="17066" y="357187"/>
                      </a:cubicBezTo>
                    </a:path>
                  </a:pathLst>
                </a:custGeom>
                <a:ln w="63500">
                  <a:solidFill>
                    <a:srgbClr val="00206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2">
                        <a:lumMod val="75000"/>
                      </a:schemeClr>
                    </a:solidFill>
                  </a:endParaRPr>
                </a:p>
              </p:txBody>
            </p:sp>
            <p:sp>
              <p:nvSpPr>
                <p:cNvPr id="102" name="자유형 101"/>
                <p:cNvSpPr/>
                <p:nvPr/>
              </p:nvSpPr>
              <p:spPr>
                <a:xfrm rot="496543">
                  <a:off x="2867019" y="3930569"/>
                  <a:ext cx="980518" cy="595597"/>
                </a:xfrm>
                <a:custGeom>
                  <a:avLst/>
                  <a:gdLst>
                    <a:gd name="connsiteX0" fmla="*/ 0 w 278607"/>
                    <a:gd name="connsiteY0" fmla="*/ 142875 h 154384"/>
                    <a:gd name="connsiteX1" fmla="*/ 52388 w 278607"/>
                    <a:gd name="connsiteY1" fmla="*/ 142875 h 154384"/>
                    <a:gd name="connsiteX2" fmla="*/ 128588 w 278607"/>
                    <a:gd name="connsiteY2" fmla="*/ 73819 h 154384"/>
                    <a:gd name="connsiteX3" fmla="*/ 190500 w 278607"/>
                    <a:gd name="connsiteY3" fmla="*/ 28575 h 154384"/>
                    <a:gd name="connsiteX4" fmla="*/ 278607 w 278607"/>
                    <a:gd name="connsiteY4" fmla="*/ 0 h 15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07" h="154384">
                      <a:moveTo>
                        <a:pt x="0" y="142875"/>
                      </a:moveTo>
                      <a:cubicBezTo>
                        <a:pt x="15478" y="148629"/>
                        <a:pt x="30957" y="154384"/>
                        <a:pt x="52388" y="142875"/>
                      </a:cubicBezTo>
                      <a:cubicBezTo>
                        <a:pt x="73819" y="131366"/>
                        <a:pt x="105569" y="92869"/>
                        <a:pt x="128588" y="73819"/>
                      </a:cubicBezTo>
                      <a:cubicBezTo>
                        <a:pt x="151607" y="54769"/>
                        <a:pt x="165497" y="40878"/>
                        <a:pt x="190500" y="28575"/>
                      </a:cubicBezTo>
                      <a:cubicBezTo>
                        <a:pt x="215503" y="16272"/>
                        <a:pt x="247055" y="8136"/>
                        <a:pt x="278607" y="0"/>
                      </a:cubicBezTo>
                    </a:path>
                  </a:pathLst>
                </a:custGeom>
                <a:ln w="63500">
                  <a:solidFill>
                    <a:srgbClr val="00206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2">
                        <a:lumMod val="75000"/>
                      </a:schemeClr>
                    </a:solidFill>
                  </a:endParaRPr>
                </a:p>
              </p:txBody>
            </p:sp>
            <p:sp>
              <p:nvSpPr>
                <p:cNvPr id="103" name="자유형 102"/>
                <p:cNvSpPr/>
                <p:nvPr/>
              </p:nvSpPr>
              <p:spPr>
                <a:xfrm>
                  <a:off x="2944471" y="2162736"/>
                  <a:ext cx="2982567" cy="2491395"/>
                </a:xfrm>
                <a:custGeom>
                  <a:avLst/>
                  <a:gdLst>
                    <a:gd name="connsiteX0" fmla="*/ 0 w 1165225"/>
                    <a:gd name="connsiteY0" fmla="*/ 809625 h 809625"/>
                    <a:gd name="connsiteX1" fmla="*/ 50800 w 1165225"/>
                    <a:gd name="connsiteY1" fmla="*/ 768350 h 809625"/>
                    <a:gd name="connsiteX2" fmla="*/ 127000 w 1165225"/>
                    <a:gd name="connsiteY2" fmla="*/ 736600 h 809625"/>
                    <a:gd name="connsiteX3" fmla="*/ 203200 w 1165225"/>
                    <a:gd name="connsiteY3" fmla="*/ 692150 h 809625"/>
                    <a:gd name="connsiteX4" fmla="*/ 288925 w 1165225"/>
                    <a:gd name="connsiteY4" fmla="*/ 657225 h 809625"/>
                    <a:gd name="connsiteX5" fmla="*/ 406400 w 1165225"/>
                    <a:gd name="connsiteY5" fmla="*/ 635000 h 809625"/>
                    <a:gd name="connsiteX6" fmla="*/ 549275 w 1165225"/>
                    <a:gd name="connsiteY6" fmla="*/ 622300 h 809625"/>
                    <a:gd name="connsiteX7" fmla="*/ 619125 w 1165225"/>
                    <a:gd name="connsiteY7" fmla="*/ 625475 h 809625"/>
                    <a:gd name="connsiteX8" fmla="*/ 768350 w 1165225"/>
                    <a:gd name="connsiteY8" fmla="*/ 615950 h 809625"/>
                    <a:gd name="connsiteX9" fmla="*/ 841375 w 1165225"/>
                    <a:gd name="connsiteY9" fmla="*/ 596900 h 809625"/>
                    <a:gd name="connsiteX10" fmla="*/ 904875 w 1165225"/>
                    <a:gd name="connsiteY10" fmla="*/ 520700 h 809625"/>
                    <a:gd name="connsiteX11" fmla="*/ 955675 w 1165225"/>
                    <a:gd name="connsiteY11" fmla="*/ 384175 h 809625"/>
                    <a:gd name="connsiteX12" fmla="*/ 1012825 w 1165225"/>
                    <a:gd name="connsiteY12" fmla="*/ 244475 h 809625"/>
                    <a:gd name="connsiteX13" fmla="*/ 1076325 w 1165225"/>
                    <a:gd name="connsiteY13" fmla="*/ 123825 h 809625"/>
                    <a:gd name="connsiteX14" fmla="*/ 1165225 w 1165225"/>
                    <a:gd name="connsiteY14"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5225" h="809625">
                      <a:moveTo>
                        <a:pt x="0" y="809625"/>
                      </a:moveTo>
                      <a:cubicBezTo>
                        <a:pt x="14816" y="795073"/>
                        <a:pt x="29633" y="780521"/>
                        <a:pt x="50800" y="768350"/>
                      </a:cubicBezTo>
                      <a:cubicBezTo>
                        <a:pt x="71967" y="756179"/>
                        <a:pt x="101600" y="749300"/>
                        <a:pt x="127000" y="736600"/>
                      </a:cubicBezTo>
                      <a:cubicBezTo>
                        <a:pt x="152400" y="723900"/>
                        <a:pt x="176213" y="705379"/>
                        <a:pt x="203200" y="692150"/>
                      </a:cubicBezTo>
                      <a:cubicBezTo>
                        <a:pt x="230188" y="678921"/>
                        <a:pt x="255058" y="666750"/>
                        <a:pt x="288925" y="657225"/>
                      </a:cubicBezTo>
                      <a:cubicBezTo>
                        <a:pt x="322792" y="647700"/>
                        <a:pt x="363008" y="640821"/>
                        <a:pt x="406400" y="635000"/>
                      </a:cubicBezTo>
                      <a:cubicBezTo>
                        <a:pt x="449792" y="629179"/>
                        <a:pt x="513821" y="623887"/>
                        <a:pt x="549275" y="622300"/>
                      </a:cubicBezTo>
                      <a:cubicBezTo>
                        <a:pt x="584729" y="620713"/>
                        <a:pt x="582613" y="626533"/>
                        <a:pt x="619125" y="625475"/>
                      </a:cubicBezTo>
                      <a:cubicBezTo>
                        <a:pt x="655637" y="624417"/>
                        <a:pt x="731308" y="620712"/>
                        <a:pt x="768350" y="615950"/>
                      </a:cubicBezTo>
                      <a:cubicBezTo>
                        <a:pt x="805392" y="611188"/>
                        <a:pt x="818621" y="612775"/>
                        <a:pt x="841375" y="596900"/>
                      </a:cubicBezTo>
                      <a:cubicBezTo>
                        <a:pt x="864129" y="581025"/>
                        <a:pt x="885825" y="556154"/>
                        <a:pt x="904875" y="520700"/>
                      </a:cubicBezTo>
                      <a:cubicBezTo>
                        <a:pt x="923925" y="485246"/>
                        <a:pt x="937683" y="430212"/>
                        <a:pt x="955675" y="384175"/>
                      </a:cubicBezTo>
                      <a:cubicBezTo>
                        <a:pt x="973667" y="338138"/>
                        <a:pt x="992717" y="287867"/>
                        <a:pt x="1012825" y="244475"/>
                      </a:cubicBezTo>
                      <a:cubicBezTo>
                        <a:pt x="1032933" y="201083"/>
                        <a:pt x="1050925" y="164571"/>
                        <a:pt x="1076325" y="123825"/>
                      </a:cubicBezTo>
                      <a:cubicBezTo>
                        <a:pt x="1101725" y="83079"/>
                        <a:pt x="1133475" y="41539"/>
                        <a:pt x="1165225" y="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4" name="TextBox 103"/>
                <p:cNvSpPr txBox="1"/>
                <p:nvPr/>
              </p:nvSpPr>
              <p:spPr>
                <a:xfrm rot="19296343">
                  <a:off x="2976593" y="3691719"/>
                  <a:ext cx="805772" cy="338554"/>
                </a:xfrm>
                <a:prstGeom prst="rect">
                  <a:avLst/>
                </a:prstGeom>
                <a:noFill/>
              </p:spPr>
              <p:txBody>
                <a:bodyPr wrap="square" rtlCol="0">
                  <a:spAutoFit/>
                </a:bodyPr>
                <a:lstStyle/>
                <a:p>
                  <a:r>
                    <a:rPr lang="en-US" altLang="ko-KR" sz="1600" dirty="0" smtClean="0">
                      <a:latin typeface="Arial Rounded MT Bold" panose="020F0704030504030204" pitchFamily="34" charset="0"/>
                      <a:ea typeface="Adobe 고딕 Std B" pitchFamily="34" charset="-127"/>
                    </a:rPr>
                    <a:t>NKCC</a:t>
                  </a:r>
                  <a:endParaRPr lang="ko-KR" altLang="en-US" sz="1600" dirty="0">
                    <a:latin typeface="Arial Rounded MT Bold" panose="020F0704030504030204" pitchFamily="34" charset="0"/>
                    <a:ea typeface="Adobe 고딕 Std B" pitchFamily="34" charset="-127"/>
                  </a:endParaRPr>
                </a:p>
              </p:txBody>
            </p:sp>
            <p:sp>
              <p:nvSpPr>
                <p:cNvPr id="105" name="TextBox 104"/>
                <p:cNvSpPr txBox="1"/>
                <p:nvPr/>
              </p:nvSpPr>
              <p:spPr>
                <a:xfrm>
                  <a:off x="4636721" y="3645023"/>
                  <a:ext cx="727367" cy="369332"/>
                </a:xfrm>
                <a:prstGeom prst="rect">
                  <a:avLst/>
                </a:prstGeom>
                <a:noFill/>
              </p:spPr>
              <p:txBody>
                <a:bodyPr wrap="square" rtlCol="0">
                  <a:spAutoFit/>
                </a:bodyPr>
                <a:lstStyle/>
                <a:p>
                  <a:r>
                    <a:rPr lang="en-US" altLang="ko-KR" dirty="0" smtClean="0">
                      <a:latin typeface="Arial Rounded MT Bold" panose="020F0704030504030204" pitchFamily="34" charset="0"/>
                      <a:ea typeface="Adobe 고딕 Std B" pitchFamily="34" charset="-127"/>
                    </a:rPr>
                    <a:t>SPF</a:t>
                  </a:r>
                  <a:endParaRPr lang="ko-KR" altLang="en-US" dirty="0">
                    <a:latin typeface="Arial Rounded MT Bold" panose="020F0704030504030204" pitchFamily="34" charset="0"/>
                    <a:ea typeface="Adobe 고딕 Std B" pitchFamily="34" charset="-127"/>
                  </a:endParaRPr>
                </a:p>
              </p:txBody>
            </p:sp>
            <p:sp>
              <p:nvSpPr>
                <p:cNvPr id="106" name="TextBox 105"/>
                <p:cNvSpPr txBox="1"/>
                <p:nvPr/>
              </p:nvSpPr>
              <p:spPr>
                <a:xfrm>
                  <a:off x="4478315" y="3052078"/>
                  <a:ext cx="420060" cy="307777"/>
                </a:xfrm>
                <a:prstGeom prst="rect">
                  <a:avLst/>
                </a:prstGeom>
                <a:noFill/>
              </p:spPr>
              <p:txBody>
                <a:bodyPr wrap="square" rtlCol="0">
                  <a:spAutoFit/>
                </a:bodyPr>
                <a:lstStyle/>
                <a:p>
                  <a:r>
                    <a:rPr lang="en-US" altLang="ko-KR" sz="1400" dirty="0" smtClean="0">
                      <a:latin typeface="Arial Rounded MT Bold" panose="020F0704030504030204" pitchFamily="34" charset="0"/>
                      <a:ea typeface="Adobe 고딕 Std B" pitchFamily="34" charset="-127"/>
                    </a:rPr>
                    <a:t>JB</a:t>
                  </a:r>
                  <a:endParaRPr lang="ko-KR" altLang="en-US" sz="1400" dirty="0">
                    <a:latin typeface="Arial Rounded MT Bold" panose="020F0704030504030204" pitchFamily="34" charset="0"/>
                    <a:ea typeface="Adobe 고딕 Std B" pitchFamily="34" charset="-127"/>
                  </a:endParaRPr>
                </a:p>
              </p:txBody>
            </p:sp>
            <p:sp>
              <p:nvSpPr>
                <p:cNvPr id="107" name="TextBox 106"/>
                <p:cNvSpPr txBox="1"/>
                <p:nvPr/>
              </p:nvSpPr>
              <p:spPr>
                <a:xfrm>
                  <a:off x="4413492" y="4073717"/>
                  <a:ext cx="490069" cy="307777"/>
                </a:xfrm>
                <a:prstGeom prst="rect">
                  <a:avLst/>
                </a:prstGeom>
                <a:noFill/>
              </p:spPr>
              <p:txBody>
                <a:bodyPr wrap="square" rtlCol="0">
                  <a:spAutoFit/>
                </a:bodyPr>
                <a:lstStyle/>
                <a:p>
                  <a:r>
                    <a:rPr lang="en-US" altLang="ko-KR" sz="1400" dirty="0" smtClean="0">
                      <a:latin typeface="Arial Rounded MT Bold" panose="020F0704030504030204" pitchFamily="34" charset="0"/>
                      <a:ea typeface="Adobe 고딕 Std B" pitchFamily="34" charset="-127"/>
                    </a:rPr>
                    <a:t>YR</a:t>
                  </a:r>
                  <a:endParaRPr lang="ko-KR" altLang="en-US" sz="1400" dirty="0">
                    <a:latin typeface="Arial Rounded MT Bold" panose="020F0704030504030204" pitchFamily="34" charset="0"/>
                    <a:ea typeface="Adobe 고딕 Std B" pitchFamily="34" charset="-127"/>
                  </a:endParaRPr>
                </a:p>
              </p:txBody>
            </p:sp>
            <p:sp>
              <p:nvSpPr>
                <p:cNvPr id="108" name="TextBox 107"/>
                <p:cNvSpPr txBox="1"/>
                <p:nvPr/>
              </p:nvSpPr>
              <p:spPr>
                <a:xfrm>
                  <a:off x="4314526" y="4337964"/>
                  <a:ext cx="483942" cy="307777"/>
                </a:xfrm>
                <a:prstGeom prst="rect">
                  <a:avLst/>
                </a:prstGeom>
                <a:noFill/>
              </p:spPr>
              <p:txBody>
                <a:bodyPr wrap="square" rtlCol="0">
                  <a:spAutoFit/>
                </a:bodyPr>
                <a:lstStyle/>
                <a:p>
                  <a:r>
                    <a:rPr lang="en-US" altLang="ko-KR" sz="1400" dirty="0" smtClean="0">
                      <a:latin typeface="Arial Rounded MT Bold" panose="020F0704030504030204" pitchFamily="34" charset="0"/>
                      <a:ea typeface="Adobe 고딕 Std B" pitchFamily="34" charset="-127"/>
                    </a:rPr>
                    <a:t>YB</a:t>
                  </a:r>
                  <a:endParaRPr lang="ko-KR" altLang="en-US" sz="1400" dirty="0">
                    <a:latin typeface="Arial Rounded MT Bold" panose="020F0704030504030204" pitchFamily="34" charset="0"/>
                    <a:ea typeface="Adobe 고딕 Std B" pitchFamily="34" charset="-127"/>
                  </a:endParaRPr>
                </a:p>
              </p:txBody>
            </p:sp>
            <p:sp>
              <p:nvSpPr>
                <p:cNvPr id="109" name="TextBox 108"/>
                <p:cNvSpPr txBox="1"/>
                <p:nvPr/>
              </p:nvSpPr>
              <p:spPr>
                <a:xfrm>
                  <a:off x="6160845" y="1797772"/>
                  <a:ext cx="588407" cy="307777"/>
                </a:xfrm>
                <a:prstGeom prst="rect">
                  <a:avLst/>
                </a:prstGeom>
                <a:noFill/>
              </p:spPr>
              <p:txBody>
                <a:bodyPr wrap="square" rtlCol="0">
                  <a:spAutoFit/>
                </a:bodyPr>
                <a:lstStyle/>
                <a:p>
                  <a:r>
                    <a:rPr lang="en-US" altLang="ko-KR" sz="1400" dirty="0">
                      <a:latin typeface="Arial Rounded MT Bold" panose="020F0704030504030204" pitchFamily="34" charset="0"/>
                      <a:ea typeface="Adobe 고딕 Std B" pitchFamily="34" charset="-127"/>
                    </a:rPr>
                    <a:t>S</a:t>
                  </a:r>
                  <a:r>
                    <a:rPr lang="en-US" altLang="ko-KR" sz="1400" dirty="0" smtClean="0">
                      <a:latin typeface="Arial Rounded MT Bold" panose="020F0704030504030204" pitchFamily="34" charset="0"/>
                      <a:ea typeface="Adobe 고딕 Std B" pitchFamily="34" charset="-127"/>
                    </a:rPr>
                    <a:t>S</a:t>
                  </a:r>
                  <a:endParaRPr lang="ko-KR" altLang="en-US" sz="1400" dirty="0">
                    <a:latin typeface="Arial Rounded MT Bold" panose="020F0704030504030204" pitchFamily="34" charset="0"/>
                    <a:ea typeface="Adobe 고딕 Std B" pitchFamily="34" charset="-127"/>
                  </a:endParaRPr>
                </a:p>
              </p:txBody>
            </p:sp>
            <p:sp>
              <p:nvSpPr>
                <p:cNvPr id="110" name="자유형 109"/>
                <p:cNvSpPr/>
                <p:nvPr/>
              </p:nvSpPr>
              <p:spPr>
                <a:xfrm>
                  <a:off x="5615441" y="3493237"/>
                  <a:ext cx="1032213" cy="1146263"/>
                </a:xfrm>
                <a:custGeom>
                  <a:avLst/>
                  <a:gdLst>
                    <a:gd name="connsiteX0" fmla="*/ 0 w 774304"/>
                    <a:gd name="connsiteY0" fmla="*/ 430610 h 430610"/>
                    <a:gd name="connsiteX1" fmla="*/ 90488 w 774304"/>
                    <a:gd name="connsiteY1" fmla="*/ 418704 h 430610"/>
                    <a:gd name="connsiteX2" fmla="*/ 135732 w 774304"/>
                    <a:gd name="connsiteY2" fmla="*/ 361554 h 430610"/>
                    <a:gd name="connsiteX3" fmla="*/ 195263 w 774304"/>
                    <a:gd name="connsiteY3" fmla="*/ 242491 h 430610"/>
                    <a:gd name="connsiteX4" fmla="*/ 245269 w 774304"/>
                    <a:gd name="connsiteY4" fmla="*/ 142479 h 430610"/>
                    <a:gd name="connsiteX5" fmla="*/ 297657 w 774304"/>
                    <a:gd name="connsiteY5" fmla="*/ 80566 h 430610"/>
                    <a:gd name="connsiteX6" fmla="*/ 359569 w 774304"/>
                    <a:gd name="connsiteY6" fmla="*/ 30560 h 430610"/>
                    <a:gd name="connsiteX7" fmla="*/ 457200 w 774304"/>
                    <a:gd name="connsiteY7" fmla="*/ 4366 h 430610"/>
                    <a:gd name="connsiteX8" fmla="*/ 604838 w 774304"/>
                    <a:gd name="connsiteY8" fmla="*/ 4366 h 430610"/>
                    <a:gd name="connsiteX9" fmla="*/ 747713 w 774304"/>
                    <a:gd name="connsiteY9" fmla="*/ 9129 h 430610"/>
                    <a:gd name="connsiteX10" fmla="*/ 764382 w 774304"/>
                    <a:gd name="connsiteY10" fmla="*/ 6747 h 4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304" h="430610">
                      <a:moveTo>
                        <a:pt x="0" y="430610"/>
                      </a:moveTo>
                      <a:cubicBezTo>
                        <a:pt x="33933" y="430411"/>
                        <a:pt x="67866" y="430213"/>
                        <a:pt x="90488" y="418704"/>
                      </a:cubicBezTo>
                      <a:cubicBezTo>
                        <a:pt x="113110" y="407195"/>
                        <a:pt x="118270" y="390923"/>
                        <a:pt x="135732" y="361554"/>
                      </a:cubicBezTo>
                      <a:cubicBezTo>
                        <a:pt x="153194" y="332185"/>
                        <a:pt x="195263" y="242491"/>
                        <a:pt x="195263" y="242491"/>
                      </a:cubicBezTo>
                      <a:cubicBezTo>
                        <a:pt x="213519" y="205979"/>
                        <a:pt x="228203" y="169467"/>
                        <a:pt x="245269" y="142479"/>
                      </a:cubicBezTo>
                      <a:cubicBezTo>
                        <a:pt x="262335" y="115492"/>
                        <a:pt x="278607" y="99219"/>
                        <a:pt x="297657" y="80566"/>
                      </a:cubicBezTo>
                      <a:cubicBezTo>
                        <a:pt x="316707" y="61913"/>
                        <a:pt x="332979" y="43260"/>
                        <a:pt x="359569" y="30560"/>
                      </a:cubicBezTo>
                      <a:cubicBezTo>
                        <a:pt x="386159" y="17860"/>
                        <a:pt x="416322" y="8732"/>
                        <a:pt x="457200" y="4366"/>
                      </a:cubicBezTo>
                      <a:cubicBezTo>
                        <a:pt x="498078" y="0"/>
                        <a:pt x="556419" y="3572"/>
                        <a:pt x="604838" y="4366"/>
                      </a:cubicBezTo>
                      <a:cubicBezTo>
                        <a:pt x="653257" y="5160"/>
                        <a:pt x="721122" y="8732"/>
                        <a:pt x="747713" y="9129"/>
                      </a:cubicBezTo>
                      <a:cubicBezTo>
                        <a:pt x="774304" y="9526"/>
                        <a:pt x="769343" y="8136"/>
                        <a:pt x="764382" y="6747"/>
                      </a:cubicBezTo>
                    </a:path>
                  </a:pathLst>
                </a:custGeom>
                <a:ln w="73025">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11" name="자유형 110"/>
                <p:cNvSpPr/>
                <p:nvPr/>
              </p:nvSpPr>
              <p:spPr>
                <a:xfrm>
                  <a:off x="5868144" y="1933034"/>
                  <a:ext cx="830786" cy="2105853"/>
                </a:xfrm>
                <a:custGeom>
                  <a:avLst/>
                  <a:gdLst>
                    <a:gd name="connsiteX0" fmla="*/ 0 w 549275"/>
                    <a:gd name="connsiteY0" fmla="*/ 631296 h 631296"/>
                    <a:gd name="connsiteX1" fmla="*/ 34925 w 549275"/>
                    <a:gd name="connsiteY1" fmla="*/ 513821 h 631296"/>
                    <a:gd name="connsiteX2" fmla="*/ 34925 w 549275"/>
                    <a:gd name="connsiteY2" fmla="*/ 447146 h 631296"/>
                    <a:gd name="connsiteX3" fmla="*/ 41275 w 549275"/>
                    <a:gd name="connsiteY3" fmla="*/ 342371 h 631296"/>
                    <a:gd name="connsiteX4" fmla="*/ 104775 w 549275"/>
                    <a:gd name="connsiteY4" fmla="*/ 228071 h 631296"/>
                    <a:gd name="connsiteX5" fmla="*/ 158750 w 549275"/>
                    <a:gd name="connsiteY5" fmla="*/ 135996 h 631296"/>
                    <a:gd name="connsiteX6" fmla="*/ 228600 w 549275"/>
                    <a:gd name="connsiteY6" fmla="*/ 18521 h 631296"/>
                    <a:gd name="connsiteX7" fmla="*/ 358775 w 549275"/>
                    <a:gd name="connsiteY7" fmla="*/ 24871 h 631296"/>
                    <a:gd name="connsiteX8" fmla="*/ 441325 w 549275"/>
                    <a:gd name="connsiteY8" fmla="*/ 21696 h 631296"/>
                    <a:gd name="connsiteX9" fmla="*/ 523875 w 549275"/>
                    <a:gd name="connsiteY9" fmla="*/ 21696 h 631296"/>
                    <a:gd name="connsiteX10" fmla="*/ 549275 w 549275"/>
                    <a:gd name="connsiteY10" fmla="*/ 21696 h 63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275" h="631296">
                      <a:moveTo>
                        <a:pt x="0" y="631296"/>
                      </a:moveTo>
                      <a:cubicBezTo>
                        <a:pt x="14552" y="587904"/>
                        <a:pt x="29104" y="544513"/>
                        <a:pt x="34925" y="513821"/>
                      </a:cubicBezTo>
                      <a:cubicBezTo>
                        <a:pt x="40746" y="483129"/>
                        <a:pt x="33867" y="475721"/>
                        <a:pt x="34925" y="447146"/>
                      </a:cubicBezTo>
                      <a:cubicBezTo>
                        <a:pt x="35983" y="418571"/>
                        <a:pt x="29633" y="378883"/>
                        <a:pt x="41275" y="342371"/>
                      </a:cubicBezTo>
                      <a:cubicBezTo>
                        <a:pt x="52917" y="305859"/>
                        <a:pt x="85196" y="262467"/>
                        <a:pt x="104775" y="228071"/>
                      </a:cubicBezTo>
                      <a:cubicBezTo>
                        <a:pt x="124354" y="193675"/>
                        <a:pt x="138112" y="170921"/>
                        <a:pt x="158750" y="135996"/>
                      </a:cubicBezTo>
                      <a:cubicBezTo>
                        <a:pt x="179388" y="101071"/>
                        <a:pt x="195263" y="37042"/>
                        <a:pt x="228600" y="18521"/>
                      </a:cubicBezTo>
                      <a:cubicBezTo>
                        <a:pt x="261938" y="0"/>
                        <a:pt x="323321" y="24342"/>
                        <a:pt x="358775" y="24871"/>
                      </a:cubicBezTo>
                      <a:cubicBezTo>
                        <a:pt x="394229" y="25400"/>
                        <a:pt x="413808" y="22225"/>
                        <a:pt x="441325" y="21696"/>
                      </a:cubicBezTo>
                      <a:cubicBezTo>
                        <a:pt x="468842" y="21167"/>
                        <a:pt x="523875" y="21696"/>
                        <a:pt x="523875" y="21696"/>
                      </a:cubicBezTo>
                      <a:lnTo>
                        <a:pt x="549275" y="21696"/>
                      </a:lnTo>
                    </a:path>
                  </a:pathLst>
                </a:custGeom>
                <a:ln w="63500" cap="rnd">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12" name="TextBox 111"/>
                <p:cNvSpPr txBox="1"/>
                <p:nvPr/>
              </p:nvSpPr>
              <p:spPr>
                <a:xfrm>
                  <a:off x="6077147" y="3516986"/>
                  <a:ext cx="505972" cy="307777"/>
                </a:xfrm>
                <a:prstGeom prst="rect">
                  <a:avLst/>
                </a:prstGeom>
                <a:noFill/>
              </p:spPr>
              <p:txBody>
                <a:bodyPr wrap="square" rtlCol="0">
                  <a:spAutoFit/>
                </a:bodyPr>
                <a:lstStyle/>
                <a:p>
                  <a:r>
                    <a:rPr lang="en-US" altLang="ko-KR" sz="1400" dirty="0" smtClean="0">
                      <a:latin typeface="Arial Rounded MT Bold" panose="020F0704030504030204" pitchFamily="34" charset="0"/>
                      <a:ea typeface="Adobe 고딕 Std B" pitchFamily="34" charset="-127"/>
                    </a:rPr>
                    <a:t>TS</a:t>
                  </a:r>
                  <a:endParaRPr lang="ko-KR" altLang="en-US" sz="1400" dirty="0">
                    <a:latin typeface="Arial Rounded MT Bold" panose="020F0704030504030204" pitchFamily="34" charset="0"/>
                    <a:ea typeface="Adobe 고딕 Std B" pitchFamily="34" charset="-127"/>
                  </a:endParaRPr>
                </a:p>
              </p:txBody>
            </p:sp>
            <p:sp>
              <p:nvSpPr>
                <p:cNvPr id="113" name="TextBox 112"/>
                <p:cNvSpPr txBox="1"/>
                <p:nvPr/>
              </p:nvSpPr>
              <p:spPr>
                <a:xfrm>
                  <a:off x="3209313" y="5068502"/>
                  <a:ext cx="582614" cy="307777"/>
                </a:xfrm>
                <a:prstGeom prst="rect">
                  <a:avLst/>
                </a:prstGeom>
                <a:noFill/>
              </p:spPr>
              <p:txBody>
                <a:bodyPr wrap="square" rtlCol="0">
                  <a:spAutoFit/>
                </a:bodyPr>
                <a:lstStyle/>
                <a:p>
                  <a:r>
                    <a:rPr lang="en-US" altLang="ko-KR" sz="1400" dirty="0">
                      <a:latin typeface="Arial Rounded MT Bold" panose="020F0704030504030204" pitchFamily="34" charset="0"/>
                      <a:ea typeface="Adobe 고딕 Std B" pitchFamily="34" charset="-127"/>
                    </a:rPr>
                    <a:t>U</a:t>
                  </a:r>
                  <a:r>
                    <a:rPr lang="en-US" altLang="ko-KR" sz="1400" dirty="0" smtClean="0">
                      <a:latin typeface="Arial Rounded MT Bold" panose="020F0704030504030204" pitchFamily="34" charset="0"/>
                      <a:ea typeface="Adobe 고딕 Std B" pitchFamily="34" charset="-127"/>
                    </a:rPr>
                    <a:t>B</a:t>
                  </a:r>
                  <a:endParaRPr lang="ko-KR" altLang="en-US" sz="1400" dirty="0">
                    <a:latin typeface="Arial Rounded MT Bold" panose="020F0704030504030204" pitchFamily="34" charset="0"/>
                    <a:ea typeface="Adobe 고딕 Std B" pitchFamily="34" charset="-127"/>
                  </a:endParaRPr>
                </a:p>
              </p:txBody>
            </p:sp>
            <p:sp>
              <p:nvSpPr>
                <p:cNvPr id="114" name="TextBox 113"/>
                <p:cNvSpPr txBox="1"/>
                <p:nvPr/>
              </p:nvSpPr>
              <p:spPr>
                <a:xfrm rot="20886163">
                  <a:off x="5168459" y="4616161"/>
                  <a:ext cx="497051" cy="307777"/>
                </a:xfrm>
                <a:prstGeom prst="rect">
                  <a:avLst/>
                </a:prstGeom>
                <a:noFill/>
              </p:spPr>
              <p:txBody>
                <a:bodyPr wrap="square" rtlCol="0">
                  <a:spAutoFit/>
                </a:bodyPr>
                <a:lstStyle/>
                <a:p>
                  <a:r>
                    <a:rPr lang="en-US" altLang="ko-KR" sz="1400" dirty="0" smtClean="0">
                      <a:latin typeface="Arial Rounded MT Bold" panose="020F0704030504030204" pitchFamily="34" charset="0"/>
                      <a:ea typeface="Adobe 고딕 Std B" pitchFamily="34" charset="-127"/>
                    </a:rPr>
                    <a:t>NB</a:t>
                  </a:r>
                  <a:endParaRPr lang="ko-KR" altLang="en-US" sz="1400" dirty="0">
                    <a:latin typeface="Arial Rounded MT Bold" panose="020F0704030504030204" pitchFamily="34" charset="0"/>
                    <a:ea typeface="Adobe 고딕 Std B" pitchFamily="34" charset="-127"/>
                  </a:endParaRPr>
                </a:p>
              </p:txBody>
            </p:sp>
            <p:sp>
              <p:nvSpPr>
                <p:cNvPr id="115" name="TextBox 114"/>
                <p:cNvSpPr txBox="1"/>
                <p:nvPr/>
              </p:nvSpPr>
              <p:spPr>
                <a:xfrm rot="21230241">
                  <a:off x="4106390" y="5180766"/>
                  <a:ext cx="478526" cy="307777"/>
                </a:xfrm>
                <a:prstGeom prst="rect">
                  <a:avLst/>
                </a:prstGeom>
                <a:noFill/>
              </p:spPr>
              <p:txBody>
                <a:bodyPr wrap="square" rtlCol="0">
                  <a:spAutoFit/>
                </a:bodyPr>
                <a:lstStyle/>
                <a:p>
                  <a:r>
                    <a:rPr lang="en-US" altLang="ko-KR" sz="1400" dirty="0">
                      <a:latin typeface="Arial Rounded MT Bold" panose="020F0704030504030204" pitchFamily="34" charset="0"/>
                      <a:ea typeface="Adobe 고딕 Std B" pitchFamily="34" charset="-127"/>
                    </a:rPr>
                    <a:t>O</a:t>
                  </a:r>
                  <a:r>
                    <a:rPr lang="en-US" altLang="ko-KR" sz="1400" dirty="0" smtClean="0">
                      <a:latin typeface="Arial Rounded MT Bold" panose="020F0704030504030204" pitchFamily="34" charset="0"/>
                      <a:ea typeface="Adobe 고딕 Std B" pitchFamily="34" charset="-127"/>
                    </a:rPr>
                    <a:t>B</a:t>
                  </a:r>
                  <a:endParaRPr lang="ko-KR" altLang="en-US" sz="1400" dirty="0">
                    <a:latin typeface="Arial Rounded MT Bold" panose="020F0704030504030204" pitchFamily="34" charset="0"/>
                    <a:ea typeface="Adobe 고딕 Std B" pitchFamily="34" charset="-127"/>
                  </a:endParaRPr>
                </a:p>
              </p:txBody>
            </p:sp>
            <p:sp>
              <p:nvSpPr>
                <p:cNvPr id="116" name="자유형 115"/>
                <p:cNvSpPr/>
                <p:nvPr/>
              </p:nvSpPr>
              <p:spPr>
                <a:xfrm>
                  <a:off x="3130090" y="4994926"/>
                  <a:ext cx="1737859" cy="1165403"/>
                </a:xfrm>
                <a:custGeom>
                  <a:avLst/>
                  <a:gdLst>
                    <a:gd name="connsiteX0" fmla="*/ 0 w 547687"/>
                    <a:gd name="connsiteY0" fmla="*/ 316706 h 316706"/>
                    <a:gd name="connsiteX1" fmla="*/ 114300 w 547687"/>
                    <a:gd name="connsiteY1" fmla="*/ 216694 h 316706"/>
                    <a:gd name="connsiteX2" fmla="*/ 185737 w 547687"/>
                    <a:gd name="connsiteY2" fmla="*/ 180975 h 316706"/>
                    <a:gd name="connsiteX3" fmla="*/ 285750 w 547687"/>
                    <a:gd name="connsiteY3" fmla="*/ 159544 h 316706"/>
                    <a:gd name="connsiteX4" fmla="*/ 361950 w 547687"/>
                    <a:gd name="connsiteY4" fmla="*/ 159544 h 316706"/>
                    <a:gd name="connsiteX5" fmla="*/ 457200 w 547687"/>
                    <a:gd name="connsiteY5" fmla="*/ 147638 h 316706"/>
                    <a:gd name="connsiteX6" fmla="*/ 492919 w 547687"/>
                    <a:gd name="connsiteY6" fmla="*/ 104775 h 316706"/>
                    <a:gd name="connsiteX7" fmla="*/ 547687 w 547687"/>
                    <a:gd name="connsiteY7"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87" h="316706">
                      <a:moveTo>
                        <a:pt x="0" y="316706"/>
                      </a:moveTo>
                      <a:cubicBezTo>
                        <a:pt x="41672" y="278011"/>
                        <a:pt x="83344" y="239316"/>
                        <a:pt x="114300" y="216694"/>
                      </a:cubicBezTo>
                      <a:cubicBezTo>
                        <a:pt x="145256" y="194072"/>
                        <a:pt x="157162" y="190500"/>
                        <a:pt x="185737" y="180975"/>
                      </a:cubicBezTo>
                      <a:cubicBezTo>
                        <a:pt x="214312" y="171450"/>
                        <a:pt x="256381" y="163116"/>
                        <a:pt x="285750" y="159544"/>
                      </a:cubicBezTo>
                      <a:cubicBezTo>
                        <a:pt x="315119" y="155972"/>
                        <a:pt x="333375" y="161528"/>
                        <a:pt x="361950" y="159544"/>
                      </a:cubicBezTo>
                      <a:cubicBezTo>
                        <a:pt x="390525" y="157560"/>
                        <a:pt x="435372" y="156766"/>
                        <a:pt x="457200" y="147638"/>
                      </a:cubicBezTo>
                      <a:cubicBezTo>
                        <a:pt x="479028" y="138510"/>
                        <a:pt x="477838" y="129381"/>
                        <a:pt x="492919" y="104775"/>
                      </a:cubicBezTo>
                      <a:cubicBezTo>
                        <a:pt x="508000" y="80169"/>
                        <a:pt x="527843" y="40084"/>
                        <a:pt x="547687" y="0"/>
                      </a:cubicBezTo>
                    </a:path>
                  </a:pathLst>
                </a:custGeom>
                <a:ln w="6350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17" name="자유형 116"/>
                <p:cNvSpPr/>
                <p:nvPr/>
              </p:nvSpPr>
              <p:spPr>
                <a:xfrm rot="392333">
                  <a:off x="4914736" y="4649581"/>
                  <a:ext cx="277465" cy="251764"/>
                </a:xfrm>
                <a:custGeom>
                  <a:avLst/>
                  <a:gdLst>
                    <a:gd name="connsiteX0" fmla="*/ 0 w 111918"/>
                    <a:gd name="connsiteY0" fmla="*/ 85725 h 85725"/>
                    <a:gd name="connsiteX1" fmla="*/ 21431 w 111918"/>
                    <a:gd name="connsiteY1" fmla="*/ 38100 h 85725"/>
                    <a:gd name="connsiteX2" fmla="*/ 47625 w 111918"/>
                    <a:gd name="connsiteY2" fmla="*/ 21431 h 85725"/>
                    <a:gd name="connsiteX3" fmla="*/ 90487 w 111918"/>
                    <a:gd name="connsiteY3" fmla="*/ 14287 h 85725"/>
                    <a:gd name="connsiteX4" fmla="*/ 111918 w 111918"/>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8" h="85725">
                      <a:moveTo>
                        <a:pt x="0" y="85725"/>
                      </a:moveTo>
                      <a:cubicBezTo>
                        <a:pt x="6747" y="67270"/>
                        <a:pt x="13494" y="48816"/>
                        <a:pt x="21431" y="38100"/>
                      </a:cubicBezTo>
                      <a:cubicBezTo>
                        <a:pt x="29368" y="27384"/>
                        <a:pt x="36116" y="25400"/>
                        <a:pt x="47625" y="21431"/>
                      </a:cubicBezTo>
                      <a:cubicBezTo>
                        <a:pt x="59134" y="17462"/>
                        <a:pt x="79771" y="17859"/>
                        <a:pt x="90487" y="14287"/>
                      </a:cubicBezTo>
                      <a:cubicBezTo>
                        <a:pt x="101203" y="10715"/>
                        <a:pt x="111918" y="0"/>
                        <a:pt x="111918" y="0"/>
                      </a:cubicBezTo>
                    </a:path>
                  </a:pathLst>
                </a:custGeom>
                <a:ln w="63500">
                  <a:solidFill>
                    <a:srgbClr val="FF0000"/>
                  </a:solidFill>
                  <a:prstDash val="sys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18" name="자유형 117"/>
                <p:cNvSpPr/>
                <p:nvPr/>
              </p:nvSpPr>
              <p:spPr>
                <a:xfrm>
                  <a:off x="2984226" y="4564323"/>
                  <a:ext cx="828821" cy="1705732"/>
                </a:xfrm>
                <a:custGeom>
                  <a:avLst/>
                  <a:gdLst>
                    <a:gd name="connsiteX0" fmla="*/ 0 w 300038"/>
                    <a:gd name="connsiteY0" fmla="*/ 376238 h 376238"/>
                    <a:gd name="connsiteX1" fmla="*/ 42863 w 300038"/>
                    <a:gd name="connsiteY1" fmla="*/ 285750 h 376238"/>
                    <a:gd name="connsiteX2" fmla="*/ 28575 w 300038"/>
                    <a:gd name="connsiteY2" fmla="*/ 178594 h 376238"/>
                    <a:gd name="connsiteX3" fmla="*/ 2382 w 300038"/>
                    <a:gd name="connsiteY3" fmla="*/ 97632 h 376238"/>
                    <a:gd name="connsiteX4" fmla="*/ 30957 w 300038"/>
                    <a:gd name="connsiteY4" fmla="*/ 52388 h 376238"/>
                    <a:gd name="connsiteX5" fmla="*/ 133350 w 300038"/>
                    <a:gd name="connsiteY5" fmla="*/ 40482 h 376238"/>
                    <a:gd name="connsiteX6" fmla="*/ 216694 w 300038"/>
                    <a:gd name="connsiteY6" fmla="*/ 40482 h 376238"/>
                    <a:gd name="connsiteX7" fmla="*/ 300038 w 300038"/>
                    <a:gd name="connsiteY7" fmla="*/ 0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038" h="376238">
                      <a:moveTo>
                        <a:pt x="0" y="376238"/>
                      </a:moveTo>
                      <a:cubicBezTo>
                        <a:pt x="19050" y="347464"/>
                        <a:pt x="38101" y="318691"/>
                        <a:pt x="42863" y="285750"/>
                      </a:cubicBezTo>
                      <a:cubicBezTo>
                        <a:pt x="47625" y="252809"/>
                        <a:pt x="35322" y="209947"/>
                        <a:pt x="28575" y="178594"/>
                      </a:cubicBezTo>
                      <a:cubicBezTo>
                        <a:pt x="21828" y="147241"/>
                        <a:pt x="1985" y="118666"/>
                        <a:pt x="2382" y="97632"/>
                      </a:cubicBezTo>
                      <a:cubicBezTo>
                        <a:pt x="2779" y="76598"/>
                        <a:pt x="9129" y="61913"/>
                        <a:pt x="30957" y="52388"/>
                      </a:cubicBezTo>
                      <a:cubicBezTo>
                        <a:pt x="52785" y="42863"/>
                        <a:pt x="102394" y="42466"/>
                        <a:pt x="133350" y="40482"/>
                      </a:cubicBezTo>
                      <a:cubicBezTo>
                        <a:pt x="164306" y="38498"/>
                        <a:pt x="188913" y="47229"/>
                        <a:pt x="216694" y="40482"/>
                      </a:cubicBezTo>
                      <a:cubicBezTo>
                        <a:pt x="244475" y="33735"/>
                        <a:pt x="269479" y="23416"/>
                        <a:pt x="300038"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cxnSp>
              <p:nvCxnSpPr>
                <p:cNvPr id="119" name="직선 화살표 연결선 118"/>
                <p:cNvCxnSpPr/>
                <p:nvPr/>
              </p:nvCxnSpPr>
              <p:spPr>
                <a:xfrm flipV="1">
                  <a:off x="3851920" y="4365104"/>
                  <a:ext cx="226872" cy="141453"/>
                </a:xfrm>
                <a:prstGeom prst="straightConnector1">
                  <a:avLst/>
                </a:prstGeom>
                <a:ln w="635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20" name="직선 화살표 연결선 119"/>
                <p:cNvCxnSpPr/>
                <p:nvPr/>
              </p:nvCxnSpPr>
              <p:spPr>
                <a:xfrm>
                  <a:off x="3714065" y="4936580"/>
                  <a:ext cx="68486" cy="83344"/>
                </a:xfrm>
                <a:prstGeom prst="straightConnector1">
                  <a:avLst/>
                </a:prstGeom>
                <a:ln w="635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21" name="자유형 120"/>
                <p:cNvSpPr/>
                <p:nvPr/>
              </p:nvSpPr>
              <p:spPr>
                <a:xfrm rot="20487034">
                  <a:off x="3045180" y="4896944"/>
                  <a:ext cx="652948" cy="191739"/>
                </a:xfrm>
                <a:custGeom>
                  <a:avLst/>
                  <a:gdLst>
                    <a:gd name="connsiteX0" fmla="*/ 0 w 173832"/>
                    <a:gd name="connsiteY0" fmla="*/ 63500 h 63500"/>
                    <a:gd name="connsiteX1" fmla="*/ 47625 w 173832"/>
                    <a:gd name="connsiteY1" fmla="*/ 13494 h 63500"/>
                    <a:gd name="connsiteX2" fmla="*/ 140494 w 173832"/>
                    <a:gd name="connsiteY2" fmla="*/ 6350 h 63500"/>
                    <a:gd name="connsiteX3" fmla="*/ 173832 w 173832"/>
                    <a:gd name="connsiteY3" fmla="*/ 51594 h 63500"/>
                  </a:gdLst>
                  <a:ahLst/>
                  <a:cxnLst>
                    <a:cxn ang="0">
                      <a:pos x="connsiteX0" y="connsiteY0"/>
                    </a:cxn>
                    <a:cxn ang="0">
                      <a:pos x="connsiteX1" y="connsiteY1"/>
                    </a:cxn>
                    <a:cxn ang="0">
                      <a:pos x="connsiteX2" y="connsiteY2"/>
                    </a:cxn>
                    <a:cxn ang="0">
                      <a:pos x="connsiteX3" y="connsiteY3"/>
                    </a:cxn>
                  </a:cxnLst>
                  <a:rect l="l" t="t" r="r" b="b"/>
                  <a:pathLst>
                    <a:path w="173832" h="63500">
                      <a:moveTo>
                        <a:pt x="0" y="63500"/>
                      </a:moveTo>
                      <a:cubicBezTo>
                        <a:pt x="12104" y="43259"/>
                        <a:pt x="24209" y="23019"/>
                        <a:pt x="47625" y="13494"/>
                      </a:cubicBezTo>
                      <a:cubicBezTo>
                        <a:pt x="71041" y="3969"/>
                        <a:pt x="119460" y="0"/>
                        <a:pt x="140494" y="6350"/>
                      </a:cubicBezTo>
                      <a:cubicBezTo>
                        <a:pt x="161529" y="12700"/>
                        <a:pt x="164704" y="37703"/>
                        <a:pt x="173832" y="51594"/>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22" name="TextBox 121"/>
                <p:cNvSpPr txBox="1"/>
                <p:nvPr/>
              </p:nvSpPr>
              <p:spPr>
                <a:xfrm rot="4573568">
                  <a:off x="2599460" y="5142182"/>
                  <a:ext cx="827796" cy="338554"/>
                </a:xfrm>
                <a:prstGeom prst="rect">
                  <a:avLst/>
                </a:prstGeom>
                <a:noFill/>
              </p:spPr>
              <p:txBody>
                <a:bodyPr wrap="square" rtlCol="0">
                  <a:spAutoFit/>
                </a:bodyPr>
                <a:lstStyle/>
                <a:p>
                  <a:r>
                    <a:rPr lang="en-US" altLang="ko-KR" sz="1600" dirty="0" smtClean="0">
                      <a:latin typeface="Arial Rounded MT Bold" panose="020F0704030504030204" pitchFamily="34" charset="0"/>
                      <a:ea typeface="Adobe 고딕 Std B" pitchFamily="34" charset="-127"/>
                    </a:rPr>
                    <a:t>EKWC</a:t>
                  </a:r>
                  <a:endParaRPr lang="ko-KR" altLang="en-US" sz="1400" dirty="0">
                    <a:latin typeface="Arial Rounded MT Bold" panose="020F0704030504030204" pitchFamily="34" charset="0"/>
                    <a:ea typeface="Adobe 고딕 Std B" pitchFamily="34" charset="-127"/>
                  </a:endParaRPr>
                </a:p>
              </p:txBody>
            </p:sp>
            <p:sp>
              <p:nvSpPr>
                <p:cNvPr id="123" name="자유형 122"/>
                <p:cNvSpPr/>
                <p:nvPr/>
              </p:nvSpPr>
              <p:spPr>
                <a:xfrm rot="273849">
                  <a:off x="2588609" y="6375351"/>
                  <a:ext cx="431696" cy="131716"/>
                </a:xfrm>
                <a:custGeom>
                  <a:avLst/>
                  <a:gdLst>
                    <a:gd name="connsiteX0" fmla="*/ 574163 w 574163"/>
                    <a:gd name="connsiteY0" fmla="*/ 0 h 220574"/>
                    <a:gd name="connsiteX1" fmla="*/ 240208 w 574163"/>
                    <a:gd name="connsiteY1" fmla="*/ 87464 h 220574"/>
                    <a:gd name="connsiteX2" fmla="*/ 152744 w 574163"/>
                    <a:gd name="connsiteY2" fmla="*/ 135172 h 220574"/>
                    <a:gd name="connsiteX3" fmla="*/ 17571 w 574163"/>
                    <a:gd name="connsiteY3" fmla="*/ 214685 h 220574"/>
                    <a:gd name="connsiteX4" fmla="*/ 1669 w 574163"/>
                    <a:gd name="connsiteY4" fmla="*/ 214685 h 22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163" h="220574">
                      <a:moveTo>
                        <a:pt x="574163" y="0"/>
                      </a:moveTo>
                      <a:cubicBezTo>
                        <a:pt x="442303" y="32467"/>
                        <a:pt x="310444" y="64935"/>
                        <a:pt x="240208" y="87464"/>
                      </a:cubicBezTo>
                      <a:cubicBezTo>
                        <a:pt x="169971" y="109993"/>
                        <a:pt x="189850" y="113969"/>
                        <a:pt x="152744" y="135172"/>
                      </a:cubicBezTo>
                      <a:cubicBezTo>
                        <a:pt x="115638" y="156375"/>
                        <a:pt x="42750" y="201433"/>
                        <a:pt x="17571" y="214685"/>
                      </a:cubicBezTo>
                      <a:cubicBezTo>
                        <a:pt x="-7608" y="227937"/>
                        <a:pt x="1669" y="214685"/>
                        <a:pt x="1669" y="214685"/>
                      </a:cubicBezTo>
                    </a:path>
                  </a:pathLst>
                </a:custGeom>
                <a:noFill/>
                <a:ln w="190500" cap="flat">
                  <a:solidFill>
                    <a:srgbClr val="FF00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4" name="TextBox 123"/>
                <p:cNvSpPr txBox="1"/>
                <p:nvPr/>
              </p:nvSpPr>
              <p:spPr>
                <a:xfrm>
                  <a:off x="2838348" y="6173404"/>
                  <a:ext cx="721343" cy="369332"/>
                </a:xfrm>
                <a:prstGeom prst="rect">
                  <a:avLst/>
                </a:prstGeom>
                <a:noFill/>
                <a:ln w="63500">
                  <a:noFill/>
                </a:ln>
              </p:spPr>
              <p:txBody>
                <a:bodyPr wrap="square" rtlCol="0">
                  <a:spAutoFit/>
                </a:bodyPr>
                <a:lstStyle/>
                <a:p>
                  <a:r>
                    <a:rPr lang="en-US" altLang="ko-KR" dirty="0" smtClean="0">
                      <a:latin typeface="Arial Rounded MT Bold" panose="020F0704030504030204" pitchFamily="34" charset="0"/>
                      <a:ea typeface="Adobe 고딕 Std B" pitchFamily="34" charset="-127"/>
                    </a:rPr>
                    <a:t>KS</a:t>
                  </a:r>
                  <a:endParaRPr lang="ko-KR" altLang="en-US" dirty="0">
                    <a:latin typeface="Arial Rounded MT Bold" panose="020F0704030504030204" pitchFamily="34" charset="0"/>
                    <a:ea typeface="Adobe 고딕 Std B" pitchFamily="34" charset="-127"/>
                  </a:endParaRPr>
                </a:p>
              </p:txBody>
            </p:sp>
            <p:sp>
              <p:nvSpPr>
                <p:cNvPr id="125" name="직사각형 124"/>
                <p:cNvSpPr/>
                <p:nvPr/>
              </p:nvSpPr>
              <p:spPr>
                <a:xfrm>
                  <a:off x="2547823" y="6420484"/>
                  <a:ext cx="171826" cy="1045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8" name="TextBox 97"/>
              <p:cNvSpPr txBox="1"/>
              <p:nvPr/>
            </p:nvSpPr>
            <p:spPr>
              <a:xfrm>
                <a:off x="1922463" y="1229558"/>
                <a:ext cx="2361505" cy="2631490"/>
              </a:xfrm>
              <a:prstGeom prst="rect">
                <a:avLst/>
              </a:prstGeom>
              <a:noFill/>
            </p:spPr>
            <p:txBody>
              <a:bodyPr wrap="square" rtlCol="0">
                <a:spAutoFit/>
              </a:bodyPr>
              <a:lstStyle/>
              <a:p>
                <a:r>
                  <a:rPr lang="en-US" altLang="ko-KR" sz="1100" dirty="0" smtClean="0">
                    <a:latin typeface="Adobe Heiti Std R" pitchFamily="34" charset="-128"/>
                    <a:ea typeface="Adobe Heiti Std R" pitchFamily="34" charset="-128"/>
                  </a:rPr>
                  <a:t>EKWC</a:t>
                </a:r>
                <a:r>
                  <a:rPr lang="en-US" altLang="ko-KR" sz="1100" dirty="0">
                    <a:latin typeface="Adobe Heiti Std R" pitchFamily="34" charset="-128"/>
                    <a:ea typeface="Adobe Heiti Std R" pitchFamily="34" charset="-128"/>
                  </a:rPr>
                  <a:t>: East Korean Warm Current</a:t>
                </a:r>
              </a:p>
              <a:p>
                <a:r>
                  <a:rPr lang="en-US" altLang="ko-KR" sz="1100" dirty="0">
                    <a:latin typeface="Adobe Heiti Std R" pitchFamily="34" charset="-128"/>
                    <a:ea typeface="Adobe Heiti Std R" pitchFamily="34" charset="-128"/>
                  </a:rPr>
                  <a:t>JB: Japan Basin</a:t>
                </a:r>
              </a:p>
              <a:p>
                <a:r>
                  <a:rPr lang="en-US" altLang="ko-KR" sz="1100" dirty="0" smtClean="0">
                    <a:latin typeface="Adobe Heiti Std R" pitchFamily="34" charset="-128"/>
                    <a:ea typeface="Adobe Heiti Std R" pitchFamily="34" charset="-128"/>
                  </a:rPr>
                  <a:t>KS</a:t>
                </a:r>
                <a:r>
                  <a:rPr lang="en-US" altLang="ko-KR" sz="1100" dirty="0">
                    <a:latin typeface="Adobe Heiti Std R" pitchFamily="34" charset="-128"/>
                    <a:ea typeface="Adobe Heiti Std R" pitchFamily="34" charset="-128"/>
                  </a:rPr>
                  <a:t>: Korea Strait</a:t>
                </a:r>
              </a:p>
              <a:p>
                <a:r>
                  <a:rPr lang="en-US" altLang="ko-KR" sz="1100" dirty="0">
                    <a:latin typeface="Adobe Heiti Std R" pitchFamily="34" charset="-128"/>
                    <a:ea typeface="Adobe Heiti Std R" pitchFamily="34" charset="-128"/>
                  </a:rPr>
                  <a:t>LC: </a:t>
                </a:r>
                <a:r>
                  <a:rPr lang="en-US" altLang="ko-KR" sz="1100" dirty="0" err="1">
                    <a:latin typeface="Adobe Heiti Std R" pitchFamily="34" charset="-128"/>
                    <a:ea typeface="Adobe Heiti Std R" pitchFamily="34" charset="-128"/>
                  </a:rPr>
                  <a:t>Liman</a:t>
                </a:r>
                <a:r>
                  <a:rPr lang="en-US" altLang="ko-KR" sz="1100" dirty="0">
                    <a:latin typeface="Adobe Heiti Std R" pitchFamily="34" charset="-128"/>
                    <a:ea typeface="Adobe Heiti Std R" pitchFamily="34" charset="-128"/>
                  </a:rPr>
                  <a:t> Current</a:t>
                </a:r>
              </a:p>
              <a:p>
                <a:r>
                  <a:rPr lang="en-US" altLang="ko-KR" sz="1100" dirty="0">
                    <a:latin typeface="Adobe Heiti Std R" pitchFamily="34" charset="-128"/>
                    <a:ea typeface="Adobe Heiti Std R" pitchFamily="34" charset="-128"/>
                  </a:rPr>
                  <a:t>NB: </a:t>
                </a:r>
                <a:r>
                  <a:rPr lang="en-US" altLang="ko-KR" sz="1100" dirty="0" err="1">
                    <a:latin typeface="Adobe Heiti Std R" pitchFamily="34" charset="-128"/>
                    <a:ea typeface="Adobe Heiti Std R" pitchFamily="34" charset="-128"/>
                  </a:rPr>
                  <a:t>Nearshore</a:t>
                </a:r>
                <a:r>
                  <a:rPr lang="en-US" altLang="ko-KR" sz="1100" dirty="0">
                    <a:latin typeface="Adobe Heiti Std R" pitchFamily="34" charset="-128"/>
                    <a:ea typeface="Adobe Heiti Std R" pitchFamily="34" charset="-128"/>
                  </a:rPr>
                  <a:t> Branch</a:t>
                </a:r>
              </a:p>
              <a:p>
                <a:r>
                  <a:rPr lang="en-US" altLang="ko-KR" sz="1100" dirty="0">
                    <a:latin typeface="Adobe Heiti Std R" pitchFamily="34" charset="-128"/>
                    <a:ea typeface="Adobe Heiti Std R" pitchFamily="34" charset="-128"/>
                  </a:rPr>
                  <a:t>NKCC: North Korea Cold Current</a:t>
                </a:r>
              </a:p>
              <a:p>
                <a:r>
                  <a:rPr lang="en-US" altLang="ko-KR" sz="1100" dirty="0">
                    <a:latin typeface="Adobe Heiti Std R" pitchFamily="34" charset="-128"/>
                    <a:ea typeface="Adobe Heiti Std R" pitchFamily="34" charset="-128"/>
                  </a:rPr>
                  <a:t>OB: Offshore </a:t>
                </a:r>
                <a:r>
                  <a:rPr lang="en-US" altLang="ko-KR" sz="1100" dirty="0" smtClean="0">
                    <a:latin typeface="Adobe Heiti Std R" pitchFamily="34" charset="-128"/>
                    <a:ea typeface="Adobe Heiti Std R" pitchFamily="34" charset="-128"/>
                  </a:rPr>
                  <a:t>Branch</a:t>
                </a:r>
              </a:p>
              <a:p>
                <a:r>
                  <a:rPr lang="en-US" altLang="ko-KR" sz="1100" dirty="0">
                    <a:latin typeface="Adobe Heiti Std R" pitchFamily="34" charset="-128"/>
                    <a:ea typeface="Adobe Heiti Std R" pitchFamily="34" charset="-128"/>
                  </a:rPr>
                  <a:t>SPF: </a:t>
                </a:r>
                <a:r>
                  <a:rPr lang="en-US" altLang="ko-KR" sz="1100" dirty="0" err="1">
                    <a:latin typeface="Adobe Heiti Std R" pitchFamily="34" charset="-128"/>
                    <a:ea typeface="Adobe Heiti Std R" pitchFamily="34" charset="-128"/>
                  </a:rPr>
                  <a:t>Subpolar</a:t>
                </a:r>
                <a:r>
                  <a:rPr lang="en-US" altLang="ko-KR" sz="1100" dirty="0">
                    <a:latin typeface="Adobe Heiti Std R" pitchFamily="34" charset="-128"/>
                    <a:ea typeface="Adobe Heiti Std R" pitchFamily="34" charset="-128"/>
                  </a:rPr>
                  <a:t> </a:t>
                </a:r>
                <a:r>
                  <a:rPr lang="en-US" altLang="ko-KR" sz="1100" dirty="0" smtClean="0">
                    <a:latin typeface="Adobe Heiti Std R" pitchFamily="34" charset="-128"/>
                    <a:ea typeface="Adobe Heiti Std R" pitchFamily="34" charset="-128"/>
                  </a:rPr>
                  <a:t>Front</a:t>
                </a:r>
              </a:p>
              <a:p>
                <a:r>
                  <a:rPr lang="en-US" altLang="ko-KR" sz="1100" dirty="0" smtClean="0">
                    <a:latin typeface="Adobe Heiti Std R" pitchFamily="34" charset="-128"/>
                    <a:ea typeface="Adobe Heiti Std R" pitchFamily="34" charset="-128"/>
                  </a:rPr>
                  <a:t>SS</a:t>
                </a:r>
                <a:r>
                  <a:rPr lang="en-US" altLang="ko-KR" sz="1100" dirty="0">
                    <a:latin typeface="Adobe Heiti Std R" pitchFamily="34" charset="-128"/>
                    <a:ea typeface="Adobe Heiti Std R" pitchFamily="34" charset="-128"/>
                  </a:rPr>
                  <a:t>: Soya Strait</a:t>
                </a:r>
              </a:p>
              <a:p>
                <a:r>
                  <a:rPr lang="en-US" altLang="ko-KR" sz="1100" dirty="0">
                    <a:latin typeface="Adobe Heiti Std R" pitchFamily="34" charset="-128"/>
                    <a:ea typeface="Adobe Heiti Std R" pitchFamily="34" charset="-128"/>
                  </a:rPr>
                  <a:t>TS: </a:t>
                </a:r>
                <a:r>
                  <a:rPr lang="en-US" altLang="ko-KR" sz="1100" dirty="0" err="1">
                    <a:latin typeface="Adobe Heiti Std R" pitchFamily="34" charset="-128"/>
                    <a:ea typeface="Adobe Heiti Std R" pitchFamily="34" charset="-128"/>
                  </a:rPr>
                  <a:t>Tsugarn</a:t>
                </a:r>
                <a:r>
                  <a:rPr lang="en-US" altLang="ko-KR" sz="1100" dirty="0">
                    <a:latin typeface="Adobe Heiti Std R" pitchFamily="34" charset="-128"/>
                    <a:ea typeface="Adobe Heiti Std R" pitchFamily="34" charset="-128"/>
                  </a:rPr>
                  <a:t> Strait</a:t>
                </a:r>
              </a:p>
              <a:p>
                <a:r>
                  <a:rPr lang="en-US" altLang="ko-KR" sz="1100" dirty="0">
                    <a:latin typeface="Adobe Heiti Std R" pitchFamily="34" charset="-128"/>
                    <a:ea typeface="Adobe Heiti Std R" pitchFamily="34" charset="-128"/>
                  </a:rPr>
                  <a:t>UB: </a:t>
                </a:r>
                <a:r>
                  <a:rPr lang="en-US" altLang="ko-KR" sz="1100" dirty="0" err="1">
                    <a:latin typeface="Adobe Heiti Std R" pitchFamily="34" charset="-128"/>
                    <a:ea typeface="Adobe Heiti Std R" pitchFamily="34" charset="-128"/>
                  </a:rPr>
                  <a:t>Ulleung</a:t>
                </a:r>
                <a:r>
                  <a:rPr lang="en-US" altLang="ko-KR" sz="1100" dirty="0">
                    <a:latin typeface="Adobe Heiti Std R" pitchFamily="34" charset="-128"/>
                    <a:ea typeface="Adobe Heiti Std R" pitchFamily="34" charset="-128"/>
                  </a:rPr>
                  <a:t> Basin</a:t>
                </a:r>
              </a:p>
              <a:p>
                <a:r>
                  <a:rPr lang="en-US" altLang="ko-KR" sz="1100" dirty="0">
                    <a:latin typeface="Adobe Heiti Std R" pitchFamily="34" charset="-128"/>
                    <a:ea typeface="Adobe Heiti Std R" pitchFamily="34" charset="-128"/>
                  </a:rPr>
                  <a:t>YB: Yamato Basin</a:t>
                </a:r>
              </a:p>
              <a:p>
                <a:r>
                  <a:rPr lang="en-US" altLang="ko-KR" sz="1100" dirty="0">
                    <a:latin typeface="Adobe Heiti Std R" pitchFamily="34" charset="-128"/>
                    <a:ea typeface="Adobe Heiti Std R" pitchFamily="34" charset="-128"/>
                  </a:rPr>
                  <a:t>YR: Yamato Rise</a:t>
                </a:r>
              </a:p>
              <a:p>
                <a:endParaRPr lang="en-US" altLang="ko-KR" sz="1100" dirty="0">
                  <a:latin typeface="Adobe Heiti Std R" pitchFamily="34" charset="-128"/>
                  <a:ea typeface="Adobe Heiti Std R" pitchFamily="34" charset="-128"/>
                </a:endParaRPr>
              </a:p>
              <a:p>
                <a:endParaRPr lang="en-US" altLang="ko-KR" sz="1100" dirty="0">
                  <a:latin typeface="Adobe Heiti Std R" pitchFamily="34" charset="-128"/>
                  <a:ea typeface="Adobe Heiti Std R" pitchFamily="34" charset="-128"/>
                </a:endParaRPr>
              </a:p>
            </p:txBody>
          </p:sp>
        </p:grpSp>
      </p:grpSp>
    </p:spTree>
    <p:extLst>
      <p:ext uri="{BB962C8B-B14F-4D97-AF65-F5344CB8AC3E}">
        <p14:creationId xmlns="" xmlns:p14="http://schemas.microsoft.com/office/powerpoint/2010/main" val="331579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171400"/>
            <a:ext cx="8229600" cy="1143000"/>
          </a:xfrm>
        </p:spPr>
        <p:txBody>
          <a:bodyPr/>
          <a:lstStyle/>
          <a:p>
            <a:r>
              <a:rPr lang="en-US" altLang="ko-KR" dirty="0" smtClean="0">
                <a:latin typeface="Times New Roman" pitchFamily="18" charset="0"/>
                <a:cs typeface="Times New Roman" pitchFamily="18" charset="0"/>
              </a:rPr>
              <a:t>CHL variability</a:t>
            </a:r>
            <a:endParaRPr lang="ko-KR" altLang="en-US" dirty="0">
              <a:latin typeface="Times New Roman" pitchFamily="18" charset="0"/>
              <a:cs typeface="Times New Roman" pitchFamily="18" charset="0"/>
            </a:endParaRPr>
          </a:p>
        </p:txBody>
      </p:sp>
      <p:pic>
        <p:nvPicPr>
          <p:cNvPr id="2050" name="Picture 2" descr="D:\김현철\chl_monthly_mean_1997_2004.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71800" y="1268760"/>
            <a:ext cx="4680520" cy="537634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그림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1640" y="836712"/>
            <a:ext cx="6724967" cy="2459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그룹 10"/>
          <p:cNvGrpSpPr/>
          <p:nvPr/>
        </p:nvGrpSpPr>
        <p:grpSpPr>
          <a:xfrm>
            <a:off x="4572000" y="2204864"/>
            <a:ext cx="4176464" cy="4365104"/>
            <a:chOff x="2771800" y="2204864"/>
            <a:chExt cx="4176464" cy="4365104"/>
          </a:xfrm>
        </p:grpSpPr>
        <p:pic>
          <p:nvPicPr>
            <p:cNvPr id="7" name="Picture 4" descr="E:\발표\춘계해양학회2013\해양학회2013\DATA\PP\month\annualppmap2 사본.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16076"/>
            <a:stretch/>
          </p:blipFill>
          <p:spPr bwMode="auto">
            <a:xfrm>
              <a:off x="2771800" y="2780980"/>
              <a:ext cx="4176464" cy="37889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E:\발표\춘계해양학회2013\해양학회2013\DATA\PP\month\annualppmap2 사본.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1415" t="84906" r="3742" b="-64"/>
            <a:stretch/>
          </p:blipFill>
          <p:spPr bwMode="auto">
            <a:xfrm>
              <a:off x="3175974" y="2204864"/>
              <a:ext cx="3393657" cy="576117"/>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3491880" y="2996952"/>
              <a:ext cx="2232248" cy="369332"/>
            </a:xfrm>
            <a:prstGeom prst="rect">
              <a:avLst/>
            </a:prstGeom>
            <a:noFill/>
          </p:spPr>
          <p:txBody>
            <a:bodyPr wrap="square" rtlCol="0">
              <a:spAutoFit/>
            </a:bodyPr>
            <a:lstStyle/>
            <a:p>
              <a:r>
                <a:rPr lang="en-US" altLang="ko-KR" dirty="0" smtClean="0">
                  <a:latin typeface="Times New Roman" pitchFamily="18" charset="0"/>
                  <a:cs typeface="Times New Roman" pitchFamily="18" charset="0"/>
                </a:rPr>
                <a:t>Yoon et al (2013)</a:t>
              </a:r>
              <a:endParaRPr lang="ko-KR" altLang="en-US" dirty="0">
                <a:latin typeface="Times New Roman" pitchFamily="18" charset="0"/>
                <a:cs typeface="Times New Roman" pitchFamily="18" charset="0"/>
              </a:endParaRPr>
            </a:p>
          </p:txBody>
        </p:sp>
      </p:grpSp>
      <p:grpSp>
        <p:nvGrpSpPr>
          <p:cNvPr id="12" name="그룹 11"/>
          <p:cNvGrpSpPr/>
          <p:nvPr/>
        </p:nvGrpSpPr>
        <p:grpSpPr>
          <a:xfrm>
            <a:off x="-108520" y="2996952"/>
            <a:ext cx="5468775" cy="2684041"/>
            <a:chOff x="1907704" y="1988840"/>
            <a:chExt cx="5468775" cy="2684041"/>
          </a:xfrm>
        </p:grpSpPr>
        <p:grpSp>
          <p:nvGrpSpPr>
            <p:cNvPr id="13" name="그룹 4"/>
            <p:cNvGrpSpPr/>
            <p:nvPr/>
          </p:nvGrpSpPr>
          <p:grpSpPr>
            <a:xfrm>
              <a:off x="1907704" y="1988840"/>
              <a:ext cx="5468775" cy="2449099"/>
              <a:chOff x="1115616" y="1340768"/>
              <a:chExt cx="5468775" cy="2449099"/>
            </a:xfrm>
          </p:grpSpPr>
          <p:pic>
            <p:nvPicPr>
              <p:cNvPr id="15" name="Picture 2" descr="M:\database\CHL\global\halfdeg\figures\medseaCHL.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8498" t="92823"/>
              <a:stretch/>
            </p:blipFill>
            <p:spPr bwMode="auto">
              <a:xfrm>
                <a:off x="1115616" y="3443889"/>
                <a:ext cx="5468775" cy="34597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M:\database\CHL\global\halfdeg\figures\medseaCHL.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3014" t="1828" r="13081" b="54547"/>
              <a:stretch/>
            </p:blipFill>
            <p:spPr bwMode="auto">
              <a:xfrm>
                <a:off x="1907704" y="1340768"/>
                <a:ext cx="3819379" cy="210312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 name="직사각형 13"/>
            <p:cNvSpPr/>
            <p:nvPr/>
          </p:nvSpPr>
          <p:spPr>
            <a:xfrm>
              <a:off x="2337835" y="4365104"/>
              <a:ext cx="4608512" cy="307777"/>
            </a:xfrm>
            <a:prstGeom prst="rect">
              <a:avLst/>
            </a:prstGeom>
          </p:spPr>
          <p:txBody>
            <a:bodyPr wrap="square">
              <a:spAutoFit/>
            </a:bodyPr>
            <a:lstStyle/>
            <a:p>
              <a:r>
                <a:rPr lang="en-US" altLang="ko-KR" sz="1400" b="1" dirty="0" err="1" smtClean="0"/>
                <a:t>Gallisai</a:t>
              </a:r>
              <a:r>
                <a:rPr lang="en-US" altLang="ko-KR" sz="1400" b="1" dirty="0" smtClean="0"/>
                <a:t> et al. 2012 (</a:t>
              </a:r>
              <a:r>
                <a:rPr lang="en-US" altLang="ko-KR" sz="1400" b="1" dirty="0" err="1" smtClean="0"/>
                <a:t>Biogeosciences</a:t>
              </a:r>
              <a:r>
                <a:rPr lang="en-US" altLang="ko-KR" sz="1400" b="1" dirty="0" smtClean="0"/>
                <a:t> Discussions)</a:t>
              </a:r>
              <a:endParaRPr lang="ko-KR" altLang="en-US" sz="1400" dirty="0"/>
            </a:p>
          </p:txBody>
        </p:sp>
      </p:grpSp>
    </p:spTree>
    <p:extLst>
      <p:ext uri="{BB962C8B-B14F-4D97-AF65-F5344CB8AC3E}">
        <p14:creationId xmlns="" xmlns:p14="http://schemas.microsoft.com/office/powerpoint/2010/main" val="15664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51520" y="-28912"/>
            <a:ext cx="8229600" cy="1143000"/>
          </a:xfrm>
        </p:spPr>
        <p:txBody>
          <a:bodyPr/>
          <a:lstStyle/>
          <a:p>
            <a:r>
              <a:rPr lang="en-US" altLang="ko-K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 Coastal Upwelling</a:t>
            </a:r>
            <a:endParaRPr lang="ko-KR"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직사각형 2"/>
          <p:cNvSpPr/>
          <p:nvPr/>
        </p:nvSpPr>
        <p:spPr>
          <a:xfrm>
            <a:off x="3347864" y="1052736"/>
            <a:ext cx="2008242" cy="369332"/>
          </a:xfrm>
          <a:prstGeom prst="rect">
            <a:avLst/>
          </a:prstGeom>
        </p:spPr>
        <p:txBody>
          <a:bodyPr wrap="none">
            <a:spAutoFit/>
          </a:bodyPr>
          <a:lstStyle/>
          <a:p>
            <a:r>
              <a:rPr lang="en-US" altLang="ko-KR" dirty="0">
                <a:latin typeface="Times New Roman" pitchFamily="18" charset="0"/>
                <a:cs typeface="Times New Roman" pitchFamily="18" charset="0"/>
              </a:rPr>
              <a:t>(You &amp; Park, 2009)</a:t>
            </a:r>
          </a:p>
        </p:txBody>
      </p:sp>
      <p:grpSp>
        <p:nvGrpSpPr>
          <p:cNvPr id="7" name="그룹 6"/>
          <p:cNvGrpSpPr/>
          <p:nvPr/>
        </p:nvGrpSpPr>
        <p:grpSpPr>
          <a:xfrm>
            <a:off x="479247" y="1772816"/>
            <a:ext cx="3898282" cy="3647678"/>
            <a:chOff x="479247" y="1772816"/>
            <a:chExt cx="3898282" cy="3647678"/>
          </a:xfrm>
        </p:grpSpPr>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9247" y="1772816"/>
              <a:ext cx="3898282" cy="36476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827584" y="3212976"/>
              <a:ext cx="461665" cy="1224136"/>
            </a:xfrm>
            <a:prstGeom prst="rect">
              <a:avLst/>
            </a:prstGeom>
            <a:noFill/>
          </p:spPr>
          <p:txBody>
            <a:bodyPr vert="eaVert" wrap="square" rtlCol="0">
              <a:spAutoFit/>
            </a:bodyPr>
            <a:lstStyle/>
            <a:p>
              <a:r>
                <a:rPr lang="en-US" altLang="ko-KR" dirty="0" smtClean="0"/>
                <a:t>KOREA</a:t>
              </a:r>
              <a:endParaRPr lang="ko-KR" altLang="en-US" dirty="0"/>
            </a:p>
          </p:txBody>
        </p:sp>
        <p:sp>
          <p:nvSpPr>
            <p:cNvPr id="6" name="TextBox 5"/>
            <p:cNvSpPr txBox="1"/>
            <p:nvPr/>
          </p:nvSpPr>
          <p:spPr>
            <a:xfrm>
              <a:off x="2915816" y="4509120"/>
              <a:ext cx="1152128" cy="369332"/>
            </a:xfrm>
            <a:prstGeom prst="rect">
              <a:avLst/>
            </a:prstGeom>
            <a:noFill/>
          </p:spPr>
          <p:txBody>
            <a:bodyPr wrap="square" rtlCol="0">
              <a:spAutoFit/>
            </a:bodyPr>
            <a:lstStyle/>
            <a:p>
              <a:r>
                <a:rPr lang="en-US" altLang="ko-KR" dirty="0" smtClean="0"/>
                <a:t>Japan</a:t>
              </a:r>
              <a:endParaRPr lang="ko-KR" altLang="en-US" dirty="0"/>
            </a:p>
          </p:txBody>
        </p:sp>
      </p:grpSp>
      <p:grpSp>
        <p:nvGrpSpPr>
          <p:cNvPr id="17" name="그룹 16"/>
          <p:cNvGrpSpPr/>
          <p:nvPr/>
        </p:nvGrpSpPr>
        <p:grpSpPr>
          <a:xfrm>
            <a:off x="1289249" y="2104950"/>
            <a:ext cx="7185637" cy="2983409"/>
            <a:chOff x="1289249" y="2104950"/>
            <a:chExt cx="7185637" cy="2983409"/>
          </a:xfrm>
        </p:grpSpPr>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12086" y="2104950"/>
              <a:ext cx="4062800" cy="29834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9" name="그룹 8"/>
            <p:cNvGrpSpPr/>
            <p:nvPr/>
          </p:nvGrpSpPr>
          <p:grpSpPr>
            <a:xfrm>
              <a:off x="1289249" y="3140968"/>
              <a:ext cx="935290" cy="1340142"/>
              <a:chOff x="1403648" y="3140968"/>
              <a:chExt cx="935290" cy="1340142"/>
            </a:xfrm>
          </p:grpSpPr>
          <p:sp>
            <p:nvSpPr>
              <p:cNvPr id="8" name="타원 7"/>
              <p:cNvSpPr/>
              <p:nvPr/>
            </p:nvSpPr>
            <p:spPr>
              <a:xfrm>
                <a:off x="1403648" y="4193078"/>
                <a:ext cx="288032" cy="28803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p:cNvSpPr/>
              <p:nvPr/>
            </p:nvSpPr>
            <p:spPr>
              <a:xfrm>
                <a:off x="2022103" y="3140968"/>
                <a:ext cx="316835" cy="271897"/>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2" name="직선 화살표 연결선 11"/>
            <p:cNvCxnSpPr>
              <a:stCxn id="11" idx="6"/>
            </p:cNvCxnSpPr>
            <p:nvPr/>
          </p:nvCxnSpPr>
          <p:spPr>
            <a:xfrm flipV="1">
              <a:off x="2224539" y="2996953"/>
              <a:ext cx="2404253" cy="27996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a:off x="1554417" y="4337094"/>
              <a:ext cx="4097703" cy="54135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53344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32048" y="188640"/>
            <a:ext cx="8028384" cy="648072"/>
          </a:xfrm>
        </p:spPr>
        <p:txBody>
          <a:bodyPr>
            <a:noAutofit/>
          </a:bodyPr>
          <a:lstStyle/>
          <a:p>
            <a:pPr algn="l"/>
            <a:r>
              <a:rPr lang="en-US" altLang="ko-KR" sz="3200" dirty="0" smtClean="0">
                <a:solidFill>
                  <a:schemeClr val="bg1"/>
                </a:solidFill>
                <a:effectLst>
                  <a:outerShdw blurRad="50800" dist="38100" dir="5400000" algn="t" rotWithShape="0">
                    <a:prstClr val="black">
                      <a:alpha val="40000"/>
                    </a:prstClr>
                  </a:outerShdw>
                </a:effectLst>
              </a:rPr>
              <a:t>2. Nutrient transport through the KS</a:t>
            </a:r>
            <a:endParaRPr lang="ko-KR" altLang="en-US" sz="4800" dirty="0">
              <a:solidFill>
                <a:schemeClr val="bg1"/>
              </a:solidFill>
              <a:effectLst>
                <a:outerShdw blurRad="50800" dist="38100" dir="5400000" algn="t" rotWithShape="0">
                  <a:prstClr val="black">
                    <a:alpha val="40000"/>
                  </a:prstClr>
                </a:outerShdw>
              </a:effectLst>
            </a:endParaRPr>
          </a:p>
        </p:txBody>
      </p:sp>
      <p:pic>
        <p:nvPicPr>
          <p:cNvPr id="17" name="Picture 2"/>
          <p:cNvPicPr>
            <a:picLocks noChangeAspect="1" noChangeArrowheads="1"/>
          </p:cNvPicPr>
          <p:nvPr/>
        </p:nvPicPr>
        <p:blipFill>
          <a:blip r:embed="rId4" cstate="print"/>
          <a:srcRect/>
          <a:stretch>
            <a:fillRect/>
          </a:stretch>
        </p:blipFill>
        <p:spPr bwMode="auto">
          <a:xfrm>
            <a:off x="611560" y="1052736"/>
            <a:ext cx="2736304" cy="2583287"/>
          </a:xfrm>
          <a:prstGeom prst="rect">
            <a:avLst/>
          </a:prstGeom>
          <a:noFill/>
          <a:ln w="9525">
            <a:noFill/>
            <a:miter lim="800000"/>
            <a:headEnd/>
            <a:tailEnd/>
          </a:ln>
        </p:spPr>
      </p:pic>
      <p:grpSp>
        <p:nvGrpSpPr>
          <p:cNvPr id="4" name="그룹 3"/>
          <p:cNvGrpSpPr/>
          <p:nvPr/>
        </p:nvGrpSpPr>
        <p:grpSpPr>
          <a:xfrm>
            <a:off x="35496" y="4325034"/>
            <a:ext cx="9048835" cy="2488342"/>
            <a:chOff x="35496" y="4325034"/>
            <a:chExt cx="9048835" cy="2488342"/>
          </a:xfrm>
        </p:grpSpPr>
        <p:sp>
          <p:nvSpPr>
            <p:cNvPr id="18" name="TextBox 17"/>
            <p:cNvSpPr txBox="1"/>
            <p:nvPr/>
          </p:nvSpPr>
          <p:spPr>
            <a:xfrm>
              <a:off x="179512" y="4325034"/>
              <a:ext cx="4355976" cy="400110"/>
            </a:xfrm>
            <a:prstGeom prst="rect">
              <a:avLst/>
            </a:prstGeom>
            <a:noFill/>
          </p:spPr>
          <p:txBody>
            <a:bodyPr wrap="square" rtlCol="0">
              <a:spAutoFit/>
            </a:bodyPr>
            <a:lstStyle/>
            <a:p>
              <a:r>
                <a:rPr lang="en-US" altLang="ko-KR" sz="2000" dirty="0" smtClean="0">
                  <a:latin typeface="Segoe UI" pitchFamily="34" charset="0"/>
                  <a:ea typeface="Segoe UI" pitchFamily="34" charset="0"/>
                  <a:cs typeface="Segoe UI" pitchFamily="34" charset="0"/>
                </a:rPr>
                <a:t>Nutrient transport through the KS</a:t>
              </a:r>
            </a:p>
          </p:txBody>
        </p:sp>
        <p:grpSp>
          <p:nvGrpSpPr>
            <p:cNvPr id="35" name="그룹 34"/>
            <p:cNvGrpSpPr/>
            <p:nvPr/>
          </p:nvGrpSpPr>
          <p:grpSpPr>
            <a:xfrm>
              <a:off x="35496" y="4797152"/>
              <a:ext cx="9048835" cy="2016224"/>
              <a:chOff x="107504" y="4841776"/>
              <a:chExt cx="9048835" cy="2016224"/>
            </a:xfrm>
          </p:grpSpPr>
          <p:pic>
            <p:nvPicPr>
              <p:cNvPr id="21" name="Picture 2"/>
              <p:cNvPicPr>
                <a:picLocks noChangeAspect="1" noChangeArrowheads="1"/>
              </p:cNvPicPr>
              <p:nvPr/>
            </p:nvPicPr>
            <p:blipFill>
              <a:blip r:embed="rId5" cstate="print"/>
              <a:srcRect t="16967" r="4075"/>
              <a:stretch>
                <a:fillRect/>
              </a:stretch>
            </p:blipFill>
            <p:spPr bwMode="auto">
              <a:xfrm>
                <a:off x="107504" y="4841776"/>
                <a:ext cx="4104456" cy="1699972"/>
              </a:xfrm>
              <a:prstGeom prst="rect">
                <a:avLst/>
              </a:prstGeom>
              <a:noFill/>
              <a:ln w="9525">
                <a:noFill/>
                <a:miter lim="800000"/>
                <a:headEnd/>
                <a:tailEnd/>
              </a:ln>
            </p:spPr>
          </p:pic>
          <p:sp>
            <p:nvSpPr>
              <p:cNvPr id="23" name="TextBox 22"/>
              <p:cNvSpPr txBox="1"/>
              <p:nvPr/>
            </p:nvSpPr>
            <p:spPr>
              <a:xfrm>
                <a:off x="179512" y="6427113"/>
                <a:ext cx="2666114" cy="430887"/>
              </a:xfrm>
              <a:prstGeom prst="rect">
                <a:avLst/>
              </a:prstGeom>
              <a:noFill/>
            </p:spPr>
            <p:txBody>
              <a:bodyPr wrap="none" rtlCol="0">
                <a:spAutoFit/>
              </a:bodyPr>
              <a:lstStyle/>
              <a:p>
                <a:r>
                  <a:rPr lang="en-US" altLang="ko-KR" sz="1100" dirty="0" smtClean="0">
                    <a:latin typeface="+mn-lt"/>
                  </a:rPr>
                  <a:t>DIN : Dissolved inorganic Nitrogen</a:t>
                </a:r>
              </a:p>
              <a:p>
                <a:r>
                  <a:rPr lang="en-US" altLang="ko-KR" sz="1100" dirty="0" smtClean="0">
                    <a:latin typeface="+mn-lt"/>
                  </a:rPr>
                  <a:t>DIP : Dissolved inorganic phosphorus</a:t>
                </a:r>
                <a:endParaRPr lang="ko-KR" altLang="en-US" sz="1100" dirty="0">
                  <a:latin typeface="+mn-lt"/>
                </a:endParaRPr>
              </a:p>
            </p:txBody>
          </p:sp>
          <p:sp>
            <p:nvSpPr>
              <p:cNvPr id="27" name="TextBox 26"/>
              <p:cNvSpPr txBox="1"/>
              <p:nvPr/>
            </p:nvSpPr>
            <p:spPr>
              <a:xfrm>
                <a:off x="4211960" y="5921896"/>
                <a:ext cx="4944379" cy="861774"/>
              </a:xfrm>
              <a:prstGeom prst="rect">
                <a:avLst/>
              </a:prstGeom>
              <a:solidFill>
                <a:schemeClr val="accent3">
                  <a:lumMod val="20000"/>
                  <a:lumOff val="80000"/>
                </a:schemeClr>
              </a:solidFill>
              <a:ln>
                <a:noFill/>
              </a:ln>
            </p:spPr>
            <p:txBody>
              <a:bodyPr wrap="square" rtlCol="0">
                <a:spAutoFit/>
              </a:bodyPr>
              <a:lstStyle/>
              <a:p>
                <a:r>
                  <a:rPr lang="en-US" altLang="ko-KR" dirty="0" smtClean="0">
                    <a:solidFill>
                      <a:schemeClr val="tx2">
                        <a:lumMod val="75000"/>
                      </a:schemeClr>
                    </a:solidFill>
                    <a:latin typeface="굴림"/>
                    <a:ea typeface="굴림"/>
                    <a:cs typeface="Segoe UI" pitchFamily="34" charset="0"/>
                  </a:rPr>
                  <a:t>◀</a:t>
                </a:r>
                <a:r>
                  <a:rPr lang="en-US" altLang="ko-KR" sz="1400" dirty="0" smtClean="0">
                    <a:latin typeface="Adobe 명조 Std M" pitchFamily="18" charset="-127"/>
                    <a:ea typeface="Adobe 명조 Std M" pitchFamily="18" charset="-127"/>
                  </a:rPr>
                  <a:t> </a:t>
                </a:r>
                <a:r>
                  <a:rPr lang="en-US" altLang="ko-KR" sz="1600" b="1" dirty="0" smtClean="0">
                    <a:latin typeface="Segoe UI" pitchFamily="34" charset="0"/>
                    <a:ea typeface="Segoe UI" pitchFamily="34" charset="0"/>
                    <a:cs typeface="Segoe UI" pitchFamily="34" charset="0"/>
                  </a:rPr>
                  <a:t>The annual mean fluxes of DIN and DIP transported through the KS are  </a:t>
                </a:r>
                <a:r>
                  <a:rPr lang="en-US" altLang="ko-KR" sz="1600" b="1" dirty="0" smtClean="0">
                    <a:solidFill>
                      <a:srgbClr val="C00000"/>
                    </a:solidFill>
                    <a:latin typeface="Segoe UI" pitchFamily="34" charset="0"/>
                    <a:ea typeface="Segoe UI" pitchFamily="34" charset="0"/>
                    <a:cs typeface="Segoe UI" pitchFamily="34" charset="0"/>
                  </a:rPr>
                  <a:t>relatively large </a:t>
                </a:r>
                <a:r>
                  <a:rPr lang="en-US" altLang="ko-KR" sz="1600" b="1" dirty="0" smtClean="0">
                    <a:latin typeface="Segoe UI" pitchFamily="34" charset="0"/>
                    <a:ea typeface="Segoe UI" pitchFamily="34" charset="0"/>
                    <a:cs typeface="Segoe UI" pitchFamily="34" charset="0"/>
                  </a:rPr>
                  <a:t>compare to other nutrient sources.</a:t>
                </a:r>
                <a:endParaRPr lang="ko-KR" altLang="en-US" sz="1600" b="1" dirty="0" smtClean="0">
                  <a:latin typeface="Segoe UI" pitchFamily="34" charset="0"/>
                  <a:ea typeface="Segoe UI" pitchFamily="34" charset="0"/>
                  <a:cs typeface="Segoe UI" pitchFamily="34" charset="0"/>
                </a:endParaRPr>
              </a:p>
            </p:txBody>
          </p:sp>
          <p:sp>
            <p:nvSpPr>
              <p:cNvPr id="29" name="TextBox 28"/>
              <p:cNvSpPr txBox="1"/>
              <p:nvPr/>
            </p:nvSpPr>
            <p:spPr>
              <a:xfrm>
                <a:off x="2627784" y="6425952"/>
                <a:ext cx="1632178" cy="261610"/>
              </a:xfrm>
              <a:prstGeom prst="rect">
                <a:avLst/>
              </a:prstGeom>
              <a:noFill/>
            </p:spPr>
            <p:txBody>
              <a:bodyPr wrap="none" rtlCol="0">
                <a:spAutoFit/>
              </a:bodyPr>
              <a:lstStyle/>
              <a:p>
                <a:r>
                  <a:rPr lang="en-US" altLang="ko-KR" sz="1050" dirty="0" smtClean="0">
                    <a:latin typeface="+mn-lt"/>
                    <a:cs typeface="Traditional Arabic" pitchFamily="18" charset="-78"/>
                  </a:rPr>
                  <a:t>Morimoto et al. (2009)</a:t>
                </a:r>
                <a:endParaRPr lang="ko-KR" altLang="en-US" sz="1050" b="1" dirty="0" smtClean="0">
                  <a:latin typeface="+mn-lt"/>
                  <a:ea typeface="Segoe UI" pitchFamily="34" charset="0"/>
                  <a:cs typeface="Traditional Arabic" pitchFamily="18" charset="-78"/>
                </a:endParaRPr>
              </a:p>
            </p:txBody>
          </p:sp>
          <p:sp>
            <p:nvSpPr>
              <p:cNvPr id="30" name="TextBox 29"/>
              <p:cNvSpPr txBox="1"/>
              <p:nvPr/>
            </p:nvSpPr>
            <p:spPr>
              <a:xfrm>
                <a:off x="611560" y="5068833"/>
                <a:ext cx="1458284" cy="276999"/>
              </a:xfrm>
              <a:prstGeom prst="rect">
                <a:avLst/>
              </a:prstGeom>
              <a:noFill/>
            </p:spPr>
            <p:txBody>
              <a:bodyPr wrap="none" rtlCol="0">
                <a:spAutoFit/>
              </a:bodyPr>
              <a:lstStyle/>
              <a:p>
                <a:r>
                  <a:rPr lang="en-US" altLang="ko-KR" sz="1200" b="1" dirty="0" smtClean="0">
                    <a:solidFill>
                      <a:srgbClr val="C00000"/>
                    </a:solidFill>
                    <a:latin typeface="+mn-lt"/>
                  </a:rPr>
                  <a:t>Total 3.59 </a:t>
                </a:r>
                <a:r>
                  <a:rPr lang="en-US" altLang="ko-KR" sz="1200" b="1" dirty="0" err="1" smtClean="0">
                    <a:solidFill>
                      <a:srgbClr val="C00000"/>
                    </a:solidFill>
                    <a:latin typeface="+mn-lt"/>
                  </a:rPr>
                  <a:t>kmol</a:t>
                </a:r>
                <a:r>
                  <a:rPr lang="en-US" altLang="ko-KR" sz="1200" b="1" dirty="0" smtClean="0">
                    <a:solidFill>
                      <a:srgbClr val="C00000"/>
                    </a:solidFill>
                    <a:latin typeface="+mn-lt"/>
                  </a:rPr>
                  <a:t>/s</a:t>
                </a:r>
                <a:endParaRPr lang="ko-KR" altLang="en-US" sz="1200" b="1" dirty="0">
                  <a:solidFill>
                    <a:srgbClr val="C00000"/>
                  </a:solidFill>
                  <a:latin typeface="+mn-lt"/>
                </a:endParaRPr>
              </a:p>
            </p:txBody>
          </p:sp>
          <p:sp>
            <p:nvSpPr>
              <p:cNvPr id="31" name="TextBox 30"/>
              <p:cNvSpPr txBox="1"/>
              <p:nvPr/>
            </p:nvSpPr>
            <p:spPr>
              <a:xfrm>
                <a:off x="2555776" y="5068833"/>
                <a:ext cx="1458284" cy="276999"/>
              </a:xfrm>
              <a:prstGeom prst="rect">
                <a:avLst/>
              </a:prstGeom>
              <a:noFill/>
            </p:spPr>
            <p:txBody>
              <a:bodyPr wrap="none" rtlCol="0">
                <a:spAutoFit/>
              </a:bodyPr>
              <a:lstStyle/>
              <a:p>
                <a:r>
                  <a:rPr lang="en-US" altLang="ko-KR" sz="1200" b="1" dirty="0" smtClean="0">
                    <a:solidFill>
                      <a:srgbClr val="C00000"/>
                    </a:solidFill>
                    <a:latin typeface="+mn-lt"/>
                  </a:rPr>
                  <a:t>Total 0.29 </a:t>
                </a:r>
                <a:r>
                  <a:rPr lang="en-US" altLang="ko-KR" sz="1200" b="1" dirty="0" err="1" smtClean="0">
                    <a:solidFill>
                      <a:srgbClr val="C00000"/>
                    </a:solidFill>
                    <a:latin typeface="+mn-lt"/>
                  </a:rPr>
                  <a:t>kmol</a:t>
                </a:r>
                <a:r>
                  <a:rPr lang="en-US" altLang="ko-KR" sz="1200" b="1" dirty="0" smtClean="0">
                    <a:solidFill>
                      <a:srgbClr val="C00000"/>
                    </a:solidFill>
                    <a:latin typeface="+mn-lt"/>
                  </a:rPr>
                  <a:t>/s</a:t>
                </a:r>
                <a:endParaRPr lang="ko-KR" altLang="en-US" sz="1200" b="1" dirty="0">
                  <a:solidFill>
                    <a:srgbClr val="C00000"/>
                  </a:solidFill>
                  <a:latin typeface="+mn-lt"/>
                </a:endParaRPr>
              </a:p>
            </p:txBody>
          </p:sp>
        </p:grpSp>
      </p:grpSp>
      <p:grpSp>
        <p:nvGrpSpPr>
          <p:cNvPr id="3" name="그룹 2"/>
          <p:cNvGrpSpPr/>
          <p:nvPr/>
        </p:nvGrpSpPr>
        <p:grpSpPr>
          <a:xfrm>
            <a:off x="3995936" y="980728"/>
            <a:ext cx="5256585" cy="4680520"/>
            <a:chOff x="3995936" y="980728"/>
            <a:chExt cx="5256585" cy="4680520"/>
          </a:xfrm>
        </p:grpSpPr>
        <p:grpSp>
          <p:nvGrpSpPr>
            <p:cNvPr id="34" name="그룹 33"/>
            <p:cNvGrpSpPr/>
            <p:nvPr/>
          </p:nvGrpSpPr>
          <p:grpSpPr>
            <a:xfrm>
              <a:off x="3995936" y="980728"/>
              <a:ext cx="5256585" cy="4680520"/>
              <a:chOff x="3926649" y="1052736"/>
              <a:chExt cx="5256585" cy="4680520"/>
            </a:xfrm>
          </p:grpSpPr>
          <p:grpSp>
            <p:nvGrpSpPr>
              <p:cNvPr id="15" name="그룹 14"/>
              <p:cNvGrpSpPr/>
              <p:nvPr/>
            </p:nvGrpSpPr>
            <p:grpSpPr>
              <a:xfrm>
                <a:off x="4430705" y="1052736"/>
                <a:ext cx="4752529" cy="4006026"/>
                <a:chOff x="4644009" y="1260049"/>
                <a:chExt cx="4752528" cy="4006026"/>
              </a:xfrm>
            </p:grpSpPr>
            <p:sp>
              <p:nvSpPr>
                <p:cNvPr id="8" name="TextBox 7"/>
                <p:cNvSpPr txBox="1"/>
                <p:nvPr/>
              </p:nvSpPr>
              <p:spPr>
                <a:xfrm>
                  <a:off x="4644009" y="1260049"/>
                  <a:ext cx="4752528" cy="338554"/>
                </a:xfrm>
                <a:prstGeom prst="rect">
                  <a:avLst/>
                </a:prstGeom>
                <a:noFill/>
              </p:spPr>
              <p:txBody>
                <a:bodyPr wrap="square" rtlCol="0">
                  <a:spAutoFit/>
                </a:bodyPr>
                <a:lstStyle/>
                <a:p>
                  <a:r>
                    <a:rPr lang="en-US" altLang="ko-KR" sz="1600" dirty="0" smtClean="0">
                      <a:latin typeface="Helvetica" pitchFamily="34" charset="0"/>
                      <a:ea typeface="Segoe UI" pitchFamily="34" charset="0"/>
                      <a:cs typeface="Helvetica" pitchFamily="34" charset="0"/>
                    </a:rPr>
                    <a:t>Vertical cross sections of fluorescence (Aug 2008) </a:t>
                  </a:r>
                  <a:endParaRPr lang="ko-KR" altLang="en-US" sz="1600" dirty="0">
                    <a:latin typeface="Helvetica" pitchFamily="34" charset="0"/>
                    <a:ea typeface="Segoe UI" pitchFamily="34" charset="0"/>
                    <a:cs typeface="Helvetica" pitchFamily="34" charset="0"/>
                  </a:endParaRPr>
                </a:p>
              </p:txBody>
            </p:sp>
            <p:pic>
              <p:nvPicPr>
                <p:cNvPr id="9" name="Picture 2"/>
                <p:cNvPicPr>
                  <a:picLocks noChangeAspect="1" noChangeArrowheads="1"/>
                </p:cNvPicPr>
                <p:nvPr/>
              </p:nvPicPr>
              <p:blipFill>
                <a:blip r:embed="rId6" cstate="print"/>
                <a:srcRect/>
                <a:stretch>
                  <a:fillRect/>
                </a:stretch>
              </p:blipFill>
              <p:spPr bwMode="auto">
                <a:xfrm>
                  <a:off x="4785304" y="1764105"/>
                  <a:ext cx="4104456" cy="3458198"/>
                </a:xfrm>
                <a:prstGeom prst="rect">
                  <a:avLst/>
                </a:prstGeom>
                <a:noFill/>
                <a:ln w="9525">
                  <a:noFill/>
                  <a:miter lim="800000"/>
                  <a:headEnd/>
                  <a:tailEnd/>
                </a:ln>
              </p:spPr>
            </p:pic>
            <p:sp>
              <p:nvSpPr>
                <p:cNvPr id="11" name="TextBox 10"/>
                <p:cNvSpPr txBox="1"/>
                <p:nvPr/>
              </p:nvSpPr>
              <p:spPr>
                <a:xfrm>
                  <a:off x="7984096" y="5004465"/>
                  <a:ext cx="1244251" cy="261610"/>
                </a:xfrm>
                <a:prstGeom prst="rect">
                  <a:avLst/>
                </a:prstGeom>
                <a:noFill/>
              </p:spPr>
              <p:txBody>
                <a:bodyPr wrap="none" rtlCol="0">
                  <a:spAutoFit/>
                </a:bodyPr>
                <a:lstStyle/>
                <a:p>
                  <a:r>
                    <a:rPr lang="en-US" altLang="ko-KR" sz="1050" dirty="0" err="1" smtClean="0">
                      <a:latin typeface="+mn-lt"/>
                      <a:cs typeface="Traditional Arabic" pitchFamily="18" charset="-78"/>
                    </a:rPr>
                    <a:t>Roh</a:t>
                  </a:r>
                  <a:r>
                    <a:rPr lang="ko-KR" altLang="en-US" sz="1050" dirty="0" smtClean="0">
                      <a:latin typeface="+mn-lt"/>
                      <a:cs typeface="Traditional Arabic" pitchFamily="18" charset="-78"/>
                    </a:rPr>
                    <a:t> </a:t>
                  </a:r>
                  <a:r>
                    <a:rPr lang="en-US" altLang="ko-KR" sz="1050" dirty="0" smtClean="0">
                      <a:latin typeface="+mn-lt"/>
                      <a:cs typeface="Traditional Arabic" pitchFamily="18" charset="-78"/>
                    </a:rPr>
                    <a:t>et al. (2012)</a:t>
                  </a:r>
                  <a:endParaRPr lang="ko-KR" altLang="en-US" sz="1050" dirty="0" smtClean="0">
                    <a:latin typeface="+mn-lt"/>
                    <a:cs typeface="Traditional Arabic" pitchFamily="18" charset="-78"/>
                  </a:endParaRPr>
                </a:p>
              </p:txBody>
            </p:sp>
          </p:grpSp>
          <p:sp>
            <p:nvSpPr>
              <p:cNvPr id="33" name="TextBox 32"/>
              <p:cNvSpPr txBox="1"/>
              <p:nvPr/>
            </p:nvSpPr>
            <p:spPr>
              <a:xfrm>
                <a:off x="3926649" y="5117703"/>
                <a:ext cx="5148064" cy="615553"/>
              </a:xfrm>
              <a:prstGeom prst="rect">
                <a:avLst/>
              </a:prstGeom>
              <a:solidFill>
                <a:schemeClr val="accent3">
                  <a:lumMod val="20000"/>
                  <a:lumOff val="80000"/>
                </a:schemeClr>
              </a:solidFill>
              <a:ln>
                <a:noFill/>
              </a:ln>
            </p:spPr>
            <p:txBody>
              <a:bodyPr wrap="square" rtlCol="0">
                <a:spAutoFit/>
              </a:bodyPr>
              <a:lstStyle/>
              <a:p>
                <a:r>
                  <a:rPr lang="en-US" altLang="ko-KR" dirty="0" smtClean="0">
                    <a:solidFill>
                      <a:schemeClr val="tx2">
                        <a:lumMod val="75000"/>
                      </a:schemeClr>
                    </a:solidFill>
                    <a:latin typeface="굴림"/>
                    <a:ea typeface="굴림"/>
                    <a:cs typeface="Segoe UI" pitchFamily="34" charset="0"/>
                  </a:rPr>
                  <a:t>▲ </a:t>
                </a:r>
                <a:r>
                  <a:rPr lang="en-US" altLang="ko-KR" sz="1600" b="1" dirty="0" smtClean="0">
                    <a:latin typeface="Segoe UI" pitchFamily="34" charset="0"/>
                    <a:ea typeface="Segoe UI" pitchFamily="34" charset="0"/>
                    <a:cs typeface="Segoe UI" pitchFamily="34" charset="0"/>
                  </a:rPr>
                  <a:t>The Tsushima intermediate water with high nutrient may contribute to maintaining the SCM. </a:t>
                </a:r>
                <a:endParaRPr lang="ko-KR" altLang="en-US" sz="1600" b="1" dirty="0" smtClean="0">
                  <a:latin typeface="Segoe UI" pitchFamily="34" charset="0"/>
                  <a:ea typeface="Segoe UI" pitchFamily="34" charset="0"/>
                  <a:cs typeface="Segoe UI" pitchFamily="34" charset="0"/>
                </a:endParaRPr>
              </a:p>
            </p:txBody>
          </p:sp>
        </p:grpSp>
        <p:sp>
          <p:nvSpPr>
            <p:cNvPr id="14" name="TextBox 13"/>
            <p:cNvSpPr txBox="1"/>
            <p:nvPr/>
          </p:nvSpPr>
          <p:spPr>
            <a:xfrm>
              <a:off x="6300192" y="1340768"/>
              <a:ext cx="2523001" cy="578882"/>
            </a:xfrm>
            <a:prstGeom prst="wedgeRoundRectCallout">
              <a:avLst>
                <a:gd name="adj1" fmla="val -71587"/>
                <a:gd name="adj2" fmla="val 163741"/>
                <a:gd name="adj3" fmla="val 16667"/>
              </a:avLst>
            </a:prstGeom>
            <a:solidFill>
              <a:schemeClr val="bg1"/>
            </a:solidFill>
            <a:ln>
              <a:solidFill>
                <a:schemeClr val="tx1"/>
              </a:solidFill>
            </a:ln>
          </p:spPr>
          <p:txBody>
            <a:bodyPr wrap="square" rtlCol="0">
              <a:spAutoFit/>
            </a:bodyPr>
            <a:lstStyle/>
            <a:p>
              <a:r>
                <a:rPr lang="en-US" altLang="ko-KR" sz="1400" b="1" dirty="0" smtClean="0">
                  <a:solidFill>
                    <a:schemeClr val="accent3">
                      <a:lumMod val="75000"/>
                    </a:schemeClr>
                  </a:solidFill>
                  <a:latin typeface="+mn-lt"/>
                </a:rPr>
                <a:t>SCM (</a:t>
              </a:r>
              <a:r>
                <a:rPr lang="en-US" altLang="ko-KR" sz="1100" b="1" dirty="0" smtClean="0">
                  <a:solidFill>
                    <a:schemeClr val="accent3">
                      <a:lumMod val="75000"/>
                    </a:schemeClr>
                  </a:solidFill>
                  <a:latin typeface="+mn-lt"/>
                </a:rPr>
                <a:t>subsurface chlorophyll maximum layer</a:t>
              </a:r>
              <a:r>
                <a:rPr lang="en-US" altLang="ko-KR" sz="1400" b="1" dirty="0" smtClean="0">
                  <a:solidFill>
                    <a:schemeClr val="accent3">
                      <a:lumMod val="75000"/>
                    </a:schemeClr>
                  </a:solidFill>
                  <a:latin typeface="+mn-lt"/>
                </a:rPr>
                <a:t>)</a:t>
              </a:r>
              <a:endParaRPr lang="ko-KR" altLang="en-US" sz="1400" b="1" dirty="0">
                <a:solidFill>
                  <a:schemeClr val="accent3">
                    <a:lumMod val="75000"/>
                  </a:schemeClr>
                </a:solidFill>
                <a:latin typeface="+mn-lt"/>
              </a:endParaRPr>
            </a:p>
          </p:txBody>
        </p:sp>
      </p:grpSp>
      <p:sp>
        <p:nvSpPr>
          <p:cNvPr id="22" name="TextBox 21"/>
          <p:cNvSpPr txBox="1"/>
          <p:nvPr/>
        </p:nvSpPr>
        <p:spPr>
          <a:xfrm>
            <a:off x="1043608" y="1166555"/>
            <a:ext cx="1342034" cy="246221"/>
          </a:xfrm>
          <a:prstGeom prst="rect">
            <a:avLst/>
          </a:prstGeom>
          <a:noFill/>
        </p:spPr>
        <p:txBody>
          <a:bodyPr wrap="none" rtlCol="0">
            <a:spAutoFit/>
          </a:bodyPr>
          <a:lstStyle/>
          <a:p>
            <a:r>
              <a:rPr lang="en-US" altLang="ko-KR" sz="1000" dirty="0" err="1" smtClean="0">
                <a:latin typeface="+mn-lt"/>
                <a:cs typeface="Traditional Arabic" pitchFamily="18" charset="-78"/>
              </a:rPr>
              <a:t>Yoo</a:t>
            </a:r>
            <a:r>
              <a:rPr lang="en-US" altLang="ko-KR" sz="1000" dirty="0" smtClean="0">
                <a:latin typeface="+mn-lt"/>
                <a:cs typeface="Traditional Arabic" pitchFamily="18" charset="-78"/>
              </a:rPr>
              <a:t> and Kim (2004)</a:t>
            </a:r>
            <a:endParaRPr lang="ko-KR" altLang="en-US" sz="1000" b="1" dirty="0" smtClean="0">
              <a:latin typeface="+mn-lt"/>
              <a:ea typeface="Segoe UI" pitchFamily="34" charset="0"/>
              <a:cs typeface="Traditional Arabic" pitchFamily="18" charset="-78"/>
            </a:endParaRPr>
          </a:p>
        </p:txBody>
      </p:sp>
      <p:grpSp>
        <p:nvGrpSpPr>
          <p:cNvPr id="25" name="그룹 24"/>
          <p:cNvGrpSpPr/>
          <p:nvPr/>
        </p:nvGrpSpPr>
        <p:grpSpPr>
          <a:xfrm>
            <a:off x="-3815" y="2730996"/>
            <a:ext cx="4359791" cy="1562100"/>
            <a:chOff x="2763886" y="4005064"/>
            <a:chExt cx="4359791" cy="1562100"/>
          </a:xfrm>
        </p:grpSpPr>
        <p:pic>
          <p:nvPicPr>
            <p:cNvPr id="1026" name="Picture 2" descr="C:\Dropbox\Presentation\2014\ROMS2014Workshop\발표\참고\kstransportSLS.png"/>
            <p:cNvPicPr>
              <a:picLocks noChangeAspect="1" noChangeArrowheads="1"/>
            </p:cNvPicPr>
            <p:nvPr/>
          </p:nvPicPr>
          <p:blipFill>
            <a:blip r:embed="rId7" cstate="print"/>
            <a:srcRect/>
            <a:stretch>
              <a:fillRect/>
            </a:stretch>
          </p:blipFill>
          <p:spPr bwMode="auto">
            <a:xfrm>
              <a:off x="3104127" y="4005064"/>
              <a:ext cx="4019550" cy="1562100"/>
            </a:xfrm>
            <a:prstGeom prst="rect">
              <a:avLst/>
            </a:prstGeom>
            <a:noFill/>
          </p:spPr>
        </p:pic>
        <p:sp>
          <p:nvSpPr>
            <p:cNvPr id="24" name="TextBox 23"/>
            <p:cNvSpPr txBox="1"/>
            <p:nvPr/>
          </p:nvSpPr>
          <p:spPr>
            <a:xfrm rot="10957915">
              <a:off x="2763886" y="4457854"/>
              <a:ext cx="461665" cy="432803"/>
            </a:xfrm>
            <a:prstGeom prst="rect">
              <a:avLst/>
            </a:prstGeom>
            <a:noFill/>
          </p:spPr>
          <p:txBody>
            <a:bodyPr vert="eaVert" wrap="square" rtlCol="0">
              <a:spAutoFit/>
            </a:bodyPr>
            <a:lstStyle/>
            <a:p>
              <a:r>
                <a:rPr lang="en-US" altLang="ko-KR" b="1" dirty="0" smtClean="0">
                  <a:latin typeface="Times New Roman" pitchFamily="18" charset="0"/>
                  <a:cs typeface="Times New Roman" pitchFamily="18" charset="0"/>
                </a:rPr>
                <a:t>SV</a:t>
              </a:r>
              <a:endParaRPr lang="ko-KR" altLang="en-US" b="1" dirty="0">
                <a:latin typeface="Times New Roman" pitchFamily="18" charset="0"/>
                <a:cs typeface="Times New Roman" pitchFamily="18" charset="0"/>
              </a:endParaRPr>
            </a:p>
          </p:txBody>
        </p:sp>
      </p:grpSp>
      <p:cxnSp>
        <p:nvCxnSpPr>
          <p:cNvPr id="28" name="직선 연결선 27"/>
          <p:cNvCxnSpPr/>
          <p:nvPr/>
        </p:nvCxnSpPr>
        <p:spPr>
          <a:xfrm>
            <a:off x="1835696" y="2420888"/>
            <a:ext cx="216024" cy="1440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5|11.2|9.2|16.4|42.1|28.6|20.7"/>
</p:tagLst>
</file>

<file path=ppt/tags/tag2.xml><?xml version="1.0" encoding="utf-8"?>
<p:tagLst xmlns:a="http://schemas.openxmlformats.org/drawingml/2006/main" xmlns:r="http://schemas.openxmlformats.org/officeDocument/2006/relationships" xmlns:p="http://schemas.openxmlformats.org/presentationml/2006/main">
  <p:tag name="TIMING" val="|9.5|11.2|9.2|16.4|42.1|28.6|20.7"/>
</p:tagLst>
</file>

<file path=ppt/tags/tag3.xml><?xml version="1.0" encoding="utf-8"?>
<p:tagLst xmlns:a="http://schemas.openxmlformats.org/drawingml/2006/main" xmlns:r="http://schemas.openxmlformats.org/officeDocument/2006/relationships" xmlns:p="http://schemas.openxmlformats.org/presentationml/2006/main">
  <p:tag name="TIMING" val="|4.8"/>
</p:tagLst>
</file>

<file path=ppt/tags/tag4.xml><?xml version="1.0" encoding="utf-8"?>
<p:tagLst xmlns:a="http://schemas.openxmlformats.org/drawingml/2006/main" xmlns:r="http://schemas.openxmlformats.org/officeDocument/2006/relationships" xmlns:p="http://schemas.openxmlformats.org/presentationml/2006/main">
  <p:tag name="TIMING" val="|14.1|2.5|44.6|24.9"/>
</p:tagLst>
</file>

<file path=ppt/tags/tag5.xml><?xml version="1.0" encoding="utf-8"?>
<p:tagLst xmlns:a="http://schemas.openxmlformats.org/drawingml/2006/main" xmlns:r="http://schemas.openxmlformats.org/officeDocument/2006/relationships" xmlns:p="http://schemas.openxmlformats.org/presentationml/2006/main">
  <p:tag name="TIMING" val="|27.6|16.5"/>
</p:tagLst>
</file>

<file path=ppt/tags/tag6.xml><?xml version="1.0" encoding="utf-8"?>
<p:tagLst xmlns:a="http://schemas.openxmlformats.org/drawingml/2006/main" xmlns:r="http://schemas.openxmlformats.org/officeDocument/2006/relationships" xmlns:p="http://schemas.openxmlformats.org/presentationml/2006/main">
  <p:tag name="TIMING" val="|30.7|9|15.8"/>
</p:tagLst>
</file>

<file path=ppt/tags/tag7.xml><?xml version="1.0" encoding="utf-8"?>
<p:tagLst xmlns:a="http://schemas.openxmlformats.org/drawingml/2006/main" xmlns:r="http://schemas.openxmlformats.org/officeDocument/2006/relationships" xmlns:p="http://schemas.openxmlformats.org/presentationml/2006/main">
  <p:tag name="TIMING" val="|24.2|22.5|6.1|4.1|4.2|5.1|2.5|3.4|21.7|64.8"/>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17334</TotalTime>
  <Words>4056</Words>
  <Application>Microsoft Office PowerPoint</Application>
  <PresentationFormat>화면 슬라이드 쇼(4:3)</PresentationFormat>
  <Paragraphs>454</Paragraphs>
  <Slides>28</Slides>
  <Notes>23</Notes>
  <HiddenSlides>0</HiddenSlides>
  <MMClips>0</MMClips>
  <ScaleCrop>false</ScaleCrop>
  <HeadingPairs>
    <vt:vector size="4" baseType="variant">
      <vt:variant>
        <vt:lpstr>테마</vt:lpstr>
      </vt:variant>
      <vt:variant>
        <vt:i4>1</vt:i4>
      </vt:variant>
      <vt:variant>
        <vt:lpstr>슬라이드 제목</vt:lpstr>
      </vt:variant>
      <vt:variant>
        <vt:i4>28</vt:i4>
      </vt:variant>
    </vt:vector>
  </HeadingPairs>
  <TitlesOfParts>
    <vt:vector size="29" baseType="lpstr">
      <vt:lpstr>Office 테마</vt:lpstr>
      <vt:lpstr>Seasonal and interannual variability in the East Sea ecosystem: effects of nutrient transport through the Korea Strait</vt:lpstr>
      <vt:lpstr>슬라이드 2</vt:lpstr>
      <vt:lpstr>The East Sea (Japan Sea)</vt:lpstr>
      <vt:lpstr>슬라이드 4</vt:lpstr>
      <vt:lpstr>Deep Convection</vt:lpstr>
      <vt:lpstr> Long-Term Mean Chlorophyll-a</vt:lpstr>
      <vt:lpstr>CHL variability</vt:lpstr>
      <vt:lpstr>1. Coastal Upwelling</vt:lpstr>
      <vt:lpstr>2. Nutrient transport through the KS</vt:lpstr>
      <vt:lpstr>Objective</vt:lpstr>
      <vt:lpstr>Numerical experiments </vt:lpstr>
      <vt:lpstr>3D circulation - biological coupled model</vt:lpstr>
      <vt:lpstr>Coastal upwelling</vt:lpstr>
      <vt:lpstr>Idealized Ecosystem model  for coastal upwelling </vt:lpstr>
      <vt:lpstr>Upwelling Case (Day 20) wind change effects</vt:lpstr>
      <vt:lpstr>Model Validation I </vt:lpstr>
      <vt:lpstr>Model Validation II </vt:lpstr>
      <vt:lpstr>슬라이드 18</vt:lpstr>
      <vt:lpstr>슬라이드 19</vt:lpstr>
      <vt:lpstr>슬라이드 20</vt:lpstr>
      <vt:lpstr>Conclusion</vt:lpstr>
      <vt:lpstr>Challenges &amp; Limitations</vt:lpstr>
      <vt:lpstr>Future Work</vt:lpstr>
      <vt:lpstr>HVALA  Thank you</vt:lpstr>
      <vt:lpstr>RCM nesting for Climate Change Projection</vt:lpstr>
      <vt:lpstr>Projected Ocean Warming winter (2081~2100 – 1981~2000)</vt:lpstr>
      <vt:lpstr>Integrated RCM</vt:lpstr>
      <vt:lpstr>Nutrient Supply through the Korea Strait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동해 3차원 순환 모형</dc:title>
  <dc:creator>charles</dc:creator>
  <cp:lastModifiedBy>oceanboy</cp:lastModifiedBy>
  <cp:revision>1173</cp:revision>
  <cp:lastPrinted>2013-07-09T11:38:18Z</cp:lastPrinted>
  <dcterms:created xsi:type="dcterms:W3CDTF">2012-08-08T06:40:05Z</dcterms:created>
  <dcterms:modified xsi:type="dcterms:W3CDTF">2014-05-28T12:41:50Z</dcterms:modified>
</cp:coreProperties>
</file>