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61" r:id="rId2"/>
    <p:sldId id="300" r:id="rId3"/>
    <p:sldId id="301" r:id="rId4"/>
    <p:sldId id="302" r:id="rId5"/>
    <p:sldId id="303" r:id="rId6"/>
    <p:sldId id="289" r:id="rId7"/>
    <p:sldId id="287" r:id="rId8"/>
    <p:sldId id="290" r:id="rId9"/>
    <p:sldId id="262" r:id="rId10"/>
    <p:sldId id="264" r:id="rId11"/>
    <p:sldId id="283" r:id="rId12"/>
    <p:sldId id="291" r:id="rId13"/>
    <p:sldId id="282" r:id="rId14"/>
    <p:sldId id="306" r:id="rId15"/>
    <p:sldId id="307" r:id="rId16"/>
    <p:sldId id="297" r:id="rId17"/>
    <p:sldId id="305" r:id="rId18"/>
    <p:sldId id="309" r:id="rId19"/>
    <p:sldId id="263" r:id="rId20"/>
    <p:sldId id="266" r:id="rId21"/>
    <p:sldId id="284" r:id="rId22"/>
    <p:sldId id="288" r:id="rId23"/>
    <p:sldId id="268" r:id="rId24"/>
    <p:sldId id="276" r:id="rId25"/>
    <p:sldId id="304" r:id="rId26"/>
    <p:sldId id="277" r:id="rId27"/>
    <p:sldId id="267" r:id="rId28"/>
    <p:sldId id="265" r:id="rId29"/>
    <p:sldId id="296" r:id="rId30"/>
    <p:sldId id="269" r:id="rId31"/>
    <p:sldId id="270" r:id="rId32"/>
    <p:sldId id="271" r:id="rId33"/>
    <p:sldId id="285" r:id="rId34"/>
    <p:sldId id="272" r:id="rId35"/>
    <p:sldId id="273" r:id="rId36"/>
    <p:sldId id="279" r:id="rId37"/>
    <p:sldId id="286" r:id="rId38"/>
    <p:sldId id="274" r:id="rId39"/>
    <p:sldId id="275" r:id="rId40"/>
    <p:sldId id="278" r:id="rId41"/>
    <p:sldId id="308" r:id="rId42"/>
    <p:sldId id="280" r:id="rId43"/>
    <p:sldId id="281" r:id="rId44"/>
    <p:sldId id="293" r:id="rId45"/>
    <p:sldId id="294" r:id="rId46"/>
    <p:sldId id="295" r:id="rId47"/>
    <p:sldId id="298" r:id="rId48"/>
    <p:sldId id="299" r:id="rId49"/>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A2"/>
    <a:srgbClr val="F79191"/>
    <a:srgbClr val="F5B1B1"/>
    <a:srgbClr val="FFFF99"/>
    <a:srgbClr val="159B5B"/>
    <a:srgbClr val="0FC71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0955" autoAdjust="0"/>
  </p:normalViewPr>
  <p:slideViewPr>
    <p:cSldViewPr>
      <p:cViewPr>
        <p:scale>
          <a:sx n="70" d="100"/>
          <a:sy n="70" d="100"/>
        </p:scale>
        <p:origin x="-68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AFD2B23D-A8AC-9146-B47E-0C0D48DEFCE9}" type="datetimeFigureOut">
              <a:rPr lang="it-IT" smtClean="0"/>
              <a:pPr/>
              <a:t>26/05/2014</a:t>
            </a:fld>
            <a:endParaRPr lang="en-GB"/>
          </a:p>
        </p:txBody>
      </p:sp>
      <p:sp>
        <p:nvSpPr>
          <p:cNvPr id="4" name="Segnaposto piè di pagina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9F922A35-F058-AC4C-9BA6-CDC31596BC49}" type="slidenum">
              <a:rPr lang="en-GB" smtClean="0"/>
              <a:pPr/>
              <a:t>‹N›</a:t>
            </a:fld>
            <a:endParaRPr lang="en-GB"/>
          </a:p>
        </p:txBody>
      </p:sp>
    </p:spTree>
    <p:extLst>
      <p:ext uri="{BB962C8B-B14F-4D97-AF65-F5344CB8AC3E}">
        <p14:creationId xmlns="" xmlns:p14="http://schemas.microsoft.com/office/powerpoint/2010/main" val="6743848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cs typeface="+mn-cs"/>
              </a:defRPr>
            </a:lvl1pPr>
          </a:lstStyle>
          <a:p>
            <a:pPr>
              <a:defRPr/>
            </a:pPr>
            <a:endParaRPr lang="it-IT"/>
          </a:p>
        </p:txBody>
      </p:sp>
      <p:sp>
        <p:nvSpPr>
          <p:cNvPr id="3" name="Segnaposto data 2"/>
          <p:cNvSpPr>
            <a:spLocks noGrp="1"/>
          </p:cNvSpPr>
          <p:nvPr>
            <p:ph type="dt" idx="1"/>
          </p:nvPr>
        </p:nvSpPr>
        <p:spPr>
          <a:xfrm>
            <a:off x="4021138" y="0"/>
            <a:ext cx="3076575" cy="511175"/>
          </a:xfrm>
          <a:prstGeom prst="rect">
            <a:avLst/>
          </a:prstGeom>
        </p:spPr>
        <p:txBody>
          <a:bodyPr vert="horz" lIns="99048" tIns="49524" rIns="99048" bIns="49524" rtlCol="0"/>
          <a:lstStyle>
            <a:lvl1pPr algn="r" fontAlgn="auto">
              <a:spcBef>
                <a:spcPts val="0"/>
              </a:spcBef>
              <a:spcAft>
                <a:spcPts val="0"/>
              </a:spcAft>
              <a:defRPr sz="1300">
                <a:latin typeface="+mn-lt"/>
                <a:cs typeface="+mn-cs"/>
              </a:defRPr>
            </a:lvl1pPr>
          </a:lstStyle>
          <a:p>
            <a:pPr>
              <a:defRPr/>
            </a:pPr>
            <a:fld id="{E8EA82D8-4F43-4066-8A87-A97D30105A83}" type="datetimeFigureOut">
              <a:rPr lang="it-IT"/>
              <a:pPr>
                <a:defRPr/>
              </a:pPr>
              <a:t>26/05/2014</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it-IT" noProof="0"/>
          </a:p>
        </p:txBody>
      </p:sp>
      <p:sp>
        <p:nvSpPr>
          <p:cNvPr id="5" name="Segnaposto note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fontAlgn="auto">
              <a:spcBef>
                <a:spcPts val="0"/>
              </a:spcBef>
              <a:spcAft>
                <a:spcPts val="0"/>
              </a:spcAft>
              <a:defRPr sz="1300">
                <a:latin typeface="+mn-lt"/>
                <a:cs typeface="+mn-cs"/>
              </a:defRPr>
            </a:lvl1pPr>
          </a:lstStyle>
          <a:p>
            <a:pPr>
              <a:defRPr/>
            </a:pPr>
            <a:fld id="{665C3F93-0574-4C93-86F4-1983F88B2FF1}" type="slidenum">
              <a:rPr lang="it-IT"/>
              <a:pPr>
                <a:defRPr/>
              </a:pPr>
              <a:t>‹N›</a:t>
            </a:fld>
            <a:endParaRPr lang="it-IT"/>
          </a:p>
        </p:txBody>
      </p:sp>
    </p:spTree>
    <p:extLst>
      <p:ext uri="{BB962C8B-B14F-4D97-AF65-F5344CB8AC3E}">
        <p14:creationId xmlns="" xmlns:p14="http://schemas.microsoft.com/office/powerpoint/2010/main" val="178828829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err="1" smtClean="0">
                <a:solidFill>
                  <a:schemeClr val="tx1"/>
                </a:solidFill>
                <a:effectLst/>
                <a:latin typeface="+mn-lt"/>
                <a:ea typeface="+mn-ea"/>
                <a:cs typeface="+mn-cs"/>
              </a:rPr>
              <a:t>xxxs</a:t>
            </a:r>
            <a:r>
              <a:rPr lang="en-US" sz="1200" kern="1200" dirty="0" smtClean="0">
                <a:solidFill>
                  <a:schemeClr val="tx1"/>
                </a:solidFill>
                <a:effectLst/>
                <a:latin typeface="+mn-lt"/>
                <a:ea typeface="+mn-ea"/>
                <a:cs typeface="+mn-cs"/>
              </a:rPr>
              <a:t>.</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6</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16</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Riformulare e mettere su due </a:t>
            </a:r>
            <a:r>
              <a:rPr lang="it-IT" dirty="0" err="1" smtClean="0"/>
              <a:t>slides</a:t>
            </a:r>
            <a:r>
              <a:rPr lang="it-IT" dirty="0" smtClean="0"/>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17</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Results</a:t>
            </a:r>
            <a:r>
              <a:rPr lang="it-IT" dirty="0" smtClean="0"/>
              <a:t> </a:t>
            </a:r>
            <a:r>
              <a:rPr lang="it-IT" dirty="0" err="1" smtClean="0"/>
              <a:t>from</a:t>
            </a:r>
            <a:r>
              <a:rPr lang="it-IT" dirty="0" smtClean="0"/>
              <a:t> 2WC run</a:t>
            </a:r>
          </a:p>
          <a:p>
            <a:r>
              <a:rPr lang="it-IT" dirty="0" err="1" smtClean="0"/>
              <a:t>R=</a:t>
            </a:r>
            <a:r>
              <a:rPr lang="en-US" sz="1200" kern="1200" dirty="0" smtClean="0">
                <a:solidFill>
                  <a:schemeClr val="tx1"/>
                </a:solidFill>
                <a:effectLst/>
                <a:latin typeface="+mn-lt"/>
                <a:ea typeface="+mn-ea"/>
                <a:cs typeface="+mn-cs"/>
              </a:rPr>
              <a:t>root-mean-square difference (</a:t>
            </a:r>
            <a:r>
              <a:rPr lang="en-US" sz="1200" i="1" kern="1200" dirty="0" smtClean="0">
                <a:solidFill>
                  <a:schemeClr val="tx1"/>
                </a:solidFill>
                <a:effectLst/>
                <a:latin typeface="+mn-lt"/>
                <a:ea typeface="+mn-ea"/>
                <a:cs typeface="+mn-cs"/>
              </a:rPr>
              <a:t>R </a:t>
            </a:r>
            <a:r>
              <a:rPr lang="en-US" sz="1200" kern="1200" dirty="0" smtClean="0">
                <a:solidFill>
                  <a:schemeClr val="tx1"/>
                </a:solidFill>
                <a:effectLst/>
                <a:latin typeface="+mn-lt"/>
                <a:ea typeface="+mn-ea"/>
                <a:cs typeface="+mn-cs"/>
              </a:rPr>
              <a:t>and</a:t>
            </a:r>
            <a:r>
              <a:rPr lang="en-US" sz="1200" i="1" kern="1200" dirty="0" smtClean="0">
                <a:solidFill>
                  <a:schemeClr val="tx1"/>
                </a:solidFill>
                <a:effectLst/>
                <a:latin typeface="+mn-lt"/>
                <a:ea typeface="+mn-ea"/>
                <a:cs typeface="+mn-cs"/>
              </a:rPr>
              <a:t> R*</a:t>
            </a:r>
            <a:r>
              <a:rPr lang="en-US" sz="1200" kern="1200" dirty="0" smtClean="0">
                <a:solidFill>
                  <a:schemeClr val="tx1"/>
                </a:solidFill>
                <a:effectLst/>
                <a:latin typeface="+mn-lt"/>
                <a:ea typeface="+mn-ea"/>
                <a:cs typeface="+mn-cs"/>
              </a:rPr>
              <a:t>, where the latter refers to de-averaged data)</a:t>
            </a:r>
            <a:r>
              <a:rPr lang="it-IT" sz="1200" kern="1200" dirty="0" smtClean="0">
                <a:solidFill>
                  <a:schemeClr val="tx1"/>
                </a:solidFill>
                <a:effectLst/>
                <a:latin typeface="+mn-lt"/>
                <a:ea typeface="+mn-ea"/>
                <a:cs typeface="+mn-cs"/>
              </a:rPr>
              <a:t>.</a:t>
            </a:r>
            <a:r>
              <a:rPr lang="it-IT" sz="1200" kern="1200" baseline="0" dirty="0" smtClean="0">
                <a:solidFill>
                  <a:schemeClr val="tx1"/>
                </a:solidFill>
                <a:effectLst/>
                <a:latin typeface="+mn-lt"/>
                <a:ea typeface="+mn-ea"/>
                <a:cs typeface="+mn-cs"/>
              </a:rPr>
              <a:t> As R </a:t>
            </a:r>
            <a:r>
              <a:rPr lang="it-IT" sz="1200" kern="1200" baseline="0" dirty="0" err="1" smtClean="0">
                <a:solidFill>
                  <a:schemeClr val="tx1"/>
                </a:solidFill>
                <a:effectLst/>
                <a:latin typeface="+mn-lt"/>
                <a:ea typeface="+mn-ea"/>
                <a:cs typeface="+mn-cs"/>
              </a:rPr>
              <a:t>is</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affected</a:t>
            </a:r>
            <a:r>
              <a:rPr lang="it-IT" sz="1200" kern="1200" baseline="0" dirty="0" smtClean="0">
                <a:solidFill>
                  <a:schemeClr val="tx1"/>
                </a:solidFill>
                <a:effectLst/>
                <a:latin typeface="+mn-lt"/>
                <a:ea typeface="+mn-ea"/>
                <a:cs typeface="+mn-cs"/>
              </a:rPr>
              <a:t> by a BIAS </a:t>
            </a:r>
            <a:r>
              <a:rPr lang="it-IT" sz="1200" kern="1200" baseline="0" dirty="0" err="1" smtClean="0">
                <a:solidFill>
                  <a:schemeClr val="tx1"/>
                </a:solidFill>
                <a:effectLst/>
                <a:latin typeface="+mn-lt"/>
                <a:ea typeface="+mn-ea"/>
                <a:cs typeface="+mn-cs"/>
              </a:rPr>
              <a:t>that</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masks</a:t>
            </a:r>
            <a:r>
              <a:rPr lang="it-IT" sz="1200" kern="1200" baseline="0" dirty="0" smtClean="0">
                <a:solidFill>
                  <a:schemeClr val="tx1"/>
                </a:solidFill>
                <a:effectLst/>
                <a:latin typeface="+mn-lt"/>
                <a:ea typeface="+mn-ea"/>
                <a:cs typeface="+mn-cs"/>
              </a:rPr>
              <a:t> the </a:t>
            </a:r>
            <a:r>
              <a:rPr lang="it-IT" sz="1200" kern="1200" baseline="0" dirty="0" err="1" smtClean="0">
                <a:solidFill>
                  <a:schemeClr val="tx1"/>
                </a:solidFill>
                <a:effectLst/>
                <a:latin typeface="+mn-lt"/>
                <a:ea typeface="+mn-ea"/>
                <a:cs typeface="+mn-cs"/>
              </a:rPr>
              <a:t>meaning</a:t>
            </a:r>
            <a:r>
              <a:rPr lang="it-IT" sz="1200" kern="1200" baseline="0" dirty="0" smtClean="0">
                <a:solidFill>
                  <a:schemeClr val="tx1"/>
                </a:solidFill>
                <a:effectLst/>
                <a:latin typeface="+mn-lt"/>
                <a:ea typeface="+mn-ea"/>
                <a:cs typeface="+mn-cs"/>
              </a:rPr>
              <a:t> of R (</a:t>
            </a:r>
            <a:r>
              <a:rPr lang="it-IT" sz="1200" kern="1200" baseline="0" dirty="0" err="1" smtClean="0">
                <a:solidFill>
                  <a:schemeClr val="tx1"/>
                </a:solidFill>
                <a:effectLst/>
                <a:latin typeface="+mn-lt"/>
                <a:ea typeface="+mn-ea"/>
                <a:cs typeface="+mn-cs"/>
              </a:rPr>
              <a:t>which</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says</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how</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two</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series</a:t>
            </a:r>
            <a:r>
              <a:rPr lang="it-IT" sz="1200" kern="1200" baseline="0" dirty="0" smtClean="0">
                <a:solidFill>
                  <a:schemeClr val="tx1"/>
                </a:solidFill>
                <a:effectLst/>
                <a:latin typeface="+mn-lt"/>
                <a:ea typeface="+mn-ea"/>
                <a:cs typeface="+mn-cs"/>
              </a:rPr>
              <a:t> look </a:t>
            </a:r>
            <a:r>
              <a:rPr lang="it-IT" sz="1200" kern="1200" baseline="0" dirty="0" err="1" smtClean="0">
                <a:solidFill>
                  <a:schemeClr val="tx1"/>
                </a:solidFill>
                <a:effectLst/>
                <a:latin typeface="+mn-lt"/>
                <a:ea typeface="+mn-ea"/>
                <a:cs typeface="+mn-cs"/>
              </a:rPr>
              <a:t>like</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we</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removed</a:t>
            </a:r>
            <a:r>
              <a:rPr lang="it-IT" sz="1200" kern="1200" baseline="0" dirty="0" smtClean="0">
                <a:solidFill>
                  <a:schemeClr val="tx1"/>
                </a:solidFill>
                <a:effectLst/>
                <a:latin typeface="+mn-lt"/>
                <a:ea typeface="+mn-ea"/>
                <a:cs typeface="+mn-cs"/>
              </a:rPr>
              <a:t> the BIAS to </a:t>
            </a:r>
            <a:r>
              <a:rPr lang="it-IT" sz="1200" kern="1200" baseline="0" dirty="0" err="1" smtClean="0">
                <a:solidFill>
                  <a:schemeClr val="tx1"/>
                </a:solidFill>
                <a:effectLst/>
                <a:latin typeface="+mn-lt"/>
                <a:ea typeface="+mn-ea"/>
                <a:cs typeface="+mn-cs"/>
              </a:rPr>
              <a:t>check</a:t>
            </a:r>
            <a:r>
              <a:rPr lang="it-IT" sz="1200" kern="1200" baseline="0" dirty="0" smtClean="0">
                <a:solidFill>
                  <a:schemeClr val="tx1"/>
                </a:solidFill>
                <a:effectLst/>
                <a:latin typeface="+mn-lt"/>
                <a:ea typeface="+mn-ea"/>
                <a:cs typeface="+mn-cs"/>
              </a:rPr>
              <a:t>, once </a:t>
            </a:r>
            <a:r>
              <a:rPr lang="it-IT" sz="1200" kern="1200" baseline="0" dirty="0" err="1" smtClean="0">
                <a:solidFill>
                  <a:schemeClr val="tx1"/>
                </a:solidFill>
                <a:effectLst/>
                <a:latin typeface="+mn-lt"/>
                <a:ea typeface="+mn-ea"/>
                <a:cs typeface="+mn-cs"/>
              </a:rPr>
              <a:t>unbiased</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whether</a:t>
            </a:r>
            <a:r>
              <a:rPr lang="it-IT" sz="1200" kern="1200" baseline="0" dirty="0" smtClean="0">
                <a:solidFill>
                  <a:schemeClr val="tx1"/>
                </a:solidFill>
                <a:effectLst/>
                <a:latin typeface="+mn-lt"/>
                <a:ea typeface="+mn-ea"/>
                <a:cs typeface="+mn-cs"/>
              </a:rPr>
              <a:t> model </a:t>
            </a:r>
            <a:r>
              <a:rPr lang="it-IT" sz="1200" kern="1200" baseline="0" dirty="0" err="1" smtClean="0">
                <a:solidFill>
                  <a:schemeClr val="tx1"/>
                </a:solidFill>
                <a:effectLst/>
                <a:latin typeface="+mn-lt"/>
                <a:ea typeface="+mn-ea"/>
                <a:cs typeface="+mn-cs"/>
              </a:rPr>
              <a:t>outputs</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flucuate</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similarly</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to</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observations</a:t>
            </a:r>
            <a:endParaRPr lang="it-IT" sz="1200" kern="1200" baseline="0" dirty="0" smtClean="0">
              <a:solidFill>
                <a:schemeClr val="tx1"/>
              </a:solidFill>
              <a:effectLst/>
              <a:latin typeface="+mn-lt"/>
              <a:ea typeface="+mn-ea"/>
              <a:cs typeface="+mn-cs"/>
            </a:endParaRPr>
          </a:p>
          <a:p>
            <a:endParaRPr lang="it-IT" sz="1200" kern="1200" baseline="0" dirty="0" smtClean="0">
              <a:solidFill>
                <a:schemeClr val="tx1"/>
              </a:solidFill>
              <a:effectLst/>
              <a:latin typeface="+mn-lt"/>
              <a:ea typeface="+mn-ea"/>
              <a:cs typeface="+mn-cs"/>
            </a:endParaRPr>
          </a:p>
          <a:p>
            <a:r>
              <a:rPr lang="it-IT" sz="1200" kern="1200" baseline="0" dirty="0" err="1" smtClean="0">
                <a:solidFill>
                  <a:schemeClr val="tx1"/>
                </a:solidFill>
                <a:effectLst/>
                <a:latin typeface="+mn-lt"/>
                <a:ea typeface="+mn-ea"/>
                <a:cs typeface="+mn-cs"/>
              </a:rPr>
              <a:t>Tair</a:t>
            </a:r>
            <a:r>
              <a:rPr lang="it-IT" sz="1200" kern="1200" baseline="0" dirty="0" smtClean="0">
                <a:solidFill>
                  <a:schemeClr val="tx1"/>
                </a:solidFill>
                <a:effectLst/>
                <a:latin typeface="+mn-lt"/>
                <a:ea typeface="+mn-ea"/>
                <a:cs typeface="+mn-cs"/>
              </a:rPr>
              <a:t> e U10 are </a:t>
            </a:r>
            <a:r>
              <a:rPr lang="it-IT" sz="1200" kern="1200" baseline="0" dirty="0" err="1" smtClean="0">
                <a:solidFill>
                  <a:schemeClr val="tx1"/>
                </a:solidFill>
                <a:effectLst/>
                <a:latin typeface="+mn-lt"/>
                <a:ea typeface="+mn-ea"/>
                <a:cs typeface="+mn-cs"/>
              </a:rPr>
              <a:t>very</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good</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performing</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w.r.t.</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existing</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models</a:t>
            </a:r>
            <a:endParaRPr lang="it-IT" sz="1200" kern="1200" baseline="0" dirty="0" smtClean="0">
              <a:solidFill>
                <a:schemeClr val="tx1"/>
              </a:solidFill>
              <a:effectLst/>
              <a:latin typeface="+mn-lt"/>
              <a:ea typeface="+mn-ea"/>
              <a:cs typeface="+mn-cs"/>
            </a:endParaRPr>
          </a:p>
          <a:p>
            <a:r>
              <a:rPr lang="it-IT" sz="1200" kern="1200" baseline="0" dirty="0" err="1" smtClean="0">
                <a:solidFill>
                  <a:schemeClr val="tx1"/>
                </a:solidFill>
                <a:effectLst/>
                <a:latin typeface="+mn-lt"/>
                <a:ea typeface="+mn-ea"/>
                <a:cs typeface="+mn-cs"/>
              </a:rPr>
              <a:t>Generally</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conditions</a:t>
            </a:r>
            <a:r>
              <a:rPr lang="it-IT" sz="1200" kern="1200" baseline="0" dirty="0" smtClean="0">
                <a:solidFill>
                  <a:schemeClr val="tx1"/>
                </a:solidFill>
                <a:effectLst/>
                <a:latin typeface="+mn-lt"/>
                <a:ea typeface="+mn-ea"/>
                <a:cs typeface="+mn-cs"/>
              </a:rPr>
              <a:t>: COSMO </a:t>
            </a:r>
            <a:r>
              <a:rPr lang="it-IT" sz="1200" kern="1200" baseline="0" dirty="0" err="1" smtClean="0">
                <a:solidFill>
                  <a:schemeClr val="tx1"/>
                </a:solidFill>
                <a:effectLst/>
                <a:latin typeface="+mn-lt"/>
                <a:ea typeface="+mn-ea"/>
                <a:cs typeface="+mn-cs"/>
              </a:rPr>
              <a:t>was</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slightly</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colder</a:t>
            </a:r>
            <a:r>
              <a:rPr lang="it-IT" sz="1200" kern="1200" baseline="0" dirty="0" smtClean="0">
                <a:solidFill>
                  <a:schemeClr val="tx1"/>
                </a:solidFill>
                <a:effectLst/>
                <a:latin typeface="+mn-lt"/>
                <a:ea typeface="+mn-ea"/>
                <a:cs typeface="+mn-cs"/>
              </a:rPr>
              <a:t> and </a:t>
            </a:r>
            <a:r>
              <a:rPr lang="it-IT" sz="1200" kern="1200" baseline="0" dirty="0" err="1" smtClean="0">
                <a:solidFill>
                  <a:schemeClr val="tx1"/>
                </a:solidFill>
                <a:effectLst/>
                <a:latin typeface="+mn-lt"/>
                <a:ea typeface="+mn-ea"/>
                <a:cs typeface="+mn-cs"/>
              </a:rPr>
              <a:t>winds</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slighty</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fastert</a:t>
            </a:r>
            <a:endParaRPr lang="it-IT" sz="1200" kern="1200" baseline="0" dirty="0" smtClean="0">
              <a:solidFill>
                <a:schemeClr val="tx1"/>
              </a:solidFill>
              <a:effectLst/>
              <a:latin typeface="+mn-lt"/>
              <a:ea typeface="+mn-ea"/>
              <a:cs typeface="+mn-cs"/>
            </a:endParaRPr>
          </a:p>
          <a:p>
            <a:r>
              <a:rPr lang="it-IT" sz="1200" kern="1200" baseline="0" dirty="0" smtClean="0">
                <a:solidFill>
                  <a:schemeClr val="tx1"/>
                </a:solidFill>
                <a:effectLst/>
                <a:latin typeface="+mn-lt"/>
                <a:ea typeface="+mn-ea"/>
                <a:cs typeface="+mn-cs"/>
              </a:rPr>
              <a:t>T/S: </a:t>
            </a:r>
            <a:r>
              <a:rPr lang="it-IT" sz="1200" kern="1200" baseline="0" dirty="0" err="1" smtClean="0">
                <a:solidFill>
                  <a:schemeClr val="tx1"/>
                </a:solidFill>
                <a:effectLst/>
                <a:latin typeface="+mn-lt"/>
                <a:ea typeface="+mn-ea"/>
                <a:cs typeface="+mn-cs"/>
              </a:rPr>
              <a:t>suffer</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from</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an</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endemic</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bias</a:t>
            </a:r>
            <a:r>
              <a:rPr lang="it-IT" sz="1200" kern="1200" baseline="0" dirty="0" smtClean="0">
                <a:solidFill>
                  <a:schemeClr val="tx1"/>
                </a:solidFill>
                <a:effectLst/>
                <a:latin typeface="+mn-lt"/>
                <a:ea typeface="+mn-ea"/>
                <a:cs typeface="+mn-cs"/>
              </a:rPr>
              <a:t> due </a:t>
            </a:r>
            <a:r>
              <a:rPr lang="it-IT" sz="1200" kern="1200" baseline="0" dirty="0" err="1" smtClean="0">
                <a:solidFill>
                  <a:schemeClr val="tx1"/>
                </a:solidFill>
                <a:effectLst/>
                <a:latin typeface="+mn-lt"/>
                <a:ea typeface="+mn-ea"/>
                <a:cs typeface="+mn-cs"/>
              </a:rPr>
              <a:t>to</a:t>
            </a:r>
            <a:r>
              <a:rPr lang="it-IT" sz="1200" kern="1200" baseline="0" dirty="0" smtClean="0">
                <a:solidFill>
                  <a:schemeClr val="tx1"/>
                </a:solidFill>
                <a:effectLst/>
                <a:latin typeface="+mn-lt"/>
                <a:ea typeface="+mn-ea"/>
                <a:cs typeface="+mn-cs"/>
              </a:rPr>
              <a:t> 2000 </a:t>
            </a:r>
            <a:r>
              <a:rPr lang="it-IT" sz="1200" kern="1200" baseline="0" dirty="0" err="1" smtClean="0">
                <a:solidFill>
                  <a:schemeClr val="tx1"/>
                </a:solidFill>
                <a:effectLst/>
                <a:latin typeface="+mn-lt"/>
                <a:ea typeface="+mn-ea"/>
                <a:cs typeface="+mn-cs"/>
              </a:rPr>
              <a:t>initialization</a:t>
            </a:r>
            <a:endParaRPr lang="it-IT" sz="1200" kern="1200" baseline="0" dirty="0" smtClean="0">
              <a:solidFill>
                <a:schemeClr val="tx1"/>
              </a:solidFill>
              <a:effectLst/>
              <a:latin typeface="+mn-lt"/>
              <a:ea typeface="+mn-ea"/>
              <a:cs typeface="+mn-cs"/>
            </a:endParaRPr>
          </a:p>
          <a:p>
            <a:endParaRPr lang="it-IT" sz="1200" kern="1200" baseline="0" dirty="0" smtClean="0">
              <a:solidFill>
                <a:schemeClr val="tx1"/>
              </a:solidFill>
              <a:effectLst/>
              <a:latin typeface="+mn-lt"/>
              <a:ea typeface="+mn-ea"/>
              <a:cs typeface="+mn-cs"/>
            </a:endParaRPr>
          </a:p>
          <a:p>
            <a:r>
              <a:rPr lang="it-IT" sz="1200" kern="1200" baseline="0" dirty="0" smtClean="0">
                <a:solidFill>
                  <a:schemeClr val="tx1"/>
                </a:solidFill>
                <a:effectLst/>
                <a:latin typeface="+mn-lt"/>
                <a:ea typeface="+mn-ea"/>
                <a:cs typeface="+mn-cs"/>
              </a:rPr>
              <a:t>SSH </a:t>
            </a:r>
            <a:r>
              <a:rPr lang="it-IT" sz="1200" kern="1200" baseline="0" dirty="0" err="1" smtClean="0">
                <a:solidFill>
                  <a:schemeClr val="tx1"/>
                </a:solidFill>
                <a:effectLst/>
                <a:latin typeface="+mn-lt"/>
                <a:ea typeface="+mn-ea"/>
                <a:cs typeface="+mn-cs"/>
              </a:rPr>
              <a:t>is</a:t>
            </a:r>
            <a:r>
              <a:rPr lang="it-IT" sz="1200" kern="1200" baseline="0" dirty="0" smtClean="0">
                <a:solidFill>
                  <a:schemeClr val="tx1"/>
                </a:solidFill>
                <a:effectLst/>
                <a:latin typeface="+mn-lt"/>
                <a:ea typeface="+mn-ea"/>
                <a:cs typeface="+mn-cs"/>
              </a:rPr>
              <a:t> OK. Sottolineo che abbiamo marea</a:t>
            </a:r>
          </a:p>
          <a:p>
            <a:r>
              <a:rPr lang="it-IT" sz="1200" kern="1200" baseline="0" dirty="0" smtClean="0">
                <a:solidFill>
                  <a:schemeClr val="tx1"/>
                </a:solidFill>
                <a:effectLst/>
                <a:latin typeface="+mn-lt"/>
                <a:ea typeface="+mn-ea"/>
                <a:cs typeface="+mn-cs"/>
              </a:rPr>
              <a:t/>
            </a:r>
            <a:br>
              <a:rPr lang="it-IT" sz="1200" kern="1200" baseline="0" dirty="0" smtClean="0">
                <a:solidFill>
                  <a:schemeClr val="tx1"/>
                </a:solidFill>
                <a:effectLst/>
                <a:latin typeface="+mn-lt"/>
                <a:ea typeface="+mn-ea"/>
                <a:cs typeface="+mn-cs"/>
              </a:rPr>
            </a:br>
            <a:r>
              <a:rPr lang="it-IT" sz="1200" kern="1200" baseline="0" dirty="0" smtClean="0">
                <a:solidFill>
                  <a:schemeClr val="tx1"/>
                </a:solidFill>
                <a:effectLst/>
                <a:latin typeface="+mn-lt"/>
                <a:ea typeface="+mn-ea"/>
                <a:cs typeface="+mn-cs"/>
              </a:rPr>
              <a:t>Onde: OK</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19</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Scriviamo le quote dei sensori in PTF: -2.9 m</a:t>
            </a:r>
          </a:p>
          <a:p>
            <a:r>
              <a:rPr lang="it-IT" dirty="0" smtClean="0"/>
              <a:t>---=unbiased</a:t>
            </a:r>
          </a:p>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20</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Sempre da 2WC </a:t>
            </a:r>
            <a:r>
              <a:rPr lang="it-IT" dirty="0" err="1" smtClean="0"/>
              <a:t>model</a:t>
            </a:r>
            <a:endParaRPr lang="it-IT" dirty="0" smtClean="0"/>
          </a:p>
          <a:p>
            <a:r>
              <a:rPr lang="it-IT" dirty="0" err="1" smtClean="0"/>
              <a:t>Necessity</a:t>
            </a:r>
            <a:r>
              <a:rPr lang="it-IT" dirty="0" smtClean="0"/>
              <a:t> of </a:t>
            </a:r>
            <a:r>
              <a:rPr lang="it-IT" dirty="0" err="1" smtClean="0"/>
              <a:t>using</a:t>
            </a:r>
            <a:r>
              <a:rPr lang="it-IT" dirty="0" smtClean="0"/>
              <a:t> </a:t>
            </a:r>
            <a:r>
              <a:rPr lang="it-IT" dirty="0" err="1" smtClean="0"/>
              <a:t>unbias</a:t>
            </a:r>
            <a:r>
              <a:rPr lang="it-IT" dirty="0" smtClean="0"/>
              <a:t> </a:t>
            </a:r>
            <a:r>
              <a:rPr lang="it-IT" dirty="0" err="1" smtClean="0"/>
              <a:t>results</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21</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Baied</a:t>
            </a:r>
            <a:r>
              <a:rPr lang="it-IT" dirty="0" smtClean="0"/>
              <a:t>/</a:t>
            </a:r>
            <a:r>
              <a:rPr lang="it-IT" dirty="0" err="1" smtClean="0"/>
              <a:t>unbiased</a:t>
            </a:r>
            <a:r>
              <a:rPr lang="it-IT" dirty="0" smtClean="0"/>
              <a:t>. </a:t>
            </a:r>
            <a:r>
              <a:rPr lang="it-IT" dirty="0" err="1" smtClean="0"/>
              <a:t>Unbiased</a:t>
            </a:r>
            <a:r>
              <a:rPr lang="it-IT" dirty="0" smtClean="0"/>
              <a:t> </a:t>
            </a:r>
            <a:r>
              <a:rPr lang="it-IT" dirty="0" err="1" smtClean="0"/>
              <a:t>is</a:t>
            </a:r>
            <a:r>
              <a:rPr lang="it-IT" dirty="0" smtClean="0"/>
              <a:t> </a:t>
            </a:r>
            <a:r>
              <a:rPr lang="it-IT" dirty="0" err="1" smtClean="0"/>
              <a:t>doing</a:t>
            </a:r>
            <a:r>
              <a:rPr lang="it-IT" baseline="0" dirty="0" smtClean="0"/>
              <a:t> fine (</a:t>
            </a:r>
            <a:r>
              <a:rPr lang="it-IT" baseline="0" dirty="0" err="1" smtClean="0"/>
              <a:t>except</a:t>
            </a:r>
            <a:r>
              <a:rPr lang="it-IT" baseline="0" dirty="0" smtClean="0"/>
              <a:t> </a:t>
            </a:r>
            <a:r>
              <a:rPr lang="it-IT" baseline="0" dirty="0" err="1" smtClean="0"/>
              <a:t>maybe</a:t>
            </a:r>
            <a:r>
              <a:rPr lang="it-IT" baseline="0" dirty="0" smtClean="0"/>
              <a:t> </a:t>
            </a:r>
            <a:r>
              <a:rPr lang="it-IT" baseline="0" dirty="0" err="1" smtClean="0"/>
              <a:t>for</a:t>
            </a:r>
            <a:r>
              <a:rPr lang="it-IT" baseline="0" dirty="0" smtClean="0"/>
              <a:t> S).</a:t>
            </a:r>
          </a:p>
          <a:p>
            <a:r>
              <a:rPr lang="it-IT" baseline="0" dirty="0" smtClean="0"/>
              <a:t>No </a:t>
            </a:r>
            <a:r>
              <a:rPr lang="it-IT" baseline="0" dirty="0" err="1" smtClean="0"/>
              <a:t>bias</a:t>
            </a:r>
            <a:r>
              <a:rPr lang="it-IT" baseline="0" dirty="0" smtClean="0"/>
              <a:t> </a:t>
            </a:r>
            <a:r>
              <a:rPr lang="it-IT" baseline="0" dirty="0" err="1" smtClean="0"/>
              <a:t>computed</a:t>
            </a:r>
            <a:r>
              <a:rPr lang="it-IT" baseline="0" dirty="0" smtClean="0"/>
              <a:t> </a:t>
            </a:r>
            <a:r>
              <a:rPr lang="it-IT" baseline="0" dirty="0" err="1" smtClean="0"/>
              <a:t>for</a:t>
            </a:r>
            <a:r>
              <a:rPr lang="it-IT" baseline="0" dirty="0" smtClean="0"/>
              <a:t> </a:t>
            </a:r>
            <a:r>
              <a:rPr lang="it-IT" baseline="0" dirty="0" err="1" smtClean="0"/>
              <a:t>velocities</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22</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it-IT" dirty="0" err="1" smtClean="0"/>
              <a:t>This</a:t>
            </a:r>
            <a:r>
              <a:rPr lang="it-IT" dirty="0" smtClean="0"/>
              <a:t> </a:t>
            </a:r>
            <a:r>
              <a:rPr lang="it-IT" dirty="0" err="1" smtClean="0"/>
              <a:t>is</a:t>
            </a:r>
            <a:r>
              <a:rPr lang="it-IT" dirty="0" smtClean="0"/>
              <a:t> UNBIASED</a:t>
            </a:r>
          </a:p>
          <a:p>
            <a:pPr marL="0" marR="0" indent="0" algn="l" defTabSz="914400" rtl="0" eaLnBrk="0" fontAlgn="base" latinLnBrk="0" hangingPunct="0">
              <a:lnSpc>
                <a:spcPct val="100000"/>
              </a:lnSpc>
              <a:spcBef>
                <a:spcPct val="30000"/>
              </a:spcBef>
              <a:spcAft>
                <a:spcPct val="0"/>
              </a:spcAft>
              <a:buClrTx/>
              <a:buSzTx/>
              <a:buFontTx/>
              <a:buNone/>
              <a:tabLst/>
              <a:defRPr/>
            </a:pPr>
            <a:r>
              <a:rPr lang="it-IT" dirty="0" smtClean="0"/>
              <a:t>Citare </a:t>
            </a:r>
            <a:r>
              <a:rPr lang="it-IT" dirty="0" smtClean="0"/>
              <a:t>satellite e passaggi effettuati. Periodo? Multi-satellite </a:t>
            </a:r>
            <a:r>
              <a:rPr lang="it-IT" dirty="0" err="1" smtClean="0"/>
              <a:t>merging</a:t>
            </a:r>
            <a:r>
              <a:rPr lang="it-IT" dirty="0" smtClean="0"/>
              <a:t> (</a:t>
            </a:r>
            <a:r>
              <a:rPr lang="it-IT" sz="1200" kern="1200" dirty="0" smtClean="0">
                <a:solidFill>
                  <a:schemeClr val="tx1"/>
                </a:solidFill>
                <a:effectLst/>
                <a:latin typeface="+mn-lt"/>
                <a:ea typeface="+mn-ea"/>
                <a:cs typeface="+mn-cs"/>
              </a:rPr>
              <a:t>Buongiorno Nardelli, B., Tronconi, C., Pisano, A., </a:t>
            </a:r>
            <a:r>
              <a:rPr lang="it-IT" sz="1200" kern="1200" dirty="0" err="1" smtClean="0">
                <a:solidFill>
                  <a:schemeClr val="tx1"/>
                </a:solidFill>
                <a:effectLst/>
                <a:latin typeface="+mn-lt"/>
                <a:ea typeface="+mn-ea"/>
                <a:cs typeface="+mn-cs"/>
              </a:rPr>
              <a:t>Santoleri</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R</a:t>
            </a:r>
            <a:r>
              <a:rPr lang="it-IT" sz="1200" kern="1200" dirty="0" smtClean="0">
                <a:solidFill>
                  <a:schemeClr val="tx1"/>
                </a:solidFill>
                <a:effectLst/>
                <a:latin typeface="+mn-lt"/>
                <a:ea typeface="+mn-ea"/>
                <a:cs typeface="+mn-cs"/>
              </a:rPr>
              <a:t>., 2013. </a:t>
            </a:r>
            <a:r>
              <a:rPr lang="en-US" sz="1200" kern="1200" dirty="0" smtClean="0">
                <a:solidFill>
                  <a:schemeClr val="tx1"/>
                </a:solidFill>
                <a:effectLst/>
                <a:latin typeface="+mn-lt"/>
                <a:ea typeface="+mn-ea"/>
                <a:cs typeface="+mn-cs"/>
              </a:rPr>
              <a:t>High and Ultra-High resolution processing of satellite Sea Surface Temperature data over Southern European Seas in the framework of </a:t>
            </a:r>
            <a:r>
              <a:rPr lang="en-US" sz="1200" kern="1200" dirty="0" err="1" smtClean="0">
                <a:solidFill>
                  <a:schemeClr val="tx1"/>
                </a:solidFill>
                <a:effectLst/>
                <a:latin typeface="+mn-lt"/>
                <a:ea typeface="+mn-ea"/>
                <a:cs typeface="+mn-cs"/>
              </a:rPr>
              <a:t>MyOcean</a:t>
            </a:r>
            <a:r>
              <a:rPr lang="en-US" sz="1200" kern="1200" dirty="0" smtClean="0">
                <a:solidFill>
                  <a:schemeClr val="tx1"/>
                </a:solidFill>
                <a:effectLst/>
                <a:latin typeface="+mn-lt"/>
                <a:ea typeface="+mn-ea"/>
                <a:cs typeface="+mn-cs"/>
              </a:rPr>
              <a:t> project. Remote Sens. Environ. 129, 1–16.</a:t>
            </a:r>
            <a:r>
              <a:rPr lang="it-IT" dirty="0" smtClean="0"/>
              <a:t>) </a:t>
            </a:r>
            <a:r>
              <a:rPr lang="en-US" sz="1200" kern="1200" dirty="0" smtClean="0">
                <a:solidFill>
                  <a:schemeClr val="tx1"/>
                </a:solidFill>
                <a:effectLst/>
                <a:latin typeface="+mn-lt"/>
                <a:ea typeface="+mn-ea"/>
                <a:cs typeface="+mn-cs"/>
              </a:rPr>
              <a:t>Sea Surface Temperature (SST) comparison between COAWST-2WC (unbiased) output (left column) and remotely sensed (right column). Maps at 00:00 UTC on February 18 (Top) and on March 16, 2012 (Bottom).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23</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Mettere periodi e livelli a cui si riferiscono le</a:t>
            </a:r>
            <a:r>
              <a:rPr lang="it-IT" baseline="0" dirty="0" smtClean="0"/>
              <a:t> immagini </a:t>
            </a:r>
            <a:r>
              <a:rPr lang="it-IT" dirty="0" smtClean="0"/>
              <a:t>medie </a:t>
            </a:r>
            <a:r>
              <a:rPr lang="en-US" sz="1200" kern="1200" dirty="0" smtClean="0">
                <a:solidFill>
                  <a:schemeClr val="tx1"/>
                </a:solidFill>
                <a:effectLst/>
                <a:latin typeface="+mn-lt"/>
                <a:ea typeface="+mn-ea"/>
                <a:cs typeface="+mn-cs"/>
              </a:rPr>
              <a:t>Weekly mean average sea surface current speed (top) and temperature (bottom). Reference period: January 29 - February 07, 2012. Left panel: COAWST-2WC  (unbiased); right panel COAWST-UNC (unbiased).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Diff 2WC</a:t>
            </a:r>
            <a:r>
              <a:rPr lang="en-US" sz="1200" kern="1200" baseline="0" dirty="0" smtClean="0">
                <a:solidFill>
                  <a:schemeClr val="tx1"/>
                </a:solidFill>
                <a:effectLst/>
                <a:latin typeface="+mn-lt"/>
                <a:ea typeface="+mn-ea"/>
                <a:cs typeface="+mn-cs"/>
              </a:rPr>
              <a:t> e UNC….</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24</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25</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Sea surface salinity at 02:00 UTC on March 05, 2012.  Left panel: COAWST-2WC  (unbiased); right panel COAWST-UNC (unbiased).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Link talk Falcieri (che </a:t>
            </a:r>
            <a:r>
              <a:rPr lang="en-US" sz="1200" kern="1200" dirty="0" err="1" smtClean="0">
                <a:solidFill>
                  <a:schemeClr val="tx1"/>
                </a:solidFill>
                <a:effectLst/>
                <a:latin typeface="+mn-lt"/>
                <a:ea typeface="+mn-ea"/>
                <a:cs typeface="+mn-cs"/>
              </a:rPr>
              <a:t>userà</a:t>
            </a:r>
            <a:r>
              <a:rPr lang="en-US" sz="1200" kern="1200" dirty="0" smtClean="0">
                <a:solidFill>
                  <a:schemeClr val="tx1"/>
                </a:solidFill>
                <a:effectLst/>
                <a:latin typeface="+mn-lt"/>
                <a:ea typeface="+mn-ea"/>
                <a:cs typeface="+mn-cs"/>
              </a:rPr>
              <a:t> UNC)</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26</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Breve</a:t>
            </a:r>
            <a:r>
              <a:rPr lang="it-IT" baseline="0" dirty="0" smtClean="0"/>
              <a:t> descrizione evento: </a:t>
            </a:r>
            <a:r>
              <a:rPr lang="en-US" sz="1200" kern="1200" dirty="0" smtClean="0">
                <a:solidFill>
                  <a:schemeClr val="tx1"/>
                </a:solidFill>
                <a:effectLst/>
                <a:latin typeface="+mn-lt"/>
                <a:ea typeface="+mn-ea"/>
                <a:cs typeface="+mn-cs"/>
              </a:rPr>
              <a:t>From mid January 2012 and lasting for approximately 30 consecutive days, pulses of northeastern Bora winds blew across NA Gulf of Trieste and </a:t>
            </a:r>
            <a:r>
              <a:rPr lang="en-US" sz="1200" kern="1200" dirty="0" err="1" smtClean="0">
                <a:solidFill>
                  <a:schemeClr val="tx1"/>
                </a:solidFill>
                <a:effectLst/>
                <a:latin typeface="+mn-lt"/>
                <a:ea typeface="+mn-ea"/>
                <a:cs typeface="+mn-cs"/>
              </a:rPr>
              <a:t>Kvarner</a:t>
            </a:r>
            <a:r>
              <a:rPr lang="en-US" sz="1200" kern="1200" dirty="0" smtClean="0">
                <a:solidFill>
                  <a:schemeClr val="tx1"/>
                </a:solidFill>
                <a:effectLst/>
                <a:latin typeface="+mn-lt"/>
                <a:ea typeface="+mn-ea"/>
                <a:cs typeface="+mn-cs"/>
              </a:rPr>
              <a:t> Bay gave rise to observed air temperature at AA below 9.3°C (Figure 6), with a 30-day average of 1.9 °C and a minimum record of -4.2 °C. Daily averaged air temperatures ranged between -2.1 °C and 8.1 °C.</a:t>
            </a:r>
            <a:r>
              <a:rPr lang="it-IT" dirty="0" smtClean="0">
                <a:effectLst/>
              </a:rPr>
              <a:t> </a:t>
            </a:r>
            <a:r>
              <a:rPr lang="en-US" sz="1200" kern="1200" dirty="0" smtClean="0">
                <a:solidFill>
                  <a:schemeClr val="tx1"/>
                </a:solidFill>
                <a:effectLst/>
                <a:latin typeface="+mn-lt"/>
                <a:ea typeface="+mn-ea"/>
                <a:cs typeface="+mn-cs"/>
              </a:rPr>
              <a:t>The CAO episode itself spanned 15 consecutive days from January 29 to February 13 during which a vast mass of cold air descended from North-East brought to the NA both high winds (at AA observed wind speed </a:t>
            </a:r>
            <a:r>
              <a:rPr lang="en-US" sz="1200" i="1" kern="1200" dirty="0" smtClean="0">
                <a:solidFill>
                  <a:schemeClr val="tx1"/>
                </a:solidFill>
                <a:effectLst/>
                <a:latin typeface="+mn-lt"/>
                <a:ea typeface="+mn-ea"/>
                <a:cs typeface="+mn-cs"/>
              </a:rPr>
              <a:t>U</a:t>
            </a:r>
            <a:r>
              <a:rPr lang="en-US" sz="1200" kern="1200" baseline="-250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was 13.4 m/s on average and 35.1 m/s at most, see Figure 7) and cool weather (at AA air temperature dropped below 6°C). General features of CAO effect on the Adriatic Sea have already been described by </a:t>
            </a:r>
            <a:r>
              <a:rPr lang="en-US" sz="1200" kern="1200" dirty="0" err="1" smtClean="0">
                <a:solidFill>
                  <a:schemeClr val="tx1"/>
                </a:solidFill>
                <a:effectLst/>
                <a:latin typeface="+mn-lt"/>
                <a:ea typeface="+mn-ea"/>
                <a:cs typeface="+mn-cs"/>
              </a:rPr>
              <a:t>Mihanović</a:t>
            </a:r>
            <a:r>
              <a:rPr lang="en-US" sz="1200" kern="1200" dirty="0" smtClean="0">
                <a:solidFill>
                  <a:schemeClr val="tx1"/>
                </a:solidFill>
                <a:effectLst/>
                <a:latin typeface="+mn-lt"/>
                <a:ea typeface="+mn-ea"/>
                <a:cs typeface="+mn-cs"/>
              </a:rPr>
              <a:t> et al. (2013) and </a:t>
            </a:r>
            <a:r>
              <a:rPr lang="en-US" sz="1200" kern="1200" dirty="0" err="1" smtClean="0">
                <a:solidFill>
                  <a:schemeClr val="tx1"/>
                </a:solidFill>
                <a:effectLst/>
                <a:latin typeface="+mn-lt"/>
                <a:ea typeface="+mn-ea"/>
                <a:cs typeface="+mn-cs"/>
              </a:rPr>
              <a:t>Raicich</a:t>
            </a:r>
            <a:r>
              <a:rPr lang="en-US" sz="1200" kern="1200" dirty="0" smtClean="0">
                <a:solidFill>
                  <a:schemeClr val="tx1"/>
                </a:solidFill>
                <a:effectLst/>
                <a:latin typeface="+mn-lt"/>
                <a:ea typeface="+mn-ea"/>
                <a:cs typeface="+mn-cs"/>
              </a:rPr>
              <a:t> et al. (2013). A severe wave condition was a consequence of such persistent atmospheric event: maximum observed sea state had </a:t>
            </a:r>
            <a:r>
              <a:rPr lang="en-US" sz="1200" i="1" kern="1200" dirty="0" smtClean="0">
                <a:solidFill>
                  <a:schemeClr val="tx1"/>
                </a:solidFill>
                <a:effectLst/>
                <a:latin typeface="+mn-lt"/>
                <a:ea typeface="+mn-ea"/>
                <a:cs typeface="+mn-cs"/>
              </a:rPr>
              <a:t>H</a:t>
            </a:r>
            <a:r>
              <a:rPr lang="en-US" sz="1200" kern="1200" baseline="-250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of about 3.20 m, with 1.97 m in average. A wave storm analysis (</a:t>
            </a:r>
            <a:r>
              <a:rPr lang="en-US" sz="1200" kern="1200" dirty="0" err="1" smtClean="0">
                <a:solidFill>
                  <a:schemeClr val="tx1"/>
                </a:solidFill>
                <a:effectLst/>
                <a:latin typeface="+mn-lt"/>
                <a:ea typeface="+mn-ea"/>
                <a:cs typeface="+mn-cs"/>
              </a:rPr>
              <a:t>Boccotti</a:t>
            </a:r>
            <a:r>
              <a:rPr lang="en-US" sz="1200" kern="1200" dirty="0" smtClean="0">
                <a:solidFill>
                  <a:schemeClr val="tx1"/>
                </a:solidFill>
                <a:effectLst/>
                <a:latin typeface="+mn-lt"/>
                <a:ea typeface="+mn-ea"/>
                <a:cs typeface="+mn-cs"/>
              </a:rPr>
              <a:t>, 2000) at AA based on the 15-year average value of </a:t>
            </a:r>
            <a:r>
              <a:rPr lang="en-US" sz="1200" i="1" kern="1200" dirty="0" smtClean="0">
                <a:solidFill>
                  <a:schemeClr val="tx1"/>
                </a:solidFill>
                <a:effectLst/>
                <a:latin typeface="+mn-lt"/>
                <a:ea typeface="+mn-ea"/>
                <a:cs typeface="+mn-cs"/>
              </a:rPr>
              <a:t>H</a:t>
            </a:r>
            <a:r>
              <a:rPr lang="en-US" sz="1200" kern="1200" baseline="-25000" dirty="0"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(calculated equals to 0.45 m by </a:t>
            </a:r>
            <a:r>
              <a:rPr lang="en-US" sz="1200" kern="1200" dirty="0" err="1" smtClean="0">
                <a:solidFill>
                  <a:schemeClr val="tx1"/>
                </a:solidFill>
                <a:effectLst/>
                <a:latin typeface="+mn-lt"/>
                <a:ea typeface="+mn-ea"/>
                <a:cs typeface="+mn-cs"/>
              </a:rPr>
              <a:t>Barbariol</a:t>
            </a:r>
            <a:r>
              <a:rPr lang="en-US" sz="1200" kern="1200" dirty="0" smtClean="0">
                <a:solidFill>
                  <a:schemeClr val="tx1"/>
                </a:solidFill>
                <a:effectLst/>
                <a:latin typeface="+mn-lt"/>
                <a:ea typeface="+mn-ea"/>
                <a:cs typeface="+mn-cs"/>
              </a:rPr>
              <a:t> et al., 2013) showed that the CAO event was characterized by an unusual duration of more than 10 days.</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8</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Dire periodo a cui si riferisce media visualizzata: </a:t>
            </a:r>
            <a:r>
              <a:rPr lang="en-US" sz="1200" kern="1200" dirty="0" smtClean="0">
                <a:solidFill>
                  <a:schemeClr val="tx1"/>
                </a:solidFill>
                <a:effectLst/>
                <a:latin typeface="+mn-lt"/>
                <a:ea typeface="+mn-ea"/>
                <a:cs typeface="+mn-cs"/>
              </a:rPr>
              <a:t>Surface (left panel) and bottom (right panel) layers of potential water temperature and ocean currents at 00:00 UTC on February 6, 2012. Results from COAWST-2WC (unbiased). For graphical purposes, current vector arrows are decimated by a factor of 12. Isobaths 10, 20, 50, and 100 m are superimposed as fine dashed lines.</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27</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Ricordare formule utilizzate per stima flussi: COARE</a:t>
            </a:r>
          </a:p>
          <a:p>
            <a:r>
              <a:rPr lang="it-IT" dirty="0" err="1" smtClean="0"/>
              <a:t>We</a:t>
            </a:r>
            <a:r>
              <a:rPr lang="it-IT" dirty="0" smtClean="0"/>
              <a:t> can present </a:t>
            </a:r>
            <a:r>
              <a:rPr lang="it-IT" dirty="0" err="1" smtClean="0"/>
              <a:t>here</a:t>
            </a:r>
            <a:r>
              <a:rPr lang="it-IT" dirty="0" smtClean="0"/>
              <a:t> 2WC and UNC </a:t>
            </a:r>
            <a:r>
              <a:rPr lang="it-IT" dirty="0" err="1" smtClean="0"/>
              <a:t>results</a:t>
            </a:r>
            <a:r>
              <a:rPr lang="it-IT" dirty="0" smtClean="0"/>
              <a:t>. </a:t>
            </a:r>
            <a:r>
              <a:rPr lang="it-IT" dirty="0" err="1" smtClean="0"/>
              <a:t>Results</a:t>
            </a:r>
            <a:r>
              <a:rPr lang="it-IT" dirty="0" smtClean="0"/>
              <a:t> </a:t>
            </a:r>
            <a:r>
              <a:rPr lang="it-IT" dirty="0" err="1" smtClean="0"/>
              <a:t>that</a:t>
            </a:r>
            <a:r>
              <a:rPr lang="it-IT" dirty="0" smtClean="0"/>
              <a:t> </a:t>
            </a:r>
            <a:r>
              <a:rPr lang="it-IT" dirty="0" err="1" smtClean="0"/>
              <a:t>well</a:t>
            </a:r>
            <a:r>
              <a:rPr lang="it-IT" dirty="0" smtClean="0"/>
              <a:t> compare </a:t>
            </a:r>
            <a:r>
              <a:rPr lang="it-IT" dirty="0" err="1" smtClean="0"/>
              <a:t>with</a:t>
            </a:r>
            <a:r>
              <a:rPr lang="it-IT" dirty="0" smtClean="0"/>
              <a:t> the </a:t>
            </a:r>
            <a:r>
              <a:rPr lang="it-IT" dirty="0" err="1" smtClean="0"/>
              <a:t>Mihanovic</a:t>
            </a:r>
            <a:r>
              <a:rPr lang="it-IT" dirty="0" smtClean="0"/>
              <a:t> et al. </a:t>
            </a:r>
            <a:r>
              <a:rPr lang="it-IT" dirty="0" err="1" smtClean="0"/>
              <a:t>Paper</a:t>
            </a:r>
            <a:r>
              <a:rPr lang="it-IT" dirty="0" smtClean="0"/>
              <a:t> </a:t>
            </a:r>
            <a:r>
              <a:rPr lang="it-IT" dirty="0" err="1" smtClean="0"/>
              <a:t>results</a:t>
            </a:r>
            <a:r>
              <a:rPr lang="it-IT" dirty="0" smtClean="0"/>
              <a:t>, </a:t>
            </a:r>
            <a:r>
              <a:rPr lang="it-IT" dirty="0" err="1" smtClean="0"/>
              <a:t>where</a:t>
            </a:r>
            <a:r>
              <a:rPr lang="it-IT" dirty="0" smtClean="0"/>
              <a:t> </a:t>
            </a:r>
            <a:r>
              <a:rPr lang="it-IT" dirty="0" err="1" smtClean="0"/>
              <a:t>other</a:t>
            </a:r>
            <a:r>
              <a:rPr lang="it-IT" baseline="0" dirty="0" smtClean="0"/>
              <a:t> </a:t>
            </a:r>
            <a:r>
              <a:rPr lang="it-IT" baseline="0" dirty="0" err="1" smtClean="0"/>
              <a:t>estimated</a:t>
            </a:r>
            <a:r>
              <a:rPr lang="it-IT" baseline="0" dirty="0" smtClean="0"/>
              <a:t> </a:t>
            </a:r>
            <a:r>
              <a:rPr lang="it-IT" baseline="0" dirty="0" err="1" smtClean="0"/>
              <a:t>were</a:t>
            </a:r>
            <a:r>
              <a:rPr lang="it-IT" baseline="0" dirty="0" smtClean="0"/>
              <a:t> </a:t>
            </a:r>
            <a:r>
              <a:rPr lang="it-IT" baseline="0" dirty="0" err="1" smtClean="0"/>
              <a:t>presented</a:t>
            </a:r>
            <a:r>
              <a:rPr lang="it-IT" baseline="0" dirty="0" smtClean="0"/>
              <a:t> (</a:t>
            </a:r>
            <a:r>
              <a:rPr lang="it-IT" baseline="0" dirty="0" err="1" smtClean="0"/>
              <a:t>including</a:t>
            </a:r>
            <a:r>
              <a:rPr lang="it-IT" baseline="0" dirty="0" smtClean="0"/>
              <a:t> “AA” data)</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28</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29</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Come è stata calcolata la curva? Tutto Adriatico? Solo NA? </a:t>
            </a:r>
            <a:r>
              <a:rPr lang="en-US" sz="1200" kern="1200" dirty="0" smtClean="0">
                <a:solidFill>
                  <a:schemeClr val="tx1"/>
                </a:solidFill>
                <a:effectLst/>
                <a:latin typeface="+mn-lt"/>
                <a:ea typeface="+mn-ea"/>
                <a:cs typeface="+mn-cs"/>
              </a:rPr>
              <a:t>Time series of the Adriatic Sea total mass north of section A (see Figure 1). The two vertical dashed red lines mark the CAO extent. Output results from COAWST-2WC (unbiased).</a:t>
            </a:r>
            <a:r>
              <a:rPr lang="it-IT" dirty="0" smtClean="0">
                <a:effectLst/>
              </a:rPr>
              <a:t> </a:t>
            </a:r>
            <a:r>
              <a:rPr lang="en-US" sz="1200" kern="1200" dirty="0" smtClean="0">
                <a:solidFill>
                  <a:schemeClr val="tx1"/>
                </a:solidFill>
                <a:effectLst/>
                <a:latin typeface="+mn-lt"/>
                <a:ea typeface="+mn-ea"/>
                <a:cs typeface="+mn-cs"/>
              </a:rPr>
              <a:t>Newly formed water masses have been firstly identified (Figure 12) by computing the Adriatic Sea total mass northern than transect A. Since the CAO onset, Adriatic mass has grown approximately linearly during the cooling event, experiencing a loss of buoyancy of about 1.51 kg/m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/day (corresponding to 4.3x10</a:t>
            </a:r>
            <a:r>
              <a:rPr lang="en-US" sz="1200" kern="1200" baseline="300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kg/day and a mass variation of 0.06 % through the entire CAO). From CAO’s cessation NA mass has remained almost unchanged for 3 days, then it began to gain buoyancy, slightly decreasing its mass at a rate of -0.32 kg/m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/day.</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30</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Mettere immagine NA con linea di chiusura della sezione usata per calcolo </a:t>
            </a:r>
            <a:r>
              <a:rPr lang="en-US" sz="1200" kern="1200" dirty="0" smtClean="0">
                <a:solidFill>
                  <a:schemeClr val="tx1"/>
                </a:solidFill>
                <a:effectLst/>
                <a:latin typeface="+mn-lt"/>
                <a:ea typeface="+mn-ea"/>
                <a:cs typeface="+mn-cs"/>
              </a:rPr>
              <a:t>Potential Temperature-Salinity diagram of simulated water masses northern than section A (see Figure 1) at 00:00 UTC on January 29, (red) and February 13 (blue). Output results from COAWST-2WC (unbiased).</a:t>
            </a:r>
            <a:r>
              <a:rPr lang="it-IT" dirty="0" smtClean="0">
                <a:effectLst/>
              </a:rPr>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31</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Periodo a cui si riferisce immagine? </a:t>
            </a:r>
            <a:r>
              <a:rPr lang="en-US" sz="1200" kern="1200" dirty="0" smtClean="0">
                <a:solidFill>
                  <a:schemeClr val="tx1"/>
                </a:solidFill>
                <a:effectLst/>
                <a:latin typeface="+mn-lt"/>
                <a:ea typeface="+mn-ea"/>
                <a:cs typeface="+mn-cs"/>
              </a:rPr>
              <a:t>Potential density at cross section B (see Figure 1). Example of NAdDW vein at 14:00 UTC on February 18, 2012. Black contour line identifies the 1029.8 kg/m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potential density. For graphical purposes, the vertical dimension is magnified.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Ricordare</a:t>
            </a:r>
            <a:r>
              <a:rPr lang="en-US" sz="1200" kern="1200" dirty="0" smtClean="0">
                <a:solidFill>
                  <a:schemeClr val="tx1"/>
                </a:solidFill>
                <a:effectLst/>
                <a:latin typeface="+mn-lt"/>
                <a:ea typeface="+mn-ea"/>
                <a:cs typeface="+mn-cs"/>
              </a:rPr>
              <a:t> che </a:t>
            </a:r>
            <a:r>
              <a:rPr lang="en-US" sz="1200" kern="1200" dirty="0" err="1" smtClean="0">
                <a:solidFill>
                  <a:schemeClr val="tx1"/>
                </a:solidFill>
                <a:effectLst/>
                <a:latin typeface="+mn-lt"/>
                <a:ea typeface="+mn-ea"/>
                <a:cs typeface="+mn-cs"/>
              </a:rPr>
              <a:t>useremo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approccio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calcolo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acqua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densa</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aprtire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fondo</a:t>
            </a:r>
            <a:r>
              <a:rPr lang="en-US" sz="1200" kern="1200" dirty="0" smtClean="0">
                <a:solidFill>
                  <a:schemeClr val="tx1"/>
                </a:solidFill>
                <a:effectLst/>
                <a:latin typeface="+mn-lt"/>
                <a:ea typeface="+mn-ea"/>
                <a:cs typeface="+mn-cs"/>
              </a:rPr>
              <a:t> per </a:t>
            </a:r>
            <a:r>
              <a:rPr lang="en-US" sz="1200" kern="1200" dirty="0" err="1" smtClean="0">
                <a:solidFill>
                  <a:schemeClr val="tx1"/>
                </a:solidFill>
                <a:effectLst/>
                <a:latin typeface="+mn-lt"/>
                <a:ea typeface="+mn-ea"/>
                <a:cs typeface="+mn-cs"/>
              </a:rPr>
              <a:t>acque</a:t>
            </a:r>
            <a:r>
              <a:rPr lang="en-US" sz="1200" kern="1200" dirty="0" smtClean="0">
                <a:solidFill>
                  <a:schemeClr val="tx1"/>
                </a:solidFill>
                <a:effectLst/>
                <a:latin typeface="+mn-lt"/>
                <a:ea typeface="+mn-ea"/>
                <a:cs typeface="+mn-cs"/>
              </a:rPr>
              <a:t> “near bottom vein” in </a:t>
            </a:r>
            <a:r>
              <a:rPr lang="en-US" sz="1200" kern="1200" dirty="0" err="1" smtClean="0">
                <a:solidFill>
                  <a:schemeClr val="tx1"/>
                </a:solidFill>
                <a:effectLst/>
                <a:latin typeface="+mn-lt"/>
                <a:ea typeface="+mn-ea"/>
                <a:cs typeface="+mn-cs"/>
              </a:rPr>
              <a:t>continuità</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32</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Queste densità cono dopo </a:t>
            </a:r>
            <a:r>
              <a:rPr lang="it-IT" dirty="0" err="1" smtClean="0"/>
              <a:t>bias</a:t>
            </a:r>
            <a:r>
              <a:rPr lang="it-IT" dirty="0" smtClean="0"/>
              <a:t> </a:t>
            </a:r>
            <a:r>
              <a:rPr lang="it-IT" dirty="0" err="1" smtClean="0"/>
              <a:t>correction</a:t>
            </a:r>
            <a:r>
              <a:rPr lang="it-IT" dirty="0" smtClean="0"/>
              <a:t>? Esatto! </a:t>
            </a:r>
            <a:r>
              <a:rPr lang="en-US" sz="1200" kern="1200" dirty="0" smtClean="0">
                <a:solidFill>
                  <a:schemeClr val="tx1"/>
                </a:solidFill>
                <a:effectLst/>
                <a:latin typeface="+mn-lt"/>
                <a:ea typeface="+mn-ea"/>
                <a:cs typeface="+mn-cs"/>
              </a:rPr>
              <a:t>Residence time: number of days since January 29, 2012 such that near-bottom water potential density has exceeded the thresholds 1030.0 kg/m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(left panel) and 1029.8 kg/m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(right panel). Results from COAWST-2WC (unbiased).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Qui non dice </a:t>
            </a:r>
            <a:r>
              <a:rPr lang="en-US" sz="1200" kern="1200" dirty="0" err="1" smtClean="0">
                <a:solidFill>
                  <a:schemeClr val="tx1"/>
                </a:solidFill>
                <a:effectLst/>
                <a:latin typeface="+mn-lt"/>
                <a:ea typeface="+mn-ea"/>
                <a:cs typeface="+mn-cs"/>
              </a:rPr>
              <a:t>nulla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dello</a:t>
            </a:r>
            <a:r>
              <a:rPr lang="en-US" sz="1200" kern="1200" dirty="0" smtClean="0">
                <a:solidFill>
                  <a:schemeClr val="tx1"/>
                </a:solidFill>
                <a:effectLst/>
                <a:latin typeface="+mn-lt"/>
                <a:ea typeface="+mn-ea"/>
                <a:cs typeface="+mn-cs"/>
              </a:rPr>
              <a:t> SPESSORE MEDIO DELLA VENA </a:t>
            </a:r>
            <a:r>
              <a:rPr lang="en-US" sz="1200" kern="1200" dirty="0" err="1" smtClean="0">
                <a:solidFill>
                  <a:schemeClr val="tx1"/>
                </a:solidFill>
                <a:effectLst/>
                <a:latin typeface="+mn-lt"/>
                <a:ea typeface="+mn-ea"/>
                <a:cs typeface="+mn-cs"/>
              </a:rPr>
              <a:t>però</a:t>
            </a:r>
            <a:r>
              <a:rPr lang="en-US" sz="1200" kern="1200" dirty="0" smtClean="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33</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Non trovo acqua &gt;29.2 nella SAP.</a:t>
            </a:r>
            <a:r>
              <a:rPr lang="it-IT" baseline="0" dirty="0" smtClean="0"/>
              <a:t> Ma al Gargano la trovo, fino alla 29.4. Ad Otranto non trovo 29.4.</a:t>
            </a:r>
          </a:p>
          <a:p>
            <a:r>
              <a:rPr lang="it-IT" baseline="0" dirty="0" smtClean="0"/>
              <a:t>Nella SAP il 29.4 non c’è.  Evidentemente si è </a:t>
            </a:r>
            <a:r>
              <a:rPr lang="it-IT" baseline="0" dirty="0" err="1" smtClean="0"/>
              <a:t>diluito…</a:t>
            </a:r>
            <a:r>
              <a:rPr lang="it-IT" baseline="0" dirty="0" smtClean="0"/>
              <a:t> diventando 29.2?</a:t>
            </a:r>
          </a:p>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34</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Volume di acqua densa a soglie differenti</a:t>
            </a:r>
          </a:p>
          <a:p>
            <a:r>
              <a:rPr lang="it-IT" dirty="0" smtClean="0"/>
              <a:t>Si vedono chiaramente le modulazioni </a:t>
            </a:r>
            <a:r>
              <a:rPr lang="it-IT" dirty="0" err="1" smtClean="0"/>
              <a:t>mareali</a:t>
            </a:r>
            <a:r>
              <a:rPr lang="it-IT" dirty="0" smtClean="0"/>
              <a:t> a nord</a:t>
            </a:r>
          </a:p>
          <a:p>
            <a:r>
              <a:rPr lang="it-IT" dirty="0" smtClean="0"/>
              <a:t>Si vedono di più a nord e di più su acqua light</a:t>
            </a:r>
          </a:p>
          <a:p>
            <a:endParaRPr lang="it-IT" dirty="0" smtClean="0"/>
          </a:p>
          <a:p>
            <a:r>
              <a:rPr lang="it-IT" dirty="0" smtClean="0"/>
              <a:t>Ca. 1 Sv  (durante evento i 2/3 dell’acqua NA sopra Ancona se ne è andata)</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35</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NAdDW cumulate transport volume across Section A. Results from COAWST-UNC (continuous line) and COAWST-</a:t>
            </a:r>
            <a:r>
              <a:rPr lang="en-US" sz="1200" kern="1200" dirty="0" err="1" smtClean="0">
                <a:solidFill>
                  <a:schemeClr val="tx1"/>
                </a:solidFill>
                <a:effectLst/>
                <a:latin typeface="+mn-lt"/>
                <a:ea typeface="+mn-ea"/>
                <a:cs typeface="+mn-cs"/>
              </a:rPr>
              <a:t>UNC_NoTide</a:t>
            </a:r>
            <a:r>
              <a:rPr lang="en-US" sz="1200" kern="1200" dirty="0" smtClean="0">
                <a:solidFill>
                  <a:schemeClr val="tx1"/>
                </a:solidFill>
                <a:effectLst/>
                <a:latin typeface="+mn-lt"/>
                <a:ea typeface="+mn-ea"/>
                <a:cs typeface="+mn-cs"/>
              </a:rPr>
              <a:t> (dashed line).</a:t>
            </a:r>
            <a:r>
              <a:rPr lang="it-IT" dirty="0" smtClean="0">
                <a:effectLst/>
              </a:rPr>
              <a:t> </a:t>
            </a:r>
          </a:p>
          <a:p>
            <a:r>
              <a:rPr lang="it-IT" dirty="0" smtClean="0">
                <a:effectLst/>
              </a:rPr>
              <a:t>Link </a:t>
            </a:r>
            <a:r>
              <a:rPr lang="it-IT" dirty="0" smtClean="0">
                <a:effectLst/>
              </a:rPr>
              <a:t>talk </a:t>
            </a:r>
            <a:r>
              <a:rPr lang="it-IT" dirty="0" err="1" smtClean="0">
                <a:effectLst/>
              </a:rPr>
              <a:t>precedente…</a:t>
            </a:r>
            <a:r>
              <a:rPr lang="it-IT" dirty="0" smtClean="0">
                <a:effectLst/>
              </a:rPr>
              <a:t> </a:t>
            </a:r>
            <a:r>
              <a:rPr lang="it-IT" dirty="0" err="1" smtClean="0">
                <a:effectLst/>
              </a:rPr>
              <a:t>tidal</a:t>
            </a:r>
            <a:r>
              <a:rPr lang="it-IT" dirty="0" smtClean="0">
                <a:effectLst/>
              </a:rPr>
              <a:t> </a:t>
            </a:r>
            <a:r>
              <a:rPr lang="it-IT" dirty="0" err="1" smtClean="0">
                <a:effectLst/>
              </a:rPr>
              <a:t>effect</a:t>
            </a:r>
            <a:r>
              <a:rPr lang="it-IT" dirty="0" smtClean="0">
                <a:effectLst/>
              </a:rPr>
              <a:t>!!!</a:t>
            </a:r>
          </a:p>
          <a:p>
            <a:r>
              <a:rPr lang="it-IT" dirty="0" smtClean="0">
                <a:effectLst/>
              </a:rPr>
              <a:t>---= </a:t>
            </a:r>
            <a:r>
              <a:rPr lang="it-IT" dirty="0" smtClean="0">
                <a:effectLst/>
              </a:rPr>
              <a:t>no </a:t>
            </a:r>
            <a:r>
              <a:rPr lang="it-IT" dirty="0" err="1" smtClean="0">
                <a:effectLst/>
              </a:rPr>
              <a:t>tide</a:t>
            </a:r>
            <a:endParaRPr lang="it-IT" dirty="0" smtClean="0">
              <a:effectLst/>
            </a:endParaRPr>
          </a:p>
          <a:p>
            <a:r>
              <a:rPr lang="it-IT" dirty="0" smtClean="0">
                <a:effectLst/>
              </a:rPr>
              <a:t>(</a:t>
            </a:r>
            <a:r>
              <a:rPr lang="it-IT" dirty="0" smtClean="0">
                <a:effectLst/>
              </a:rPr>
              <a:t>questa volta, UNC run! Era l’unico che </a:t>
            </a:r>
            <a:r>
              <a:rPr lang="it-IT" dirty="0" err="1" smtClean="0">
                <a:effectLst/>
              </a:rPr>
              <a:t>avevamo…</a:t>
            </a:r>
            <a:r>
              <a:rPr lang="it-IT" dirty="0" smtClean="0">
                <a:effectLst/>
              </a:rPr>
              <a:t>.)</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36</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B</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9</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Spettri</a:t>
            </a:r>
            <a:r>
              <a:rPr lang="it-IT" baseline="0" dirty="0" smtClean="0"/>
              <a:t> inerziale, semidiurna, diurna e flusso medio</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37</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Anche questa è corretta dal </a:t>
            </a:r>
            <a:r>
              <a:rPr lang="it-IT" dirty="0" err="1" smtClean="0"/>
              <a:t>bias</a:t>
            </a:r>
            <a:r>
              <a:rPr lang="it-IT" dirty="0" smtClean="0"/>
              <a:t>?</a:t>
            </a:r>
            <a:r>
              <a:rPr lang="en-US" sz="1200" kern="1200" dirty="0" smtClean="0">
                <a:solidFill>
                  <a:schemeClr val="tx1"/>
                </a:solidFill>
                <a:effectLst/>
                <a:latin typeface="+mn-lt"/>
                <a:ea typeface="+mn-ea"/>
                <a:cs typeface="+mn-cs"/>
              </a:rPr>
              <a:t> Time series of observed (OBS) and modeled (MOD) water potential density along channel B of Bari canyon. Results from COAWST-2WC (unbiased).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Down canyon Bari.</a:t>
            </a:r>
            <a:r>
              <a:rPr lang="en-US" sz="1200" kern="1200" baseline="0" dirty="0" smtClean="0">
                <a:solidFill>
                  <a:schemeClr val="tx1"/>
                </a:solidFill>
                <a:effectLst/>
                <a:latin typeface="+mn-lt"/>
                <a:ea typeface="+mn-ea"/>
                <a:cs typeface="+mn-cs"/>
              </a:rPr>
              <a:t> Max density= 2-3 weeks after the CAO.  The first “flash-stroke” is much faster (30 cm/s) than the following average velocity (8 cm/s)</a:t>
            </a:r>
          </a:p>
          <a:p>
            <a:r>
              <a:rPr lang="en-US" sz="1200" kern="1200" baseline="0" dirty="0" smtClean="0">
                <a:solidFill>
                  <a:schemeClr val="tx1"/>
                </a:solidFill>
                <a:effectLst/>
                <a:latin typeface="+mn-lt"/>
                <a:ea typeface="+mn-ea"/>
                <a:cs typeface="+mn-cs"/>
              </a:rPr>
              <a:t>Slightly different timing between models and </a:t>
            </a:r>
            <a:r>
              <a:rPr lang="en-US" sz="1200" kern="1200" baseline="0" dirty="0" err="1" smtClean="0">
                <a:solidFill>
                  <a:schemeClr val="tx1"/>
                </a:solidFill>
                <a:effectLst/>
                <a:latin typeface="+mn-lt"/>
                <a:ea typeface="+mn-ea"/>
                <a:cs typeface="+mn-cs"/>
              </a:rPr>
              <a:t>obs</a:t>
            </a:r>
            <a:r>
              <a:rPr lang="en-US" sz="1200" kern="1200" baseline="0" dirty="0" smtClean="0">
                <a:solidFill>
                  <a:schemeClr val="tx1"/>
                </a:solidFill>
                <a:effectLst/>
                <a:latin typeface="+mn-lt"/>
                <a:ea typeface="+mn-ea"/>
                <a:cs typeface="+mn-cs"/>
              </a:rPr>
              <a:t>!</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38</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Due righe su compatibilità/</a:t>
            </a:r>
            <a:r>
              <a:rPr lang="it-IT" dirty="0" err="1" smtClean="0"/>
              <a:t>caveat</a:t>
            </a:r>
            <a:r>
              <a:rPr lang="it-IT" dirty="0" smtClean="0"/>
              <a:t> con </a:t>
            </a:r>
            <a:r>
              <a:rPr lang="it-IT" dirty="0" err="1" smtClean="0"/>
              <a:t>paper</a:t>
            </a:r>
            <a:r>
              <a:rPr lang="it-IT" dirty="0" smtClean="0"/>
              <a:t> nuovo </a:t>
            </a:r>
            <a:r>
              <a:rPr lang="it-IT" dirty="0" err="1" smtClean="0"/>
              <a:t>Janekovic</a:t>
            </a:r>
            <a:r>
              <a:rPr lang="it-IT" dirty="0" smtClean="0"/>
              <a:t> et al 2014 (ricircolo,</a:t>
            </a:r>
            <a:r>
              <a:rPr lang="it-IT" baseline="0" dirty="0" smtClean="0"/>
              <a:t> modo di calcolare volumi, etc.)</a:t>
            </a:r>
          </a:p>
          <a:p>
            <a:endParaRPr lang="it-IT" baseline="0" dirty="0" smtClean="0"/>
          </a:p>
          <a:p>
            <a:r>
              <a:rPr lang="it-IT" baseline="0" dirty="0" smtClean="0"/>
              <a:t>Le </a:t>
            </a:r>
            <a:r>
              <a:rPr lang="it-IT" baseline="0" dirty="0" err="1" smtClean="0"/>
              <a:t>Time</a:t>
            </a:r>
            <a:r>
              <a:rPr lang="it-IT" baseline="0" dirty="0" smtClean="0"/>
              <a:t> </a:t>
            </a:r>
            <a:r>
              <a:rPr lang="it-IT" baseline="0" dirty="0" err="1" smtClean="0"/>
              <a:t>series</a:t>
            </a:r>
            <a:r>
              <a:rPr lang="it-IT" baseline="0" dirty="0" smtClean="0"/>
              <a:t> mostrate prime, ora  </a:t>
            </a:r>
            <a:r>
              <a:rPr lang="it-IT" baseline="0" dirty="0" smtClean="0"/>
              <a:t>integrate  ---= </a:t>
            </a:r>
            <a:r>
              <a:rPr lang="it-IT" baseline="0" dirty="0" err="1" smtClean="0"/>
              <a:t>uncoupled</a:t>
            </a:r>
            <a:endParaRPr lang="it-IT" baseline="0" dirty="0" smtClean="0"/>
          </a:p>
          <a:p>
            <a:endParaRPr lang="it-IT" baseline="0" dirty="0" smtClean="0"/>
          </a:p>
          <a:p>
            <a:r>
              <a:rPr lang="it-IT" baseline="0" dirty="0" smtClean="0"/>
              <a:t>da </a:t>
            </a:r>
            <a:r>
              <a:rPr lang="it-IT" baseline="0" dirty="0" smtClean="0"/>
              <a:t>N a S, l’acqua più nera diminuisce perché si modifica! La 1029.6 cresce fino ad A, perché tra R e A se ne </a:t>
            </a:r>
            <a:r>
              <a:rPr lang="it-IT" baseline="0" dirty="0" err="1" smtClean="0"/>
              <a:t>forma…</a:t>
            </a:r>
            <a:endParaRPr lang="it-IT" baseline="0" dirty="0" smtClean="0"/>
          </a:p>
          <a:p>
            <a:endParaRPr lang="it-IT" baseline="0" dirty="0" smtClean="0"/>
          </a:p>
          <a:p>
            <a:r>
              <a:rPr lang="it-IT" baseline="0" dirty="0" smtClean="0"/>
              <a:t>Nelle sez. G e O abbiamo grande differenza tra UNC e 2WC perché dipende dalla velocità con cui </a:t>
            </a:r>
            <a:r>
              <a:rPr lang="it-IT" baseline="0" dirty="0" err="1" smtClean="0"/>
              <a:t>arriva…</a:t>
            </a:r>
            <a:r>
              <a:rPr lang="it-IT" baseline="0" dirty="0" smtClean="0"/>
              <a:t> acqua veloce: cade con meno </a:t>
            </a:r>
            <a:r>
              <a:rPr lang="it-IT" baseline="0" dirty="0" smtClean="0"/>
              <a:t>facilità? </a:t>
            </a:r>
            <a:r>
              <a:rPr lang="it-IT" baseline="0" dirty="0" smtClean="0"/>
              <a:t>(2WC, linea continua)</a:t>
            </a:r>
          </a:p>
          <a:p>
            <a:endParaRPr lang="it-IT" baseline="0" dirty="0" smtClean="0"/>
          </a:p>
          <a:p>
            <a:r>
              <a:rPr lang="it-IT" baseline="0" dirty="0" smtClean="0"/>
              <a:t>Vedi slide succ.</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39</a:t>
            </a:fld>
            <a:endParaRPr 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Magnitude and direction of near-bottom current speed difference between COAWST-2WC and COAWST-UNC. Four-month (January 29 - May 28, 2012) average. Velocity vectors are scaled to unit length.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 </a:t>
            </a:r>
            <a:r>
              <a:rPr lang="en-US" sz="1200" kern="1200" dirty="0" err="1" smtClean="0">
                <a:solidFill>
                  <a:schemeClr val="tx1"/>
                </a:solidFill>
                <a:effectLst/>
                <a:latin typeface="+mn-lt"/>
                <a:ea typeface="+mn-ea"/>
                <a:cs typeface="+mn-cs"/>
              </a:rPr>
              <a:t>infatti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ecco</a:t>
            </a:r>
            <a:r>
              <a:rPr lang="en-US" sz="1200" kern="1200" dirty="0" smtClean="0">
                <a:solidFill>
                  <a:schemeClr val="tx1"/>
                </a:solidFill>
                <a:effectLst/>
                <a:latin typeface="+mn-lt"/>
                <a:ea typeface="+mn-ea"/>
                <a:cs typeface="+mn-cs"/>
              </a:rPr>
              <a:t> la </a:t>
            </a:r>
            <a:r>
              <a:rPr lang="en-US" sz="1200" kern="1200" dirty="0" err="1" smtClean="0">
                <a:solidFill>
                  <a:schemeClr val="tx1"/>
                </a:solidFill>
                <a:effectLst/>
                <a:latin typeface="+mn-lt"/>
                <a:ea typeface="+mn-ea"/>
                <a:cs typeface="+mn-cs"/>
              </a:rPr>
              <a:t>differenza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a:t>
            </a:r>
            <a:r>
              <a:rPr lang="en-US" sz="1200" kern="1200" dirty="0" smtClean="0">
                <a:solidFill>
                  <a:schemeClr val="tx1"/>
                </a:solidFill>
                <a:effectLst/>
                <a:latin typeface="+mn-lt"/>
                <a:ea typeface="+mn-ea"/>
                <a:cs typeface="+mn-cs"/>
              </a:rPr>
              <a:t> 2WC e</a:t>
            </a:r>
            <a:r>
              <a:rPr lang="en-US" sz="1200" kern="1200" baseline="0" dirty="0" smtClean="0">
                <a:solidFill>
                  <a:schemeClr val="tx1"/>
                </a:solidFill>
                <a:effectLst/>
                <a:latin typeface="+mn-lt"/>
                <a:ea typeface="+mn-ea"/>
                <a:cs typeface="+mn-cs"/>
              </a:rPr>
              <a:t> UNC!</a:t>
            </a:r>
          </a:p>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40</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Magnitude and direction of near-bottom current speed difference between COAWST-2WC and COAWST-UNC. Four-month (January 29 - May 28, 2012) average. Velocity vectors are scaled to unit length.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 </a:t>
            </a:r>
            <a:r>
              <a:rPr lang="en-US" sz="1200" kern="1200" dirty="0" err="1" smtClean="0">
                <a:solidFill>
                  <a:schemeClr val="tx1"/>
                </a:solidFill>
                <a:effectLst/>
                <a:latin typeface="+mn-lt"/>
                <a:ea typeface="+mn-ea"/>
                <a:cs typeface="+mn-cs"/>
              </a:rPr>
              <a:t>infatti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ecco</a:t>
            </a:r>
            <a:r>
              <a:rPr lang="en-US" sz="1200" kern="1200" dirty="0" smtClean="0">
                <a:solidFill>
                  <a:schemeClr val="tx1"/>
                </a:solidFill>
                <a:effectLst/>
                <a:latin typeface="+mn-lt"/>
                <a:ea typeface="+mn-ea"/>
                <a:cs typeface="+mn-cs"/>
              </a:rPr>
              <a:t> la </a:t>
            </a:r>
            <a:r>
              <a:rPr lang="en-US" sz="1200" kern="1200" dirty="0" err="1" smtClean="0">
                <a:solidFill>
                  <a:schemeClr val="tx1"/>
                </a:solidFill>
                <a:effectLst/>
                <a:latin typeface="+mn-lt"/>
                <a:ea typeface="+mn-ea"/>
                <a:cs typeface="+mn-cs"/>
              </a:rPr>
              <a:t>differenza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tra</a:t>
            </a:r>
            <a:r>
              <a:rPr lang="en-US" sz="1200" kern="1200" dirty="0" smtClean="0">
                <a:solidFill>
                  <a:schemeClr val="tx1"/>
                </a:solidFill>
                <a:effectLst/>
                <a:latin typeface="+mn-lt"/>
                <a:ea typeface="+mn-ea"/>
                <a:cs typeface="+mn-cs"/>
              </a:rPr>
              <a:t> 2WC e</a:t>
            </a:r>
            <a:r>
              <a:rPr lang="en-US" sz="1200" kern="1200" baseline="0" dirty="0" smtClean="0">
                <a:solidFill>
                  <a:schemeClr val="tx1"/>
                </a:solidFill>
                <a:effectLst/>
                <a:latin typeface="+mn-lt"/>
                <a:ea typeface="+mn-ea"/>
                <a:cs typeface="+mn-cs"/>
              </a:rPr>
              <a:t> UNC!</a:t>
            </a:r>
          </a:p>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41</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dirty="0" smtClean="0">
                <a:solidFill>
                  <a:schemeClr val="tx1"/>
                </a:solidFill>
                <a:effectLst/>
                <a:latin typeface="+mn-lt"/>
                <a:ea typeface="+mn-ea"/>
                <a:cs typeface="+mn-cs"/>
              </a:rPr>
              <a:t>Ensemble of residence </a:t>
            </a:r>
            <a:r>
              <a:rPr lang="it-IT" sz="1200" kern="1200" dirty="0" err="1" smtClean="0">
                <a:solidFill>
                  <a:schemeClr val="tx1"/>
                </a:solidFill>
                <a:effectLst/>
                <a:latin typeface="+mn-lt"/>
                <a:ea typeface="+mn-ea"/>
                <a:cs typeface="+mn-cs"/>
              </a:rPr>
              <a:t>time</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maps</a:t>
            </a:r>
            <a:r>
              <a:rPr lang="it-IT" sz="1200" kern="1200" dirty="0" smtClean="0">
                <a:solidFill>
                  <a:schemeClr val="tx1"/>
                </a:solidFill>
                <a:effectLst/>
                <a:latin typeface="+mn-lt"/>
                <a:ea typeface="+mn-ea"/>
                <a:cs typeface="+mn-cs"/>
              </a:rPr>
              <a:t>;</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areas</a:t>
            </a:r>
            <a:r>
              <a:rPr lang="it-IT" sz="1200" kern="1200" baseline="0" dirty="0" smtClean="0">
                <a:solidFill>
                  <a:schemeClr val="tx1"/>
                </a:solidFill>
                <a:effectLst/>
                <a:latin typeface="+mn-lt"/>
                <a:ea typeface="+mn-ea"/>
                <a:cs typeface="+mn-cs"/>
              </a:rPr>
              <a:t> are </a:t>
            </a:r>
            <a:r>
              <a:rPr lang="it-IT" sz="1200" kern="1200" baseline="0" dirty="0" err="1" smtClean="0">
                <a:solidFill>
                  <a:schemeClr val="tx1"/>
                </a:solidFill>
                <a:effectLst/>
                <a:latin typeface="+mn-lt"/>
                <a:ea typeface="+mn-ea"/>
                <a:cs typeface="+mn-cs"/>
              </a:rPr>
              <a:t>selected</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belonging</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to</a:t>
            </a:r>
            <a:r>
              <a:rPr lang="it-IT" sz="1200" kern="1200" baseline="0" dirty="0" smtClean="0">
                <a:solidFill>
                  <a:schemeClr val="tx1"/>
                </a:solidFill>
                <a:effectLst/>
                <a:latin typeface="+mn-lt"/>
                <a:ea typeface="+mn-ea"/>
                <a:cs typeface="+mn-cs"/>
              </a:rPr>
              <a:t> a density </a:t>
            </a:r>
            <a:r>
              <a:rPr lang="it-IT" sz="1200" kern="1200" baseline="0" dirty="0" err="1" smtClean="0">
                <a:solidFill>
                  <a:schemeClr val="tx1"/>
                </a:solidFill>
                <a:effectLst/>
                <a:latin typeface="+mn-lt"/>
                <a:ea typeface="+mn-ea"/>
                <a:cs typeface="+mn-cs"/>
              </a:rPr>
              <a:t>class</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provided</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that</a:t>
            </a:r>
            <a:r>
              <a:rPr lang="it-IT" sz="1200" kern="1200" baseline="0" dirty="0" smtClean="0">
                <a:solidFill>
                  <a:schemeClr val="tx1"/>
                </a:solidFill>
                <a:effectLst/>
                <a:latin typeface="+mn-lt"/>
                <a:ea typeface="+mn-ea"/>
                <a:cs typeface="+mn-cs"/>
              </a:rPr>
              <a:t> residence </a:t>
            </a:r>
            <a:r>
              <a:rPr lang="it-IT" sz="1200" kern="1200" baseline="0" dirty="0" err="1" smtClean="0">
                <a:solidFill>
                  <a:schemeClr val="tx1"/>
                </a:solidFill>
                <a:effectLst/>
                <a:latin typeface="+mn-lt"/>
                <a:ea typeface="+mn-ea"/>
                <a:cs typeface="+mn-cs"/>
              </a:rPr>
              <a:t>time</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is</a:t>
            </a:r>
            <a:r>
              <a:rPr lang="it-IT" sz="1200" kern="1200" baseline="0" dirty="0" smtClean="0">
                <a:solidFill>
                  <a:schemeClr val="tx1"/>
                </a:solidFill>
                <a:effectLst/>
                <a:latin typeface="+mn-lt"/>
                <a:ea typeface="+mn-ea"/>
                <a:cs typeface="+mn-cs"/>
              </a:rPr>
              <a:t> &gt; 25% of the </a:t>
            </a:r>
            <a:r>
              <a:rPr lang="it-IT" sz="1200" kern="1200" baseline="0" dirty="0" err="1" smtClean="0">
                <a:solidFill>
                  <a:schemeClr val="tx1"/>
                </a:solidFill>
                <a:effectLst/>
                <a:latin typeface="+mn-lt"/>
                <a:ea typeface="+mn-ea"/>
                <a:cs typeface="+mn-cs"/>
              </a:rPr>
              <a:t>maximum</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for</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that</a:t>
            </a:r>
            <a:r>
              <a:rPr lang="it-IT" sz="1200" kern="1200" baseline="0" dirty="0" smtClean="0">
                <a:solidFill>
                  <a:schemeClr val="tx1"/>
                </a:solidFill>
                <a:effectLst/>
                <a:latin typeface="+mn-lt"/>
                <a:ea typeface="+mn-ea"/>
                <a:cs typeface="+mn-cs"/>
              </a:rPr>
              <a:t> </a:t>
            </a:r>
            <a:r>
              <a:rPr lang="it-IT" sz="1200" kern="1200" baseline="0" dirty="0" err="1" smtClean="0">
                <a:solidFill>
                  <a:schemeClr val="tx1"/>
                </a:solidFill>
                <a:effectLst/>
                <a:latin typeface="+mn-lt"/>
                <a:ea typeface="+mn-ea"/>
                <a:cs typeface="+mn-cs"/>
              </a:rPr>
              <a:t>class</a:t>
            </a:r>
            <a:r>
              <a:rPr lang="it-IT" sz="1200" kern="1200" baseline="0" dirty="0" smtClean="0">
                <a:solidFill>
                  <a:schemeClr val="tx1"/>
                </a:solidFill>
                <a:effectLst/>
                <a:latin typeface="+mn-lt"/>
                <a:ea typeface="+mn-ea"/>
                <a:cs typeface="+mn-cs"/>
              </a:rPr>
              <a:t>.</a:t>
            </a:r>
          </a:p>
          <a:p>
            <a:endParaRPr lang="it-IT" dirty="0" smtClean="0">
              <a:effectLst/>
            </a:endParaRPr>
          </a:p>
          <a:p>
            <a:r>
              <a:rPr lang="it-IT" dirty="0" smtClean="0">
                <a:effectLst/>
              </a:rPr>
              <a:t>Utile per fare un </a:t>
            </a:r>
            <a:r>
              <a:rPr lang="it-IT" dirty="0" err="1" smtClean="0">
                <a:effectLst/>
              </a:rPr>
              <a:t>manualetto</a:t>
            </a:r>
            <a:r>
              <a:rPr lang="it-IT" dirty="0" smtClean="0">
                <a:effectLst/>
              </a:rPr>
              <a:t> pratico di come si modifica l’acqua densa da N a S. Inutile cercare alcune </a:t>
            </a:r>
            <a:r>
              <a:rPr lang="it-IT" dirty="0" err="1" smtClean="0">
                <a:effectLst/>
              </a:rPr>
              <a:t>tip</a:t>
            </a:r>
            <a:r>
              <a:rPr lang="it-IT" dirty="0" smtClean="0">
                <a:effectLst/>
              </a:rPr>
              <a:t>. di acqua nella fossa, devi tener conto di questi “delta” che spiegano i vari </a:t>
            </a:r>
            <a:r>
              <a:rPr lang="it-IT" dirty="0" err="1" smtClean="0">
                <a:effectLst/>
              </a:rPr>
              <a:t>entrainment</a:t>
            </a:r>
            <a:r>
              <a:rPr lang="it-IT" dirty="0" smtClean="0">
                <a:effectLst/>
              </a:rPr>
              <a:t> o mixing e aiutano a trovare l’acqua corrispondente!</a:t>
            </a:r>
          </a:p>
          <a:p>
            <a:r>
              <a:rPr lang="it-IT" dirty="0" smtClean="0">
                <a:effectLst/>
              </a:rPr>
              <a:t>Inoltre</a:t>
            </a:r>
            <a:r>
              <a:rPr lang="it-IT" baseline="0" dirty="0" smtClean="0">
                <a:effectLst/>
              </a:rPr>
              <a:t> indica i </a:t>
            </a:r>
            <a:r>
              <a:rPr lang="it-IT" baseline="0" dirty="0" err="1" smtClean="0">
                <a:effectLst/>
              </a:rPr>
              <a:t>path</a:t>
            </a:r>
            <a:r>
              <a:rPr lang="it-IT" baseline="0" dirty="0" smtClean="0">
                <a:effectLst/>
              </a:rPr>
              <a:t> preferenziali di queste </a:t>
            </a:r>
            <a:r>
              <a:rPr lang="it-IT" baseline="0" dirty="0" err="1" smtClean="0">
                <a:effectLst/>
              </a:rPr>
              <a:t>masse…</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42</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47</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48</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Magari fare precedere da foto PTF</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10</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smtClean="0"/>
              <a:t>Wave</a:t>
            </a:r>
            <a:r>
              <a:rPr lang="it-IT" dirty="0" smtClean="0"/>
              <a:t> </a:t>
            </a:r>
            <a:r>
              <a:rPr lang="it-IT" dirty="0" err="1" smtClean="0"/>
              <a:t>effects</a:t>
            </a:r>
            <a:r>
              <a:rPr lang="it-IT" dirty="0" smtClean="0"/>
              <a:t> are </a:t>
            </a:r>
            <a:r>
              <a:rPr lang="it-IT" dirty="0" err="1" smtClean="0"/>
              <a:t>including</a:t>
            </a:r>
            <a:r>
              <a:rPr lang="it-IT" dirty="0" smtClean="0"/>
              <a:t> </a:t>
            </a:r>
            <a:r>
              <a:rPr lang="it-IT" dirty="0" err="1" smtClean="0"/>
              <a:t>using</a:t>
            </a:r>
            <a:r>
              <a:rPr lang="it-IT" baseline="0" dirty="0" smtClean="0"/>
              <a:t> </a:t>
            </a:r>
            <a:r>
              <a:rPr lang="it-IT" baseline="0" dirty="0" err="1" smtClean="0"/>
              <a:t>different</a:t>
            </a:r>
            <a:r>
              <a:rPr lang="it-IT" baseline="0" dirty="0" smtClean="0"/>
              <a:t> </a:t>
            </a:r>
            <a:r>
              <a:rPr lang="it-IT" baseline="0" dirty="0" err="1" smtClean="0"/>
              <a:t>mechanisms…</a:t>
            </a:r>
            <a:endParaRPr lang="it-IT" baseline="0" dirty="0" smtClean="0"/>
          </a:p>
          <a:p>
            <a:r>
              <a:rPr lang="it-IT" dirty="0" err="1" smtClean="0"/>
              <a:t>UNC=</a:t>
            </a:r>
            <a:r>
              <a:rPr lang="it-IT" dirty="0" smtClean="0"/>
              <a:t> z0 </a:t>
            </a:r>
            <a:r>
              <a:rPr lang="it-IT" dirty="0" err="1" smtClean="0"/>
              <a:t>using</a:t>
            </a:r>
            <a:r>
              <a:rPr lang="it-IT" dirty="0" smtClean="0"/>
              <a:t> </a:t>
            </a:r>
            <a:r>
              <a:rPr lang="it-IT" dirty="0" err="1" smtClean="0"/>
              <a:t>Charnock</a:t>
            </a:r>
            <a:r>
              <a:rPr lang="it-IT" dirty="0" smtClean="0"/>
              <a:t> formula,</a:t>
            </a:r>
            <a:r>
              <a:rPr lang="it-IT" baseline="0" dirty="0" smtClean="0"/>
              <a:t> </a:t>
            </a:r>
            <a:r>
              <a:rPr lang="it-IT" baseline="0" dirty="0" err="1" smtClean="0"/>
              <a:t>then</a:t>
            </a:r>
            <a:r>
              <a:rPr lang="it-IT" baseline="0" dirty="0" smtClean="0"/>
              <a:t> </a:t>
            </a:r>
            <a:r>
              <a:rPr lang="it-IT" baseline="0" dirty="0" err="1" smtClean="0"/>
              <a:t>used</a:t>
            </a:r>
            <a:r>
              <a:rPr lang="it-IT" baseline="0" dirty="0" smtClean="0"/>
              <a:t> in the GLS </a:t>
            </a:r>
            <a:r>
              <a:rPr lang="it-IT" baseline="0" dirty="0" err="1" smtClean="0"/>
              <a:t>to</a:t>
            </a:r>
            <a:r>
              <a:rPr lang="it-IT" baseline="0" dirty="0" smtClean="0"/>
              <a:t> </a:t>
            </a:r>
            <a:r>
              <a:rPr lang="it-IT" baseline="0" dirty="0" err="1" smtClean="0"/>
              <a:t>reproduce</a:t>
            </a:r>
            <a:r>
              <a:rPr lang="it-IT" baseline="0" dirty="0" smtClean="0"/>
              <a:t> </a:t>
            </a:r>
            <a:r>
              <a:rPr lang="it-IT" baseline="0" dirty="0" err="1" smtClean="0"/>
              <a:t>ocean</a:t>
            </a:r>
            <a:r>
              <a:rPr lang="it-IT" baseline="0" dirty="0" smtClean="0"/>
              <a:t> </a:t>
            </a:r>
            <a:r>
              <a:rPr lang="it-IT" baseline="0" dirty="0" err="1" smtClean="0"/>
              <a:t>surface</a:t>
            </a:r>
            <a:r>
              <a:rPr lang="it-IT" baseline="0" dirty="0" smtClean="0"/>
              <a:t> </a:t>
            </a:r>
            <a:r>
              <a:rPr lang="it-IT" baseline="0" dirty="0" err="1" smtClean="0"/>
              <a:t>roughness</a:t>
            </a:r>
            <a:endParaRPr lang="it-IT" baseline="0" dirty="0" smtClean="0"/>
          </a:p>
          <a:p>
            <a:endParaRPr lang="it-IT" baseline="0" dirty="0" smtClean="0"/>
          </a:p>
          <a:p>
            <a:r>
              <a:rPr lang="it-IT" baseline="0" dirty="0" smtClean="0"/>
              <a:t>2WC= </a:t>
            </a:r>
          </a:p>
          <a:p>
            <a:r>
              <a:rPr lang="it-IT" baseline="0" dirty="0" smtClean="0"/>
              <a:t>a) at the air/</a:t>
            </a:r>
            <a:r>
              <a:rPr lang="it-IT" baseline="0" dirty="0" err="1" smtClean="0"/>
              <a:t>sea</a:t>
            </a:r>
            <a:r>
              <a:rPr lang="it-IT" baseline="0" dirty="0" smtClean="0"/>
              <a:t>, z0 </a:t>
            </a:r>
            <a:r>
              <a:rPr lang="it-IT" baseline="0" dirty="0" err="1" smtClean="0"/>
              <a:t>using</a:t>
            </a:r>
            <a:r>
              <a:rPr lang="it-IT" baseline="0" dirty="0" smtClean="0"/>
              <a:t> </a:t>
            </a:r>
            <a:r>
              <a:rPr lang="it-IT" baseline="0" dirty="0" err="1" smtClean="0"/>
              <a:t>Taylor-Yelland</a:t>
            </a:r>
            <a:r>
              <a:rPr lang="it-IT" baseline="0" dirty="0" smtClean="0"/>
              <a:t> (2001)  (</a:t>
            </a:r>
            <a:r>
              <a:rPr lang="it-IT" baseline="0" dirty="0" err="1" smtClean="0"/>
              <a:t>prop</a:t>
            </a:r>
            <a:r>
              <a:rPr lang="it-IT" baseline="0" dirty="0" smtClean="0"/>
              <a:t>. </a:t>
            </a:r>
            <a:r>
              <a:rPr lang="it-IT" baseline="0" dirty="0" err="1" smtClean="0"/>
              <a:t>to</a:t>
            </a:r>
            <a:r>
              <a:rPr lang="it-IT" baseline="0" dirty="0" smtClean="0"/>
              <a:t> </a:t>
            </a:r>
            <a:r>
              <a:rPr lang="it-IT" baseline="0" dirty="0" err="1" smtClean="0"/>
              <a:t>sea</a:t>
            </a:r>
            <a:r>
              <a:rPr lang="it-IT" baseline="0" dirty="0" smtClean="0"/>
              <a:t> </a:t>
            </a:r>
            <a:r>
              <a:rPr lang="it-IT" baseline="0" dirty="0" err="1" smtClean="0"/>
              <a:t>wave</a:t>
            </a:r>
            <a:r>
              <a:rPr lang="it-IT" baseline="0" dirty="0" smtClean="0"/>
              <a:t> </a:t>
            </a:r>
            <a:r>
              <a:rPr lang="it-IT" baseline="0" dirty="0" err="1" smtClean="0"/>
              <a:t>stepness</a:t>
            </a:r>
            <a:r>
              <a:rPr lang="it-IT" baseline="0" dirty="0" smtClean="0"/>
              <a:t>)</a:t>
            </a:r>
          </a:p>
          <a:p>
            <a:r>
              <a:rPr lang="it-IT" baseline="0" dirty="0" smtClean="0"/>
              <a:t>b) In </a:t>
            </a:r>
            <a:r>
              <a:rPr lang="it-IT" baseline="0" dirty="0" err="1" smtClean="0"/>
              <a:t>th</a:t>
            </a:r>
            <a:r>
              <a:rPr lang="it-IT" baseline="0" dirty="0" smtClean="0"/>
              <a:t> GLS, </a:t>
            </a:r>
            <a:r>
              <a:rPr lang="it-IT" baseline="0" dirty="0" err="1" smtClean="0"/>
              <a:t>waves</a:t>
            </a:r>
            <a:r>
              <a:rPr lang="it-IT" baseline="0" dirty="0" smtClean="0"/>
              <a:t> </a:t>
            </a:r>
            <a:r>
              <a:rPr lang="it-IT" baseline="0" dirty="0" err="1" smtClean="0"/>
              <a:t>contribute</a:t>
            </a:r>
            <a:r>
              <a:rPr lang="it-IT" baseline="0" dirty="0" smtClean="0"/>
              <a:t> </a:t>
            </a:r>
            <a:r>
              <a:rPr lang="it-IT" baseline="0" dirty="0" err="1" smtClean="0"/>
              <a:t>to</a:t>
            </a:r>
            <a:r>
              <a:rPr lang="it-IT" baseline="0" dirty="0" smtClean="0"/>
              <a:t> </a:t>
            </a:r>
            <a:r>
              <a:rPr lang="it-IT" baseline="0" dirty="0" err="1" smtClean="0"/>
              <a:t>surface</a:t>
            </a:r>
            <a:r>
              <a:rPr lang="it-IT" baseline="0" dirty="0" smtClean="0"/>
              <a:t> </a:t>
            </a:r>
            <a:r>
              <a:rPr lang="it-IT" baseline="0" dirty="0" err="1" smtClean="0"/>
              <a:t>roughness</a:t>
            </a:r>
            <a:r>
              <a:rPr lang="it-IT" baseline="0" dirty="0" smtClean="0"/>
              <a:t> </a:t>
            </a:r>
          </a:p>
          <a:p>
            <a:r>
              <a:rPr lang="it-IT" baseline="0" dirty="0" smtClean="0"/>
              <a:t>c) </a:t>
            </a:r>
            <a:r>
              <a:rPr lang="it-IT" baseline="0" dirty="0" err="1" smtClean="0"/>
              <a:t>Then</a:t>
            </a:r>
            <a:r>
              <a:rPr lang="it-IT" baseline="0" dirty="0" smtClean="0"/>
              <a:t> </a:t>
            </a:r>
            <a:r>
              <a:rPr lang="it-IT" baseline="0" dirty="0" err="1" smtClean="0"/>
              <a:t>as</a:t>
            </a:r>
            <a:r>
              <a:rPr lang="it-IT" baseline="0" dirty="0" smtClean="0"/>
              <a:t> a </a:t>
            </a:r>
            <a:r>
              <a:rPr lang="it-IT" baseline="0" dirty="0" err="1" smtClean="0"/>
              <a:t>wave-force</a:t>
            </a:r>
            <a:r>
              <a:rPr lang="it-IT" baseline="0" dirty="0" smtClean="0"/>
              <a:t>, </a:t>
            </a:r>
            <a:r>
              <a:rPr lang="it-IT" baseline="0" dirty="0" err="1" smtClean="0"/>
              <a:t>following</a:t>
            </a:r>
            <a:r>
              <a:rPr lang="it-IT" baseline="0" dirty="0" smtClean="0"/>
              <a:t> the VF </a:t>
            </a:r>
            <a:r>
              <a:rPr lang="it-IT" baseline="0" dirty="0" err="1" smtClean="0"/>
              <a:t>formalism</a:t>
            </a:r>
            <a:r>
              <a:rPr lang="it-IT" baseline="0" dirty="0" smtClean="0"/>
              <a:t>, </a:t>
            </a:r>
            <a:r>
              <a:rPr lang="it-IT" baseline="0" dirty="0" err="1" smtClean="0"/>
              <a:t>separating</a:t>
            </a:r>
            <a:r>
              <a:rPr lang="it-IT" baseline="0" dirty="0" smtClean="0"/>
              <a:t> conservative </a:t>
            </a:r>
            <a:r>
              <a:rPr lang="it-IT" baseline="0" dirty="0" err="1" smtClean="0"/>
              <a:t>terms</a:t>
            </a:r>
            <a:r>
              <a:rPr lang="it-IT" baseline="0" dirty="0" smtClean="0"/>
              <a:t> (</a:t>
            </a:r>
            <a:r>
              <a:rPr lang="it-IT" baseline="0" dirty="0" err="1" smtClean="0"/>
              <a:t>including</a:t>
            </a:r>
            <a:r>
              <a:rPr lang="it-IT" baseline="0" dirty="0" smtClean="0"/>
              <a:t> </a:t>
            </a:r>
            <a:r>
              <a:rPr lang="it-IT" baseline="0" dirty="0" err="1" smtClean="0"/>
              <a:t>Stokes-Coriolis</a:t>
            </a:r>
            <a:r>
              <a:rPr lang="it-IT" baseline="0" dirty="0" smtClean="0"/>
              <a:t> </a:t>
            </a:r>
            <a:r>
              <a:rPr lang="it-IT" baseline="0" dirty="0" err="1" smtClean="0"/>
              <a:t>terms</a:t>
            </a:r>
            <a:r>
              <a:rPr lang="it-IT" baseline="0" dirty="0" smtClean="0"/>
              <a:t>) and </a:t>
            </a:r>
            <a:r>
              <a:rPr lang="it-IT" baseline="0" dirty="0" err="1" smtClean="0"/>
              <a:t>non-cons</a:t>
            </a:r>
            <a:r>
              <a:rPr lang="it-IT" baseline="0" dirty="0" smtClean="0"/>
              <a:t> </a:t>
            </a:r>
            <a:r>
              <a:rPr lang="it-IT" baseline="0" dirty="0" err="1" smtClean="0"/>
              <a:t>terms</a:t>
            </a:r>
            <a:endParaRPr lang="it-IT" baseline="0" dirty="0" smtClean="0"/>
          </a:p>
          <a:p>
            <a:endParaRPr lang="it-IT" baseline="0" dirty="0" smtClean="0"/>
          </a:p>
          <a:p>
            <a:r>
              <a:rPr lang="it-IT" baseline="0" dirty="0" smtClean="0"/>
              <a:t>On the </a:t>
            </a:r>
            <a:r>
              <a:rPr lang="it-IT" baseline="0" dirty="0" err="1" smtClean="0"/>
              <a:t>other</a:t>
            </a:r>
            <a:r>
              <a:rPr lang="it-IT" baseline="0" dirty="0" smtClean="0"/>
              <a:t> </a:t>
            </a:r>
            <a:r>
              <a:rPr lang="it-IT" baseline="0" dirty="0" err="1" smtClean="0"/>
              <a:t>hand</a:t>
            </a:r>
            <a:r>
              <a:rPr lang="it-IT" baseline="0" dirty="0" smtClean="0"/>
              <a:t>, </a:t>
            </a:r>
            <a:r>
              <a:rPr lang="it-IT" baseline="0" dirty="0" err="1" smtClean="0"/>
              <a:t>currents</a:t>
            </a:r>
            <a:r>
              <a:rPr lang="it-IT" baseline="0" dirty="0" smtClean="0"/>
              <a:t> are sent </a:t>
            </a:r>
            <a:r>
              <a:rPr lang="it-IT" baseline="0" dirty="0" err="1" smtClean="0"/>
              <a:t>to</a:t>
            </a:r>
            <a:r>
              <a:rPr lang="it-IT" baseline="0" dirty="0" smtClean="0"/>
              <a:t> the </a:t>
            </a:r>
            <a:r>
              <a:rPr lang="it-IT" baseline="0" dirty="0" err="1" smtClean="0"/>
              <a:t>Wave</a:t>
            </a:r>
            <a:r>
              <a:rPr lang="it-IT" baseline="0" dirty="0" smtClean="0"/>
              <a:t> </a:t>
            </a:r>
            <a:r>
              <a:rPr lang="it-IT" baseline="0" dirty="0" err="1" smtClean="0"/>
              <a:t>model</a:t>
            </a:r>
            <a:r>
              <a:rPr lang="it-IT" baseline="0" dirty="0" smtClean="0"/>
              <a:t> </a:t>
            </a:r>
            <a:r>
              <a:rPr lang="it-IT" baseline="0" dirty="0" err="1" smtClean="0"/>
              <a:t>as</a:t>
            </a:r>
            <a:r>
              <a:rPr lang="it-IT" baseline="0" dirty="0" smtClean="0"/>
              <a:t> in </a:t>
            </a:r>
            <a:r>
              <a:rPr lang="it-IT" baseline="0" dirty="0" err="1" smtClean="0"/>
              <a:t>Kirby</a:t>
            </a:r>
            <a:r>
              <a:rPr lang="it-IT" baseline="0" dirty="0" smtClean="0"/>
              <a:t> and </a:t>
            </a:r>
            <a:r>
              <a:rPr lang="it-IT" baseline="0" dirty="0" err="1" smtClean="0"/>
              <a:t>Chen</a:t>
            </a:r>
            <a:r>
              <a:rPr lang="it-IT" baseline="0" dirty="0" smtClean="0"/>
              <a:t> 1989 (</a:t>
            </a:r>
            <a:r>
              <a:rPr lang="it-IT" baseline="0" dirty="0" err="1" smtClean="0"/>
              <a:t>weighted</a:t>
            </a:r>
            <a:r>
              <a:rPr lang="it-IT" baseline="0" dirty="0" smtClean="0"/>
              <a:t> </a:t>
            </a:r>
            <a:r>
              <a:rPr lang="it-IT" baseline="0" dirty="0" err="1" smtClean="0"/>
              <a:t>depth-averaged</a:t>
            </a:r>
            <a:r>
              <a:rPr lang="it-IT" baseline="0" dirty="0" smtClean="0"/>
              <a:t> </a:t>
            </a:r>
            <a:r>
              <a:rPr lang="it-IT" baseline="0" dirty="0" err="1" smtClean="0"/>
              <a:t>velocity</a:t>
            </a:r>
            <a:r>
              <a:rPr lang="it-IT" baseline="0" dirty="0" smtClean="0"/>
              <a:t>)</a:t>
            </a:r>
          </a:p>
          <a:p>
            <a:r>
              <a:rPr lang="it-IT" baseline="0" dirty="0" smtClean="0"/>
              <a:t>Short </a:t>
            </a:r>
            <a:r>
              <a:rPr lang="it-IT" baseline="0" dirty="0" err="1" smtClean="0"/>
              <a:t>waves=</a:t>
            </a:r>
            <a:r>
              <a:rPr lang="it-IT" baseline="0" dirty="0" smtClean="0"/>
              <a:t> </a:t>
            </a:r>
            <a:r>
              <a:rPr lang="it-IT" baseline="0" dirty="0" err="1" smtClean="0"/>
              <a:t>feel</a:t>
            </a:r>
            <a:r>
              <a:rPr lang="it-IT" baseline="0" dirty="0" smtClean="0"/>
              <a:t> the </a:t>
            </a:r>
            <a:r>
              <a:rPr lang="it-IT" baseline="0" dirty="0" err="1" smtClean="0"/>
              <a:t>current</a:t>
            </a:r>
            <a:r>
              <a:rPr lang="it-IT" baseline="0" dirty="0" smtClean="0"/>
              <a:t> </a:t>
            </a:r>
            <a:r>
              <a:rPr lang="it-IT" baseline="0" dirty="0" err="1" smtClean="0"/>
              <a:t>nearby</a:t>
            </a:r>
            <a:r>
              <a:rPr lang="it-IT" baseline="0" dirty="0" smtClean="0"/>
              <a:t> the </a:t>
            </a:r>
            <a:r>
              <a:rPr lang="it-IT" baseline="0" dirty="0" err="1" smtClean="0"/>
              <a:t>surface</a:t>
            </a:r>
            <a:endParaRPr lang="it-IT" baseline="0" dirty="0" smtClean="0"/>
          </a:p>
          <a:p>
            <a:r>
              <a:rPr lang="it-IT" baseline="0" dirty="0" smtClean="0"/>
              <a:t>Long </a:t>
            </a:r>
            <a:r>
              <a:rPr lang="it-IT" baseline="0" dirty="0" err="1" smtClean="0"/>
              <a:t>waves=</a:t>
            </a:r>
            <a:r>
              <a:rPr lang="it-IT" baseline="0" dirty="0" smtClean="0"/>
              <a:t> </a:t>
            </a:r>
            <a:r>
              <a:rPr lang="it-IT" baseline="0" dirty="0" err="1" smtClean="0"/>
              <a:t>feel</a:t>
            </a:r>
            <a:r>
              <a:rPr lang="it-IT" baseline="0" dirty="0" smtClean="0"/>
              <a:t> the </a:t>
            </a:r>
            <a:r>
              <a:rPr lang="it-IT" baseline="0" dirty="0" err="1" smtClean="0"/>
              <a:t>currents</a:t>
            </a:r>
            <a:r>
              <a:rPr lang="it-IT" baseline="0" dirty="0" smtClean="0"/>
              <a:t> down </a:t>
            </a:r>
            <a:r>
              <a:rPr lang="it-IT" baseline="0" dirty="0" err="1" smtClean="0"/>
              <a:t>to</a:t>
            </a:r>
            <a:r>
              <a:rPr lang="it-IT" baseline="0" dirty="0" smtClean="0"/>
              <a:t> a </a:t>
            </a:r>
            <a:r>
              <a:rPr lang="it-IT" baseline="0" dirty="0" err="1" smtClean="0"/>
              <a:t>larger</a:t>
            </a:r>
            <a:r>
              <a:rPr lang="it-IT" baseline="0" dirty="0" smtClean="0"/>
              <a:t> </a:t>
            </a:r>
            <a:r>
              <a:rPr lang="it-IT" baseline="0" dirty="0" err="1" smtClean="0"/>
              <a:t>depth</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11</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Riformulare e mettere su due </a:t>
            </a:r>
            <a:r>
              <a:rPr lang="it-IT" dirty="0" err="1" smtClean="0"/>
              <a:t>slides</a:t>
            </a:r>
            <a:r>
              <a:rPr lang="it-IT" dirty="0" smtClean="0"/>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12</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13</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Riformulare e mettere su due </a:t>
            </a:r>
            <a:r>
              <a:rPr lang="it-IT" dirty="0" err="1" smtClean="0"/>
              <a:t>slides</a:t>
            </a:r>
            <a:r>
              <a:rPr lang="it-IT" dirty="0" smtClean="0"/>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14</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Riformulare e mettere su due </a:t>
            </a:r>
            <a:r>
              <a:rPr lang="it-IT" dirty="0" err="1" smtClean="0"/>
              <a:t>slides</a:t>
            </a:r>
            <a:r>
              <a:rPr lang="it-IT" dirty="0" smtClean="0"/>
              <a:t>. </a:t>
            </a:r>
            <a:endParaRPr lang="it-IT" dirty="0"/>
          </a:p>
        </p:txBody>
      </p:sp>
      <p:sp>
        <p:nvSpPr>
          <p:cNvPr id="4" name="Segnaposto numero diapositiva 3"/>
          <p:cNvSpPr>
            <a:spLocks noGrp="1"/>
          </p:cNvSpPr>
          <p:nvPr>
            <p:ph type="sldNum" sz="quarter" idx="10"/>
          </p:nvPr>
        </p:nvSpPr>
        <p:spPr/>
        <p:txBody>
          <a:bodyPr/>
          <a:lstStyle/>
          <a:p>
            <a:pPr>
              <a:defRPr/>
            </a:pPr>
            <a:fld id="{665C3F93-0574-4C93-86F4-1983F88B2FF1}" type="slidenum">
              <a:rPr lang="it-IT" smtClean="0"/>
              <a:pPr>
                <a:defRPr/>
              </a:pPr>
              <a:t>15</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BDEBCCC-4542-4A0E-AA30-E1B31F28E5D1}"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26988" y="0"/>
            <a:ext cx="9090025" cy="685800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it-IT"/>
          </a:p>
        </p:txBody>
      </p:sp>
      <p:sp>
        <p:nvSpPr>
          <p:cNvPr id="3" name="Segnaposto piè di pagina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it-IT"/>
          </a:p>
        </p:txBody>
      </p:sp>
      <p:sp>
        <p:nvSpPr>
          <p:cNvPr id="4" name="Segnaposto numero diapositiva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6A3A315C-D722-432A-85CF-EC811B094813}"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22225" y="0"/>
            <a:ext cx="9099550" cy="6858000"/>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pic>
        <p:nvPicPr>
          <p:cNvPr id="2" name="Immagine 1" descr="Immagine2_2.jpg"/>
          <p:cNvPicPr>
            <a:picLocks noChangeAspect="1"/>
          </p:cNvPicPr>
          <p:nvPr/>
        </p:nvPicPr>
        <p:blipFill>
          <a:blip r:embed="rId2" cstate="print"/>
          <a:srcRect/>
          <a:stretch>
            <a:fillRect/>
          </a:stretch>
        </p:blipFill>
        <p:spPr bwMode="auto">
          <a:xfrm>
            <a:off x="12700" y="0"/>
            <a:ext cx="9118600" cy="68580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0" y="4763"/>
            <a:ext cx="9144000" cy="6848475"/>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12700" y="0"/>
            <a:ext cx="9118600" cy="6858000"/>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12700" y="0"/>
            <a:ext cx="9118600" cy="6858000"/>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22225" y="0"/>
            <a:ext cx="9099550" cy="6858000"/>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ayout personalizzato">
    <p:spTree>
      <p:nvGrpSpPr>
        <p:cNvPr id="1" name=""/>
        <p:cNvGrpSpPr/>
        <p:nvPr/>
      </p:nvGrpSpPr>
      <p:grpSpPr>
        <a:xfrm>
          <a:off x="0" y="0"/>
          <a:ext cx="0" cy="0"/>
          <a:chOff x="0" y="0"/>
          <a:chExt cx="0" cy="0"/>
        </a:xfrm>
      </p:grpSpPr>
      <p:pic>
        <p:nvPicPr>
          <p:cNvPr id="2" name="Immagine 1" descr="Immagine3_2.jpg"/>
          <p:cNvPicPr>
            <a:picLocks noChangeAspect="1"/>
          </p:cNvPicPr>
          <p:nvPr/>
        </p:nvPicPr>
        <p:blipFill>
          <a:blip r:embed="rId2" cstate="print"/>
          <a:srcRect/>
          <a:stretch>
            <a:fillRect/>
          </a:stretch>
        </p:blipFill>
        <p:spPr bwMode="auto">
          <a:xfrm>
            <a:off x="26988" y="0"/>
            <a:ext cx="9090025"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wmf"/></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hyperlink" Target="http://tg24.sky.it/tg24/cronaca/photogallery/2012/02/07/gelo_maltempo_freddo_idroscalo_milano.html" TargetMode="External"/><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xml"/><Relationship Id="rId16"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hyperlink" Target="http://tg24.sky.it/tg24/cronaca/photogallery/2012/02/02/neve_disagi_bologna_maltempo.html" TargetMode="External"/><Relationship Id="rId5" Type="http://schemas.openxmlformats.org/officeDocument/2006/relationships/image" Target="../media/image20.png"/><Relationship Id="rId15" Type="http://schemas.openxmlformats.org/officeDocument/2006/relationships/image" Target="../media/image27.jpeg"/><Relationship Id="rId10" Type="http://schemas.openxmlformats.org/officeDocument/2006/relationships/hyperlink" Target="http://tg24.sky.it/tg24/cronaca/photogallery/2012/02/06/gelo_venezia_maltempo.html" TargetMode="External"/><Relationship Id="rId19" Type="http://schemas.openxmlformats.org/officeDocument/2006/relationships/image" Target="../media/image15.png"/><Relationship Id="rId4" Type="http://schemas.openxmlformats.org/officeDocument/2006/relationships/image" Target="../media/image19.jpeg"/><Relationship Id="rId9" Type="http://schemas.openxmlformats.org/officeDocument/2006/relationships/image" Target="../media/image23.jpe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79512" y="1124744"/>
            <a:ext cx="8712968" cy="5078313"/>
          </a:xfrm>
          <a:prstGeom prst="rect">
            <a:avLst/>
          </a:prstGeom>
        </p:spPr>
        <p:txBody>
          <a:bodyPr wrap="square">
            <a:spAutoFit/>
          </a:bodyPr>
          <a:lstStyle/>
          <a:p>
            <a:pPr algn="ctr"/>
            <a:r>
              <a:rPr lang="en-GB" sz="3600" b="1" dirty="0">
                <a:latin typeface="+mj-lt"/>
              </a:rPr>
              <a:t>Sub-surface and near-bottom thermohaline circulation of a shallow sea during </a:t>
            </a:r>
            <a:r>
              <a:rPr lang="en-GB" sz="3600" b="1" dirty="0" smtClean="0">
                <a:latin typeface="+mj-lt"/>
              </a:rPr>
              <a:t>a </a:t>
            </a:r>
            <a:r>
              <a:rPr lang="en-GB" sz="3600" b="1" dirty="0" smtClean="0">
                <a:latin typeface="+mj-lt"/>
              </a:rPr>
              <a:t>Dense Water </a:t>
            </a:r>
            <a:r>
              <a:rPr lang="en-GB" sz="3600" b="1" dirty="0">
                <a:latin typeface="+mj-lt"/>
              </a:rPr>
              <a:t>production </a:t>
            </a:r>
            <a:r>
              <a:rPr lang="en-GB" sz="3600" b="1" dirty="0" smtClean="0">
                <a:latin typeface="+mj-lt"/>
              </a:rPr>
              <a:t>event:</a:t>
            </a:r>
          </a:p>
          <a:p>
            <a:pPr algn="ctr"/>
            <a:r>
              <a:rPr lang="en-GB" sz="3600" b="1" dirty="0" smtClean="0">
                <a:latin typeface="+mj-lt"/>
              </a:rPr>
              <a:t>a </a:t>
            </a:r>
            <a:r>
              <a:rPr lang="en-GB" sz="3600" b="1" dirty="0">
                <a:latin typeface="+mj-lt"/>
              </a:rPr>
              <a:t>case study from the northern Adriatic Sea.</a:t>
            </a:r>
            <a:endParaRPr lang="en-GB" sz="3600" dirty="0">
              <a:latin typeface="+mj-lt"/>
            </a:endParaRPr>
          </a:p>
          <a:p>
            <a:endParaRPr lang="en-GB" dirty="0" smtClean="0">
              <a:latin typeface="+mj-lt"/>
            </a:endParaRPr>
          </a:p>
          <a:p>
            <a:endParaRPr lang="en-GB" dirty="0">
              <a:latin typeface="+mj-lt"/>
            </a:endParaRPr>
          </a:p>
          <a:p>
            <a:pPr algn="ctr"/>
            <a:r>
              <a:rPr lang="en-GB" sz="2400" dirty="0">
                <a:latin typeface="+mj-lt"/>
              </a:rPr>
              <a:t>Alvise Benetazzo, </a:t>
            </a:r>
            <a:r>
              <a:rPr lang="en-GB" sz="2400" dirty="0" smtClean="0">
                <a:latin typeface="+mj-lt"/>
              </a:rPr>
              <a:t>Andrea </a:t>
            </a:r>
            <a:r>
              <a:rPr lang="en-GB" sz="2400" dirty="0">
                <a:latin typeface="+mj-lt"/>
              </a:rPr>
              <a:t>Bergamasco</a:t>
            </a:r>
            <a:r>
              <a:rPr lang="en-GB" sz="2400" dirty="0" smtClean="0">
                <a:latin typeface="+mj-lt"/>
              </a:rPr>
              <a:t>,</a:t>
            </a:r>
          </a:p>
          <a:p>
            <a:pPr algn="ctr"/>
            <a:r>
              <a:rPr lang="en-GB" sz="2400" dirty="0" err="1" smtClean="0">
                <a:latin typeface="+mj-lt"/>
              </a:rPr>
              <a:t>Davide</a:t>
            </a:r>
            <a:r>
              <a:rPr lang="en-GB" sz="2400" dirty="0" smtClean="0">
                <a:latin typeface="+mj-lt"/>
              </a:rPr>
              <a:t> </a:t>
            </a:r>
            <a:r>
              <a:rPr lang="en-GB" sz="2400" dirty="0">
                <a:latin typeface="+mj-lt"/>
              </a:rPr>
              <a:t>Bonaldo</a:t>
            </a:r>
            <a:r>
              <a:rPr lang="en-GB" sz="2400" dirty="0" smtClean="0">
                <a:latin typeface="+mj-lt"/>
              </a:rPr>
              <a:t>, Francesco M. Falcieri</a:t>
            </a:r>
            <a:r>
              <a:rPr lang="en-GB" sz="2400" dirty="0">
                <a:latin typeface="+mj-lt"/>
              </a:rPr>
              <a:t>, </a:t>
            </a:r>
            <a:r>
              <a:rPr lang="en-GB" sz="2400" dirty="0" smtClean="0">
                <a:latin typeface="+mn-lt"/>
              </a:rPr>
              <a:t>Mauro Sclavo and </a:t>
            </a:r>
          </a:p>
          <a:p>
            <a:pPr algn="ctr"/>
            <a:r>
              <a:rPr lang="en-GB" sz="2400" u="sng" dirty="0" err="1" smtClean="0">
                <a:latin typeface="+mn-lt"/>
              </a:rPr>
              <a:t>Sandro</a:t>
            </a:r>
            <a:r>
              <a:rPr lang="en-GB" sz="2400" u="sng" dirty="0" smtClean="0">
                <a:latin typeface="+mn-lt"/>
              </a:rPr>
              <a:t> Carniel</a:t>
            </a:r>
          </a:p>
          <a:p>
            <a:pPr algn="ctr"/>
            <a:endParaRPr lang="en-GB" sz="2400" dirty="0">
              <a:latin typeface="+mj-lt"/>
            </a:endParaRPr>
          </a:p>
          <a:p>
            <a:pPr algn="ctr"/>
            <a:endParaRPr lang="en-GB" sz="2400" dirty="0" smtClean="0">
              <a:latin typeface="+mj-lt"/>
            </a:endParaRPr>
          </a:p>
          <a:p>
            <a:pPr algn="ctr"/>
            <a:r>
              <a:rPr lang="en-GB" sz="2400" dirty="0">
                <a:latin typeface="+mj-lt"/>
              </a:rPr>
              <a:t>CNR-</a:t>
            </a:r>
            <a:r>
              <a:rPr lang="en-GB" sz="2400" dirty="0" smtClean="0">
                <a:latin typeface="+mj-lt"/>
              </a:rPr>
              <a:t>ISMAR, </a:t>
            </a:r>
            <a:r>
              <a:rPr lang="en-GB" sz="2400" dirty="0">
                <a:latin typeface="+mj-lt"/>
              </a:rPr>
              <a:t>Venice, Italy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06_Tair_AA.png"/>
          <p:cNvPicPr>
            <a:picLocks noChangeAspect="1"/>
          </p:cNvPicPr>
          <p:nvPr/>
        </p:nvPicPr>
        <p:blipFill>
          <a:blip r:embed="rId3" cstate="print">
            <a:extLst>
              <a:ext uri="{28A0092B-C50C-407E-A947-70E740481C1C}">
                <a14:useLocalDpi xmlns="" xmlns:a14="http://schemas.microsoft.com/office/drawing/2010/main" val="0"/>
              </a:ext>
            </a:extLst>
          </a:blip>
          <a:srcRect l="5199" r="4679"/>
          <a:stretch>
            <a:fillRect/>
          </a:stretch>
        </p:blipFill>
        <p:spPr>
          <a:xfrm>
            <a:off x="2578152" y="1340768"/>
            <a:ext cx="6403180" cy="2736304"/>
          </a:xfrm>
          <a:prstGeom prst="rect">
            <a:avLst/>
          </a:prstGeom>
        </p:spPr>
      </p:pic>
      <p:pic>
        <p:nvPicPr>
          <p:cNvPr id="3" name="Immagine 2" descr="Fig_07_U10_AA.png"/>
          <p:cNvPicPr>
            <a:picLocks noChangeAspect="1"/>
          </p:cNvPicPr>
          <p:nvPr/>
        </p:nvPicPr>
        <p:blipFill>
          <a:blip r:embed="rId4" cstate="print">
            <a:extLst>
              <a:ext uri="{28A0092B-C50C-407E-A947-70E740481C1C}">
                <a14:useLocalDpi xmlns="" xmlns:a14="http://schemas.microsoft.com/office/drawing/2010/main" val="0"/>
              </a:ext>
            </a:extLst>
          </a:blip>
          <a:srcRect l="6473" r="4661"/>
          <a:stretch>
            <a:fillRect/>
          </a:stretch>
        </p:blipFill>
        <p:spPr>
          <a:xfrm>
            <a:off x="2699792" y="4005064"/>
            <a:ext cx="6243701" cy="2695139"/>
          </a:xfrm>
          <a:prstGeom prst="rect">
            <a:avLst/>
          </a:prstGeom>
        </p:spPr>
      </p:pic>
      <p:sp>
        <p:nvSpPr>
          <p:cNvPr id="4" name="CasellaDiTesto 3"/>
          <p:cNvSpPr txBox="1"/>
          <p:nvPr/>
        </p:nvSpPr>
        <p:spPr>
          <a:xfrm>
            <a:off x="179512" y="836712"/>
            <a:ext cx="8784976" cy="461665"/>
          </a:xfrm>
          <a:prstGeom prst="rect">
            <a:avLst/>
          </a:prstGeom>
          <a:noFill/>
        </p:spPr>
        <p:txBody>
          <a:bodyPr wrap="square" rtlCol="0">
            <a:spAutoFit/>
          </a:bodyPr>
          <a:lstStyle/>
          <a:p>
            <a:pPr algn="ctr"/>
            <a:r>
              <a:rPr lang="en-GB" sz="2400" b="1" dirty="0" smtClean="0">
                <a:latin typeface="+mj-lt"/>
              </a:rPr>
              <a:t>Available model output and observations during CAO</a:t>
            </a:r>
            <a:endParaRPr lang="en-GB" sz="2400" b="1" dirty="0">
              <a:latin typeface="+mj-lt"/>
            </a:endParaRPr>
          </a:p>
        </p:txBody>
      </p:sp>
      <p:sp>
        <p:nvSpPr>
          <p:cNvPr id="5" name="CasellaDiTesto 4"/>
          <p:cNvSpPr txBox="1"/>
          <p:nvPr/>
        </p:nvSpPr>
        <p:spPr>
          <a:xfrm>
            <a:off x="5292080" y="1556792"/>
            <a:ext cx="3528392" cy="769441"/>
          </a:xfrm>
          <a:prstGeom prst="rect">
            <a:avLst/>
          </a:prstGeom>
          <a:noFill/>
        </p:spPr>
        <p:txBody>
          <a:bodyPr wrap="square" rtlCol="0">
            <a:spAutoFit/>
          </a:bodyPr>
          <a:lstStyle/>
          <a:p>
            <a:pPr algn="ctr"/>
            <a:r>
              <a:rPr lang="en-GB" sz="2200" b="1" dirty="0" smtClean="0">
                <a:latin typeface="+mj-lt"/>
              </a:rPr>
              <a:t>Air temperature </a:t>
            </a:r>
          </a:p>
          <a:p>
            <a:pPr algn="ctr"/>
            <a:r>
              <a:rPr lang="en-GB" sz="2200" b="1" dirty="0" smtClean="0">
                <a:latin typeface="+mj-lt"/>
              </a:rPr>
              <a:t>(2 m)</a:t>
            </a:r>
            <a:endParaRPr lang="en-GB" sz="2200" b="1" dirty="0">
              <a:latin typeface="+mj-lt"/>
            </a:endParaRPr>
          </a:p>
        </p:txBody>
      </p:sp>
      <p:sp>
        <p:nvSpPr>
          <p:cNvPr id="6" name="CasellaDiTesto 5"/>
          <p:cNvSpPr txBox="1"/>
          <p:nvPr/>
        </p:nvSpPr>
        <p:spPr>
          <a:xfrm>
            <a:off x="3779912" y="4221088"/>
            <a:ext cx="3528392" cy="430887"/>
          </a:xfrm>
          <a:prstGeom prst="rect">
            <a:avLst/>
          </a:prstGeom>
          <a:noFill/>
        </p:spPr>
        <p:txBody>
          <a:bodyPr wrap="square" rtlCol="0">
            <a:spAutoFit/>
          </a:bodyPr>
          <a:lstStyle/>
          <a:p>
            <a:pPr algn="ctr"/>
            <a:r>
              <a:rPr lang="en-GB" sz="2200" b="1" dirty="0" smtClean="0">
                <a:latin typeface="+mj-lt"/>
              </a:rPr>
              <a:t>Wind speed</a:t>
            </a:r>
            <a:endParaRPr lang="en-GB" sz="2200" b="1" dirty="0">
              <a:latin typeface="+mj-lt"/>
            </a:endParaRPr>
          </a:p>
        </p:txBody>
      </p:sp>
      <p:sp>
        <p:nvSpPr>
          <p:cNvPr id="7" name="CasellaDiTesto 6"/>
          <p:cNvSpPr txBox="1"/>
          <p:nvPr/>
        </p:nvSpPr>
        <p:spPr>
          <a:xfrm>
            <a:off x="1835696" y="159023"/>
            <a:ext cx="8784976" cy="461665"/>
          </a:xfrm>
          <a:prstGeom prst="rect">
            <a:avLst/>
          </a:prstGeom>
          <a:noFill/>
        </p:spPr>
        <p:txBody>
          <a:bodyPr wrap="square" rtlCol="0">
            <a:spAutoFit/>
          </a:bodyPr>
          <a:lstStyle/>
          <a:p>
            <a:pPr algn="ctr"/>
            <a:r>
              <a:rPr lang="en-GB" sz="2400" b="1" dirty="0" smtClean="0">
                <a:solidFill>
                  <a:srgbClr val="FFFF00"/>
                </a:solidFill>
                <a:latin typeface="+mj-lt"/>
              </a:rPr>
              <a:t>Atmospheric conditions at “</a:t>
            </a:r>
            <a:r>
              <a:rPr lang="en-GB" sz="2400" b="1" i="1" dirty="0" smtClean="0">
                <a:solidFill>
                  <a:srgbClr val="FFFF00"/>
                </a:solidFill>
                <a:latin typeface="+mj-lt"/>
              </a:rPr>
              <a:t>AA”</a:t>
            </a:r>
            <a:r>
              <a:rPr lang="en-GB" sz="2400" b="1" dirty="0" smtClean="0">
                <a:solidFill>
                  <a:srgbClr val="FFFF00"/>
                </a:solidFill>
                <a:latin typeface="+mj-lt"/>
              </a:rPr>
              <a:t> tower</a:t>
            </a:r>
            <a:endParaRPr lang="en-GB" sz="2400" b="1" dirty="0">
              <a:solidFill>
                <a:srgbClr val="FFFF00"/>
              </a:solidFill>
              <a:latin typeface="+mj-lt"/>
            </a:endParaRPr>
          </a:p>
        </p:txBody>
      </p:sp>
      <p:pic>
        <p:nvPicPr>
          <p:cNvPr id="8" name="Immagine 7" descr="Piattaforma CNR Ve (8).JPG"/>
          <p:cNvPicPr/>
          <p:nvPr/>
        </p:nvPicPr>
        <p:blipFill>
          <a:blip r:embed="rId5" cstate="print">
            <a:extLst>
              <a:ext uri="{28A0092B-C50C-407E-A947-70E740481C1C}">
                <a14:useLocalDpi xmlns="" xmlns:a14="http://schemas.microsoft.com/office/drawing/2010/main" val="0"/>
              </a:ext>
            </a:extLst>
          </a:blip>
          <a:srcRect l="20762" t="13027" r="7197" b="19562"/>
          <a:stretch>
            <a:fillRect/>
          </a:stretch>
        </p:blipFill>
        <p:spPr>
          <a:xfrm>
            <a:off x="395536" y="4338979"/>
            <a:ext cx="2301286" cy="2124425"/>
          </a:xfrm>
          <a:prstGeom prst="rect">
            <a:avLst/>
          </a:prstGeom>
        </p:spPr>
      </p:pic>
      <p:sp>
        <p:nvSpPr>
          <p:cNvPr id="9" name="CasellaDiTesto 8"/>
          <p:cNvSpPr txBox="1"/>
          <p:nvPr/>
        </p:nvSpPr>
        <p:spPr>
          <a:xfrm>
            <a:off x="-396552" y="3573016"/>
            <a:ext cx="3528392" cy="769441"/>
          </a:xfrm>
          <a:prstGeom prst="rect">
            <a:avLst/>
          </a:prstGeom>
          <a:noFill/>
        </p:spPr>
        <p:txBody>
          <a:bodyPr wrap="square" rtlCol="0">
            <a:spAutoFit/>
          </a:bodyPr>
          <a:lstStyle/>
          <a:p>
            <a:pPr algn="ctr"/>
            <a:r>
              <a:rPr lang="en-GB" sz="2200" b="1" i="1" dirty="0" err="1" smtClean="0">
                <a:latin typeface="+mj-lt"/>
              </a:rPr>
              <a:t>Acqua</a:t>
            </a:r>
            <a:r>
              <a:rPr lang="en-GB" sz="2200" b="1" i="1" dirty="0" smtClean="0">
                <a:latin typeface="+mj-lt"/>
              </a:rPr>
              <a:t> Alta</a:t>
            </a:r>
            <a:r>
              <a:rPr lang="en-GB" sz="2200" b="1" dirty="0" smtClean="0">
                <a:latin typeface="+mj-lt"/>
              </a:rPr>
              <a:t> Tower</a:t>
            </a:r>
          </a:p>
          <a:p>
            <a:pPr algn="ctr"/>
            <a:r>
              <a:rPr lang="en-GB" sz="2200" b="1" dirty="0" smtClean="0">
                <a:latin typeface="+mj-lt"/>
              </a:rPr>
              <a:t>(“</a:t>
            </a:r>
            <a:r>
              <a:rPr lang="en-GB" sz="2200" b="1" i="1" dirty="0" smtClean="0">
                <a:latin typeface="+mj-lt"/>
              </a:rPr>
              <a:t>AA</a:t>
            </a:r>
            <a:r>
              <a:rPr lang="en-GB" sz="2200" b="1" dirty="0" smtClean="0">
                <a:latin typeface="+mj-lt"/>
              </a:rPr>
              <a:t>”) – 17 m depth</a:t>
            </a:r>
            <a:endParaRPr lang="en-GB" sz="2200" b="1" dirty="0">
              <a:latin typeface="+mj-lt"/>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An integrated and coupled </a:t>
            </a:r>
            <a:r>
              <a:rPr lang="en-GB" sz="2400" b="1" dirty="0" err="1" smtClean="0">
                <a:latin typeface="+mj-lt"/>
              </a:rPr>
              <a:t>modeling</a:t>
            </a:r>
            <a:r>
              <a:rPr lang="en-GB" sz="2400" b="1" dirty="0" smtClean="0">
                <a:latin typeface="+mj-lt"/>
              </a:rPr>
              <a:t> system </a:t>
            </a:r>
            <a:r>
              <a:rPr lang="en-GB" sz="2400" b="1" dirty="0" smtClean="0">
                <a:latin typeface="+mj-lt"/>
              </a:rPr>
              <a:t>of the Adriatic Sea</a:t>
            </a:r>
            <a:endParaRPr lang="en-GB" sz="2400" b="1" dirty="0">
              <a:latin typeface="+mj-lt"/>
            </a:endParaRPr>
          </a:p>
        </p:txBody>
      </p:sp>
      <p:sp>
        <p:nvSpPr>
          <p:cNvPr id="3" name="Rettangolo 2"/>
          <p:cNvSpPr/>
          <p:nvPr/>
        </p:nvSpPr>
        <p:spPr>
          <a:xfrm>
            <a:off x="323528" y="1556792"/>
            <a:ext cx="4176464" cy="5601533"/>
          </a:xfrm>
          <a:prstGeom prst="rect">
            <a:avLst/>
          </a:prstGeom>
        </p:spPr>
        <p:txBody>
          <a:bodyPr wrap="square">
            <a:spAutoFit/>
          </a:bodyPr>
          <a:lstStyle/>
          <a:p>
            <a:pPr algn="just"/>
            <a:r>
              <a:rPr lang="en-GB" sz="2100" u="sng" dirty="0">
                <a:latin typeface="+mj-lt"/>
                <a:cs typeface="Cambria Math"/>
              </a:rPr>
              <a:t>NAdDW</a:t>
            </a:r>
            <a:r>
              <a:rPr lang="en-GB" sz="2100" dirty="0">
                <a:latin typeface="+mj-lt"/>
                <a:cs typeface="Cambria Math"/>
              </a:rPr>
              <a:t> production and spreading </a:t>
            </a:r>
            <a:r>
              <a:rPr lang="en-GB" sz="2100" dirty="0" smtClean="0">
                <a:latin typeface="+mj-lt"/>
                <a:cs typeface="Cambria Math"/>
              </a:rPr>
              <a:t>simulated by a </a:t>
            </a:r>
            <a:r>
              <a:rPr lang="en-GB" sz="2100" u="sng" dirty="0">
                <a:latin typeface="+mj-lt"/>
                <a:cs typeface="Cambria Math"/>
              </a:rPr>
              <a:t>3-D </a:t>
            </a:r>
            <a:r>
              <a:rPr lang="en-GB" sz="2100" u="sng" dirty="0" smtClean="0">
                <a:latin typeface="+mj-lt"/>
                <a:cs typeface="Cambria Math"/>
              </a:rPr>
              <a:t>coupled </a:t>
            </a:r>
            <a:r>
              <a:rPr lang="en-GB" sz="2100" u="sng" dirty="0" smtClean="0">
                <a:latin typeface="+mj-lt"/>
                <a:cs typeface="Cambria Math"/>
              </a:rPr>
              <a:t>wave-ocean-sediment </a:t>
            </a:r>
            <a:r>
              <a:rPr lang="en-GB" sz="2100" u="sng" dirty="0">
                <a:latin typeface="+mj-lt"/>
                <a:cs typeface="Cambria Math"/>
              </a:rPr>
              <a:t>numerical </a:t>
            </a:r>
            <a:r>
              <a:rPr lang="en-GB" sz="2100" u="sng" dirty="0" smtClean="0">
                <a:latin typeface="+mj-lt"/>
                <a:cs typeface="Cambria Math"/>
              </a:rPr>
              <a:t>model,</a:t>
            </a:r>
            <a:r>
              <a:rPr lang="en-GB" sz="2100" dirty="0" smtClean="0">
                <a:latin typeface="+mj-lt"/>
                <a:cs typeface="Cambria Math"/>
              </a:rPr>
              <a:t> eddy-permitting, high-resolution </a:t>
            </a:r>
            <a:r>
              <a:rPr lang="en-GB" sz="2100" dirty="0">
                <a:latin typeface="+mj-lt"/>
                <a:cs typeface="Cambria Math"/>
              </a:rPr>
              <a:t>grid (1.0 x 1.0 km</a:t>
            </a:r>
            <a:r>
              <a:rPr lang="en-GB" sz="2100" baseline="30000" dirty="0">
                <a:latin typeface="+mj-lt"/>
                <a:cs typeface="Cambria Math"/>
              </a:rPr>
              <a:t>2</a:t>
            </a:r>
            <a:r>
              <a:rPr lang="en-GB" sz="2100" dirty="0" smtClean="0">
                <a:latin typeface="+mj-lt"/>
                <a:cs typeface="Cambria Math"/>
              </a:rPr>
              <a:t>). 30 levels, Nov 2011-June 2012. </a:t>
            </a:r>
            <a:endParaRPr lang="en-GB" sz="2100" u="sng" dirty="0" smtClean="0">
              <a:latin typeface="+mj-lt"/>
              <a:cs typeface="Cambria Math"/>
            </a:endParaRPr>
          </a:p>
          <a:p>
            <a:pPr algn="just"/>
            <a:endParaRPr lang="en-GB" sz="2100" dirty="0">
              <a:latin typeface="+mj-lt"/>
              <a:cs typeface="Cambria Math"/>
            </a:endParaRPr>
          </a:p>
          <a:p>
            <a:pPr algn="just"/>
            <a:r>
              <a:rPr lang="en-GB" sz="2100" dirty="0" smtClean="0">
                <a:latin typeface="+mj-lt"/>
                <a:cs typeface="Cambria Math"/>
              </a:rPr>
              <a:t>Coupled-Ocean-Atmosphere-Wave-Sediment-Transport  </a:t>
            </a:r>
            <a:r>
              <a:rPr lang="en-GB" sz="2100" dirty="0" smtClean="0">
                <a:latin typeface="+mj-lt"/>
                <a:cs typeface="Cambria Math"/>
              </a:rPr>
              <a:t>system</a:t>
            </a:r>
          </a:p>
          <a:p>
            <a:pPr algn="just"/>
            <a:r>
              <a:rPr lang="en-GB" sz="2100" dirty="0" smtClean="0">
                <a:latin typeface="+mj-lt"/>
                <a:cs typeface="Cambria Math"/>
              </a:rPr>
              <a:t>ROMS-SWAN-SEDIMENTS</a:t>
            </a:r>
            <a:endParaRPr lang="en-GB" sz="2100" dirty="0" smtClean="0">
              <a:latin typeface="+mj-lt"/>
              <a:cs typeface="Cambria Math"/>
            </a:endParaRPr>
          </a:p>
          <a:p>
            <a:pPr algn="just"/>
            <a:endParaRPr lang="en-GB" sz="2100" u="sng" dirty="0" smtClean="0">
              <a:latin typeface="+mj-lt"/>
              <a:cs typeface="Cambria Math"/>
            </a:endParaRPr>
          </a:p>
          <a:p>
            <a:pPr algn="just"/>
            <a:r>
              <a:rPr lang="en-GB" sz="2100" b="1" dirty="0" smtClean="0">
                <a:latin typeface="+mj-lt"/>
                <a:cs typeface="Cambria Math"/>
              </a:rPr>
              <a:t>In this talk:</a:t>
            </a:r>
          </a:p>
          <a:p>
            <a:pPr algn="just"/>
            <a:r>
              <a:rPr lang="en-GB" sz="2100" u="sng" dirty="0" smtClean="0">
                <a:latin typeface="+mj-lt"/>
                <a:cs typeface="Cambria Math"/>
              </a:rPr>
              <a:t>2WC </a:t>
            </a:r>
            <a:r>
              <a:rPr lang="en-GB" sz="2100" u="sng" dirty="0">
                <a:latin typeface="+mj-lt"/>
                <a:cs typeface="Cambria Math"/>
              </a:rPr>
              <a:t>run</a:t>
            </a:r>
            <a:r>
              <a:rPr lang="en-GB" sz="2100" dirty="0">
                <a:latin typeface="+mj-lt"/>
                <a:cs typeface="Cambria Math"/>
              </a:rPr>
              <a:t>: ocean-wave </a:t>
            </a:r>
            <a:r>
              <a:rPr lang="en-GB" sz="2100" dirty="0" smtClean="0">
                <a:latin typeface="+mj-lt"/>
                <a:cs typeface="Cambria Math"/>
              </a:rPr>
              <a:t>coupled </a:t>
            </a:r>
            <a:r>
              <a:rPr lang="en-GB" sz="2100" dirty="0" smtClean="0">
                <a:latin typeface="+mj-lt"/>
                <a:cs typeface="Cambria Math"/>
              </a:rPr>
              <a:t>(1800 s ½ COSMO forcing time step)</a:t>
            </a:r>
            <a:endParaRPr lang="en-GB" sz="2100" dirty="0" smtClean="0">
              <a:latin typeface="+mj-lt"/>
              <a:cs typeface="Cambria Math"/>
            </a:endParaRPr>
          </a:p>
          <a:p>
            <a:pPr algn="just"/>
            <a:r>
              <a:rPr lang="en-GB" sz="2100" u="sng" dirty="0" smtClean="0">
                <a:latin typeface="+mj-lt"/>
                <a:cs typeface="Cambria Math"/>
              </a:rPr>
              <a:t>UNC </a:t>
            </a:r>
            <a:r>
              <a:rPr lang="en-GB" sz="2100" u="sng" dirty="0">
                <a:latin typeface="+mj-lt"/>
                <a:cs typeface="Cambria Math"/>
              </a:rPr>
              <a:t>run</a:t>
            </a:r>
            <a:r>
              <a:rPr lang="en-GB" sz="2100" dirty="0">
                <a:latin typeface="+mj-lt"/>
                <a:cs typeface="Cambria Math"/>
              </a:rPr>
              <a:t>: ocean and wave uncoupled.</a:t>
            </a:r>
          </a:p>
          <a:p>
            <a:pPr algn="just"/>
            <a:endParaRPr lang="en-GB" sz="2200" dirty="0" smtClean="0">
              <a:latin typeface="+mj-lt"/>
              <a:cs typeface="Cambria Math"/>
            </a:endParaRPr>
          </a:p>
        </p:txBody>
      </p:sp>
      <p:sp>
        <p:nvSpPr>
          <p:cNvPr id="5" name="CasellaDiTesto 4"/>
          <p:cNvSpPr txBox="1"/>
          <p:nvPr/>
        </p:nvSpPr>
        <p:spPr>
          <a:xfrm>
            <a:off x="2123728" y="159023"/>
            <a:ext cx="5256584" cy="461665"/>
          </a:xfrm>
          <a:prstGeom prst="rect">
            <a:avLst/>
          </a:prstGeom>
          <a:noFill/>
        </p:spPr>
        <p:txBody>
          <a:bodyPr wrap="square" rtlCol="0">
            <a:spAutoFit/>
          </a:bodyPr>
          <a:lstStyle/>
          <a:p>
            <a:pPr algn="r"/>
            <a:r>
              <a:rPr lang="en-GB" sz="2400" b="1" dirty="0" err="1" smtClean="0">
                <a:solidFill>
                  <a:srgbClr val="FFFF00"/>
                </a:solidFill>
                <a:latin typeface="+mj-lt"/>
              </a:rPr>
              <a:t>Modeling</a:t>
            </a:r>
            <a:r>
              <a:rPr lang="en-GB" sz="2400" b="1" dirty="0" smtClean="0">
                <a:solidFill>
                  <a:srgbClr val="FFFF00"/>
                </a:solidFill>
                <a:latin typeface="+mj-lt"/>
              </a:rPr>
              <a:t> Approach</a:t>
            </a:r>
            <a:endParaRPr lang="en-GB" sz="2400" b="1" dirty="0">
              <a:solidFill>
                <a:srgbClr val="FFFF00"/>
              </a:solidFill>
              <a:latin typeface="+mj-lt"/>
            </a:endParaRPr>
          </a:p>
        </p:txBody>
      </p:sp>
      <p:pic>
        <p:nvPicPr>
          <p:cNvPr id="8" name="Picture 3"/>
          <p:cNvPicPr>
            <a:picLocks noChangeAspect="1" noChangeArrowheads="1"/>
          </p:cNvPicPr>
          <p:nvPr/>
        </p:nvPicPr>
        <p:blipFill>
          <a:blip r:embed="rId3" cstate="print"/>
          <a:srcRect l="3411" r="3411"/>
          <a:stretch>
            <a:fillRect/>
          </a:stretch>
        </p:blipFill>
        <p:spPr bwMode="auto">
          <a:xfrm>
            <a:off x="4639138" y="1700807"/>
            <a:ext cx="4469366" cy="4320481"/>
          </a:xfrm>
          <a:prstGeom prst="rect">
            <a:avLst/>
          </a:prstGeom>
          <a:noFill/>
          <a:ln w="9525">
            <a:noFill/>
            <a:miter lim="800000"/>
            <a:headEnd/>
            <a:tailEnd/>
          </a:ln>
        </p:spPr>
      </p:pic>
    </p:spTree>
    <p:extLst>
      <p:ext uri="{BB962C8B-B14F-4D97-AF65-F5344CB8AC3E}">
        <p14:creationId xmlns="" xmlns:p14="http://schemas.microsoft.com/office/powerpoint/2010/main" val="159473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836712"/>
            <a:ext cx="8352928" cy="4832092"/>
          </a:xfrm>
          <a:prstGeom prst="rect">
            <a:avLst/>
          </a:prstGeom>
        </p:spPr>
        <p:txBody>
          <a:bodyPr wrap="square">
            <a:spAutoFit/>
          </a:bodyPr>
          <a:lstStyle/>
          <a:p>
            <a:pPr algn="just"/>
            <a:r>
              <a:rPr lang="en-GB" sz="2200" dirty="0" smtClean="0">
                <a:latin typeface="+mj-lt"/>
                <a:cs typeface="Cambria Math"/>
              </a:rPr>
              <a:t>Atmospheric forcings provided by the meteorological model </a:t>
            </a:r>
            <a:r>
              <a:rPr lang="en-GB" sz="2200" u="sng" dirty="0" smtClean="0">
                <a:latin typeface="+mj-lt"/>
                <a:cs typeface="Cambria Math"/>
              </a:rPr>
              <a:t>COSMO-I7 </a:t>
            </a:r>
            <a:r>
              <a:rPr lang="en-GB" sz="2200" dirty="0" smtClean="0">
                <a:latin typeface="+mj-lt"/>
                <a:cs typeface="Cambria Math"/>
              </a:rPr>
              <a:t>(one-way 7.0 x 7.0 km</a:t>
            </a:r>
            <a:r>
              <a:rPr lang="en-GB" sz="2200" baseline="30000" dirty="0" smtClean="0">
                <a:latin typeface="+mj-lt"/>
                <a:cs typeface="Cambria Math"/>
              </a:rPr>
              <a:t>2</a:t>
            </a:r>
            <a:r>
              <a:rPr lang="en-GB" sz="2200" dirty="0" smtClean="0">
                <a:latin typeface="+mj-lt"/>
                <a:cs typeface="Cambria Math"/>
              </a:rPr>
              <a:t> horizontal resolution)</a:t>
            </a:r>
          </a:p>
          <a:p>
            <a:pPr algn="just"/>
            <a:endParaRPr lang="en-GB" sz="2200" u="sng" dirty="0" smtClean="0">
              <a:latin typeface="+mj-lt"/>
              <a:cs typeface="Cambria Math"/>
            </a:endParaRPr>
          </a:p>
          <a:p>
            <a:pPr algn="just"/>
            <a:r>
              <a:rPr lang="en-GB" sz="2200" u="sng" dirty="0" smtClean="0">
                <a:latin typeface="+mj-lt"/>
                <a:cs typeface="Cambria Math"/>
              </a:rPr>
              <a:t>Observational </a:t>
            </a:r>
            <a:r>
              <a:rPr lang="en-GB" sz="2200" u="sng" dirty="0" smtClean="0">
                <a:latin typeface="+mj-lt"/>
                <a:cs typeface="Cambria Math"/>
              </a:rPr>
              <a:t>dataset</a:t>
            </a:r>
            <a:r>
              <a:rPr lang="en-GB" sz="2200" dirty="0" smtClean="0">
                <a:latin typeface="+mj-lt"/>
                <a:cs typeface="Cambria Math"/>
              </a:rPr>
              <a:t> </a:t>
            </a:r>
          </a:p>
          <a:p>
            <a:pPr algn="just"/>
            <a:r>
              <a:rPr lang="en-GB" sz="2200" dirty="0" smtClean="0">
                <a:latin typeface="+mj-lt"/>
                <a:cs typeface="Cambria Math"/>
              </a:rPr>
              <a:t>-oceanographic </a:t>
            </a:r>
            <a:r>
              <a:rPr lang="en-GB" sz="2200" dirty="0">
                <a:latin typeface="+mj-lt"/>
                <a:cs typeface="Cambria Math"/>
              </a:rPr>
              <a:t>platform "</a:t>
            </a:r>
            <a:r>
              <a:rPr lang="en-GB" sz="2200" i="1" dirty="0" err="1">
                <a:latin typeface="+mj-lt"/>
                <a:cs typeface="Cambria Math"/>
              </a:rPr>
              <a:t>Acqua</a:t>
            </a:r>
            <a:r>
              <a:rPr lang="en-GB" sz="2200" i="1" dirty="0">
                <a:latin typeface="+mj-lt"/>
                <a:cs typeface="Cambria Math"/>
              </a:rPr>
              <a:t> Alta</a:t>
            </a:r>
            <a:r>
              <a:rPr lang="en-GB" sz="2200" dirty="0">
                <a:latin typeface="+mj-lt"/>
                <a:cs typeface="Cambria Math"/>
              </a:rPr>
              <a:t>" (AA) in the northern Adriatic, </a:t>
            </a:r>
            <a:endParaRPr lang="en-GB" sz="2200" dirty="0" smtClean="0">
              <a:latin typeface="+mj-lt"/>
              <a:cs typeface="Cambria Math"/>
            </a:endParaRPr>
          </a:p>
          <a:p>
            <a:pPr algn="just"/>
            <a:r>
              <a:rPr lang="en-GB" sz="2200" dirty="0" smtClean="0">
                <a:latin typeface="+mj-lt"/>
                <a:cs typeface="Cambria Math"/>
              </a:rPr>
              <a:t>-</a:t>
            </a:r>
            <a:r>
              <a:rPr lang="en-GB" sz="2200" u="sng" dirty="0" smtClean="0">
                <a:latin typeface="+mj-lt"/>
                <a:cs typeface="Cambria Math"/>
              </a:rPr>
              <a:t>"</a:t>
            </a:r>
            <a:r>
              <a:rPr lang="en-GB" sz="2200" u="sng" dirty="0">
                <a:latin typeface="+mj-lt"/>
                <a:cs typeface="Cambria Math"/>
              </a:rPr>
              <a:t>Operation Dense Waters"</a:t>
            </a:r>
            <a:r>
              <a:rPr lang="en-GB" sz="2200" dirty="0">
                <a:latin typeface="+mj-lt"/>
                <a:cs typeface="Cambria Math"/>
              </a:rPr>
              <a:t> (ODW2012) </a:t>
            </a:r>
            <a:r>
              <a:rPr lang="en-GB" sz="2200" dirty="0" smtClean="0">
                <a:latin typeface="+mj-lt"/>
                <a:cs typeface="Cambria Math"/>
              </a:rPr>
              <a:t>cruises in </a:t>
            </a:r>
            <a:r>
              <a:rPr lang="en-GB" sz="2200" dirty="0">
                <a:latin typeface="+mj-lt"/>
                <a:cs typeface="Cambria Math"/>
              </a:rPr>
              <a:t>the southern Adriatic, </a:t>
            </a:r>
            <a:endParaRPr lang="en-GB" sz="2200" dirty="0" smtClean="0">
              <a:latin typeface="+mj-lt"/>
              <a:cs typeface="Cambria Math"/>
            </a:endParaRPr>
          </a:p>
          <a:p>
            <a:pPr algn="just"/>
            <a:r>
              <a:rPr lang="en-GB" sz="2200" dirty="0" smtClean="0">
                <a:latin typeface="+mj-lt"/>
                <a:cs typeface="Cambria Math"/>
              </a:rPr>
              <a:t>-instrumented </a:t>
            </a:r>
            <a:r>
              <a:rPr lang="en-GB" sz="2200" u="sng" dirty="0" smtClean="0">
                <a:latin typeface="+mj-lt"/>
                <a:cs typeface="Cambria Math"/>
              </a:rPr>
              <a:t>moorings</a:t>
            </a:r>
            <a:r>
              <a:rPr lang="en-GB" sz="2200" dirty="0" smtClean="0">
                <a:latin typeface="+mj-lt"/>
                <a:cs typeface="Cambria Math"/>
              </a:rPr>
              <a:t> </a:t>
            </a:r>
            <a:r>
              <a:rPr lang="en-GB" sz="2200" dirty="0">
                <a:latin typeface="+mj-lt"/>
                <a:cs typeface="Cambria Math"/>
              </a:rPr>
              <a:t>deployed in the Bari Canyon (South </a:t>
            </a:r>
            <a:r>
              <a:rPr lang="en-GB" sz="2200" dirty="0">
                <a:latin typeface="+mn-lt"/>
                <a:cs typeface="Cambria Math"/>
              </a:rPr>
              <a:t>Adriatic Sea). </a:t>
            </a:r>
            <a:endParaRPr lang="en-GB" sz="2200" dirty="0" smtClean="0">
              <a:latin typeface="+mn-lt"/>
              <a:cs typeface="Cambria Math"/>
            </a:endParaRPr>
          </a:p>
          <a:p>
            <a:pPr algn="just"/>
            <a:endParaRPr lang="en-GB" sz="2200" dirty="0" smtClean="0">
              <a:latin typeface="+mn-lt"/>
              <a:cs typeface="Cambria Math"/>
            </a:endParaRPr>
          </a:p>
          <a:p>
            <a:pPr algn="just"/>
            <a:r>
              <a:rPr lang="en-GB" sz="2200" dirty="0" smtClean="0">
                <a:latin typeface="+mn-lt"/>
                <a:cs typeface="Cambria Math"/>
              </a:rPr>
              <a:t>Among the things to be recalled, we fostered the collaboration with our marine geologists colleagues, who were carrying out a survey off the Adriatic using new technologies (e.g. HR </a:t>
            </a:r>
            <a:r>
              <a:rPr lang="en-GB" sz="2200" dirty="0" err="1" smtClean="0">
                <a:latin typeface="+mn-lt"/>
                <a:cs typeface="Cambria Math"/>
              </a:rPr>
              <a:t>MultiBeam</a:t>
            </a:r>
            <a:r>
              <a:rPr lang="en-GB" sz="2200" dirty="0" smtClean="0">
                <a:latin typeface="+mn-lt"/>
                <a:cs typeface="Cambria Math"/>
              </a:rPr>
              <a:t>). This produced a NEW </a:t>
            </a:r>
            <a:r>
              <a:rPr lang="en-GB" sz="2200" dirty="0" smtClean="0">
                <a:latin typeface="+mn-lt"/>
                <a:cs typeface="Cambria Math"/>
              </a:rPr>
              <a:t>ADRIATIC </a:t>
            </a:r>
            <a:r>
              <a:rPr lang="en-GB" sz="2200" dirty="0" smtClean="0">
                <a:latin typeface="+mn-lt"/>
                <a:cs typeface="Cambria Math"/>
              </a:rPr>
              <a:t>BATHYMETRY </a:t>
            </a:r>
            <a:endParaRPr lang="en-GB" sz="2200" dirty="0" smtClean="0">
              <a:latin typeface="+mn-lt"/>
              <a:cs typeface="Cambria Math"/>
            </a:endParaRPr>
          </a:p>
          <a:p>
            <a:pPr algn="just"/>
            <a:endParaRPr lang="en-GB" sz="2200" dirty="0" smtClean="0">
              <a:latin typeface="+mn-lt"/>
              <a:cs typeface="Cambria Math"/>
            </a:endParaRPr>
          </a:p>
        </p:txBody>
      </p:sp>
      <p:sp>
        <p:nvSpPr>
          <p:cNvPr id="5" name="CasellaDiTesto 4"/>
          <p:cNvSpPr txBox="1"/>
          <p:nvPr/>
        </p:nvSpPr>
        <p:spPr>
          <a:xfrm>
            <a:off x="2123728" y="159023"/>
            <a:ext cx="5256584" cy="461665"/>
          </a:xfrm>
          <a:prstGeom prst="rect">
            <a:avLst/>
          </a:prstGeom>
          <a:noFill/>
        </p:spPr>
        <p:txBody>
          <a:bodyPr wrap="square" rtlCol="0">
            <a:spAutoFit/>
          </a:bodyPr>
          <a:lstStyle/>
          <a:p>
            <a:pPr algn="r"/>
            <a:r>
              <a:rPr lang="en-GB" sz="2400" b="1" dirty="0" err="1" smtClean="0">
                <a:solidFill>
                  <a:srgbClr val="FFFF00"/>
                </a:solidFill>
                <a:latin typeface="+mj-lt"/>
              </a:rPr>
              <a:t>Modeling</a:t>
            </a:r>
            <a:r>
              <a:rPr lang="en-GB" sz="2400" b="1" dirty="0" smtClean="0">
                <a:solidFill>
                  <a:srgbClr val="FFFF00"/>
                </a:solidFill>
                <a:latin typeface="+mj-lt"/>
              </a:rPr>
              <a:t> Approach</a:t>
            </a:r>
            <a:endParaRPr lang="en-GB" sz="2400" b="1" dirty="0">
              <a:solidFill>
                <a:srgbClr val="FFFF00"/>
              </a:solidFill>
              <a:latin typeface="+mj-lt"/>
            </a:endParaRPr>
          </a:p>
        </p:txBody>
      </p:sp>
    </p:spTree>
    <p:extLst>
      <p:ext uri="{BB962C8B-B14F-4D97-AF65-F5344CB8AC3E}">
        <p14:creationId xmlns="" xmlns:p14="http://schemas.microsoft.com/office/powerpoint/2010/main" val="159473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47864" y="159023"/>
            <a:ext cx="5112568"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A new picture of the bottom areas</a:t>
            </a:r>
            <a:endParaRPr lang="en-GB" sz="2400" b="1" dirty="0">
              <a:solidFill>
                <a:srgbClr val="FFFF00"/>
              </a:solidFill>
              <a:effectLst>
                <a:outerShdw blurRad="38100" dist="38100" dir="2700000" algn="tl">
                  <a:srgbClr val="000000">
                    <a:alpha val="43137"/>
                  </a:srgbClr>
                </a:outerShdw>
              </a:effectLst>
              <a:latin typeface="+mj-lt"/>
            </a:endParaRPr>
          </a:p>
        </p:txBody>
      </p:sp>
      <p:grpSp>
        <p:nvGrpSpPr>
          <p:cNvPr id="4" name="Group 5"/>
          <p:cNvGrpSpPr>
            <a:grpSpLocks/>
          </p:cNvGrpSpPr>
          <p:nvPr/>
        </p:nvGrpSpPr>
        <p:grpSpPr bwMode="auto">
          <a:xfrm>
            <a:off x="107504" y="836613"/>
            <a:ext cx="5715000" cy="4040187"/>
            <a:chOff x="-288" y="887"/>
            <a:chExt cx="3600" cy="2545"/>
          </a:xfrm>
        </p:grpSpPr>
        <p:pic>
          <p:nvPicPr>
            <p:cNvPr id="5" name="Picture 6" descr="gamma model"/>
            <p:cNvPicPr>
              <a:picLocks noChangeAspect="1" noChangeArrowheads="1"/>
            </p:cNvPicPr>
            <p:nvPr/>
          </p:nvPicPr>
          <p:blipFill>
            <a:blip r:embed="rId3" cstate="print"/>
            <a:srcRect/>
            <a:stretch>
              <a:fillRect/>
            </a:stretch>
          </p:blipFill>
          <p:spPr bwMode="auto">
            <a:xfrm>
              <a:off x="-288" y="887"/>
              <a:ext cx="3600" cy="2545"/>
            </a:xfrm>
            <a:prstGeom prst="rect">
              <a:avLst/>
            </a:prstGeom>
            <a:noFill/>
          </p:spPr>
        </p:pic>
        <p:sp>
          <p:nvSpPr>
            <p:cNvPr id="6" name="Text Box 7"/>
            <p:cNvSpPr txBox="1">
              <a:spLocks noChangeArrowheads="1"/>
            </p:cNvSpPr>
            <p:nvPr/>
          </p:nvSpPr>
          <p:spPr bwMode="auto">
            <a:xfrm>
              <a:off x="288" y="3033"/>
              <a:ext cx="543" cy="231"/>
            </a:xfrm>
            <a:prstGeom prst="rect">
              <a:avLst/>
            </a:prstGeom>
            <a:noFill/>
            <a:ln w="9525">
              <a:noFill/>
              <a:miter lim="800000"/>
              <a:headEnd/>
              <a:tailEnd/>
            </a:ln>
            <a:effectLst/>
          </p:spPr>
          <p:txBody>
            <a:bodyPr>
              <a:spAutoFit/>
            </a:bodyPr>
            <a:lstStyle/>
            <a:p>
              <a:pPr algn="l">
                <a:spcBef>
                  <a:spcPct val="50000"/>
                </a:spcBef>
              </a:pPr>
              <a:r>
                <a:rPr lang="it-IT" altLang="ja-JP">
                  <a:solidFill>
                    <a:schemeClr val="hlink"/>
                  </a:solidFill>
                  <a:latin typeface="Calibri" pitchFamily="34" charset="0"/>
                  <a:ea typeface="MS PGothic" pitchFamily="34" charset="-128"/>
                </a:rPr>
                <a:t>10 Km</a:t>
              </a:r>
            </a:p>
          </p:txBody>
        </p:sp>
        <p:sp>
          <p:nvSpPr>
            <p:cNvPr id="7" name="Text Box 8"/>
            <p:cNvSpPr txBox="1">
              <a:spLocks noChangeArrowheads="1"/>
            </p:cNvSpPr>
            <p:nvPr/>
          </p:nvSpPr>
          <p:spPr bwMode="auto">
            <a:xfrm>
              <a:off x="240" y="1544"/>
              <a:ext cx="258" cy="328"/>
            </a:xfrm>
            <a:prstGeom prst="rect">
              <a:avLst/>
            </a:prstGeom>
            <a:noFill/>
            <a:ln w="9525">
              <a:noFill/>
              <a:miter lim="800000"/>
              <a:headEnd/>
              <a:tailEnd/>
            </a:ln>
            <a:effectLst/>
          </p:spPr>
          <p:txBody>
            <a:bodyPr wrap="none">
              <a:spAutoFit/>
            </a:bodyPr>
            <a:lstStyle/>
            <a:p>
              <a:pPr eaLnBrk="0" hangingPunct="0"/>
              <a:r>
                <a:rPr lang="it-IT" altLang="ja-JP" sz="2800" b="1">
                  <a:ea typeface="MS PGothic" pitchFamily="34" charset="-128"/>
                </a:rPr>
                <a:t>b</a:t>
              </a:r>
              <a:endParaRPr lang="it-IT" altLang="ja-JP" sz="2400" b="1">
                <a:ea typeface="MS PGothic" pitchFamily="34" charset="-128"/>
              </a:endParaRPr>
            </a:p>
          </p:txBody>
        </p:sp>
        <p:sp>
          <p:nvSpPr>
            <p:cNvPr id="8" name="Text Box 9"/>
            <p:cNvSpPr txBox="1">
              <a:spLocks noChangeArrowheads="1"/>
            </p:cNvSpPr>
            <p:nvPr/>
          </p:nvSpPr>
          <p:spPr bwMode="auto">
            <a:xfrm>
              <a:off x="192" y="2592"/>
              <a:ext cx="234" cy="328"/>
            </a:xfrm>
            <a:prstGeom prst="rect">
              <a:avLst/>
            </a:prstGeom>
            <a:noFill/>
            <a:ln w="9525">
              <a:noFill/>
              <a:miter lim="800000"/>
              <a:headEnd/>
              <a:tailEnd/>
            </a:ln>
            <a:effectLst/>
          </p:spPr>
          <p:txBody>
            <a:bodyPr wrap="none">
              <a:spAutoFit/>
            </a:bodyPr>
            <a:lstStyle/>
            <a:p>
              <a:pPr eaLnBrk="0" hangingPunct="0"/>
              <a:r>
                <a:rPr lang="it-IT" altLang="ja-JP" sz="2800" b="1">
                  <a:ea typeface="MS PGothic" pitchFamily="34" charset="-128"/>
                </a:rPr>
                <a:t>c</a:t>
              </a:r>
              <a:endParaRPr lang="it-IT" altLang="ja-JP" sz="2400" b="1">
                <a:ea typeface="MS PGothic" pitchFamily="34" charset="-128"/>
              </a:endParaRPr>
            </a:p>
          </p:txBody>
        </p:sp>
        <p:sp>
          <p:nvSpPr>
            <p:cNvPr id="9" name="Oval 10"/>
            <p:cNvSpPr>
              <a:spLocks noChangeArrowheads="1"/>
            </p:cNvSpPr>
            <p:nvPr/>
          </p:nvSpPr>
          <p:spPr bwMode="auto">
            <a:xfrm>
              <a:off x="1008" y="2256"/>
              <a:ext cx="96" cy="96"/>
            </a:xfrm>
            <a:prstGeom prst="ellipse">
              <a:avLst/>
            </a:prstGeom>
            <a:solidFill>
              <a:srgbClr val="FF0000"/>
            </a:solidFill>
            <a:ln w="9525">
              <a:solidFill>
                <a:schemeClr val="tx1"/>
              </a:solidFill>
              <a:round/>
              <a:headEnd/>
              <a:tailEnd/>
            </a:ln>
            <a:effectLst/>
          </p:spPr>
          <p:txBody>
            <a:bodyPr wrap="none" anchor="ctr"/>
            <a:lstStyle/>
            <a:p>
              <a:endParaRPr lang="it-IT"/>
            </a:p>
          </p:txBody>
        </p:sp>
        <p:sp>
          <p:nvSpPr>
            <p:cNvPr id="10" name="Oval 11"/>
            <p:cNvSpPr>
              <a:spLocks noChangeArrowheads="1"/>
            </p:cNvSpPr>
            <p:nvPr/>
          </p:nvSpPr>
          <p:spPr bwMode="auto">
            <a:xfrm>
              <a:off x="1056" y="2544"/>
              <a:ext cx="96" cy="96"/>
            </a:xfrm>
            <a:prstGeom prst="ellipse">
              <a:avLst/>
            </a:prstGeom>
            <a:solidFill>
              <a:srgbClr val="FF0000"/>
            </a:solidFill>
            <a:ln w="9525">
              <a:solidFill>
                <a:schemeClr val="tx1"/>
              </a:solidFill>
              <a:round/>
              <a:headEnd/>
              <a:tailEnd/>
            </a:ln>
            <a:effectLst/>
          </p:spPr>
          <p:txBody>
            <a:bodyPr wrap="none" anchor="ctr"/>
            <a:lstStyle/>
            <a:p>
              <a:endParaRPr lang="it-IT"/>
            </a:p>
          </p:txBody>
        </p:sp>
        <p:sp>
          <p:nvSpPr>
            <p:cNvPr id="11" name="Oval 12"/>
            <p:cNvSpPr>
              <a:spLocks noChangeArrowheads="1"/>
            </p:cNvSpPr>
            <p:nvPr/>
          </p:nvSpPr>
          <p:spPr bwMode="auto">
            <a:xfrm>
              <a:off x="1152" y="1680"/>
              <a:ext cx="96" cy="96"/>
            </a:xfrm>
            <a:prstGeom prst="ellipse">
              <a:avLst/>
            </a:prstGeom>
            <a:solidFill>
              <a:srgbClr val="FF0000"/>
            </a:solidFill>
            <a:ln w="9525">
              <a:solidFill>
                <a:schemeClr val="tx1"/>
              </a:solidFill>
              <a:round/>
              <a:headEnd/>
              <a:tailEnd/>
            </a:ln>
            <a:effectLst/>
          </p:spPr>
          <p:txBody>
            <a:bodyPr wrap="none" anchor="ctr"/>
            <a:lstStyle/>
            <a:p>
              <a:endParaRPr lang="it-IT"/>
            </a:p>
          </p:txBody>
        </p:sp>
      </p:grpSp>
      <p:pic>
        <p:nvPicPr>
          <p:cNvPr id="12" name="Picture 16"/>
          <p:cNvPicPr>
            <a:picLocks noChangeAspect="1" noChangeArrowheads="1"/>
          </p:cNvPicPr>
          <p:nvPr/>
        </p:nvPicPr>
        <p:blipFill>
          <a:blip r:embed="rId4" cstate="print"/>
          <a:srcRect/>
          <a:stretch>
            <a:fillRect/>
          </a:stretch>
        </p:blipFill>
        <p:spPr bwMode="auto">
          <a:xfrm>
            <a:off x="35496" y="4181871"/>
            <a:ext cx="6478587" cy="2703513"/>
          </a:xfrm>
          <a:prstGeom prst="rect">
            <a:avLst/>
          </a:prstGeom>
          <a:noFill/>
          <a:ln w="9525">
            <a:noFill/>
            <a:miter lim="800000"/>
            <a:headEnd/>
            <a:tailEnd/>
          </a:ln>
          <a:effectLst/>
        </p:spPr>
      </p:pic>
      <p:sp>
        <p:nvSpPr>
          <p:cNvPr id="13" name="Rectangle 22"/>
          <p:cNvSpPr>
            <a:spLocks noChangeArrowheads="1"/>
          </p:cNvSpPr>
          <p:nvPr/>
        </p:nvSpPr>
        <p:spPr bwMode="auto">
          <a:xfrm>
            <a:off x="2351088" y="1016000"/>
            <a:ext cx="2133600" cy="688975"/>
          </a:xfrm>
          <a:prstGeom prst="rect">
            <a:avLst/>
          </a:prstGeom>
          <a:solidFill>
            <a:schemeClr val="accent1"/>
          </a:solidFill>
          <a:ln w="6350">
            <a:solidFill>
              <a:schemeClr val="accent2"/>
            </a:solidFill>
            <a:miter lim="800000"/>
            <a:headEnd/>
            <a:tailEnd/>
          </a:ln>
          <a:effectLst/>
        </p:spPr>
        <p:txBody>
          <a:bodyPr anchor="ctr"/>
          <a:lstStyle/>
          <a:p>
            <a:r>
              <a:rPr lang="it-IT" altLang="ja-JP" sz="2400" b="1" i="1" dirty="0">
                <a:solidFill>
                  <a:schemeClr val="accent2"/>
                </a:solidFill>
                <a:latin typeface="Calibri" pitchFamily="34" charset="0"/>
                <a:ea typeface="MS PGothic" pitchFamily="34" charset="-128"/>
              </a:rPr>
              <a:t>Bari Canyon</a:t>
            </a:r>
            <a:br>
              <a:rPr lang="it-IT" altLang="ja-JP" sz="2400" b="1" i="1" dirty="0">
                <a:solidFill>
                  <a:schemeClr val="accent2"/>
                </a:solidFill>
                <a:latin typeface="Calibri" pitchFamily="34" charset="0"/>
                <a:ea typeface="MS PGothic" pitchFamily="34" charset="-128"/>
              </a:rPr>
            </a:br>
            <a:r>
              <a:rPr lang="it-IT" altLang="ja-JP" sz="2400" b="1" i="1" dirty="0">
                <a:solidFill>
                  <a:schemeClr val="accent2"/>
                </a:solidFill>
                <a:latin typeface="Calibri" pitchFamily="34" charset="0"/>
                <a:ea typeface="MS PGothic" pitchFamily="34" charset="-128"/>
              </a:rPr>
              <a:t>System</a:t>
            </a:r>
            <a:r>
              <a:rPr lang="it-IT" altLang="ja-JP" sz="2400" b="1" i="1" dirty="0">
                <a:solidFill>
                  <a:srgbClr val="FFFF00"/>
                </a:solidFill>
                <a:latin typeface="Calibri" pitchFamily="34" charset="0"/>
                <a:ea typeface="MS PGothic" pitchFamily="34" charset="-128"/>
              </a:rPr>
              <a:t> </a:t>
            </a:r>
            <a:endParaRPr lang="it-IT" altLang="ja-JP" sz="2400" i="1" dirty="0">
              <a:solidFill>
                <a:srgbClr val="FFFF00"/>
              </a:solidFill>
              <a:latin typeface="Calibri" pitchFamily="34" charset="0"/>
              <a:ea typeface="MS PGothic" pitchFamily="34" charset="-128"/>
            </a:endParaRPr>
          </a:p>
        </p:txBody>
      </p:sp>
      <p:pic>
        <p:nvPicPr>
          <p:cNvPr id="14" name="Picture 8" descr="C:\Users\Leo\Desktop\operazione CASCADING\mappe\CO.jpg"/>
          <p:cNvPicPr>
            <a:picLocks noChangeAspect="1" noChangeArrowheads="1"/>
          </p:cNvPicPr>
          <p:nvPr/>
        </p:nvPicPr>
        <p:blipFill>
          <a:blip r:embed="rId5" cstate="print"/>
          <a:srcRect/>
          <a:stretch>
            <a:fillRect/>
          </a:stretch>
        </p:blipFill>
        <p:spPr bwMode="auto">
          <a:xfrm>
            <a:off x="6228184" y="908720"/>
            <a:ext cx="3611563" cy="5105400"/>
          </a:xfrm>
          <a:prstGeom prst="rect">
            <a:avLst/>
          </a:prstGeom>
          <a:noFill/>
          <a:ln w="9525">
            <a:noFill/>
            <a:miter lim="800000"/>
            <a:headEnd/>
            <a:tailEnd/>
          </a:ln>
        </p:spPr>
      </p:pic>
    </p:spTree>
    <p:extLst>
      <p:ext uri="{BB962C8B-B14F-4D97-AF65-F5344CB8AC3E}">
        <p14:creationId xmlns="" xmlns:p14="http://schemas.microsoft.com/office/powerpoint/2010/main" val="184957140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203848" y="159023"/>
            <a:ext cx="5256584"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New data for a new bathymetry</a:t>
            </a:r>
            <a:endParaRPr lang="en-GB" sz="2400" b="1" dirty="0">
              <a:solidFill>
                <a:srgbClr val="FFFF00"/>
              </a:solidFill>
              <a:effectLst>
                <a:outerShdw blurRad="38100" dist="38100" dir="2700000" algn="tl">
                  <a:srgbClr val="000000">
                    <a:alpha val="43137"/>
                  </a:srgbClr>
                </a:outerShdw>
              </a:effectLst>
              <a:latin typeface="+mj-lt"/>
            </a:endParaRPr>
          </a:p>
        </p:txBody>
      </p:sp>
      <p:grpSp>
        <p:nvGrpSpPr>
          <p:cNvPr id="4" name="Gruppo 3"/>
          <p:cNvGrpSpPr/>
          <p:nvPr/>
        </p:nvGrpSpPr>
        <p:grpSpPr>
          <a:xfrm>
            <a:off x="-135665" y="685122"/>
            <a:ext cx="9532200" cy="6175085"/>
            <a:chOff x="-1071602" y="-573982"/>
            <a:chExt cx="11287370" cy="6918954"/>
          </a:xfrm>
        </p:grpSpPr>
        <p:pic>
          <p:nvPicPr>
            <p:cNvPr id="6" name="Picture 2" descr="E:\FIRB\images\Adri_1km.png"/>
            <p:cNvPicPr>
              <a:picLocks noChangeAspect="1" noChangeArrowheads="1"/>
            </p:cNvPicPr>
            <p:nvPr/>
          </p:nvPicPr>
          <p:blipFill>
            <a:blip r:embed="rId3" cstate="print"/>
            <a:srcRect l="44947" t="35395" r="22586" b="7079"/>
            <a:stretch>
              <a:fillRect/>
            </a:stretch>
          </p:blipFill>
          <p:spPr bwMode="auto">
            <a:xfrm>
              <a:off x="5355557" y="2837501"/>
              <a:ext cx="3666476" cy="3507471"/>
            </a:xfrm>
            <a:prstGeom prst="rect">
              <a:avLst/>
            </a:prstGeom>
            <a:noFill/>
          </p:spPr>
        </p:pic>
        <p:pic>
          <p:nvPicPr>
            <p:cNvPr id="7" name="Picture 3" descr="E:\FIRB\images\Adri_2km.png"/>
            <p:cNvPicPr>
              <a:picLocks noChangeAspect="1" noChangeArrowheads="1"/>
            </p:cNvPicPr>
            <p:nvPr/>
          </p:nvPicPr>
          <p:blipFill>
            <a:blip r:embed="rId4" cstate="print"/>
            <a:srcRect l="48922" t="35395" r="22478" b="7433"/>
            <a:stretch>
              <a:fillRect/>
            </a:stretch>
          </p:blipFill>
          <p:spPr bwMode="auto">
            <a:xfrm>
              <a:off x="69011" y="2874411"/>
              <a:ext cx="3381292" cy="3453258"/>
            </a:xfrm>
            <a:prstGeom prst="rect">
              <a:avLst/>
            </a:prstGeom>
            <a:noFill/>
          </p:spPr>
        </p:pic>
        <p:sp>
          <p:nvSpPr>
            <p:cNvPr id="8" name="CasellaDiTesto 7"/>
            <p:cNvSpPr txBox="1"/>
            <p:nvPr/>
          </p:nvSpPr>
          <p:spPr>
            <a:xfrm>
              <a:off x="495345" y="1774295"/>
              <a:ext cx="3069608" cy="724190"/>
            </a:xfrm>
            <a:prstGeom prst="rect">
              <a:avLst/>
            </a:prstGeom>
            <a:noFill/>
          </p:spPr>
          <p:txBody>
            <a:bodyPr wrap="square" rtlCol="0">
              <a:spAutoFit/>
            </a:bodyPr>
            <a:lstStyle/>
            <a:p>
              <a:pPr algn="ctr"/>
              <a:r>
                <a:rPr lang="it-IT" dirty="0" err="1" smtClean="0"/>
                <a:t>Old</a:t>
              </a:r>
              <a:r>
                <a:rPr lang="it-IT" dirty="0" smtClean="0"/>
                <a:t> </a:t>
              </a:r>
              <a:r>
                <a:rPr lang="it-IT" dirty="0" err="1" smtClean="0"/>
                <a:t>bathymetry</a:t>
              </a:r>
              <a:r>
                <a:rPr lang="it-IT" dirty="0" smtClean="0"/>
                <a:t> 2 km</a:t>
              </a:r>
            </a:p>
            <a:p>
              <a:endParaRPr lang="en-US" dirty="0"/>
            </a:p>
          </p:txBody>
        </p:sp>
        <p:sp>
          <p:nvSpPr>
            <p:cNvPr id="10" name="Ovale 9"/>
            <p:cNvSpPr/>
            <p:nvPr/>
          </p:nvSpPr>
          <p:spPr>
            <a:xfrm rot="18953192">
              <a:off x="6387061" y="4317328"/>
              <a:ext cx="928693" cy="12858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E:\FIRB\images\Adri_nord.png"/>
            <p:cNvPicPr>
              <a:picLocks noChangeAspect="1" noChangeArrowheads="1"/>
            </p:cNvPicPr>
            <p:nvPr/>
          </p:nvPicPr>
          <p:blipFill>
            <a:blip r:embed="rId5" cstate="print"/>
            <a:srcRect/>
            <a:stretch>
              <a:fillRect/>
            </a:stretch>
          </p:blipFill>
          <p:spPr bwMode="auto">
            <a:xfrm>
              <a:off x="4214810" y="-573982"/>
              <a:ext cx="6000958" cy="3240000"/>
            </a:xfrm>
            <a:prstGeom prst="rect">
              <a:avLst/>
            </a:prstGeom>
            <a:noFill/>
          </p:spPr>
        </p:pic>
        <p:pic>
          <p:nvPicPr>
            <p:cNvPr id="12" name="Picture 5" descr="E:\FIRB\images\Adri_nord_2km.png"/>
            <p:cNvPicPr>
              <a:picLocks noChangeAspect="1" noChangeArrowheads="1"/>
            </p:cNvPicPr>
            <p:nvPr/>
          </p:nvPicPr>
          <p:blipFill>
            <a:blip r:embed="rId6" cstate="print"/>
            <a:srcRect/>
            <a:stretch>
              <a:fillRect/>
            </a:stretch>
          </p:blipFill>
          <p:spPr bwMode="auto">
            <a:xfrm>
              <a:off x="-1071602" y="-565496"/>
              <a:ext cx="6000958" cy="3240000"/>
            </a:xfrm>
            <a:prstGeom prst="rect">
              <a:avLst/>
            </a:prstGeom>
            <a:noFill/>
          </p:spPr>
        </p:pic>
        <p:sp>
          <p:nvSpPr>
            <p:cNvPr id="13" name="Ovale 12"/>
            <p:cNvSpPr/>
            <p:nvPr/>
          </p:nvSpPr>
          <p:spPr>
            <a:xfrm rot="19627244">
              <a:off x="5456144" y="-9957"/>
              <a:ext cx="1704365" cy="15514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159473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563888" y="159023"/>
            <a:ext cx="5256584"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New bathymetry (these results: 1 km)</a:t>
            </a:r>
            <a:endParaRPr lang="en-GB" sz="2400" b="1" dirty="0">
              <a:solidFill>
                <a:srgbClr val="FFFF00"/>
              </a:solidFill>
              <a:effectLst>
                <a:outerShdw blurRad="38100" dist="38100" dir="2700000" algn="tl">
                  <a:srgbClr val="000000">
                    <a:alpha val="43137"/>
                  </a:srgbClr>
                </a:outerShdw>
              </a:effectLst>
              <a:latin typeface="+mj-lt"/>
            </a:endParaRPr>
          </a:p>
        </p:txBody>
      </p:sp>
      <p:pic>
        <p:nvPicPr>
          <p:cNvPr id="14" name="Picture 6" descr="F:\Scrivania\22.ODW\Paper BONALDO ET AL\Paper_LaTex\Figure_Paper_e_loro_scripts\SAM_bathy_comparison.png"/>
          <p:cNvPicPr>
            <a:picLocks noChangeAspect="1" noChangeArrowheads="1"/>
          </p:cNvPicPr>
          <p:nvPr/>
        </p:nvPicPr>
        <p:blipFill>
          <a:blip r:embed="rId3" cstate="print"/>
          <a:srcRect l="9012" r="37510"/>
          <a:stretch>
            <a:fillRect/>
          </a:stretch>
        </p:blipFill>
        <p:spPr bwMode="auto">
          <a:xfrm>
            <a:off x="1163116" y="692696"/>
            <a:ext cx="6433220" cy="6017645"/>
          </a:xfrm>
          <a:prstGeom prst="rect">
            <a:avLst/>
          </a:prstGeom>
          <a:noFill/>
          <a:ln w="9525">
            <a:noFill/>
            <a:miter lim="800000"/>
            <a:headEnd/>
            <a:tailEnd/>
          </a:ln>
        </p:spPr>
      </p:pic>
    </p:spTree>
    <p:extLst>
      <p:ext uri="{BB962C8B-B14F-4D97-AF65-F5344CB8AC3E}">
        <p14:creationId xmlns="" xmlns:p14="http://schemas.microsoft.com/office/powerpoint/2010/main" val="159473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2123728" y="159023"/>
            <a:ext cx="5256584" cy="461665"/>
          </a:xfrm>
          <a:prstGeom prst="rect">
            <a:avLst/>
          </a:prstGeom>
          <a:noFill/>
        </p:spPr>
        <p:txBody>
          <a:bodyPr wrap="square" rtlCol="0">
            <a:spAutoFit/>
          </a:bodyPr>
          <a:lstStyle/>
          <a:p>
            <a:pPr algn="r"/>
            <a:r>
              <a:rPr lang="en-GB" sz="2400" b="1" dirty="0" err="1" smtClean="0">
                <a:solidFill>
                  <a:srgbClr val="FFFF00"/>
                </a:solidFill>
                <a:latin typeface="+mj-lt"/>
              </a:rPr>
              <a:t>Modeling</a:t>
            </a:r>
            <a:r>
              <a:rPr lang="en-GB" sz="2400" b="1" dirty="0" smtClean="0">
                <a:solidFill>
                  <a:srgbClr val="FFFF00"/>
                </a:solidFill>
                <a:latin typeface="+mj-lt"/>
              </a:rPr>
              <a:t> Approach</a:t>
            </a:r>
            <a:endParaRPr lang="en-GB" sz="2400" b="1" dirty="0">
              <a:solidFill>
                <a:srgbClr val="FFFF00"/>
              </a:solidFill>
              <a:latin typeface="+mj-lt"/>
            </a:endParaRPr>
          </a:p>
        </p:txBody>
      </p:sp>
      <p:grpSp>
        <p:nvGrpSpPr>
          <p:cNvPr id="6" name="Gruppo 5"/>
          <p:cNvGrpSpPr/>
          <p:nvPr/>
        </p:nvGrpSpPr>
        <p:grpSpPr>
          <a:xfrm>
            <a:off x="181793" y="980728"/>
            <a:ext cx="8710687" cy="5668640"/>
            <a:chOff x="10690125" y="7237016"/>
            <a:chExt cx="8710687" cy="5668640"/>
          </a:xfrm>
        </p:grpSpPr>
        <p:sp>
          <p:nvSpPr>
            <p:cNvPr id="7" name="Line 12"/>
            <p:cNvSpPr>
              <a:spLocks noChangeShapeType="1"/>
            </p:cNvSpPr>
            <p:nvPr/>
          </p:nvSpPr>
          <p:spPr bwMode="auto">
            <a:xfrm>
              <a:off x="16364123" y="8473356"/>
              <a:ext cx="779463" cy="768350"/>
            </a:xfrm>
            <a:prstGeom prst="line">
              <a:avLst/>
            </a:prstGeom>
            <a:noFill/>
            <a:ln w="44450">
              <a:solidFill>
                <a:schemeClr val="tx1"/>
              </a:solidFill>
              <a:round/>
              <a:headEnd/>
              <a:tailEnd type="triangle" w="med" len="med"/>
            </a:ln>
          </p:spPr>
          <p:txBody>
            <a:bodyPr/>
            <a:lstStyle/>
            <a:p>
              <a:endParaRPr lang="it-IT"/>
            </a:p>
          </p:txBody>
        </p:sp>
        <p:sp>
          <p:nvSpPr>
            <p:cNvPr id="8" name="Text Box 9"/>
            <p:cNvSpPr txBox="1">
              <a:spLocks noChangeArrowheads="1"/>
            </p:cNvSpPr>
            <p:nvPr/>
          </p:nvSpPr>
          <p:spPr bwMode="auto">
            <a:xfrm>
              <a:off x="11035531" y="11311558"/>
              <a:ext cx="1084262" cy="461962"/>
            </a:xfrm>
            <a:prstGeom prst="rect">
              <a:avLst/>
            </a:prstGeom>
            <a:noFill/>
            <a:ln w="12700">
              <a:noFill/>
              <a:miter lim="800000"/>
              <a:headEnd/>
              <a:tailEnd/>
            </a:ln>
          </p:spPr>
          <p:txBody>
            <a:bodyPr wrap="none">
              <a:spAutoFit/>
            </a:bodyPr>
            <a:lstStyle/>
            <a:p>
              <a:pPr eaLnBrk="0" hangingPunct="0">
                <a:defRPr/>
              </a:pPr>
              <a:r>
                <a:rPr lang="en-US" sz="2400" b="1" i="1" dirty="0">
                  <a:solidFill>
                    <a:srgbClr val="FF0000"/>
                  </a:solidFill>
                  <a:effectLst>
                    <a:outerShdw blurRad="38100" dist="38100" dir="2700000" algn="tl">
                      <a:srgbClr val="C0C0C0"/>
                    </a:outerShdw>
                  </a:effectLst>
                  <a:latin typeface="Calibri" pitchFamily="34" charset="0"/>
                  <a:ea typeface="MS PGothic" pitchFamily="34" charset="-128"/>
                </a:rPr>
                <a:t>OCEAN</a:t>
              </a:r>
            </a:p>
          </p:txBody>
        </p:sp>
        <p:sp>
          <p:nvSpPr>
            <p:cNvPr id="9" name="Line 12"/>
            <p:cNvSpPr>
              <a:spLocks noChangeShapeType="1"/>
            </p:cNvSpPr>
            <p:nvPr/>
          </p:nvSpPr>
          <p:spPr bwMode="auto">
            <a:xfrm>
              <a:off x="14899258" y="10256118"/>
              <a:ext cx="1066800" cy="0"/>
            </a:xfrm>
            <a:prstGeom prst="line">
              <a:avLst/>
            </a:prstGeom>
            <a:noFill/>
            <a:ln w="44450">
              <a:solidFill>
                <a:schemeClr val="bg1"/>
              </a:solidFill>
              <a:round/>
              <a:headEnd/>
              <a:tailEnd type="triangle" w="med" len="med"/>
            </a:ln>
          </p:spPr>
          <p:txBody>
            <a:bodyPr/>
            <a:lstStyle/>
            <a:p>
              <a:endParaRPr lang="it-IT"/>
            </a:p>
          </p:txBody>
        </p:sp>
        <p:sp>
          <p:nvSpPr>
            <p:cNvPr id="10" name="Line 14"/>
            <p:cNvSpPr>
              <a:spLocks noChangeShapeType="1"/>
            </p:cNvSpPr>
            <p:nvPr/>
          </p:nvSpPr>
          <p:spPr bwMode="auto">
            <a:xfrm>
              <a:off x="14061058" y="10103718"/>
              <a:ext cx="1219200" cy="0"/>
            </a:xfrm>
            <a:prstGeom prst="line">
              <a:avLst/>
            </a:prstGeom>
            <a:noFill/>
            <a:ln w="44450">
              <a:solidFill>
                <a:schemeClr val="bg1"/>
              </a:solidFill>
              <a:round/>
              <a:headEnd type="triangle" w="med" len="med"/>
              <a:tailEnd/>
            </a:ln>
          </p:spPr>
          <p:txBody>
            <a:bodyPr/>
            <a:lstStyle/>
            <a:p>
              <a:endParaRPr lang="it-IT"/>
            </a:p>
          </p:txBody>
        </p:sp>
        <p:sp>
          <p:nvSpPr>
            <p:cNvPr id="11" name="Line 21"/>
            <p:cNvSpPr>
              <a:spLocks noChangeShapeType="1"/>
            </p:cNvSpPr>
            <p:nvPr/>
          </p:nvSpPr>
          <p:spPr bwMode="auto">
            <a:xfrm rot="18900000" flipV="1">
              <a:off x="12764256" y="8848678"/>
              <a:ext cx="1098059" cy="4754"/>
            </a:xfrm>
            <a:prstGeom prst="line">
              <a:avLst/>
            </a:prstGeom>
            <a:noFill/>
            <a:ln w="44450">
              <a:solidFill>
                <a:schemeClr val="tx1"/>
              </a:solidFill>
              <a:round/>
              <a:headEnd type="triangle" w="med" len="med"/>
              <a:tailEnd/>
            </a:ln>
          </p:spPr>
          <p:txBody>
            <a:bodyPr/>
            <a:lstStyle/>
            <a:p>
              <a:endParaRPr lang="it-IT"/>
            </a:p>
          </p:txBody>
        </p:sp>
        <p:sp>
          <p:nvSpPr>
            <p:cNvPr id="12" name="Text Box 11"/>
            <p:cNvSpPr txBox="1">
              <a:spLocks noChangeArrowheads="1"/>
            </p:cNvSpPr>
            <p:nvPr/>
          </p:nvSpPr>
          <p:spPr bwMode="auto">
            <a:xfrm>
              <a:off x="17877408" y="11291168"/>
              <a:ext cx="1087438" cy="461963"/>
            </a:xfrm>
            <a:prstGeom prst="rect">
              <a:avLst/>
            </a:prstGeom>
            <a:noFill/>
            <a:ln w="12700">
              <a:noFill/>
              <a:miter lim="800000"/>
              <a:headEnd/>
              <a:tailEnd/>
            </a:ln>
          </p:spPr>
          <p:txBody>
            <a:bodyPr wrap="none">
              <a:spAutoFit/>
            </a:bodyPr>
            <a:lstStyle/>
            <a:p>
              <a:pPr eaLnBrk="0" hangingPunct="0">
                <a:defRPr/>
              </a:pPr>
              <a:r>
                <a:rPr lang="en-US" sz="2400" b="1" i="1" dirty="0">
                  <a:solidFill>
                    <a:srgbClr val="FF0000"/>
                  </a:solidFill>
                  <a:effectLst>
                    <a:outerShdw blurRad="38100" dist="38100" dir="2700000" algn="tl">
                      <a:srgbClr val="C0C0C0"/>
                    </a:outerShdw>
                  </a:effectLst>
                  <a:latin typeface="Calibri" pitchFamily="34" charset="0"/>
                  <a:ea typeface="MS PGothic" pitchFamily="34" charset="-128"/>
                </a:rPr>
                <a:t>WAVES</a:t>
              </a:r>
            </a:p>
          </p:txBody>
        </p:sp>
        <p:sp>
          <p:nvSpPr>
            <p:cNvPr id="13" name="Line 20"/>
            <p:cNvSpPr>
              <a:spLocks noChangeShapeType="1"/>
            </p:cNvSpPr>
            <p:nvPr/>
          </p:nvSpPr>
          <p:spPr bwMode="auto">
            <a:xfrm rot="18900000">
              <a:off x="13138721" y="11249893"/>
              <a:ext cx="288925" cy="976313"/>
            </a:xfrm>
            <a:prstGeom prst="line">
              <a:avLst/>
            </a:prstGeom>
            <a:noFill/>
            <a:ln w="44450">
              <a:solidFill>
                <a:schemeClr val="tx1"/>
              </a:solidFill>
              <a:prstDash val="solid"/>
              <a:round/>
              <a:headEnd/>
              <a:tailEnd type="triangle" w="med" len="med"/>
            </a:ln>
          </p:spPr>
          <p:txBody>
            <a:bodyPr/>
            <a:lstStyle/>
            <a:p>
              <a:endParaRPr lang="it-IT">
                <a:ln>
                  <a:solidFill>
                    <a:schemeClr val="tx1"/>
                  </a:solidFill>
                  <a:prstDash val="dash"/>
                </a:ln>
              </a:endParaRPr>
            </a:p>
          </p:txBody>
        </p:sp>
        <p:sp>
          <p:nvSpPr>
            <p:cNvPr id="14" name="Line 14"/>
            <p:cNvSpPr>
              <a:spLocks noChangeShapeType="1"/>
            </p:cNvSpPr>
            <p:nvPr/>
          </p:nvSpPr>
          <p:spPr bwMode="auto">
            <a:xfrm flipV="1">
              <a:off x="16580147" y="11507068"/>
              <a:ext cx="792436" cy="482476"/>
            </a:xfrm>
            <a:prstGeom prst="line">
              <a:avLst/>
            </a:prstGeom>
            <a:noFill/>
            <a:ln w="44450">
              <a:solidFill>
                <a:schemeClr val="tx1"/>
              </a:solidFill>
              <a:prstDash val="solid"/>
              <a:round/>
              <a:headEnd type="triangle" w="med" len="med"/>
              <a:tailEnd/>
            </a:ln>
          </p:spPr>
          <p:txBody>
            <a:bodyPr/>
            <a:lstStyle/>
            <a:p>
              <a:endParaRPr lang="it-IT"/>
            </a:p>
          </p:txBody>
        </p:sp>
        <p:sp>
          <p:nvSpPr>
            <p:cNvPr id="15" name="Text Box 13"/>
            <p:cNvSpPr txBox="1">
              <a:spLocks noChangeArrowheads="1"/>
            </p:cNvSpPr>
            <p:nvPr/>
          </p:nvSpPr>
          <p:spPr bwMode="auto">
            <a:xfrm rot="19628439">
              <a:off x="16453421" y="11819806"/>
              <a:ext cx="1192212" cy="307975"/>
            </a:xfrm>
            <a:prstGeom prst="rect">
              <a:avLst/>
            </a:prstGeom>
            <a:noFill/>
            <a:ln w="12700">
              <a:noFill/>
              <a:miter lim="800000"/>
              <a:headEnd/>
              <a:tailEnd/>
            </a:ln>
          </p:spPr>
          <p:txBody>
            <a:bodyPr wrap="none">
              <a:spAutoFit/>
            </a:bodyPr>
            <a:lstStyle/>
            <a:p>
              <a:pPr eaLnBrk="0" hangingPunct="0"/>
              <a:r>
                <a:rPr lang="en-US" sz="1400" dirty="0">
                  <a:latin typeface="Calibri" pitchFamily="34" charset="0"/>
                  <a:ea typeface="MS PGothic" pitchFamily="34" charset="-128"/>
                </a:rPr>
                <a:t>Bottom stress</a:t>
              </a:r>
            </a:p>
          </p:txBody>
        </p:sp>
        <p:sp>
          <p:nvSpPr>
            <p:cNvPr id="16" name="Text Box 13"/>
            <p:cNvSpPr txBox="1">
              <a:spLocks noChangeArrowheads="1"/>
            </p:cNvSpPr>
            <p:nvPr/>
          </p:nvSpPr>
          <p:spPr bwMode="auto">
            <a:xfrm rot="1582472">
              <a:off x="12454508" y="11795993"/>
              <a:ext cx="1400175" cy="307975"/>
            </a:xfrm>
            <a:prstGeom prst="rect">
              <a:avLst/>
            </a:prstGeom>
            <a:noFill/>
            <a:ln w="12700">
              <a:noFill/>
              <a:miter lim="800000"/>
              <a:headEnd/>
              <a:tailEnd/>
            </a:ln>
          </p:spPr>
          <p:txBody>
            <a:bodyPr>
              <a:spAutoFit/>
            </a:bodyPr>
            <a:lstStyle/>
            <a:p>
              <a:pPr algn="ctr" eaLnBrk="0" hangingPunct="0"/>
              <a:r>
                <a:rPr lang="en-US" sz="1400">
                  <a:latin typeface="Calibri" pitchFamily="34" charset="0"/>
                  <a:ea typeface="MS PGothic" pitchFamily="34" charset="-128"/>
                </a:rPr>
                <a:t>Bottom stress</a:t>
              </a:r>
            </a:p>
          </p:txBody>
        </p:sp>
        <p:pic>
          <p:nvPicPr>
            <p:cNvPr id="17" name="Picture 4" descr="C:\Users\User\Desktop\500m_example_susp_sed_uvbar.png"/>
            <p:cNvPicPr>
              <a:picLocks noChangeAspect="1" noChangeArrowheads="1"/>
            </p:cNvPicPr>
            <p:nvPr/>
          </p:nvPicPr>
          <p:blipFill>
            <a:blip r:embed="rId3" cstate="print"/>
            <a:srcRect l="10107" t="3600" r="8759" b="1801"/>
            <a:stretch>
              <a:fillRect/>
            </a:stretch>
          </p:blipFill>
          <p:spPr bwMode="auto">
            <a:xfrm>
              <a:off x="13772133" y="10354543"/>
              <a:ext cx="2474913" cy="2159000"/>
            </a:xfrm>
            <a:prstGeom prst="rect">
              <a:avLst/>
            </a:prstGeom>
            <a:noFill/>
            <a:ln w="9525">
              <a:noFill/>
              <a:miter lim="800000"/>
              <a:headEnd/>
              <a:tailEnd/>
            </a:ln>
          </p:spPr>
        </p:pic>
        <p:pic>
          <p:nvPicPr>
            <p:cNvPr id="18" name="Picture 5" descr="C:\Users\User\Desktop\500m_example_Hs_uvbar.png"/>
            <p:cNvPicPr>
              <a:picLocks noChangeAspect="1" noChangeArrowheads="1"/>
            </p:cNvPicPr>
            <p:nvPr/>
          </p:nvPicPr>
          <p:blipFill>
            <a:blip r:embed="rId4" cstate="print"/>
            <a:srcRect l="11455" t="3600" r="9433" b="3600"/>
            <a:stretch>
              <a:fillRect/>
            </a:stretch>
          </p:blipFill>
          <p:spPr bwMode="auto">
            <a:xfrm>
              <a:off x="16940187" y="9253240"/>
              <a:ext cx="2460625" cy="2160588"/>
            </a:xfrm>
            <a:prstGeom prst="rect">
              <a:avLst/>
            </a:prstGeom>
            <a:noFill/>
            <a:ln w="9525">
              <a:noFill/>
              <a:miter lim="800000"/>
              <a:headEnd/>
              <a:tailEnd/>
            </a:ln>
          </p:spPr>
        </p:pic>
        <p:pic>
          <p:nvPicPr>
            <p:cNvPr id="19" name="Picture 6" descr="C:\Users\User\Desktop\500m_example_windstressr.png"/>
            <p:cNvPicPr>
              <a:picLocks noChangeAspect="1" noChangeArrowheads="1"/>
            </p:cNvPicPr>
            <p:nvPr/>
          </p:nvPicPr>
          <p:blipFill>
            <a:blip r:embed="rId5" cstate="print"/>
            <a:srcRect l="8759" t="3600" r="8086" b="1801"/>
            <a:stretch>
              <a:fillRect/>
            </a:stretch>
          </p:blipFill>
          <p:spPr bwMode="auto">
            <a:xfrm>
              <a:off x="13756258" y="7597056"/>
              <a:ext cx="2536825" cy="2160587"/>
            </a:xfrm>
            <a:prstGeom prst="rect">
              <a:avLst/>
            </a:prstGeom>
            <a:noFill/>
            <a:ln w="9525">
              <a:noFill/>
              <a:miter lim="800000"/>
              <a:headEnd/>
              <a:tailEnd/>
            </a:ln>
          </p:spPr>
        </p:pic>
        <p:pic>
          <p:nvPicPr>
            <p:cNvPr id="20" name="Picture 7" descr="C:\Users\User\Desktop\500m_example_uvbar.png"/>
            <p:cNvPicPr>
              <a:picLocks noChangeAspect="1" noChangeArrowheads="1"/>
            </p:cNvPicPr>
            <p:nvPr/>
          </p:nvPicPr>
          <p:blipFill>
            <a:blip r:embed="rId6" cstate="print"/>
            <a:srcRect l="9433" t="3600" r="10780" b="1801"/>
            <a:stretch>
              <a:fillRect/>
            </a:stretch>
          </p:blipFill>
          <p:spPr bwMode="auto">
            <a:xfrm>
              <a:off x="10690125" y="9254480"/>
              <a:ext cx="2433638" cy="2159000"/>
            </a:xfrm>
            <a:prstGeom prst="rect">
              <a:avLst/>
            </a:prstGeom>
            <a:noFill/>
            <a:ln w="9525">
              <a:noFill/>
              <a:miter lim="800000"/>
              <a:headEnd/>
              <a:tailEnd/>
            </a:ln>
          </p:spPr>
        </p:pic>
        <p:sp>
          <p:nvSpPr>
            <p:cNvPr id="21" name="Text Box 13"/>
            <p:cNvSpPr txBox="1">
              <a:spLocks noChangeArrowheads="1"/>
            </p:cNvSpPr>
            <p:nvPr/>
          </p:nvSpPr>
          <p:spPr bwMode="auto">
            <a:xfrm rot="1749948">
              <a:off x="12664058" y="11297518"/>
              <a:ext cx="1400175" cy="307975"/>
            </a:xfrm>
            <a:prstGeom prst="rect">
              <a:avLst/>
            </a:prstGeom>
            <a:noFill/>
            <a:ln w="12700">
              <a:noFill/>
              <a:miter lim="800000"/>
              <a:headEnd/>
              <a:tailEnd/>
            </a:ln>
          </p:spPr>
          <p:txBody>
            <a:bodyPr>
              <a:spAutoFit/>
            </a:bodyPr>
            <a:lstStyle/>
            <a:p>
              <a:pPr algn="ctr" eaLnBrk="0" hangingPunct="0"/>
              <a:r>
                <a:rPr lang="en-US" sz="1400">
                  <a:latin typeface="Calibri" pitchFamily="34" charset="0"/>
                  <a:ea typeface="MS PGothic" pitchFamily="34" charset="-128"/>
                </a:rPr>
                <a:t>Currents</a:t>
              </a:r>
            </a:p>
          </p:txBody>
        </p:sp>
        <p:sp>
          <p:nvSpPr>
            <p:cNvPr id="22" name="Text Box 42"/>
            <p:cNvSpPr txBox="1">
              <a:spLocks noChangeArrowheads="1"/>
            </p:cNvSpPr>
            <p:nvPr/>
          </p:nvSpPr>
          <p:spPr bwMode="auto">
            <a:xfrm>
              <a:off x="13484796" y="12443693"/>
              <a:ext cx="3289300" cy="461963"/>
            </a:xfrm>
            <a:prstGeom prst="rect">
              <a:avLst/>
            </a:prstGeom>
            <a:noFill/>
            <a:ln w="12700">
              <a:noFill/>
              <a:miter lim="800000"/>
              <a:headEnd/>
              <a:tailEnd/>
            </a:ln>
          </p:spPr>
          <p:txBody>
            <a:bodyPr wrap="none">
              <a:spAutoFit/>
            </a:bodyPr>
            <a:lstStyle/>
            <a:p>
              <a:pPr eaLnBrk="0" hangingPunct="0">
                <a:defRPr/>
              </a:pPr>
              <a:r>
                <a:rPr lang="en-US" sz="2400" b="1" i="1" dirty="0">
                  <a:solidFill>
                    <a:srgbClr val="FF0000"/>
                  </a:solidFill>
                  <a:effectLst>
                    <a:outerShdw blurRad="38100" dist="38100" dir="2700000" algn="tl">
                      <a:srgbClr val="C0C0C0"/>
                    </a:outerShdw>
                  </a:effectLst>
                  <a:latin typeface="Calibri" pitchFamily="34" charset="0"/>
                  <a:ea typeface="MS PGothic" pitchFamily="34" charset="-128"/>
                </a:rPr>
                <a:t>SEDIMENTS (BIOLOGY…)</a:t>
              </a:r>
            </a:p>
          </p:txBody>
        </p:sp>
        <p:sp>
          <p:nvSpPr>
            <p:cNvPr id="23" name="Text Box 17"/>
            <p:cNvSpPr txBox="1">
              <a:spLocks noChangeArrowheads="1"/>
            </p:cNvSpPr>
            <p:nvPr/>
          </p:nvSpPr>
          <p:spPr bwMode="auto">
            <a:xfrm rot="18945751">
              <a:off x="12081251" y="8005041"/>
              <a:ext cx="2089150" cy="738664"/>
            </a:xfrm>
            <a:prstGeom prst="rect">
              <a:avLst/>
            </a:prstGeom>
            <a:noFill/>
            <a:ln w="12700">
              <a:noFill/>
              <a:miter lim="800000"/>
              <a:headEnd/>
              <a:tailEnd/>
            </a:ln>
          </p:spPr>
          <p:txBody>
            <a:bodyPr>
              <a:spAutoFit/>
            </a:bodyPr>
            <a:lstStyle/>
            <a:p>
              <a:pPr eaLnBrk="0" hangingPunct="0"/>
              <a:r>
                <a:rPr lang="en-US" sz="1400" dirty="0" err="1" smtClean="0">
                  <a:latin typeface="Calibri" pitchFamily="34" charset="0"/>
                  <a:ea typeface="MS PGothic" pitchFamily="34" charset="-128"/>
                  <a:cs typeface="Calibri" pitchFamily="34" charset="0"/>
                </a:rPr>
                <a:t>UV</a:t>
              </a:r>
              <a:r>
                <a:rPr lang="en-US" sz="1400" baseline="-25000" dirty="0" err="1" smtClean="0">
                  <a:latin typeface="Calibri" pitchFamily="34" charset="0"/>
                  <a:ea typeface="MS PGothic" pitchFamily="34" charset="-128"/>
                  <a:cs typeface="Calibri" pitchFamily="34" charset="0"/>
                </a:rPr>
                <a:t>wind</a:t>
              </a:r>
              <a:r>
                <a:rPr lang="en-US" sz="1400" dirty="0">
                  <a:latin typeface="Calibri" pitchFamily="34" charset="0"/>
                  <a:ea typeface="MS PGothic" pitchFamily="34" charset="-128"/>
                  <a:cs typeface="Calibri" pitchFamily="34" charset="0"/>
                </a:rPr>
                <a:t>, </a:t>
              </a:r>
              <a:r>
                <a:rPr lang="en-US" sz="1400" dirty="0" err="1" smtClean="0">
                  <a:latin typeface="Calibri" pitchFamily="34" charset="0"/>
                  <a:ea typeface="MS PGothic" pitchFamily="34" charset="-128"/>
                  <a:cs typeface="Calibri" pitchFamily="34" charset="0"/>
                </a:rPr>
                <a:t>P</a:t>
              </a:r>
              <a:r>
                <a:rPr lang="en-US" sz="1400" baseline="-25000" dirty="0" err="1" smtClean="0">
                  <a:latin typeface="Calibri" pitchFamily="34" charset="0"/>
                  <a:ea typeface="MS PGothic" pitchFamily="34" charset="-128"/>
                  <a:cs typeface="Calibri" pitchFamily="34" charset="0"/>
                </a:rPr>
                <a:t>atm</a:t>
              </a:r>
              <a:r>
                <a:rPr lang="en-US" sz="1400" dirty="0">
                  <a:latin typeface="Calibri" pitchFamily="34" charset="0"/>
                  <a:ea typeface="MS PGothic" pitchFamily="34" charset="-128"/>
                  <a:cs typeface="Calibri" pitchFamily="34" charset="0"/>
                </a:rPr>
                <a:t>, RH, </a:t>
              </a:r>
              <a:r>
                <a:rPr lang="en-US" sz="1400" dirty="0" err="1">
                  <a:latin typeface="Calibri" pitchFamily="34" charset="0"/>
                  <a:ea typeface="MS PGothic" pitchFamily="34" charset="-128"/>
                  <a:cs typeface="Calibri" pitchFamily="34" charset="0"/>
                </a:rPr>
                <a:t>T</a:t>
              </a:r>
              <a:r>
                <a:rPr lang="en-US" sz="1400" baseline="-25000" dirty="0" err="1">
                  <a:latin typeface="Calibri" pitchFamily="34" charset="0"/>
                  <a:ea typeface="MS PGothic" pitchFamily="34" charset="-128"/>
                  <a:cs typeface="Calibri" pitchFamily="34" charset="0"/>
                </a:rPr>
                <a:t>air</a:t>
              </a:r>
              <a:r>
                <a:rPr lang="en-US" sz="1400" dirty="0">
                  <a:latin typeface="Calibri" pitchFamily="34" charset="0"/>
                  <a:ea typeface="MS PGothic" pitchFamily="34" charset="-128"/>
                  <a:cs typeface="Calibri" pitchFamily="34" charset="0"/>
                </a:rPr>
                <a:t>, cloud, rain, </a:t>
              </a:r>
              <a:r>
                <a:rPr lang="en-US" sz="1400" dirty="0" err="1">
                  <a:latin typeface="Calibri" pitchFamily="34" charset="0"/>
                  <a:ea typeface="MS PGothic" pitchFamily="34" charset="-128"/>
                  <a:cs typeface="Calibri" pitchFamily="34" charset="0"/>
                </a:rPr>
                <a:t>evap</a:t>
              </a:r>
              <a:r>
                <a:rPr lang="en-US" sz="1400" dirty="0">
                  <a:latin typeface="Calibri" pitchFamily="34" charset="0"/>
                  <a:ea typeface="MS PGothic" pitchFamily="34" charset="-128"/>
                  <a:cs typeface="Calibri" pitchFamily="34" charset="0"/>
                </a:rPr>
                <a:t>, </a:t>
              </a:r>
              <a:r>
                <a:rPr lang="en-US" sz="1400" dirty="0" err="1">
                  <a:latin typeface="Calibri" pitchFamily="34" charset="0"/>
                  <a:ea typeface="MS PGothic" pitchFamily="34" charset="-128"/>
                  <a:cs typeface="Calibri" pitchFamily="34" charset="0"/>
                </a:rPr>
                <a:t>SWrad</a:t>
              </a:r>
              <a:r>
                <a:rPr lang="en-US" sz="1400" dirty="0">
                  <a:latin typeface="Calibri" pitchFamily="34" charset="0"/>
                  <a:ea typeface="MS PGothic" pitchFamily="34" charset="-128"/>
                  <a:cs typeface="Calibri" pitchFamily="34" charset="0"/>
                </a:rPr>
                <a:t>, </a:t>
              </a:r>
              <a:r>
                <a:rPr lang="en-US" sz="1400" dirty="0" err="1" smtClean="0">
                  <a:latin typeface="Calibri" pitchFamily="34" charset="0"/>
                  <a:ea typeface="MS PGothic" pitchFamily="34" charset="-128"/>
                  <a:cs typeface="Calibri" pitchFamily="34" charset="0"/>
                </a:rPr>
                <a:t>LWrad</a:t>
              </a:r>
              <a:r>
                <a:rPr lang="en-US" sz="1400" dirty="0">
                  <a:latin typeface="Calibri" pitchFamily="34" charset="0"/>
                  <a:ea typeface="MS PGothic" pitchFamily="34" charset="-128"/>
                  <a:cs typeface="Calibri" pitchFamily="34" charset="0"/>
                </a:rPr>
                <a:t>, LH, HFX, </a:t>
              </a:r>
              <a:r>
                <a:rPr lang="en-US" sz="1400" dirty="0" err="1" smtClean="0">
                  <a:latin typeface="Calibri" pitchFamily="34" charset="0"/>
                  <a:ea typeface="MS PGothic" pitchFamily="34" charset="-128"/>
                  <a:cs typeface="Calibri" pitchFamily="34" charset="0"/>
                </a:rPr>
                <a:t>UV</a:t>
              </a:r>
              <a:r>
                <a:rPr lang="en-US" sz="1400" baseline="-25000" dirty="0" err="1" smtClean="0">
                  <a:latin typeface="Calibri" pitchFamily="34" charset="0"/>
                  <a:ea typeface="MS PGothic" pitchFamily="34" charset="-128"/>
                  <a:cs typeface="Calibri" pitchFamily="34" charset="0"/>
                </a:rPr>
                <a:t>stress</a:t>
              </a:r>
              <a:endParaRPr lang="en-US" sz="1400" baseline="-25000" dirty="0">
                <a:latin typeface="Calibri" pitchFamily="34" charset="0"/>
                <a:ea typeface="MS PGothic" pitchFamily="34" charset="-128"/>
                <a:cs typeface="Calibri" pitchFamily="34" charset="0"/>
              </a:endParaRPr>
            </a:p>
          </p:txBody>
        </p:sp>
        <p:sp>
          <p:nvSpPr>
            <p:cNvPr id="24" name="Text Box 23"/>
            <p:cNvSpPr txBox="1">
              <a:spLocks noChangeArrowheads="1"/>
            </p:cNvSpPr>
            <p:nvPr/>
          </p:nvSpPr>
          <p:spPr bwMode="auto">
            <a:xfrm rot="2586794">
              <a:off x="16569114" y="8394706"/>
              <a:ext cx="770028" cy="307777"/>
            </a:xfrm>
            <a:prstGeom prst="rect">
              <a:avLst/>
            </a:prstGeom>
            <a:noFill/>
            <a:ln w="12700">
              <a:noFill/>
              <a:miter lim="800000"/>
              <a:headEnd/>
              <a:tailEnd/>
            </a:ln>
          </p:spPr>
          <p:txBody>
            <a:bodyPr wrap="square">
              <a:spAutoFit/>
            </a:bodyPr>
            <a:lstStyle/>
            <a:p>
              <a:pPr eaLnBrk="0" hangingPunct="0"/>
              <a:r>
                <a:rPr lang="en-US" sz="1400" dirty="0" err="1" smtClean="0">
                  <a:latin typeface="Calibri" pitchFamily="34" charset="0"/>
                  <a:ea typeface="MS PGothic" pitchFamily="34" charset="-128"/>
                </a:rPr>
                <a:t>UV</a:t>
              </a:r>
              <a:r>
                <a:rPr lang="en-US" sz="1400" baseline="-25000" dirty="0" err="1" smtClean="0">
                  <a:latin typeface="Calibri" pitchFamily="34" charset="0"/>
                  <a:ea typeface="MS PGothic" pitchFamily="34" charset="-128"/>
                </a:rPr>
                <a:t>wind</a:t>
              </a:r>
              <a:endParaRPr lang="en-US" sz="1400" dirty="0">
                <a:latin typeface="Calibri" pitchFamily="34" charset="0"/>
                <a:ea typeface="MS PGothic" pitchFamily="34" charset="-128"/>
              </a:endParaRPr>
            </a:p>
          </p:txBody>
        </p:sp>
        <p:sp>
          <p:nvSpPr>
            <p:cNvPr id="25" name="Text Box 15"/>
            <p:cNvSpPr txBox="1">
              <a:spLocks noChangeArrowheads="1"/>
            </p:cNvSpPr>
            <p:nvPr/>
          </p:nvSpPr>
          <p:spPr bwMode="auto">
            <a:xfrm>
              <a:off x="14995971" y="9613280"/>
              <a:ext cx="2232248" cy="523220"/>
            </a:xfrm>
            <a:prstGeom prst="rect">
              <a:avLst/>
            </a:prstGeom>
            <a:noFill/>
            <a:ln w="12700">
              <a:noFill/>
              <a:miter lim="800000"/>
              <a:headEnd/>
              <a:tailEnd/>
            </a:ln>
          </p:spPr>
          <p:txBody>
            <a:bodyPr wrap="square">
              <a:spAutoFit/>
            </a:bodyPr>
            <a:lstStyle/>
            <a:p>
              <a:pPr eaLnBrk="0" hangingPunct="0"/>
              <a:r>
                <a:rPr lang="en-US" sz="1400" dirty="0" err="1">
                  <a:latin typeface="Calibri" pitchFamily="34" charset="0"/>
                  <a:ea typeface="MS PGothic" pitchFamily="34" charset="-128"/>
                </a:rPr>
                <a:t>H</a:t>
              </a:r>
              <a:r>
                <a:rPr lang="en-US" sz="1400" baseline="-25000" dirty="0" err="1">
                  <a:latin typeface="Calibri" pitchFamily="34" charset="0"/>
                  <a:ea typeface="MS PGothic" pitchFamily="34" charset="-128"/>
                </a:rPr>
                <a:t>wave</a:t>
              </a:r>
              <a:r>
                <a:rPr lang="en-US" sz="1400" dirty="0">
                  <a:latin typeface="Calibri" pitchFamily="34" charset="0"/>
                  <a:ea typeface="MS PGothic" pitchFamily="34" charset="-128"/>
                </a:rPr>
                <a:t>, </a:t>
              </a:r>
              <a:r>
                <a:rPr lang="en-US" sz="1400" dirty="0" err="1">
                  <a:latin typeface="Calibri" pitchFamily="34" charset="0"/>
                  <a:ea typeface="MS PGothic" pitchFamily="34" charset="-128"/>
                </a:rPr>
                <a:t>L</a:t>
              </a:r>
              <a:r>
                <a:rPr lang="en-US" sz="1400" baseline="-25000" dirty="0" err="1">
                  <a:latin typeface="Calibri" pitchFamily="34" charset="0"/>
                  <a:ea typeface="MS PGothic" pitchFamily="34" charset="-128"/>
                </a:rPr>
                <a:t>wave</a:t>
              </a:r>
              <a:r>
                <a:rPr lang="en-US" sz="1400" dirty="0">
                  <a:latin typeface="Calibri" pitchFamily="34" charset="0"/>
                  <a:ea typeface="MS PGothic" pitchFamily="34" charset="-128"/>
                </a:rPr>
                <a:t>, </a:t>
              </a:r>
              <a:r>
                <a:rPr lang="en-US" sz="1400" dirty="0" err="1">
                  <a:latin typeface="Calibri" pitchFamily="34" charset="0"/>
                  <a:ea typeface="MS PGothic" pitchFamily="34" charset="-128"/>
                </a:rPr>
                <a:t>D</a:t>
              </a:r>
              <a:r>
                <a:rPr lang="en-US" sz="1400" baseline="-25000" dirty="0" err="1">
                  <a:latin typeface="Calibri" pitchFamily="34" charset="0"/>
                  <a:ea typeface="MS PGothic" pitchFamily="34" charset="-128"/>
                </a:rPr>
                <a:t>wave</a:t>
              </a:r>
              <a:r>
                <a:rPr lang="en-US" sz="1400" dirty="0">
                  <a:latin typeface="Calibri" pitchFamily="34" charset="0"/>
                  <a:ea typeface="MS PGothic" pitchFamily="34" charset="-128"/>
                </a:rPr>
                <a:t>,</a:t>
              </a:r>
            </a:p>
            <a:p>
              <a:pPr eaLnBrk="0" hangingPunct="0"/>
              <a:r>
                <a:rPr lang="en-US" sz="1400" dirty="0" err="1" smtClean="0">
                  <a:latin typeface="Calibri" pitchFamily="34" charset="0"/>
                  <a:ea typeface="MS PGothic" pitchFamily="34" charset="-128"/>
                </a:rPr>
                <a:t>Tp</a:t>
              </a:r>
              <a:r>
                <a:rPr lang="en-US" sz="1400" baseline="-25000" dirty="0" err="1" smtClean="0">
                  <a:latin typeface="Calibri" pitchFamily="34" charset="0"/>
                  <a:ea typeface="MS PGothic" pitchFamily="34" charset="-128"/>
                </a:rPr>
                <a:t>surf</a:t>
              </a:r>
              <a:r>
                <a:rPr lang="en-US" sz="1400" dirty="0" smtClean="0">
                  <a:latin typeface="Calibri" pitchFamily="34" charset="0"/>
                  <a:ea typeface="MS PGothic" pitchFamily="34" charset="-128"/>
                </a:rPr>
                <a:t>, </a:t>
              </a:r>
              <a:r>
                <a:rPr lang="en-US" sz="1400" dirty="0" err="1">
                  <a:latin typeface="Calibri" pitchFamily="34" charset="0"/>
                  <a:ea typeface="MS PGothic" pitchFamily="34" charset="-128"/>
                </a:rPr>
                <a:t>Tm</a:t>
              </a:r>
              <a:r>
                <a:rPr lang="en-US" sz="1400" baseline="-25000" dirty="0" err="1">
                  <a:latin typeface="Calibri" pitchFamily="34" charset="0"/>
                  <a:ea typeface="MS PGothic" pitchFamily="34" charset="-128"/>
                </a:rPr>
                <a:t>bott</a:t>
              </a:r>
              <a:r>
                <a:rPr lang="en-US" sz="1400" dirty="0">
                  <a:latin typeface="Calibri" pitchFamily="34" charset="0"/>
                  <a:ea typeface="MS PGothic" pitchFamily="34" charset="-128"/>
                </a:rPr>
                <a:t>, </a:t>
              </a:r>
              <a:r>
                <a:rPr lang="en-US" sz="1400" dirty="0" err="1">
                  <a:latin typeface="Calibri" pitchFamily="34" charset="0"/>
                  <a:ea typeface="MS PGothic" pitchFamily="34" charset="-128"/>
                </a:rPr>
                <a:t>Q</a:t>
              </a:r>
              <a:r>
                <a:rPr lang="en-US" sz="1400" baseline="-25000" dirty="0" err="1">
                  <a:latin typeface="Calibri" pitchFamily="34" charset="0"/>
                  <a:ea typeface="MS PGothic" pitchFamily="34" charset="-128"/>
                </a:rPr>
                <a:t>b</a:t>
              </a:r>
              <a:r>
                <a:rPr lang="en-US" sz="1400" dirty="0">
                  <a:latin typeface="Calibri" pitchFamily="34" charset="0"/>
                  <a:ea typeface="MS PGothic" pitchFamily="34" charset="-128"/>
                </a:rPr>
                <a:t>, </a:t>
              </a:r>
              <a:r>
                <a:rPr lang="en-US" sz="1400" dirty="0" err="1" smtClean="0">
                  <a:latin typeface="Calibri" pitchFamily="34" charset="0"/>
                  <a:ea typeface="MS PGothic" pitchFamily="34" charset="-128"/>
                </a:rPr>
                <a:t>Diss</a:t>
              </a:r>
              <a:r>
                <a:rPr lang="en-US" sz="1400" dirty="0" smtClean="0">
                  <a:latin typeface="Calibri" pitchFamily="34" charset="0"/>
                  <a:ea typeface="MS PGothic" pitchFamily="34" charset="-128"/>
                </a:rPr>
                <a:t>, </a:t>
              </a:r>
              <a:r>
                <a:rPr lang="en-US" sz="1400" dirty="0" err="1" smtClean="0">
                  <a:latin typeface="Calibri" pitchFamily="34" charset="0"/>
                  <a:ea typeface="MS PGothic" pitchFamily="34" charset="-128"/>
                </a:rPr>
                <a:t>UV</a:t>
              </a:r>
              <a:r>
                <a:rPr lang="en-US" sz="1400" baseline="-25000" dirty="0" err="1" smtClean="0">
                  <a:latin typeface="Calibri" pitchFamily="34" charset="0"/>
                  <a:ea typeface="MS PGothic" pitchFamily="34" charset="-128"/>
                </a:rPr>
                <a:t>bot</a:t>
              </a:r>
              <a:endParaRPr lang="en-US" sz="1400" baseline="-25000" dirty="0">
                <a:latin typeface="Calibri" pitchFamily="34" charset="0"/>
                <a:ea typeface="MS PGothic" pitchFamily="34" charset="-128"/>
              </a:endParaRPr>
            </a:p>
          </p:txBody>
        </p:sp>
        <p:sp>
          <p:nvSpPr>
            <p:cNvPr id="26" name="Text Box 13"/>
            <p:cNvSpPr txBox="1">
              <a:spLocks noChangeArrowheads="1"/>
            </p:cNvSpPr>
            <p:nvPr/>
          </p:nvSpPr>
          <p:spPr bwMode="auto">
            <a:xfrm>
              <a:off x="13123763" y="10045328"/>
              <a:ext cx="1320298" cy="307777"/>
            </a:xfrm>
            <a:prstGeom prst="rect">
              <a:avLst/>
            </a:prstGeom>
            <a:noFill/>
            <a:ln w="12700">
              <a:noFill/>
              <a:miter lim="800000"/>
              <a:headEnd/>
              <a:tailEnd/>
            </a:ln>
          </p:spPr>
          <p:txBody>
            <a:bodyPr wrap="none">
              <a:spAutoFit/>
            </a:bodyPr>
            <a:lstStyle/>
            <a:p>
              <a:pPr eaLnBrk="0" hangingPunct="0"/>
              <a:r>
                <a:rPr lang="en-US" sz="1400" dirty="0" smtClean="0">
                  <a:latin typeface="Calibri" pitchFamily="34" charset="0"/>
                  <a:ea typeface="MS PGothic" pitchFamily="34" charset="-128"/>
                </a:rPr>
                <a:t>UV</a:t>
              </a:r>
              <a:r>
                <a:rPr lang="en-US" sz="1400" baseline="-25000" dirty="0" smtClean="0">
                  <a:latin typeface="Calibri" pitchFamily="34" charset="0"/>
                  <a:ea typeface="MS PGothic" pitchFamily="34" charset="-128"/>
                </a:rPr>
                <a:t>s</a:t>
              </a:r>
              <a:r>
                <a:rPr lang="en-US" sz="1400" dirty="0" smtClean="0">
                  <a:latin typeface="Calibri" pitchFamily="34" charset="0"/>
                  <a:ea typeface="MS PGothic" pitchFamily="34" charset="-128"/>
                </a:rPr>
                <a:t>, </a:t>
              </a:r>
              <a:r>
                <a:rPr lang="en-US" sz="1400" dirty="0">
                  <a:latin typeface="Calibri" pitchFamily="34" charset="0"/>
                  <a:ea typeface="MS PGothic" pitchFamily="34" charset="-128"/>
                </a:rPr>
                <a:t>h, Zeta, Z</a:t>
              </a:r>
              <a:r>
                <a:rPr lang="en-US" sz="1400" baseline="-25000" dirty="0">
                  <a:latin typeface="Calibri" pitchFamily="34" charset="0"/>
                  <a:ea typeface="MS PGothic" pitchFamily="34" charset="-128"/>
                </a:rPr>
                <a:t>0</a:t>
              </a:r>
              <a:r>
                <a:rPr lang="en-US" sz="1400" dirty="0">
                  <a:latin typeface="Calibri" pitchFamily="34" charset="0"/>
                  <a:ea typeface="MS PGothic" pitchFamily="34" charset="-128"/>
                </a:rPr>
                <a:t> </a:t>
              </a:r>
            </a:p>
          </p:txBody>
        </p:sp>
        <p:sp>
          <p:nvSpPr>
            <p:cNvPr id="27" name="Text Box 10"/>
            <p:cNvSpPr txBox="1">
              <a:spLocks noChangeArrowheads="1"/>
            </p:cNvSpPr>
            <p:nvPr/>
          </p:nvSpPr>
          <p:spPr bwMode="auto">
            <a:xfrm>
              <a:off x="13987859" y="7237016"/>
              <a:ext cx="1947862" cy="461963"/>
            </a:xfrm>
            <a:prstGeom prst="rect">
              <a:avLst/>
            </a:prstGeom>
            <a:noFill/>
            <a:ln w="12700">
              <a:noFill/>
              <a:miter lim="800000"/>
              <a:headEnd/>
              <a:tailEnd/>
            </a:ln>
          </p:spPr>
          <p:txBody>
            <a:bodyPr wrap="none">
              <a:spAutoFit/>
            </a:bodyPr>
            <a:lstStyle/>
            <a:p>
              <a:pPr eaLnBrk="0" hangingPunct="0">
                <a:defRPr/>
              </a:pPr>
              <a:r>
                <a:rPr lang="en-US" sz="2400" b="1" i="1" dirty="0">
                  <a:solidFill>
                    <a:srgbClr val="FF0000"/>
                  </a:solidFill>
                  <a:effectLst>
                    <a:outerShdw blurRad="38100" dist="38100" dir="2700000" algn="tl">
                      <a:srgbClr val="C0C0C0"/>
                    </a:outerShdw>
                  </a:effectLst>
                  <a:latin typeface="Calibri" pitchFamily="34" charset="0"/>
                  <a:ea typeface="MS PGothic" pitchFamily="34" charset="-128"/>
                </a:rPr>
                <a:t>ATMOSPHERE</a:t>
              </a:r>
            </a:p>
          </p:txBody>
        </p:sp>
        <p:sp>
          <p:nvSpPr>
            <p:cNvPr id="28" name="Line 14"/>
            <p:cNvSpPr>
              <a:spLocks noChangeShapeType="1"/>
            </p:cNvSpPr>
            <p:nvPr/>
          </p:nvSpPr>
          <p:spPr bwMode="auto">
            <a:xfrm>
              <a:off x="13483803" y="9829304"/>
              <a:ext cx="1584176" cy="0"/>
            </a:xfrm>
            <a:prstGeom prst="line">
              <a:avLst/>
            </a:prstGeom>
            <a:noFill/>
            <a:ln w="44450">
              <a:solidFill>
                <a:schemeClr val="tx1"/>
              </a:solidFill>
              <a:round/>
              <a:headEnd type="triangle" w="med" len="med"/>
              <a:tailEnd/>
            </a:ln>
          </p:spPr>
          <p:txBody>
            <a:bodyPr/>
            <a:lstStyle/>
            <a:p>
              <a:endParaRPr lang="it-IT"/>
            </a:p>
          </p:txBody>
        </p:sp>
        <p:sp>
          <p:nvSpPr>
            <p:cNvPr id="29" name="Line 12"/>
            <p:cNvSpPr>
              <a:spLocks noChangeShapeType="1"/>
            </p:cNvSpPr>
            <p:nvPr/>
          </p:nvSpPr>
          <p:spPr bwMode="auto">
            <a:xfrm>
              <a:off x="14347899" y="10261352"/>
              <a:ext cx="1728192" cy="0"/>
            </a:xfrm>
            <a:prstGeom prst="line">
              <a:avLst/>
            </a:prstGeom>
            <a:noFill/>
            <a:ln w="44450">
              <a:solidFill>
                <a:schemeClr val="tx1"/>
              </a:solidFill>
              <a:round/>
              <a:headEnd/>
              <a:tailEnd type="triangle" w="med" len="med"/>
            </a:ln>
          </p:spPr>
          <p:txBody>
            <a:bodyPr/>
            <a:lstStyle/>
            <a:p>
              <a:endParaRPr lang="it-IT"/>
            </a:p>
          </p:txBody>
        </p:sp>
      </p:grpSp>
    </p:spTree>
    <p:extLst>
      <p:ext uri="{BB962C8B-B14F-4D97-AF65-F5344CB8AC3E}">
        <p14:creationId xmlns="" xmlns:p14="http://schemas.microsoft.com/office/powerpoint/2010/main" val="1594730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836712"/>
            <a:ext cx="8352928" cy="5478423"/>
          </a:xfrm>
          <a:prstGeom prst="rect">
            <a:avLst/>
          </a:prstGeom>
        </p:spPr>
        <p:txBody>
          <a:bodyPr wrap="square">
            <a:spAutoFit/>
          </a:bodyPr>
          <a:lstStyle/>
          <a:p>
            <a:pPr algn="just"/>
            <a:r>
              <a:rPr lang="en-GB" sz="2200" dirty="0" smtClean="0">
                <a:latin typeface="+mj-lt"/>
                <a:cs typeface="Cambria Math"/>
              </a:rPr>
              <a:t>Several recent efforts using this coupled approach...</a:t>
            </a:r>
            <a:endParaRPr lang="en-GB" sz="2200" dirty="0" smtClean="0">
              <a:latin typeface="+mn-lt"/>
              <a:cs typeface="Cambria Math"/>
            </a:endParaRPr>
          </a:p>
          <a:p>
            <a:pPr algn="just"/>
            <a:endParaRPr lang="en-GB" sz="2200" dirty="0" smtClean="0">
              <a:latin typeface="+mn-lt"/>
              <a:cs typeface="Cambria Math"/>
            </a:endParaRPr>
          </a:p>
          <a:p>
            <a:pPr algn="just"/>
            <a:r>
              <a:rPr lang="en-GB" u="sng" dirty="0" smtClean="0">
                <a:latin typeface="+mn-lt"/>
                <a:cs typeface="Cambria Math"/>
              </a:rPr>
              <a:t>WCI: effects on the wave-field</a:t>
            </a:r>
            <a:endParaRPr lang="en-GB" dirty="0" smtClean="0">
              <a:latin typeface="+mn-lt"/>
              <a:cs typeface="Cambria Math"/>
            </a:endParaRPr>
          </a:p>
          <a:p>
            <a:pPr algn="just"/>
            <a:r>
              <a:rPr lang="en-GB" dirty="0" smtClean="0">
                <a:latin typeface="+mn-lt"/>
                <a:cs typeface="Cambria Math"/>
              </a:rPr>
              <a:t>Benetazzo, Sclavo Bergamasco, Carniel, 2013. </a:t>
            </a:r>
            <a:r>
              <a:rPr lang="en-GB" i="1" dirty="0" smtClean="0">
                <a:latin typeface="+mn-lt"/>
                <a:cs typeface="Cambria Math"/>
              </a:rPr>
              <a:t>Ocean </a:t>
            </a:r>
            <a:r>
              <a:rPr lang="en-GB" i="1" dirty="0" err="1" smtClean="0">
                <a:latin typeface="+mn-lt"/>
                <a:cs typeface="Cambria Math"/>
              </a:rPr>
              <a:t>Modeling</a:t>
            </a:r>
            <a:r>
              <a:rPr lang="en-GB" dirty="0" smtClean="0">
                <a:latin typeface="+mn-lt"/>
                <a:cs typeface="Cambria Math"/>
              </a:rPr>
              <a:t>, 70</a:t>
            </a:r>
          </a:p>
          <a:p>
            <a:pPr algn="just"/>
            <a:endParaRPr lang="en-GB" dirty="0" smtClean="0">
              <a:latin typeface="+mn-lt"/>
              <a:cs typeface="Cambria Math"/>
            </a:endParaRPr>
          </a:p>
          <a:p>
            <a:pPr algn="just"/>
            <a:r>
              <a:rPr lang="en-GB" u="sng" dirty="0" smtClean="0">
                <a:latin typeface="+mn-lt"/>
                <a:cs typeface="Cambria Math"/>
              </a:rPr>
              <a:t>WCI: effects on suspended sediments</a:t>
            </a:r>
          </a:p>
          <a:p>
            <a:pPr algn="just"/>
            <a:r>
              <a:rPr lang="en-GB" dirty="0" smtClean="0">
                <a:latin typeface="+mn-lt"/>
                <a:cs typeface="Cambria Math"/>
              </a:rPr>
              <a:t>Sclavo, Carniel, Bergamasco, Falcieri et al., 2013. </a:t>
            </a:r>
            <a:r>
              <a:rPr lang="en-GB" i="1" dirty="0" smtClean="0">
                <a:latin typeface="+mn-lt"/>
                <a:cs typeface="Cambria Math"/>
              </a:rPr>
              <a:t>J. Coast. Res., </a:t>
            </a:r>
            <a:r>
              <a:rPr lang="en-GB" dirty="0" smtClean="0">
                <a:latin typeface="+mn-lt"/>
                <a:cs typeface="Cambria Math"/>
              </a:rPr>
              <a:t>65</a:t>
            </a:r>
            <a:r>
              <a:rPr lang="en-GB" i="1" dirty="0" smtClean="0">
                <a:latin typeface="+mn-lt"/>
                <a:cs typeface="Cambria Math"/>
              </a:rPr>
              <a:t> </a:t>
            </a:r>
          </a:p>
          <a:p>
            <a:pPr algn="just"/>
            <a:endParaRPr lang="en-GB" i="1" dirty="0" smtClean="0">
              <a:latin typeface="+mn-lt"/>
              <a:cs typeface="Cambria Math"/>
            </a:endParaRPr>
          </a:p>
          <a:p>
            <a:pPr algn="just"/>
            <a:r>
              <a:rPr lang="en-GB" u="sng" dirty="0" smtClean="0">
                <a:latin typeface="+mn-lt"/>
                <a:cs typeface="Cambria Math"/>
              </a:rPr>
              <a:t>Effects of DSW on southern margin reshaping</a:t>
            </a:r>
          </a:p>
          <a:p>
            <a:pPr algn="just"/>
            <a:r>
              <a:rPr lang="en-GB" dirty="0" smtClean="0">
                <a:latin typeface="+mn-lt"/>
                <a:cs typeface="Cambria Math"/>
              </a:rPr>
              <a:t>Bonaldo, Bergamasco, Falcieri, </a:t>
            </a:r>
            <a:r>
              <a:rPr lang="en-GB" dirty="0" err="1" smtClean="0">
                <a:latin typeface="+mn-lt"/>
                <a:cs typeface="Cambria Math"/>
              </a:rPr>
              <a:t>Trincardi</a:t>
            </a:r>
            <a:r>
              <a:rPr lang="en-GB" dirty="0" smtClean="0">
                <a:latin typeface="+mn-lt"/>
                <a:cs typeface="Cambria Math"/>
              </a:rPr>
              <a:t> and Carniel , 2014 (submitted </a:t>
            </a:r>
            <a:r>
              <a:rPr lang="en-GB" i="1" dirty="0" smtClean="0">
                <a:latin typeface="+mn-lt"/>
                <a:cs typeface="Cambria Math"/>
              </a:rPr>
              <a:t>Marine Geology</a:t>
            </a:r>
            <a:r>
              <a:rPr lang="en-GB" dirty="0" smtClean="0">
                <a:latin typeface="+mn-lt"/>
                <a:cs typeface="Cambria Math"/>
              </a:rPr>
              <a:t>)</a:t>
            </a:r>
          </a:p>
          <a:p>
            <a:pPr algn="just"/>
            <a:endParaRPr lang="en-GB" dirty="0" smtClean="0">
              <a:latin typeface="+mn-lt"/>
              <a:cs typeface="Cambria Math"/>
            </a:endParaRPr>
          </a:p>
          <a:p>
            <a:pPr algn="just"/>
            <a:r>
              <a:rPr lang="en-GB" u="sng" dirty="0" smtClean="0">
                <a:latin typeface="+mn-lt"/>
                <a:cs typeface="Cambria Math"/>
              </a:rPr>
              <a:t>Effects of DSW on </a:t>
            </a:r>
            <a:r>
              <a:rPr lang="en-GB" u="sng" dirty="0" smtClean="0">
                <a:latin typeface="+mn-lt"/>
                <a:cs typeface="Cambria Math"/>
              </a:rPr>
              <a:t>sediment fluxes in the Southern margin</a:t>
            </a:r>
            <a:endParaRPr lang="en-GB" u="sng" dirty="0" smtClean="0">
              <a:latin typeface="+mn-lt"/>
              <a:cs typeface="Cambria Math"/>
            </a:endParaRPr>
          </a:p>
          <a:p>
            <a:pPr algn="just"/>
            <a:r>
              <a:rPr lang="en-GB" dirty="0" smtClean="0">
                <a:latin typeface="+mn-lt"/>
                <a:cs typeface="Cambria Math"/>
              </a:rPr>
              <a:t>Carniel, Benetazzo, Falcieri et al., </a:t>
            </a:r>
            <a:r>
              <a:rPr lang="en-GB" dirty="0" smtClean="0">
                <a:latin typeface="+mn-lt"/>
                <a:cs typeface="Cambria Math"/>
              </a:rPr>
              <a:t>2014 (submitted </a:t>
            </a:r>
            <a:r>
              <a:rPr lang="en-GB" i="1" dirty="0" smtClean="0">
                <a:latin typeface="+mn-lt"/>
                <a:cs typeface="Cambria Math"/>
              </a:rPr>
              <a:t>Marine Geology</a:t>
            </a:r>
            <a:r>
              <a:rPr lang="en-GB" dirty="0" smtClean="0">
                <a:latin typeface="+mn-lt"/>
                <a:cs typeface="Cambria Math"/>
              </a:rPr>
              <a:t>)</a:t>
            </a:r>
          </a:p>
          <a:p>
            <a:pPr algn="just"/>
            <a:endParaRPr lang="en-GB" dirty="0" smtClean="0">
              <a:latin typeface="+mn-lt"/>
              <a:cs typeface="Cambria Math"/>
            </a:endParaRPr>
          </a:p>
          <a:p>
            <a:pPr algn="just"/>
            <a:r>
              <a:rPr lang="en-GB" dirty="0" smtClean="0">
                <a:latin typeface="+mn-lt"/>
                <a:cs typeface="Cambria Math"/>
              </a:rPr>
              <a:t>In this talk, we will refer to </a:t>
            </a:r>
          </a:p>
          <a:p>
            <a:pPr algn="just"/>
            <a:endParaRPr lang="en-GB" dirty="0" smtClean="0">
              <a:latin typeface="+mn-lt"/>
              <a:cs typeface="Cambria Math"/>
            </a:endParaRPr>
          </a:p>
          <a:p>
            <a:pPr algn="just"/>
            <a:r>
              <a:rPr lang="en-GB" dirty="0" smtClean="0">
                <a:latin typeface="+mn-lt"/>
                <a:cs typeface="Cambria Math"/>
              </a:rPr>
              <a:t>Benetazzo, Bergamasco, Falcieri</a:t>
            </a:r>
            <a:r>
              <a:rPr lang="en-GB" dirty="0" smtClean="0">
                <a:latin typeface="+mn-lt"/>
                <a:cs typeface="Cambria Math"/>
              </a:rPr>
              <a:t> </a:t>
            </a:r>
            <a:r>
              <a:rPr lang="en-GB" dirty="0" smtClean="0">
                <a:latin typeface="+mn-lt"/>
                <a:cs typeface="Cambria Math"/>
              </a:rPr>
              <a:t>and Carniel 2014. The response of the Adriatic Sea to an intense CAO: basin renewal, dense water masses, near-bottom dynamics, and effects of ocean-wave coupling. (in revision, </a:t>
            </a:r>
            <a:r>
              <a:rPr lang="en-GB" i="1" dirty="0" smtClean="0">
                <a:latin typeface="+mn-lt"/>
                <a:cs typeface="Cambria Math"/>
              </a:rPr>
              <a:t>Progress in Oceanography</a:t>
            </a:r>
            <a:r>
              <a:rPr lang="en-GB" dirty="0" smtClean="0">
                <a:latin typeface="+mn-lt"/>
                <a:cs typeface="Cambria Math"/>
              </a:rPr>
              <a:t>)</a:t>
            </a:r>
            <a:endParaRPr lang="en-GB" dirty="0" smtClean="0">
              <a:latin typeface="+mn-lt"/>
              <a:cs typeface="Cambria Math"/>
            </a:endParaRPr>
          </a:p>
        </p:txBody>
      </p:sp>
      <p:sp>
        <p:nvSpPr>
          <p:cNvPr id="5" name="CasellaDiTesto 4"/>
          <p:cNvSpPr txBox="1"/>
          <p:nvPr/>
        </p:nvSpPr>
        <p:spPr>
          <a:xfrm>
            <a:off x="2123728" y="159023"/>
            <a:ext cx="5256584" cy="461665"/>
          </a:xfrm>
          <a:prstGeom prst="rect">
            <a:avLst/>
          </a:prstGeom>
          <a:noFill/>
        </p:spPr>
        <p:txBody>
          <a:bodyPr wrap="square" rtlCol="0">
            <a:spAutoFit/>
          </a:bodyPr>
          <a:lstStyle/>
          <a:p>
            <a:pPr algn="r"/>
            <a:r>
              <a:rPr lang="en-GB" sz="2400" b="1" dirty="0" err="1" smtClean="0">
                <a:solidFill>
                  <a:srgbClr val="FFFF00"/>
                </a:solidFill>
                <a:latin typeface="+mj-lt"/>
              </a:rPr>
              <a:t>Modeling</a:t>
            </a:r>
            <a:r>
              <a:rPr lang="en-GB" sz="2400" b="1" dirty="0" smtClean="0">
                <a:solidFill>
                  <a:srgbClr val="FFFF00"/>
                </a:solidFill>
                <a:latin typeface="+mj-lt"/>
              </a:rPr>
              <a:t> Approach</a:t>
            </a:r>
            <a:endParaRPr lang="en-GB" sz="2400" b="1" dirty="0">
              <a:solidFill>
                <a:srgbClr val="FFFF00"/>
              </a:solidFill>
              <a:latin typeface="+mj-lt"/>
            </a:endParaRPr>
          </a:p>
        </p:txBody>
      </p:sp>
    </p:spTree>
    <p:extLst>
      <p:ext uri="{BB962C8B-B14F-4D97-AF65-F5344CB8AC3E}">
        <p14:creationId xmlns="" xmlns:p14="http://schemas.microsoft.com/office/powerpoint/2010/main" val="1594730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3" cstate="print"/>
          <a:stretch>
            <a:fillRect/>
          </a:stretch>
        </p:blipFill>
        <p:spPr>
          <a:xfrm>
            <a:off x="162320" y="1340768"/>
            <a:ext cx="5692081" cy="3096344"/>
          </a:xfrm>
          <a:prstGeom prst="rect">
            <a:avLst/>
          </a:prstGeom>
        </p:spPr>
      </p:pic>
      <p:pic>
        <p:nvPicPr>
          <p:cNvPr id="9" name="Immagine 8" descr="Piattaforma CNR Ve (8).JPG"/>
          <p:cNvPicPr/>
          <p:nvPr/>
        </p:nvPicPr>
        <p:blipFill>
          <a:blip r:embed="rId4" cstate="print">
            <a:extLst>
              <a:ext uri="{28A0092B-C50C-407E-A947-70E740481C1C}">
                <a14:useLocalDpi xmlns="" xmlns:a14="http://schemas.microsoft.com/office/drawing/2010/main" val="0"/>
              </a:ext>
            </a:extLst>
          </a:blip>
          <a:srcRect t="13027" b="13027"/>
          <a:stretch>
            <a:fillRect/>
          </a:stretch>
        </p:blipFill>
        <p:spPr>
          <a:xfrm>
            <a:off x="5809783" y="4135431"/>
            <a:ext cx="3096345" cy="2520281"/>
          </a:xfrm>
          <a:prstGeom prst="rect">
            <a:avLst/>
          </a:prstGeom>
        </p:spPr>
      </p:pic>
      <p:sp>
        <p:nvSpPr>
          <p:cNvPr id="5" name="Ovale 4"/>
          <p:cNvSpPr/>
          <p:nvPr/>
        </p:nvSpPr>
        <p:spPr>
          <a:xfrm>
            <a:off x="144016" y="1772816"/>
            <a:ext cx="2411760" cy="100811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noFill/>
            </a:endParaRPr>
          </a:p>
        </p:txBody>
      </p:sp>
      <p:sp>
        <p:nvSpPr>
          <p:cNvPr id="6" name="Rettangolo 5"/>
          <p:cNvSpPr/>
          <p:nvPr/>
        </p:nvSpPr>
        <p:spPr>
          <a:xfrm>
            <a:off x="5868144" y="1665382"/>
            <a:ext cx="2952328" cy="2462213"/>
          </a:xfrm>
          <a:prstGeom prst="rect">
            <a:avLst/>
          </a:prstGeom>
        </p:spPr>
        <p:txBody>
          <a:bodyPr wrap="square">
            <a:spAutoFit/>
          </a:bodyPr>
          <a:lstStyle/>
          <a:p>
            <a:pPr algn="just"/>
            <a:r>
              <a:rPr lang="en-GB" sz="2200" dirty="0" smtClean="0">
                <a:latin typeface="+mj-lt"/>
                <a:cs typeface="Cambria Math"/>
              </a:rPr>
              <a:t>= </a:t>
            </a:r>
            <a:r>
              <a:rPr lang="en-GB" sz="2200" dirty="0" err="1" smtClean="0">
                <a:latin typeface="+mj-lt"/>
                <a:cs typeface="Cambria Math"/>
              </a:rPr>
              <a:t>modeled</a:t>
            </a:r>
            <a:r>
              <a:rPr lang="en-GB" sz="2200" dirty="0" smtClean="0">
                <a:latin typeface="+mj-lt"/>
                <a:cs typeface="Cambria Math"/>
              </a:rPr>
              <a:t> T air and U10 are very good </a:t>
            </a:r>
            <a:r>
              <a:rPr lang="en-GB" sz="2200" dirty="0" err="1" smtClean="0">
                <a:latin typeface="+mj-lt"/>
                <a:cs typeface="Cambria Math"/>
              </a:rPr>
              <a:t>w.r.t</a:t>
            </a:r>
            <a:r>
              <a:rPr lang="en-GB" sz="2200" dirty="0" smtClean="0">
                <a:latin typeface="+mj-lt"/>
                <a:cs typeface="Cambria Math"/>
              </a:rPr>
              <a:t>. Data</a:t>
            </a:r>
          </a:p>
          <a:p>
            <a:pPr algn="just"/>
            <a:r>
              <a:rPr lang="en-GB" sz="2200" dirty="0" smtClean="0">
                <a:latin typeface="+mj-lt"/>
                <a:cs typeface="Cambria Math"/>
              </a:rPr>
              <a:t>= generally, COSMO slightly “colder and faster”</a:t>
            </a:r>
          </a:p>
          <a:p>
            <a:pPr algn="just"/>
            <a:endParaRPr lang="en-GB" sz="2200" dirty="0" smtClean="0">
              <a:latin typeface="+mj-lt"/>
              <a:cs typeface="Cambria Math"/>
            </a:endParaRPr>
          </a:p>
        </p:txBody>
      </p:sp>
      <p:sp>
        <p:nvSpPr>
          <p:cNvPr id="7" name="Ovale 6"/>
          <p:cNvSpPr/>
          <p:nvPr/>
        </p:nvSpPr>
        <p:spPr>
          <a:xfrm>
            <a:off x="-36512" y="2708920"/>
            <a:ext cx="2736304" cy="194421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noFill/>
            </a:endParaRPr>
          </a:p>
        </p:txBody>
      </p:sp>
      <p:sp>
        <p:nvSpPr>
          <p:cNvPr id="10" name="Rettangolo 9"/>
          <p:cNvSpPr/>
          <p:nvPr/>
        </p:nvSpPr>
        <p:spPr>
          <a:xfrm>
            <a:off x="395536" y="4725144"/>
            <a:ext cx="4968552" cy="1446550"/>
          </a:xfrm>
          <a:prstGeom prst="rect">
            <a:avLst/>
          </a:prstGeom>
        </p:spPr>
        <p:txBody>
          <a:bodyPr wrap="square">
            <a:spAutoFit/>
          </a:bodyPr>
          <a:lstStyle/>
          <a:p>
            <a:pPr algn="just"/>
            <a:r>
              <a:rPr lang="en-GB" sz="2200" dirty="0" smtClean="0">
                <a:latin typeface="+mj-lt"/>
                <a:cs typeface="Cambria Math"/>
              </a:rPr>
              <a:t>=T&amp;S data suffer from </a:t>
            </a:r>
            <a:r>
              <a:rPr lang="en-GB" sz="2200" dirty="0" smtClean="0">
                <a:latin typeface="+mj-lt"/>
                <a:cs typeface="Cambria Math"/>
              </a:rPr>
              <a:t>an “endemic” </a:t>
            </a:r>
            <a:r>
              <a:rPr lang="en-GB" sz="2200" dirty="0" smtClean="0">
                <a:latin typeface="+mj-lt"/>
                <a:cs typeface="Cambria Math"/>
              </a:rPr>
              <a:t>bias due to </a:t>
            </a:r>
            <a:r>
              <a:rPr lang="en-GB" sz="2200" dirty="0" smtClean="0">
                <a:latin typeface="+mj-lt"/>
                <a:cs typeface="Cambria Math"/>
              </a:rPr>
              <a:t>I.C. (2000 initialization</a:t>
            </a:r>
            <a:r>
              <a:rPr lang="en-GB" sz="2200" dirty="0" smtClean="0">
                <a:latin typeface="+mj-lt"/>
                <a:cs typeface="Cambria Math"/>
              </a:rPr>
              <a:t>, models adopted...)</a:t>
            </a:r>
          </a:p>
          <a:p>
            <a:pPr algn="just"/>
            <a:r>
              <a:rPr lang="en-GB" sz="2200" dirty="0" smtClean="0">
                <a:latin typeface="+mj-lt"/>
                <a:cs typeface="Cambria Math"/>
              </a:rPr>
              <a:t>= waves are well reproduced</a:t>
            </a:r>
            <a:endParaRPr lang="en-GB" sz="2200" dirty="0" smtClean="0">
              <a:latin typeface="+mj-lt"/>
              <a:cs typeface="Cambria Math"/>
            </a:endParaRPr>
          </a:p>
        </p:txBody>
      </p:sp>
      <p:sp>
        <p:nvSpPr>
          <p:cNvPr id="11" name="CasellaDiTesto 10"/>
          <p:cNvSpPr txBox="1"/>
          <p:nvPr/>
        </p:nvSpPr>
        <p:spPr>
          <a:xfrm>
            <a:off x="3491880" y="-4737"/>
            <a:ext cx="5256584" cy="769441"/>
          </a:xfrm>
          <a:prstGeom prst="rect">
            <a:avLst/>
          </a:prstGeom>
          <a:noFill/>
        </p:spPr>
        <p:txBody>
          <a:bodyPr wrap="square" rtlCol="0">
            <a:spAutoFit/>
          </a:bodyPr>
          <a:lstStyle/>
          <a:p>
            <a:pPr algn="r"/>
            <a:r>
              <a:rPr lang="en-GB" sz="2200" b="1" dirty="0" smtClean="0">
                <a:solidFill>
                  <a:srgbClr val="FFFF00"/>
                </a:solidFill>
                <a:effectLst>
                  <a:outerShdw blurRad="38100" dist="38100" dir="2700000" algn="tl">
                    <a:srgbClr val="000000">
                      <a:alpha val="43137"/>
                    </a:srgbClr>
                  </a:outerShdw>
                </a:effectLst>
                <a:latin typeface="+mj-lt"/>
              </a:rPr>
              <a:t>Model performances (“</a:t>
            </a:r>
            <a:r>
              <a:rPr lang="en-GB" sz="2200" b="1" dirty="0" err="1" smtClean="0">
                <a:solidFill>
                  <a:srgbClr val="FFFF00"/>
                </a:solidFill>
                <a:effectLst>
                  <a:outerShdw blurRad="38100" dist="38100" dir="2700000" algn="tl">
                    <a:srgbClr val="000000">
                      <a:alpha val="43137"/>
                    </a:srgbClr>
                  </a:outerShdw>
                </a:effectLst>
                <a:latin typeface="+mj-lt"/>
              </a:rPr>
              <a:t>Acqua</a:t>
            </a:r>
            <a:r>
              <a:rPr lang="en-GB" sz="2200" b="1" dirty="0" smtClean="0">
                <a:solidFill>
                  <a:srgbClr val="FFFF00"/>
                </a:solidFill>
                <a:effectLst>
                  <a:outerShdw blurRad="38100" dist="38100" dir="2700000" algn="tl">
                    <a:srgbClr val="000000">
                      <a:alpha val="43137"/>
                    </a:srgbClr>
                  </a:outerShdw>
                </a:effectLst>
                <a:latin typeface="+mj-lt"/>
              </a:rPr>
              <a:t> Alta</a:t>
            </a:r>
            <a:r>
              <a:rPr lang="en-GB" sz="2200" b="1" dirty="0" smtClean="0">
                <a:solidFill>
                  <a:srgbClr val="FFFF00"/>
                </a:solidFill>
                <a:effectLst>
                  <a:outerShdw blurRad="38100" dist="38100" dir="2700000" algn="tl">
                    <a:srgbClr val="000000">
                      <a:alpha val="43137"/>
                    </a:srgbClr>
                  </a:outerShdw>
                </a:effectLst>
                <a:latin typeface="+mj-lt"/>
              </a:rPr>
              <a:t>”) </a:t>
            </a:r>
          </a:p>
          <a:p>
            <a:pPr algn="r"/>
            <a:r>
              <a:rPr lang="en-GB" sz="2200" b="1" dirty="0" smtClean="0">
                <a:solidFill>
                  <a:srgbClr val="FFFF00"/>
                </a:solidFill>
                <a:effectLst>
                  <a:outerShdw blurRad="38100" dist="38100" dir="2700000" algn="tl">
                    <a:srgbClr val="000000">
                      <a:alpha val="43137"/>
                    </a:srgbClr>
                  </a:outerShdw>
                </a:effectLst>
                <a:latin typeface="+mj-lt"/>
              </a:rPr>
              <a:t>Nov 2011-Jun 2012</a:t>
            </a:r>
            <a:endParaRPr lang="en-GB" sz="22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6"/>
          <p:cNvSpPr>
            <a:spLocks noChangeArrowheads="1"/>
          </p:cNvSpPr>
          <p:nvPr/>
        </p:nvSpPr>
        <p:spPr bwMode="auto">
          <a:xfrm>
            <a:off x="3865563" y="4581525"/>
            <a:ext cx="360362" cy="287338"/>
          </a:xfrm>
          <a:prstGeom prst="rect">
            <a:avLst/>
          </a:prstGeom>
          <a:solidFill>
            <a:schemeClr val="bg1"/>
          </a:solidFill>
          <a:ln w="38100" algn="ctr">
            <a:solidFill>
              <a:schemeClr val="bg1"/>
            </a:solidFill>
            <a:miter lim="800000"/>
            <a:headEnd/>
            <a:tailEnd/>
          </a:ln>
          <a:effectLst/>
        </p:spPr>
        <p:txBody>
          <a:bodyPr wrap="none" anchor="ctr"/>
          <a:lstStyle/>
          <a:p>
            <a:endParaRPr lang="it-IT"/>
          </a:p>
        </p:txBody>
      </p:sp>
      <p:sp>
        <p:nvSpPr>
          <p:cNvPr id="5" name="Rectangle 4"/>
          <p:cNvSpPr>
            <a:spLocks noChangeArrowheads="1"/>
          </p:cNvSpPr>
          <p:nvPr/>
        </p:nvSpPr>
        <p:spPr bwMode="auto">
          <a:xfrm>
            <a:off x="179388" y="6523038"/>
            <a:ext cx="1958975" cy="290512"/>
          </a:xfrm>
          <a:prstGeom prst="rect">
            <a:avLst/>
          </a:prstGeom>
          <a:noFill/>
          <a:ln w="9525">
            <a:noFill/>
            <a:miter lim="800000"/>
            <a:headEnd/>
            <a:tailEnd/>
          </a:ln>
          <a:effectLst/>
        </p:spPr>
        <p:txBody>
          <a:bodyPr wrap="none">
            <a:spAutoFit/>
          </a:bodyPr>
          <a:lstStyle/>
          <a:p>
            <a:pPr algn="r"/>
            <a:r>
              <a:rPr lang="fr-FR" sz="1300" b="1" i="1" dirty="0" err="1">
                <a:latin typeface="Calibri" pitchFamily="34" charset="0"/>
              </a:rPr>
              <a:t>Adapted</a:t>
            </a:r>
            <a:r>
              <a:rPr lang="fr-FR" sz="1300" b="1" i="1" dirty="0">
                <a:latin typeface="Calibri" pitchFamily="34" charset="0"/>
              </a:rPr>
              <a:t> </a:t>
            </a:r>
            <a:r>
              <a:rPr lang="fr-FR" sz="1300" b="1" i="1" dirty="0" err="1">
                <a:latin typeface="Calibri" pitchFamily="34" charset="0"/>
              </a:rPr>
              <a:t>from</a:t>
            </a:r>
            <a:r>
              <a:rPr lang="fr-FR" sz="1300" b="1" i="1" dirty="0">
                <a:latin typeface="Calibri" pitchFamily="34" charset="0"/>
              </a:rPr>
              <a:t> </a:t>
            </a:r>
            <a:r>
              <a:rPr lang="fr-FR" sz="1300" b="1" i="1" dirty="0" err="1">
                <a:latin typeface="Calibri" pitchFamily="34" charset="0"/>
              </a:rPr>
              <a:t>Puig</a:t>
            </a:r>
            <a:r>
              <a:rPr lang="fr-FR" sz="1300" b="1" i="1" dirty="0">
                <a:latin typeface="Calibri" pitchFamily="34" charset="0"/>
              </a:rPr>
              <a:t> (2009)</a:t>
            </a:r>
            <a:endParaRPr lang="es-ES" sz="1300" b="1" i="1" dirty="0">
              <a:latin typeface="Calibri" pitchFamily="34" charset="0"/>
            </a:endParaRPr>
          </a:p>
        </p:txBody>
      </p:sp>
      <p:pic>
        <p:nvPicPr>
          <p:cNvPr id="7" name="Picture 7" descr="Cascading 3"/>
          <p:cNvPicPr>
            <a:picLocks noChangeAspect="1" noChangeArrowheads="1"/>
          </p:cNvPicPr>
          <p:nvPr/>
        </p:nvPicPr>
        <p:blipFill>
          <a:blip r:embed="rId2" cstate="print"/>
          <a:srcRect/>
          <a:stretch>
            <a:fillRect/>
          </a:stretch>
        </p:blipFill>
        <p:spPr bwMode="auto">
          <a:xfrm>
            <a:off x="250825" y="1268413"/>
            <a:ext cx="4686300" cy="4341812"/>
          </a:xfrm>
          <a:prstGeom prst="rect">
            <a:avLst/>
          </a:prstGeom>
          <a:noFill/>
          <a:ln w="9525">
            <a:noFill/>
            <a:miter lim="800000"/>
            <a:headEnd/>
            <a:tailEnd/>
          </a:ln>
        </p:spPr>
      </p:pic>
      <p:sp>
        <p:nvSpPr>
          <p:cNvPr id="8" name="Rectangle 8"/>
          <p:cNvSpPr>
            <a:spLocks noChangeArrowheads="1"/>
          </p:cNvSpPr>
          <p:nvPr/>
        </p:nvSpPr>
        <p:spPr bwMode="auto">
          <a:xfrm rot="19884278">
            <a:off x="2051050" y="2997200"/>
            <a:ext cx="288925" cy="576263"/>
          </a:xfrm>
          <a:prstGeom prst="rect">
            <a:avLst/>
          </a:prstGeom>
          <a:solidFill>
            <a:schemeClr val="bg1"/>
          </a:solidFill>
          <a:ln w="9525">
            <a:noFill/>
            <a:miter lim="800000"/>
            <a:headEnd/>
            <a:tailEnd/>
          </a:ln>
          <a:effectLst/>
        </p:spPr>
        <p:txBody>
          <a:bodyPr wrap="none" anchor="ctr"/>
          <a:lstStyle/>
          <a:p>
            <a:endParaRPr lang="it-IT"/>
          </a:p>
        </p:txBody>
      </p:sp>
      <p:sp>
        <p:nvSpPr>
          <p:cNvPr id="9" name="Rectangle 9"/>
          <p:cNvSpPr>
            <a:spLocks noChangeArrowheads="1"/>
          </p:cNvSpPr>
          <p:nvPr/>
        </p:nvSpPr>
        <p:spPr bwMode="auto">
          <a:xfrm>
            <a:off x="1619250" y="2565400"/>
            <a:ext cx="2681288" cy="177800"/>
          </a:xfrm>
          <a:prstGeom prst="rect">
            <a:avLst/>
          </a:prstGeom>
          <a:solidFill>
            <a:schemeClr val="bg1"/>
          </a:solidFill>
          <a:ln w="9525">
            <a:noFill/>
            <a:miter lim="800000"/>
            <a:headEnd/>
            <a:tailEnd/>
          </a:ln>
          <a:effectLst/>
        </p:spPr>
        <p:txBody>
          <a:bodyPr wrap="none" anchor="ctr"/>
          <a:lstStyle/>
          <a:p>
            <a:endParaRPr lang="it-IT"/>
          </a:p>
        </p:txBody>
      </p:sp>
      <p:sp>
        <p:nvSpPr>
          <p:cNvPr id="10" name="Freeform 11"/>
          <p:cNvSpPr>
            <a:spLocks/>
          </p:cNvSpPr>
          <p:nvPr/>
        </p:nvSpPr>
        <p:spPr bwMode="auto">
          <a:xfrm>
            <a:off x="1849438" y="3068638"/>
            <a:ext cx="1022350" cy="244475"/>
          </a:xfrm>
          <a:custGeom>
            <a:avLst/>
            <a:gdLst/>
            <a:ahLst/>
            <a:cxnLst>
              <a:cxn ang="0">
                <a:pos x="0" y="0"/>
              </a:cxn>
              <a:cxn ang="0">
                <a:pos x="19" y="32"/>
              </a:cxn>
              <a:cxn ang="0">
                <a:pos x="35" y="48"/>
              </a:cxn>
              <a:cxn ang="0">
                <a:pos x="61" y="60"/>
              </a:cxn>
              <a:cxn ang="0">
                <a:pos x="110" y="65"/>
              </a:cxn>
              <a:cxn ang="0">
                <a:pos x="156" y="71"/>
              </a:cxn>
              <a:cxn ang="0">
                <a:pos x="193" y="73"/>
              </a:cxn>
              <a:cxn ang="0">
                <a:pos x="264" y="76"/>
              </a:cxn>
              <a:cxn ang="0">
                <a:pos x="308" y="77"/>
              </a:cxn>
              <a:cxn ang="0">
                <a:pos x="360" y="77"/>
              </a:cxn>
              <a:cxn ang="0">
                <a:pos x="390" y="77"/>
              </a:cxn>
              <a:cxn ang="0">
                <a:pos x="415" y="78"/>
              </a:cxn>
              <a:cxn ang="0">
                <a:pos x="441" y="85"/>
              </a:cxn>
              <a:cxn ang="0">
                <a:pos x="459" y="102"/>
              </a:cxn>
              <a:cxn ang="0">
                <a:pos x="457" y="124"/>
              </a:cxn>
              <a:cxn ang="0">
                <a:pos x="414" y="137"/>
              </a:cxn>
              <a:cxn ang="0">
                <a:pos x="362" y="142"/>
              </a:cxn>
              <a:cxn ang="0">
                <a:pos x="279" y="146"/>
              </a:cxn>
              <a:cxn ang="0">
                <a:pos x="219" y="154"/>
              </a:cxn>
              <a:cxn ang="0">
                <a:pos x="183" y="157"/>
              </a:cxn>
              <a:cxn ang="0">
                <a:pos x="145" y="160"/>
              </a:cxn>
              <a:cxn ang="0">
                <a:pos x="123" y="162"/>
              </a:cxn>
              <a:cxn ang="0">
                <a:pos x="115" y="164"/>
              </a:cxn>
              <a:cxn ang="0">
                <a:pos x="105" y="168"/>
              </a:cxn>
              <a:cxn ang="0">
                <a:pos x="103" y="184"/>
              </a:cxn>
              <a:cxn ang="0">
                <a:pos x="103" y="192"/>
              </a:cxn>
              <a:cxn ang="0">
                <a:pos x="3" y="12"/>
              </a:cxn>
            </a:cxnLst>
            <a:rect l="0" t="0" r="r" b="b"/>
            <a:pathLst>
              <a:path w="459" h="192">
                <a:moveTo>
                  <a:pt x="0" y="0"/>
                </a:moveTo>
                <a:lnTo>
                  <a:pt x="19" y="32"/>
                </a:lnTo>
                <a:lnTo>
                  <a:pt x="35" y="48"/>
                </a:lnTo>
                <a:lnTo>
                  <a:pt x="61" y="60"/>
                </a:lnTo>
                <a:lnTo>
                  <a:pt x="110" y="65"/>
                </a:lnTo>
                <a:lnTo>
                  <a:pt x="156" y="71"/>
                </a:lnTo>
                <a:lnTo>
                  <a:pt x="193" y="73"/>
                </a:lnTo>
                <a:lnTo>
                  <a:pt x="264" y="76"/>
                </a:lnTo>
                <a:lnTo>
                  <a:pt x="308" y="77"/>
                </a:lnTo>
                <a:lnTo>
                  <a:pt x="360" y="77"/>
                </a:lnTo>
                <a:lnTo>
                  <a:pt x="390" y="77"/>
                </a:lnTo>
                <a:lnTo>
                  <a:pt x="415" y="78"/>
                </a:lnTo>
                <a:lnTo>
                  <a:pt x="441" y="85"/>
                </a:lnTo>
                <a:lnTo>
                  <a:pt x="459" y="102"/>
                </a:lnTo>
                <a:lnTo>
                  <a:pt x="457" y="124"/>
                </a:lnTo>
                <a:lnTo>
                  <a:pt x="414" y="137"/>
                </a:lnTo>
                <a:lnTo>
                  <a:pt x="362" y="142"/>
                </a:lnTo>
                <a:lnTo>
                  <a:pt x="279" y="146"/>
                </a:lnTo>
                <a:lnTo>
                  <a:pt x="219" y="154"/>
                </a:lnTo>
                <a:lnTo>
                  <a:pt x="183" y="157"/>
                </a:lnTo>
                <a:lnTo>
                  <a:pt x="145" y="160"/>
                </a:lnTo>
                <a:lnTo>
                  <a:pt x="123" y="162"/>
                </a:lnTo>
                <a:lnTo>
                  <a:pt x="115" y="164"/>
                </a:lnTo>
                <a:lnTo>
                  <a:pt x="105" y="168"/>
                </a:lnTo>
                <a:lnTo>
                  <a:pt x="103" y="184"/>
                </a:lnTo>
                <a:lnTo>
                  <a:pt x="103" y="192"/>
                </a:lnTo>
                <a:lnTo>
                  <a:pt x="3" y="12"/>
                </a:lnTo>
              </a:path>
            </a:pathLst>
          </a:custGeom>
          <a:gradFill rotWithShape="1">
            <a:gsLst>
              <a:gs pos="0">
                <a:schemeClr val="accent1"/>
              </a:gs>
              <a:gs pos="100000">
                <a:srgbClr val="A3A3FF"/>
              </a:gs>
            </a:gsLst>
            <a:lin ang="2700000" scaled="1"/>
          </a:gradFill>
          <a:ln w="9525">
            <a:noFill/>
            <a:round/>
            <a:headEnd/>
            <a:tailEnd/>
          </a:ln>
          <a:effectLst/>
        </p:spPr>
        <p:txBody>
          <a:bodyPr/>
          <a:lstStyle/>
          <a:p>
            <a:endParaRPr lang="it-IT"/>
          </a:p>
        </p:txBody>
      </p:sp>
      <p:sp>
        <p:nvSpPr>
          <p:cNvPr id="11" name="Line 12"/>
          <p:cNvSpPr>
            <a:spLocks noChangeShapeType="1"/>
          </p:cNvSpPr>
          <p:nvPr/>
        </p:nvSpPr>
        <p:spPr bwMode="auto">
          <a:xfrm>
            <a:off x="3419475" y="3262313"/>
            <a:ext cx="1512888" cy="0"/>
          </a:xfrm>
          <a:prstGeom prst="line">
            <a:avLst/>
          </a:prstGeom>
          <a:noFill/>
          <a:ln w="9525">
            <a:solidFill>
              <a:schemeClr val="tx1"/>
            </a:solidFill>
            <a:prstDash val="dash"/>
            <a:round/>
            <a:headEnd/>
            <a:tailEnd/>
          </a:ln>
          <a:effectLst/>
        </p:spPr>
        <p:txBody>
          <a:bodyPr/>
          <a:lstStyle/>
          <a:p>
            <a:endParaRPr lang="it-IT"/>
          </a:p>
        </p:txBody>
      </p:sp>
      <p:sp>
        <p:nvSpPr>
          <p:cNvPr id="12" name="Rectangle 18"/>
          <p:cNvSpPr>
            <a:spLocks noChangeArrowheads="1"/>
          </p:cNvSpPr>
          <p:nvPr/>
        </p:nvSpPr>
        <p:spPr bwMode="auto">
          <a:xfrm>
            <a:off x="3203575" y="3717925"/>
            <a:ext cx="1087438" cy="800100"/>
          </a:xfrm>
          <a:prstGeom prst="rect">
            <a:avLst/>
          </a:prstGeom>
          <a:solidFill>
            <a:schemeClr val="bg1"/>
          </a:solidFill>
          <a:ln w="9525">
            <a:noFill/>
            <a:miter lim="800000"/>
            <a:headEnd/>
            <a:tailEnd/>
          </a:ln>
          <a:effectLst/>
        </p:spPr>
        <p:txBody>
          <a:bodyPr wrap="none" anchor="ctr"/>
          <a:lstStyle/>
          <a:p>
            <a:endParaRPr lang="it-IT"/>
          </a:p>
        </p:txBody>
      </p:sp>
      <p:sp>
        <p:nvSpPr>
          <p:cNvPr id="13" name="Text Box 19"/>
          <p:cNvSpPr txBox="1">
            <a:spLocks noChangeArrowheads="1"/>
          </p:cNvSpPr>
          <p:nvPr/>
        </p:nvSpPr>
        <p:spPr bwMode="auto">
          <a:xfrm>
            <a:off x="3500438" y="2962275"/>
            <a:ext cx="495300" cy="304800"/>
          </a:xfrm>
          <a:prstGeom prst="rect">
            <a:avLst/>
          </a:prstGeom>
          <a:noFill/>
          <a:ln w="9525">
            <a:noFill/>
            <a:miter lim="800000"/>
            <a:headEnd/>
            <a:tailEnd/>
          </a:ln>
          <a:effectLst/>
        </p:spPr>
        <p:txBody>
          <a:bodyPr wrap="none">
            <a:spAutoFit/>
          </a:bodyPr>
          <a:lstStyle/>
          <a:p>
            <a:pPr algn="l"/>
            <a:r>
              <a:rPr lang="ca-ES" sz="1400" b="1" i="1">
                <a:latin typeface="Calibri" pitchFamily="34" charset="0"/>
              </a:rPr>
              <a:t>INLs</a:t>
            </a:r>
            <a:endParaRPr lang="es-ES" sz="1400" b="1" i="1">
              <a:latin typeface="Calibri" pitchFamily="34" charset="0"/>
            </a:endParaRPr>
          </a:p>
        </p:txBody>
      </p:sp>
      <p:sp>
        <p:nvSpPr>
          <p:cNvPr id="14" name="Rectangle 20"/>
          <p:cNvSpPr>
            <a:spLocks noChangeArrowheads="1"/>
          </p:cNvSpPr>
          <p:nvPr/>
        </p:nvSpPr>
        <p:spPr bwMode="auto">
          <a:xfrm>
            <a:off x="250825" y="1268413"/>
            <a:ext cx="1152525" cy="215900"/>
          </a:xfrm>
          <a:prstGeom prst="rect">
            <a:avLst/>
          </a:prstGeom>
          <a:solidFill>
            <a:schemeClr val="bg1"/>
          </a:solidFill>
          <a:ln w="9525">
            <a:noFill/>
            <a:miter lim="800000"/>
            <a:headEnd/>
            <a:tailEnd/>
          </a:ln>
          <a:effectLst/>
        </p:spPr>
        <p:txBody>
          <a:bodyPr wrap="none" anchor="ctr"/>
          <a:lstStyle/>
          <a:p>
            <a:endParaRPr lang="it-IT"/>
          </a:p>
        </p:txBody>
      </p:sp>
      <p:sp>
        <p:nvSpPr>
          <p:cNvPr id="15" name="Text Box 21"/>
          <p:cNvSpPr txBox="1">
            <a:spLocks noChangeArrowheads="1"/>
          </p:cNvSpPr>
          <p:nvPr/>
        </p:nvSpPr>
        <p:spPr bwMode="auto">
          <a:xfrm>
            <a:off x="1116583" y="1196752"/>
            <a:ext cx="3527425" cy="954107"/>
          </a:xfrm>
          <a:prstGeom prst="rect">
            <a:avLst/>
          </a:prstGeom>
          <a:noFill/>
          <a:ln w="9525">
            <a:noFill/>
            <a:miter lim="800000"/>
            <a:headEnd/>
            <a:tailEnd/>
          </a:ln>
          <a:effectLst/>
        </p:spPr>
        <p:txBody>
          <a:bodyPr wrap="square">
            <a:spAutoFit/>
          </a:bodyPr>
          <a:lstStyle/>
          <a:p>
            <a:pPr>
              <a:spcBef>
                <a:spcPct val="50000"/>
              </a:spcBef>
            </a:pPr>
            <a:r>
              <a:rPr lang="ca-ES" sz="1600" b="1" dirty="0">
                <a:latin typeface="Calibri" pitchFamily="34" charset="0"/>
              </a:rPr>
              <a:t>Heat and Moisture fluxes</a:t>
            </a:r>
          </a:p>
          <a:p>
            <a:pPr>
              <a:spcBef>
                <a:spcPct val="50000"/>
              </a:spcBef>
            </a:pPr>
            <a:r>
              <a:rPr lang="ca-ES" sz="1600" b="1" dirty="0">
                <a:latin typeface="Calibri" pitchFamily="34" charset="0"/>
              </a:rPr>
              <a:t>(brine rejection durng sea-ice formation)</a:t>
            </a:r>
            <a:endParaRPr lang="es-ES" sz="1600" b="1" dirty="0">
              <a:latin typeface="Calibri" pitchFamily="34" charset="0"/>
            </a:endParaRPr>
          </a:p>
        </p:txBody>
      </p:sp>
      <p:sp>
        <p:nvSpPr>
          <p:cNvPr id="16" name="AutoShape 22"/>
          <p:cNvSpPr>
            <a:spLocks noChangeArrowheads="1"/>
          </p:cNvSpPr>
          <p:nvPr/>
        </p:nvSpPr>
        <p:spPr bwMode="auto">
          <a:xfrm>
            <a:off x="4500563" y="504825"/>
            <a:ext cx="4679950" cy="6353175"/>
          </a:xfrm>
          <a:prstGeom prst="verticalScroll">
            <a:avLst>
              <a:gd name="adj" fmla="val 12500"/>
            </a:avLst>
          </a:prstGeom>
          <a:solidFill>
            <a:srgbClr val="FFFF99"/>
          </a:solidFill>
          <a:ln w="88900">
            <a:solidFill>
              <a:schemeClr val="tx1"/>
            </a:solidFill>
            <a:round/>
            <a:headEnd/>
            <a:tailEnd/>
          </a:ln>
          <a:effectLst/>
        </p:spPr>
        <p:txBody>
          <a:bodyPr wrap="none" anchor="ctr"/>
          <a:lstStyle/>
          <a:p>
            <a:endParaRPr lang="it-IT"/>
          </a:p>
        </p:txBody>
      </p:sp>
      <p:sp>
        <p:nvSpPr>
          <p:cNvPr id="17" name="Text Box 23"/>
          <p:cNvSpPr txBox="1">
            <a:spLocks noChangeArrowheads="1"/>
          </p:cNvSpPr>
          <p:nvPr/>
        </p:nvSpPr>
        <p:spPr bwMode="auto">
          <a:xfrm>
            <a:off x="5148263" y="1157288"/>
            <a:ext cx="3384550" cy="5543550"/>
          </a:xfrm>
          <a:prstGeom prst="rect">
            <a:avLst/>
          </a:prstGeom>
          <a:noFill/>
          <a:ln w="88900" algn="ctr">
            <a:noFill/>
            <a:miter lim="800000"/>
            <a:headEnd/>
            <a:tailEnd/>
          </a:ln>
          <a:effectLst/>
        </p:spPr>
        <p:txBody>
          <a:bodyPr>
            <a:spAutoFit/>
          </a:bodyPr>
          <a:lstStyle/>
          <a:p>
            <a:r>
              <a:rPr lang="en-US" sz="2100" b="1" i="1" u="sng">
                <a:latin typeface="Calibri" pitchFamily="34" charset="0"/>
              </a:rPr>
              <a:t>Cascading</a:t>
            </a:r>
            <a:r>
              <a:rPr lang="en-US" sz="2100" b="1" i="1">
                <a:latin typeface="Calibri" pitchFamily="34" charset="0"/>
              </a:rPr>
              <a:t>:</a:t>
            </a:r>
            <a:r>
              <a:rPr lang="en-US" sz="2100" b="1">
                <a:latin typeface="Calibri" pitchFamily="34" charset="0"/>
              </a:rPr>
              <a:t> a type of buoyancy driven current, in which dense water formed by cooling, evaporation or freezing in the surface layer over the continental shelf descends down the continental slope to greater depths…</a:t>
            </a:r>
          </a:p>
          <a:p>
            <a:endParaRPr lang="en-US" sz="2100" b="1" i="1">
              <a:solidFill>
                <a:srgbClr val="FF9933"/>
              </a:solidFill>
              <a:latin typeface="Calibri" pitchFamily="34" charset="0"/>
            </a:endParaRPr>
          </a:p>
          <a:p>
            <a:r>
              <a:rPr lang="en-US" sz="2100" b="1" i="1">
                <a:solidFill>
                  <a:srgbClr val="FF3300"/>
                </a:solidFill>
                <a:latin typeface="Calibri" pitchFamily="34" charset="0"/>
              </a:rPr>
              <a:t>… link between small scale processes and global phenomena (BUT climate models do not capture the small scale processes and need to be “fed in” correctly…) </a:t>
            </a:r>
            <a:endParaRPr lang="it-IT" sz="2100" b="1" i="1">
              <a:solidFill>
                <a:srgbClr val="FF3300"/>
              </a:solidFill>
              <a:latin typeface="Calibri" pitchFamily="34" charset="0"/>
            </a:endParaRPr>
          </a:p>
        </p:txBody>
      </p:sp>
      <p:sp>
        <p:nvSpPr>
          <p:cNvPr id="18" name="Text Box 3"/>
          <p:cNvSpPr txBox="1">
            <a:spLocks noChangeArrowheads="1"/>
          </p:cNvSpPr>
          <p:nvPr/>
        </p:nvSpPr>
        <p:spPr bwMode="auto">
          <a:xfrm>
            <a:off x="3287364" y="87015"/>
            <a:ext cx="8053388" cy="461665"/>
          </a:xfrm>
          <a:prstGeom prst="rect">
            <a:avLst/>
          </a:prstGeom>
          <a:noFill/>
          <a:ln w="9525">
            <a:noFill/>
            <a:miter lim="800000"/>
            <a:headEnd/>
            <a:tailEnd/>
          </a:ln>
          <a:effectLst>
            <a:outerShdw dist="17961" dir="2700000" algn="ctr" rotWithShape="0">
              <a:srgbClr val="000000"/>
            </a:outerShdw>
          </a:effectLst>
        </p:spPr>
        <p:txBody>
          <a:bodyPr>
            <a:spAutoFit/>
          </a:bodyPr>
          <a:lstStyle/>
          <a:p>
            <a:r>
              <a:rPr lang="en-GB" sz="2400" b="1" i="1" dirty="0">
                <a:solidFill>
                  <a:srgbClr val="FFFF00"/>
                </a:solidFill>
                <a:latin typeface="Calibri" pitchFamily="34" charset="0"/>
              </a:rPr>
              <a:t>Did you say “Dense Shelf </a:t>
            </a:r>
            <a:r>
              <a:rPr lang="en-GB" sz="2400" b="1" i="1" dirty="0" smtClean="0">
                <a:solidFill>
                  <a:srgbClr val="FFFF00"/>
                </a:solidFill>
                <a:latin typeface="Calibri" pitchFamily="34" charset="0"/>
              </a:rPr>
              <a:t>Water”?</a:t>
            </a:r>
            <a:endParaRPr lang="en-GB" sz="2400" b="1" i="1" dirty="0">
              <a:solidFill>
                <a:srgbClr val="FFFF00"/>
              </a:solidFill>
              <a:latin typeface="Calibri" pitchFamily="34" charset="0"/>
            </a:endParaRPr>
          </a:p>
        </p:txBody>
      </p:sp>
      <p:sp>
        <p:nvSpPr>
          <p:cNvPr id="19" name="Oval 44"/>
          <p:cNvSpPr>
            <a:spLocks noChangeArrowheads="1"/>
          </p:cNvSpPr>
          <p:nvPr/>
        </p:nvSpPr>
        <p:spPr bwMode="auto">
          <a:xfrm>
            <a:off x="1936750" y="3227388"/>
            <a:ext cx="107950" cy="107950"/>
          </a:xfrm>
          <a:prstGeom prst="ellipse">
            <a:avLst/>
          </a:prstGeom>
          <a:solidFill>
            <a:schemeClr val="tx2"/>
          </a:solidFill>
          <a:ln w="88900" algn="ctr">
            <a:solidFill>
              <a:schemeClr val="tx1"/>
            </a:solidFill>
            <a:round/>
            <a:headEnd/>
            <a:tailEnd/>
          </a:ln>
          <a:effectLst/>
        </p:spPr>
        <p:txBody>
          <a:bodyPr wrap="none" anchor="ctr"/>
          <a:lstStyle/>
          <a:p>
            <a:endParaRPr lang="it-IT"/>
          </a:p>
        </p:txBody>
      </p:sp>
      <p:sp>
        <p:nvSpPr>
          <p:cNvPr id="20" name="Oval 45"/>
          <p:cNvSpPr>
            <a:spLocks noChangeArrowheads="1"/>
          </p:cNvSpPr>
          <p:nvPr/>
        </p:nvSpPr>
        <p:spPr bwMode="auto">
          <a:xfrm>
            <a:off x="3095625" y="4776788"/>
            <a:ext cx="107950" cy="107950"/>
          </a:xfrm>
          <a:prstGeom prst="ellipse">
            <a:avLst/>
          </a:prstGeom>
          <a:solidFill>
            <a:schemeClr val="tx2"/>
          </a:solidFill>
          <a:ln w="88900" algn="ctr">
            <a:solidFill>
              <a:schemeClr val="tx1"/>
            </a:solidFill>
            <a:round/>
            <a:headEnd/>
            <a:tailEnd/>
          </a:ln>
          <a:effectLst/>
        </p:spPr>
        <p:txBody>
          <a:bodyPr wrap="none" anchor="ctr"/>
          <a:lstStyle/>
          <a:p>
            <a:endParaRPr lang="it-IT"/>
          </a:p>
        </p:txBody>
      </p:sp>
      <p:sp>
        <p:nvSpPr>
          <p:cNvPr id="21" name="Text Box 48"/>
          <p:cNvSpPr txBox="1">
            <a:spLocks noChangeArrowheads="1"/>
          </p:cNvSpPr>
          <p:nvPr/>
        </p:nvSpPr>
        <p:spPr bwMode="auto">
          <a:xfrm>
            <a:off x="1562100" y="4165600"/>
            <a:ext cx="777875" cy="517525"/>
          </a:xfrm>
          <a:prstGeom prst="rect">
            <a:avLst/>
          </a:prstGeom>
          <a:noFill/>
          <a:ln w="9525">
            <a:noFill/>
            <a:miter lim="800000"/>
            <a:headEnd/>
            <a:tailEnd/>
          </a:ln>
          <a:effectLst/>
        </p:spPr>
        <p:txBody>
          <a:bodyPr wrap="none">
            <a:spAutoFit/>
          </a:bodyPr>
          <a:lstStyle/>
          <a:p>
            <a:r>
              <a:rPr lang="ca-ES" sz="1400" b="1" i="1">
                <a:solidFill>
                  <a:srgbClr val="FF3300"/>
                </a:solidFill>
                <a:latin typeface="Calibri" pitchFamily="34" charset="0"/>
              </a:rPr>
              <a:t>Bottom </a:t>
            </a:r>
          </a:p>
          <a:p>
            <a:r>
              <a:rPr lang="ca-ES" sz="1400" b="1" i="1">
                <a:solidFill>
                  <a:srgbClr val="FF3300"/>
                </a:solidFill>
                <a:latin typeface="Calibri" pitchFamily="34" charset="0"/>
              </a:rPr>
              <a:t>Friction</a:t>
            </a:r>
            <a:endParaRPr lang="es-ES" sz="1400" b="1" i="1">
              <a:solidFill>
                <a:srgbClr val="FF3300"/>
              </a:solidFill>
              <a:latin typeface="Calibri" pitchFamily="34" charset="0"/>
            </a:endParaRPr>
          </a:p>
        </p:txBody>
      </p:sp>
      <p:sp>
        <p:nvSpPr>
          <p:cNvPr id="22" name="Freeform 49"/>
          <p:cNvSpPr>
            <a:spLocks/>
          </p:cNvSpPr>
          <p:nvPr/>
        </p:nvSpPr>
        <p:spPr bwMode="auto">
          <a:xfrm rot="18526980">
            <a:off x="2455862" y="3933826"/>
            <a:ext cx="327025" cy="304800"/>
          </a:xfrm>
          <a:custGeom>
            <a:avLst/>
            <a:gdLst/>
            <a:ahLst/>
            <a:cxnLst>
              <a:cxn ang="0">
                <a:pos x="0" y="0"/>
              </a:cxn>
              <a:cxn ang="0">
                <a:pos x="19" y="32"/>
              </a:cxn>
              <a:cxn ang="0">
                <a:pos x="35" y="48"/>
              </a:cxn>
              <a:cxn ang="0">
                <a:pos x="61" y="60"/>
              </a:cxn>
              <a:cxn ang="0">
                <a:pos x="110" y="65"/>
              </a:cxn>
              <a:cxn ang="0">
                <a:pos x="156" y="71"/>
              </a:cxn>
              <a:cxn ang="0">
                <a:pos x="193" y="73"/>
              </a:cxn>
              <a:cxn ang="0">
                <a:pos x="264" y="76"/>
              </a:cxn>
              <a:cxn ang="0">
                <a:pos x="308" y="77"/>
              </a:cxn>
              <a:cxn ang="0">
                <a:pos x="360" y="77"/>
              </a:cxn>
              <a:cxn ang="0">
                <a:pos x="390" y="77"/>
              </a:cxn>
              <a:cxn ang="0">
                <a:pos x="415" y="78"/>
              </a:cxn>
              <a:cxn ang="0">
                <a:pos x="441" y="85"/>
              </a:cxn>
              <a:cxn ang="0">
                <a:pos x="459" y="102"/>
              </a:cxn>
              <a:cxn ang="0">
                <a:pos x="457" y="124"/>
              </a:cxn>
              <a:cxn ang="0">
                <a:pos x="414" y="137"/>
              </a:cxn>
              <a:cxn ang="0">
                <a:pos x="362" y="142"/>
              </a:cxn>
              <a:cxn ang="0">
                <a:pos x="279" y="146"/>
              </a:cxn>
              <a:cxn ang="0">
                <a:pos x="219" y="154"/>
              </a:cxn>
              <a:cxn ang="0">
                <a:pos x="183" y="157"/>
              </a:cxn>
              <a:cxn ang="0">
                <a:pos x="145" y="160"/>
              </a:cxn>
              <a:cxn ang="0">
                <a:pos x="123" y="162"/>
              </a:cxn>
              <a:cxn ang="0">
                <a:pos x="115" y="164"/>
              </a:cxn>
              <a:cxn ang="0">
                <a:pos x="105" y="168"/>
              </a:cxn>
              <a:cxn ang="0">
                <a:pos x="103" y="184"/>
              </a:cxn>
              <a:cxn ang="0">
                <a:pos x="103" y="192"/>
              </a:cxn>
              <a:cxn ang="0">
                <a:pos x="3" y="12"/>
              </a:cxn>
            </a:cxnLst>
            <a:rect l="0" t="0" r="r" b="b"/>
            <a:pathLst>
              <a:path w="459" h="192">
                <a:moveTo>
                  <a:pt x="0" y="0"/>
                </a:moveTo>
                <a:lnTo>
                  <a:pt x="19" y="32"/>
                </a:lnTo>
                <a:lnTo>
                  <a:pt x="35" y="48"/>
                </a:lnTo>
                <a:lnTo>
                  <a:pt x="61" y="60"/>
                </a:lnTo>
                <a:lnTo>
                  <a:pt x="110" y="65"/>
                </a:lnTo>
                <a:lnTo>
                  <a:pt x="156" y="71"/>
                </a:lnTo>
                <a:lnTo>
                  <a:pt x="193" y="73"/>
                </a:lnTo>
                <a:lnTo>
                  <a:pt x="264" y="76"/>
                </a:lnTo>
                <a:lnTo>
                  <a:pt x="308" y="77"/>
                </a:lnTo>
                <a:lnTo>
                  <a:pt x="360" y="77"/>
                </a:lnTo>
                <a:lnTo>
                  <a:pt x="390" y="77"/>
                </a:lnTo>
                <a:lnTo>
                  <a:pt x="415" y="78"/>
                </a:lnTo>
                <a:lnTo>
                  <a:pt x="441" y="85"/>
                </a:lnTo>
                <a:lnTo>
                  <a:pt x="459" y="102"/>
                </a:lnTo>
                <a:lnTo>
                  <a:pt x="457" y="124"/>
                </a:lnTo>
                <a:lnTo>
                  <a:pt x="414" y="137"/>
                </a:lnTo>
                <a:lnTo>
                  <a:pt x="362" y="142"/>
                </a:lnTo>
                <a:lnTo>
                  <a:pt x="279" y="146"/>
                </a:lnTo>
                <a:lnTo>
                  <a:pt x="219" y="154"/>
                </a:lnTo>
                <a:lnTo>
                  <a:pt x="183" y="157"/>
                </a:lnTo>
                <a:lnTo>
                  <a:pt x="145" y="160"/>
                </a:lnTo>
                <a:lnTo>
                  <a:pt x="123" y="162"/>
                </a:lnTo>
                <a:lnTo>
                  <a:pt x="115" y="164"/>
                </a:lnTo>
                <a:lnTo>
                  <a:pt x="105" y="168"/>
                </a:lnTo>
                <a:lnTo>
                  <a:pt x="103" y="184"/>
                </a:lnTo>
                <a:lnTo>
                  <a:pt x="103" y="192"/>
                </a:lnTo>
                <a:lnTo>
                  <a:pt x="3" y="12"/>
                </a:lnTo>
              </a:path>
            </a:pathLst>
          </a:custGeom>
          <a:gradFill rotWithShape="1">
            <a:gsLst>
              <a:gs pos="0">
                <a:schemeClr val="accent1"/>
              </a:gs>
              <a:gs pos="100000">
                <a:srgbClr val="A3A3FF"/>
              </a:gs>
            </a:gsLst>
            <a:lin ang="2700000" scaled="1"/>
          </a:gradFill>
          <a:ln w="9525">
            <a:noFill/>
            <a:round/>
            <a:headEnd/>
            <a:tailEnd/>
          </a:ln>
          <a:effectLst/>
        </p:spPr>
        <p:txBody>
          <a:bodyPr/>
          <a:lstStyle/>
          <a:p>
            <a:endParaRPr lang="it-IT"/>
          </a:p>
        </p:txBody>
      </p:sp>
      <p:sp>
        <p:nvSpPr>
          <p:cNvPr id="23" name="Freeform 52"/>
          <p:cNvSpPr>
            <a:spLocks/>
          </p:cNvSpPr>
          <p:nvPr/>
        </p:nvSpPr>
        <p:spPr bwMode="auto">
          <a:xfrm rot="18346213">
            <a:off x="2671762" y="4151313"/>
            <a:ext cx="327025" cy="304800"/>
          </a:xfrm>
          <a:custGeom>
            <a:avLst/>
            <a:gdLst/>
            <a:ahLst/>
            <a:cxnLst>
              <a:cxn ang="0">
                <a:pos x="0" y="0"/>
              </a:cxn>
              <a:cxn ang="0">
                <a:pos x="19" y="32"/>
              </a:cxn>
              <a:cxn ang="0">
                <a:pos x="35" y="48"/>
              </a:cxn>
              <a:cxn ang="0">
                <a:pos x="61" y="60"/>
              </a:cxn>
              <a:cxn ang="0">
                <a:pos x="110" y="65"/>
              </a:cxn>
              <a:cxn ang="0">
                <a:pos x="156" y="71"/>
              </a:cxn>
              <a:cxn ang="0">
                <a:pos x="193" y="73"/>
              </a:cxn>
              <a:cxn ang="0">
                <a:pos x="264" y="76"/>
              </a:cxn>
              <a:cxn ang="0">
                <a:pos x="308" y="77"/>
              </a:cxn>
              <a:cxn ang="0">
                <a:pos x="360" y="77"/>
              </a:cxn>
              <a:cxn ang="0">
                <a:pos x="390" y="77"/>
              </a:cxn>
              <a:cxn ang="0">
                <a:pos x="415" y="78"/>
              </a:cxn>
              <a:cxn ang="0">
                <a:pos x="441" y="85"/>
              </a:cxn>
              <a:cxn ang="0">
                <a:pos x="459" y="102"/>
              </a:cxn>
              <a:cxn ang="0">
                <a:pos x="457" y="124"/>
              </a:cxn>
              <a:cxn ang="0">
                <a:pos x="414" y="137"/>
              </a:cxn>
              <a:cxn ang="0">
                <a:pos x="362" y="142"/>
              </a:cxn>
              <a:cxn ang="0">
                <a:pos x="279" y="146"/>
              </a:cxn>
              <a:cxn ang="0">
                <a:pos x="219" y="154"/>
              </a:cxn>
              <a:cxn ang="0">
                <a:pos x="183" y="157"/>
              </a:cxn>
              <a:cxn ang="0">
                <a:pos x="145" y="160"/>
              </a:cxn>
              <a:cxn ang="0">
                <a:pos x="123" y="162"/>
              </a:cxn>
              <a:cxn ang="0">
                <a:pos x="115" y="164"/>
              </a:cxn>
              <a:cxn ang="0">
                <a:pos x="105" y="168"/>
              </a:cxn>
              <a:cxn ang="0">
                <a:pos x="103" y="184"/>
              </a:cxn>
              <a:cxn ang="0">
                <a:pos x="103" y="192"/>
              </a:cxn>
              <a:cxn ang="0">
                <a:pos x="3" y="12"/>
              </a:cxn>
            </a:cxnLst>
            <a:rect l="0" t="0" r="r" b="b"/>
            <a:pathLst>
              <a:path w="459" h="192">
                <a:moveTo>
                  <a:pt x="0" y="0"/>
                </a:moveTo>
                <a:lnTo>
                  <a:pt x="19" y="32"/>
                </a:lnTo>
                <a:lnTo>
                  <a:pt x="35" y="48"/>
                </a:lnTo>
                <a:lnTo>
                  <a:pt x="61" y="60"/>
                </a:lnTo>
                <a:lnTo>
                  <a:pt x="110" y="65"/>
                </a:lnTo>
                <a:lnTo>
                  <a:pt x="156" y="71"/>
                </a:lnTo>
                <a:lnTo>
                  <a:pt x="193" y="73"/>
                </a:lnTo>
                <a:lnTo>
                  <a:pt x="264" y="76"/>
                </a:lnTo>
                <a:lnTo>
                  <a:pt x="308" y="77"/>
                </a:lnTo>
                <a:lnTo>
                  <a:pt x="360" y="77"/>
                </a:lnTo>
                <a:lnTo>
                  <a:pt x="390" y="77"/>
                </a:lnTo>
                <a:lnTo>
                  <a:pt x="415" y="78"/>
                </a:lnTo>
                <a:lnTo>
                  <a:pt x="441" y="85"/>
                </a:lnTo>
                <a:lnTo>
                  <a:pt x="459" y="102"/>
                </a:lnTo>
                <a:lnTo>
                  <a:pt x="457" y="124"/>
                </a:lnTo>
                <a:lnTo>
                  <a:pt x="414" y="137"/>
                </a:lnTo>
                <a:lnTo>
                  <a:pt x="362" y="142"/>
                </a:lnTo>
                <a:lnTo>
                  <a:pt x="279" y="146"/>
                </a:lnTo>
                <a:lnTo>
                  <a:pt x="219" y="154"/>
                </a:lnTo>
                <a:lnTo>
                  <a:pt x="183" y="157"/>
                </a:lnTo>
                <a:lnTo>
                  <a:pt x="145" y="160"/>
                </a:lnTo>
                <a:lnTo>
                  <a:pt x="123" y="162"/>
                </a:lnTo>
                <a:lnTo>
                  <a:pt x="115" y="164"/>
                </a:lnTo>
                <a:lnTo>
                  <a:pt x="105" y="168"/>
                </a:lnTo>
                <a:lnTo>
                  <a:pt x="103" y="184"/>
                </a:lnTo>
                <a:lnTo>
                  <a:pt x="103" y="192"/>
                </a:lnTo>
                <a:lnTo>
                  <a:pt x="3" y="12"/>
                </a:lnTo>
              </a:path>
            </a:pathLst>
          </a:custGeom>
          <a:gradFill rotWithShape="1">
            <a:gsLst>
              <a:gs pos="0">
                <a:schemeClr val="accent1"/>
              </a:gs>
              <a:gs pos="100000">
                <a:srgbClr val="A3A3FF"/>
              </a:gs>
            </a:gsLst>
            <a:lin ang="2700000" scaled="1"/>
          </a:gradFill>
          <a:ln w="9525">
            <a:noFill/>
            <a:round/>
            <a:headEnd/>
            <a:tailEnd/>
          </a:ln>
          <a:effectLst/>
        </p:spPr>
        <p:txBody>
          <a:bodyPr/>
          <a:lstStyle/>
          <a:p>
            <a:endParaRPr lang="it-IT"/>
          </a:p>
        </p:txBody>
      </p:sp>
      <p:sp>
        <p:nvSpPr>
          <p:cNvPr id="24" name="Text Box 54"/>
          <p:cNvSpPr txBox="1">
            <a:spLocks noChangeArrowheads="1"/>
          </p:cNvSpPr>
          <p:nvPr/>
        </p:nvSpPr>
        <p:spPr bwMode="auto">
          <a:xfrm>
            <a:off x="1258888" y="2492375"/>
            <a:ext cx="1447800" cy="304800"/>
          </a:xfrm>
          <a:prstGeom prst="rect">
            <a:avLst/>
          </a:prstGeom>
          <a:noFill/>
          <a:ln w="9525">
            <a:noFill/>
            <a:miter lim="800000"/>
            <a:headEnd/>
            <a:tailEnd/>
          </a:ln>
          <a:effectLst/>
        </p:spPr>
        <p:txBody>
          <a:bodyPr wrap="none">
            <a:spAutoFit/>
          </a:bodyPr>
          <a:lstStyle/>
          <a:p>
            <a:r>
              <a:rPr lang="ca-ES" sz="1400" b="1" i="1">
                <a:solidFill>
                  <a:srgbClr val="FF3300"/>
                </a:solidFill>
                <a:latin typeface="Calibri" pitchFamily="34" charset="0"/>
              </a:rPr>
              <a:t>Hydraulic control</a:t>
            </a:r>
            <a:endParaRPr lang="es-ES" sz="1400" b="1" i="1">
              <a:solidFill>
                <a:srgbClr val="FF3300"/>
              </a:solidFill>
              <a:latin typeface="Calibri" pitchFamily="34" charset="0"/>
            </a:endParaRPr>
          </a:p>
        </p:txBody>
      </p:sp>
      <p:sp>
        <p:nvSpPr>
          <p:cNvPr id="25" name="Text Box 10"/>
          <p:cNvSpPr txBox="1">
            <a:spLocks noChangeArrowheads="1"/>
          </p:cNvSpPr>
          <p:nvPr/>
        </p:nvSpPr>
        <p:spPr bwMode="auto">
          <a:xfrm>
            <a:off x="1547813" y="2938463"/>
            <a:ext cx="2284412" cy="517525"/>
          </a:xfrm>
          <a:prstGeom prst="rect">
            <a:avLst/>
          </a:prstGeom>
          <a:noFill/>
          <a:ln w="9525">
            <a:noFill/>
            <a:miter lim="800000"/>
            <a:headEnd/>
            <a:tailEnd/>
          </a:ln>
          <a:effectLst/>
        </p:spPr>
        <p:txBody>
          <a:bodyPr>
            <a:spAutoFit/>
          </a:bodyPr>
          <a:lstStyle/>
          <a:p>
            <a:r>
              <a:rPr lang="ca-ES" sz="1400" b="1" i="1">
                <a:solidFill>
                  <a:srgbClr val="FF3300"/>
                </a:solidFill>
                <a:latin typeface="Calibri" pitchFamily="34" charset="0"/>
              </a:rPr>
              <a:t>Ambient Water </a:t>
            </a:r>
          </a:p>
          <a:p>
            <a:r>
              <a:rPr lang="ca-ES" sz="1400" b="1" i="1">
                <a:solidFill>
                  <a:srgbClr val="FF3300"/>
                </a:solidFill>
                <a:latin typeface="Calibri" pitchFamily="34" charset="0"/>
              </a:rPr>
              <a:t>Entrainments</a:t>
            </a:r>
            <a:endParaRPr lang="es-ES" sz="1400" b="1" i="1">
              <a:solidFill>
                <a:srgbClr val="FF3300"/>
              </a:solidFill>
              <a:latin typeface="Calibri" pitchFamily="34" charset="0"/>
            </a:endParaRPr>
          </a:p>
        </p:txBody>
      </p:sp>
      <p:sp>
        <p:nvSpPr>
          <p:cNvPr id="26" name="Rectangle 55"/>
          <p:cNvSpPr>
            <a:spLocks noChangeArrowheads="1"/>
          </p:cNvSpPr>
          <p:nvPr/>
        </p:nvSpPr>
        <p:spPr bwMode="auto">
          <a:xfrm>
            <a:off x="454025" y="5172075"/>
            <a:ext cx="2246313" cy="360363"/>
          </a:xfrm>
          <a:prstGeom prst="rect">
            <a:avLst/>
          </a:prstGeom>
          <a:solidFill>
            <a:schemeClr val="bg1"/>
          </a:solidFill>
          <a:ln w="88900" algn="ctr">
            <a:solidFill>
              <a:schemeClr val="bg1"/>
            </a:solidFill>
            <a:miter lim="800000"/>
            <a:headEnd/>
            <a:tailEnd/>
          </a:ln>
          <a:effectLst/>
        </p:spPr>
        <p:txBody>
          <a:bodyPr wrap="none" anchor="ctr"/>
          <a:lstStyle/>
          <a:p>
            <a:endParaRPr lang="it-IT"/>
          </a:p>
        </p:txBody>
      </p:sp>
      <p:sp>
        <p:nvSpPr>
          <p:cNvPr id="27" name="Freeform 59"/>
          <p:cNvSpPr>
            <a:spLocks/>
          </p:cNvSpPr>
          <p:nvPr/>
        </p:nvSpPr>
        <p:spPr bwMode="auto">
          <a:xfrm rot="17843218">
            <a:off x="2182813" y="3716338"/>
            <a:ext cx="476250" cy="304800"/>
          </a:xfrm>
          <a:custGeom>
            <a:avLst/>
            <a:gdLst/>
            <a:ahLst/>
            <a:cxnLst>
              <a:cxn ang="0">
                <a:pos x="0" y="0"/>
              </a:cxn>
              <a:cxn ang="0">
                <a:pos x="19" y="32"/>
              </a:cxn>
              <a:cxn ang="0">
                <a:pos x="35" y="48"/>
              </a:cxn>
              <a:cxn ang="0">
                <a:pos x="61" y="60"/>
              </a:cxn>
              <a:cxn ang="0">
                <a:pos x="110" y="65"/>
              </a:cxn>
              <a:cxn ang="0">
                <a:pos x="156" y="71"/>
              </a:cxn>
              <a:cxn ang="0">
                <a:pos x="193" y="73"/>
              </a:cxn>
              <a:cxn ang="0">
                <a:pos x="264" y="76"/>
              </a:cxn>
              <a:cxn ang="0">
                <a:pos x="308" y="77"/>
              </a:cxn>
              <a:cxn ang="0">
                <a:pos x="360" y="77"/>
              </a:cxn>
              <a:cxn ang="0">
                <a:pos x="390" y="77"/>
              </a:cxn>
              <a:cxn ang="0">
                <a:pos x="415" y="78"/>
              </a:cxn>
              <a:cxn ang="0">
                <a:pos x="441" y="85"/>
              </a:cxn>
              <a:cxn ang="0">
                <a:pos x="459" y="102"/>
              </a:cxn>
              <a:cxn ang="0">
                <a:pos x="457" y="124"/>
              </a:cxn>
              <a:cxn ang="0">
                <a:pos x="414" y="137"/>
              </a:cxn>
              <a:cxn ang="0">
                <a:pos x="362" y="142"/>
              </a:cxn>
              <a:cxn ang="0">
                <a:pos x="279" y="146"/>
              </a:cxn>
              <a:cxn ang="0">
                <a:pos x="219" y="154"/>
              </a:cxn>
              <a:cxn ang="0">
                <a:pos x="183" y="157"/>
              </a:cxn>
              <a:cxn ang="0">
                <a:pos x="145" y="160"/>
              </a:cxn>
              <a:cxn ang="0">
                <a:pos x="123" y="162"/>
              </a:cxn>
              <a:cxn ang="0">
                <a:pos x="115" y="164"/>
              </a:cxn>
              <a:cxn ang="0">
                <a:pos x="105" y="168"/>
              </a:cxn>
              <a:cxn ang="0">
                <a:pos x="103" y="184"/>
              </a:cxn>
              <a:cxn ang="0">
                <a:pos x="103" y="192"/>
              </a:cxn>
              <a:cxn ang="0">
                <a:pos x="3" y="12"/>
              </a:cxn>
            </a:cxnLst>
            <a:rect l="0" t="0" r="r" b="b"/>
            <a:pathLst>
              <a:path w="459" h="192">
                <a:moveTo>
                  <a:pt x="0" y="0"/>
                </a:moveTo>
                <a:lnTo>
                  <a:pt x="19" y="32"/>
                </a:lnTo>
                <a:lnTo>
                  <a:pt x="35" y="48"/>
                </a:lnTo>
                <a:lnTo>
                  <a:pt x="61" y="60"/>
                </a:lnTo>
                <a:lnTo>
                  <a:pt x="110" y="65"/>
                </a:lnTo>
                <a:lnTo>
                  <a:pt x="156" y="71"/>
                </a:lnTo>
                <a:lnTo>
                  <a:pt x="193" y="73"/>
                </a:lnTo>
                <a:lnTo>
                  <a:pt x="264" y="76"/>
                </a:lnTo>
                <a:lnTo>
                  <a:pt x="308" y="77"/>
                </a:lnTo>
                <a:lnTo>
                  <a:pt x="360" y="77"/>
                </a:lnTo>
                <a:lnTo>
                  <a:pt x="390" y="77"/>
                </a:lnTo>
                <a:lnTo>
                  <a:pt x="415" y="78"/>
                </a:lnTo>
                <a:lnTo>
                  <a:pt x="441" y="85"/>
                </a:lnTo>
                <a:lnTo>
                  <a:pt x="459" y="102"/>
                </a:lnTo>
                <a:lnTo>
                  <a:pt x="457" y="124"/>
                </a:lnTo>
                <a:lnTo>
                  <a:pt x="414" y="137"/>
                </a:lnTo>
                <a:lnTo>
                  <a:pt x="362" y="142"/>
                </a:lnTo>
                <a:lnTo>
                  <a:pt x="279" y="146"/>
                </a:lnTo>
                <a:lnTo>
                  <a:pt x="219" y="154"/>
                </a:lnTo>
                <a:lnTo>
                  <a:pt x="183" y="157"/>
                </a:lnTo>
                <a:lnTo>
                  <a:pt x="145" y="160"/>
                </a:lnTo>
                <a:lnTo>
                  <a:pt x="123" y="162"/>
                </a:lnTo>
                <a:lnTo>
                  <a:pt x="115" y="164"/>
                </a:lnTo>
                <a:lnTo>
                  <a:pt x="105" y="168"/>
                </a:lnTo>
                <a:lnTo>
                  <a:pt x="103" y="184"/>
                </a:lnTo>
                <a:lnTo>
                  <a:pt x="103" y="192"/>
                </a:lnTo>
                <a:lnTo>
                  <a:pt x="3" y="12"/>
                </a:lnTo>
              </a:path>
            </a:pathLst>
          </a:custGeom>
          <a:gradFill rotWithShape="1">
            <a:gsLst>
              <a:gs pos="0">
                <a:schemeClr val="accent1"/>
              </a:gs>
              <a:gs pos="100000">
                <a:srgbClr val="A3A3FF"/>
              </a:gs>
            </a:gsLst>
            <a:lin ang="2700000" scaled="1"/>
          </a:gradFill>
          <a:ln w="9525">
            <a:noFill/>
            <a:round/>
            <a:headEnd/>
            <a:tailEnd/>
          </a:ln>
          <a:effectLst/>
        </p:spPr>
        <p:txBody>
          <a:bodyPr/>
          <a:lstStyle/>
          <a:p>
            <a:endParaRPr lang="it-IT"/>
          </a:p>
        </p:txBody>
      </p:sp>
      <p:sp>
        <p:nvSpPr>
          <p:cNvPr id="28" name="Text Box 62"/>
          <p:cNvSpPr txBox="1">
            <a:spLocks noChangeArrowheads="1"/>
          </p:cNvSpPr>
          <p:nvPr/>
        </p:nvSpPr>
        <p:spPr bwMode="auto">
          <a:xfrm>
            <a:off x="2124075" y="3789363"/>
            <a:ext cx="2284413" cy="304800"/>
          </a:xfrm>
          <a:prstGeom prst="rect">
            <a:avLst/>
          </a:prstGeom>
          <a:noFill/>
          <a:ln w="9525">
            <a:noFill/>
            <a:miter lim="800000"/>
            <a:headEnd/>
            <a:tailEnd/>
          </a:ln>
          <a:effectLst/>
        </p:spPr>
        <p:txBody>
          <a:bodyPr>
            <a:spAutoFit/>
          </a:bodyPr>
          <a:lstStyle/>
          <a:p>
            <a:r>
              <a:rPr lang="ca-ES" sz="1400" b="1" i="1">
                <a:solidFill>
                  <a:srgbClr val="FF3300"/>
                </a:solidFill>
                <a:latin typeface="Calibri" pitchFamily="34" charset="0"/>
              </a:rPr>
              <a:t>Shear Instabilities</a:t>
            </a:r>
            <a:endParaRPr lang="es-ES" sz="1400" b="1" i="1">
              <a:solidFill>
                <a:srgbClr val="FF3300"/>
              </a:solidFill>
              <a:latin typeface="Calibri" pitchFamily="34" charset="0"/>
            </a:endParaRPr>
          </a:p>
        </p:txBody>
      </p:sp>
      <p:sp>
        <p:nvSpPr>
          <p:cNvPr id="29" name="AutoShape 63"/>
          <p:cNvSpPr>
            <a:spLocks noChangeArrowheads="1"/>
          </p:cNvSpPr>
          <p:nvPr/>
        </p:nvSpPr>
        <p:spPr bwMode="auto">
          <a:xfrm>
            <a:off x="3563938" y="4322763"/>
            <a:ext cx="287337" cy="358775"/>
          </a:xfrm>
          <a:prstGeom prst="curvedLeftArrow">
            <a:avLst>
              <a:gd name="adj1" fmla="val 24972"/>
              <a:gd name="adj2" fmla="val 49945"/>
              <a:gd name="adj3" fmla="val 33333"/>
            </a:avLst>
          </a:prstGeom>
          <a:solidFill>
            <a:schemeClr val="tx2"/>
          </a:solidFill>
          <a:ln w="3175">
            <a:solidFill>
              <a:schemeClr val="tx1"/>
            </a:solidFill>
            <a:miter lim="800000"/>
            <a:headEnd/>
            <a:tailEnd/>
          </a:ln>
          <a:effectLst/>
        </p:spPr>
        <p:txBody>
          <a:bodyPr wrap="none" anchor="ctr"/>
          <a:lstStyle/>
          <a:p>
            <a:endParaRPr lang="it-IT"/>
          </a:p>
        </p:txBody>
      </p:sp>
      <p:sp>
        <p:nvSpPr>
          <p:cNvPr id="30" name="Rectangle 65"/>
          <p:cNvSpPr>
            <a:spLocks noChangeArrowheads="1"/>
          </p:cNvSpPr>
          <p:nvPr/>
        </p:nvSpPr>
        <p:spPr bwMode="auto">
          <a:xfrm>
            <a:off x="3563938" y="2940050"/>
            <a:ext cx="360362" cy="287338"/>
          </a:xfrm>
          <a:prstGeom prst="rect">
            <a:avLst/>
          </a:prstGeom>
          <a:solidFill>
            <a:schemeClr val="bg1"/>
          </a:solidFill>
          <a:ln w="38100" algn="ctr">
            <a:solidFill>
              <a:schemeClr val="bg1"/>
            </a:solidFill>
            <a:miter lim="800000"/>
            <a:headEnd/>
            <a:tailEnd/>
          </a:ln>
          <a:effectLst/>
        </p:spPr>
        <p:txBody>
          <a:bodyPr wrap="none" anchor="ctr"/>
          <a:lstStyle/>
          <a:p>
            <a:endParaRPr lang="it-IT"/>
          </a:p>
        </p:txBody>
      </p:sp>
      <p:sp>
        <p:nvSpPr>
          <p:cNvPr id="31" name="Rectangle 69"/>
          <p:cNvSpPr>
            <a:spLocks noChangeArrowheads="1"/>
          </p:cNvSpPr>
          <p:nvPr/>
        </p:nvSpPr>
        <p:spPr bwMode="auto">
          <a:xfrm>
            <a:off x="3851275" y="4581525"/>
            <a:ext cx="360363" cy="287338"/>
          </a:xfrm>
          <a:prstGeom prst="rect">
            <a:avLst/>
          </a:prstGeom>
          <a:solidFill>
            <a:schemeClr val="bg1"/>
          </a:solidFill>
          <a:ln w="25400" algn="ctr">
            <a:solidFill>
              <a:schemeClr val="bg1"/>
            </a:solidFill>
            <a:miter lim="800000"/>
            <a:headEnd/>
            <a:tailEnd/>
          </a:ln>
          <a:effectLst/>
        </p:spPr>
        <p:txBody>
          <a:bodyPr wrap="none" anchor="ctr"/>
          <a:lstStyle/>
          <a:p>
            <a:endParaRPr lang="it-IT"/>
          </a:p>
        </p:txBody>
      </p:sp>
      <p:sp>
        <p:nvSpPr>
          <p:cNvPr id="32" name="Text Box 64"/>
          <p:cNvSpPr txBox="1">
            <a:spLocks noChangeArrowheads="1"/>
          </p:cNvSpPr>
          <p:nvPr/>
        </p:nvSpPr>
        <p:spPr bwMode="auto">
          <a:xfrm>
            <a:off x="3103563" y="4135438"/>
            <a:ext cx="2284412" cy="517525"/>
          </a:xfrm>
          <a:prstGeom prst="rect">
            <a:avLst/>
          </a:prstGeom>
          <a:noFill/>
          <a:ln w="9525">
            <a:noFill/>
            <a:miter lim="800000"/>
            <a:headEnd/>
            <a:tailEnd/>
          </a:ln>
          <a:effectLst/>
        </p:spPr>
        <p:txBody>
          <a:bodyPr>
            <a:spAutoFit/>
          </a:bodyPr>
          <a:lstStyle/>
          <a:p>
            <a:r>
              <a:rPr lang="ca-ES" sz="1400" b="1" i="1">
                <a:solidFill>
                  <a:srgbClr val="FF3300"/>
                </a:solidFill>
                <a:latin typeface="Calibri" pitchFamily="34" charset="0"/>
              </a:rPr>
              <a:t>Geostrophic </a:t>
            </a:r>
          </a:p>
          <a:p>
            <a:r>
              <a:rPr lang="ca-ES" sz="1400" b="1" i="1">
                <a:solidFill>
                  <a:srgbClr val="FF3300"/>
                </a:solidFill>
                <a:latin typeface="Calibri" pitchFamily="34" charset="0"/>
              </a:rPr>
              <a:t>Eddies</a:t>
            </a:r>
            <a:endParaRPr lang="es-ES" sz="1400" b="1" i="1">
              <a:solidFill>
                <a:srgbClr val="FF3300"/>
              </a:solidFill>
              <a:latin typeface="Calibri" pitchFamily="34" charset="0"/>
            </a:endParaRPr>
          </a:p>
        </p:txBody>
      </p:sp>
      <p:sp>
        <p:nvSpPr>
          <p:cNvPr id="33" name="Text Box 13"/>
          <p:cNvSpPr txBox="1">
            <a:spLocks noChangeArrowheads="1"/>
          </p:cNvSpPr>
          <p:nvPr/>
        </p:nvSpPr>
        <p:spPr bwMode="auto">
          <a:xfrm>
            <a:off x="3513138" y="2924175"/>
            <a:ext cx="1493837" cy="304800"/>
          </a:xfrm>
          <a:prstGeom prst="rect">
            <a:avLst/>
          </a:prstGeom>
          <a:noFill/>
          <a:ln w="9525">
            <a:noFill/>
            <a:miter lim="800000"/>
            <a:headEnd/>
            <a:tailEnd/>
          </a:ln>
          <a:effectLst/>
        </p:spPr>
        <p:txBody>
          <a:bodyPr wrap="none">
            <a:spAutoFit/>
          </a:bodyPr>
          <a:lstStyle/>
          <a:p>
            <a:pPr algn="l"/>
            <a:r>
              <a:rPr lang="ca-ES" sz="1400" b="1" i="1">
                <a:solidFill>
                  <a:srgbClr val="FF3300"/>
                </a:solidFill>
                <a:latin typeface="Calibri" pitchFamily="34" charset="0"/>
              </a:rPr>
              <a:t>Neutral buoyancy</a:t>
            </a:r>
          </a:p>
        </p:txBody>
      </p:sp>
      <p:sp>
        <p:nvSpPr>
          <p:cNvPr id="34" name="Rectangle 71"/>
          <p:cNvSpPr>
            <a:spLocks noChangeArrowheads="1"/>
          </p:cNvSpPr>
          <p:nvPr/>
        </p:nvSpPr>
        <p:spPr bwMode="auto">
          <a:xfrm>
            <a:off x="323453" y="1384300"/>
            <a:ext cx="792163" cy="792163"/>
          </a:xfrm>
          <a:prstGeom prst="rect">
            <a:avLst/>
          </a:prstGeom>
          <a:solidFill>
            <a:schemeClr val="bg1"/>
          </a:solidFill>
          <a:ln w="88900" algn="ctr">
            <a:noFill/>
            <a:miter lim="800000"/>
            <a:headEnd/>
            <a:tailEnd/>
          </a:ln>
          <a:effectLst/>
        </p:spPr>
        <p:txBody>
          <a:bodyPr wrap="none" anchor="ctr"/>
          <a:lstStyle/>
          <a:p>
            <a:endParaRPr lang="it-IT"/>
          </a:p>
        </p:txBody>
      </p:sp>
      <p:sp>
        <p:nvSpPr>
          <p:cNvPr id="35" name="AutoShape 70"/>
          <p:cNvSpPr>
            <a:spLocks noChangeArrowheads="1"/>
          </p:cNvSpPr>
          <p:nvPr/>
        </p:nvSpPr>
        <p:spPr bwMode="auto">
          <a:xfrm>
            <a:off x="323850" y="1412875"/>
            <a:ext cx="431800" cy="719138"/>
          </a:xfrm>
          <a:prstGeom prst="upDownArrow">
            <a:avLst>
              <a:gd name="adj1" fmla="val 50000"/>
              <a:gd name="adj2" fmla="val 33309"/>
            </a:avLst>
          </a:prstGeom>
          <a:solidFill>
            <a:srgbClr val="FF0000"/>
          </a:solidFill>
          <a:ln w="31750" algn="ctr">
            <a:solidFill>
              <a:srgbClr val="FF9900"/>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09_AA_tw_s_rho.png"/>
          <p:cNvPicPr>
            <a:picLocks noChangeAspect="1"/>
          </p:cNvPicPr>
          <p:nvPr/>
        </p:nvPicPr>
        <p:blipFill rotWithShape="1">
          <a:blip r:embed="rId3" cstate="print">
            <a:extLst>
              <a:ext uri="{28A0092B-C50C-407E-A947-70E740481C1C}">
                <a14:useLocalDpi xmlns="" xmlns:a14="http://schemas.microsoft.com/office/drawing/2010/main" val="0"/>
              </a:ext>
            </a:extLst>
          </a:blip>
          <a:srcRect l="8148" r="6389"/>
          <a:stretch/>
        </p:blipFill>
        <p:spPr>
          <a:xfrm>
            <a:off x="176664" y="1340768"/>
            <a:ext cx="8774761" cy="3948971"/>
          </a:xfrm>
          <a:prstGeom prst="rect">
            <a:avLst/>
          </a:prstGeom>
        </p:spPr>
      </p:pic>
      <p:sp>
        <p:nvSpPr>
          <p:cNvPr id="3" name="CasellaDiTesto 2"/>
          <p:cNvSpPr txBox="1"/>
          <p:nvPr/>
        </p:nvSpPr>
        <p:spPr>
          <a:xfrm>
            <a:off x="2699792" y="5334307"/>
            <a:ext cx="3024336" cy="1569660"/>
          </a:xfrm>
          <a:prstGeom prst="rect">
            <a:avLst/>
          </a:prstGeom>
          <a:noFill/>
        </p:spPr>
        <p:txBody>
          <a:bodyPr wrap="square" rtlCol="0">
            <a:spAutoFit/>
          </a:bodyPr>
          <a:lstStyle/>
          <a:p>
            <a:pPr algn="r"/>
            <a:r>
              <a:rPr lang="en-GB" sz="2400" b="1" dirty="0" smtClean="0">
                <a:latin typeface="+mj-lt"/>
              </a:rPr>
              <a:t>model </a:t>
            </a:r>
            <a:r>
              <a:rPr lang="en-GB" sz="2400" b="1" dirty="0" smtClean="0">
                <a:latin typeface="+mj-lt"/>
              </a:rPr>
              <a:t>results</a:t>
            </a:r>
          </a:p>
          <a:p>
            <a:pPr algn="r"/>
            <a:endParaRPr lang="en-GB" sz="2400" b="1" dirty="0" smtClean="0">
              <a:latin typeface="+mj-lt"/>
            </a:endParaRPr>
          </a:p>
          <a:p>
            <a:pPr algn="r"/>
            <a:r>
              <a:rPr lang="en-GB" sz="2400" b="1" dirty="0" smtClean="0">
                <a:latin typeface="+mj-lt"/>
              </a:rPr>
              <a:t>-2.9 m </a:t>
            </a:r>
            <a:r>
              <a:rPr lang="en-GB" sz="2400" b="1" dirty="0" err="1" smtClean="0">
                <a:latin typeface="+mj-lt"/>
              </a:rPr>
              <a:t>obs</a:t>
            </a:r>
            <a:endParaRPr lang="en-GB" sz="2400" b="1" dirty="0" smtClean="0">
              <a:latin typeface="+mj-lt"/>
            </a:endParaRPr>
          </a:p>
          <a:p>
            <a:pPr algn="ctr"/>
            <a:endParaRPr lang="en-GB" sz="2400" b="1" dirty="0">
              <a:latin typeface="+mj-lt"/>
            </a:endParaRPr>
          </a:p>
        </p:txBody>
      </p:sp>
      <p:sp>
        <p:nvSpPr>
          <p:cNvPr id="4" name="CasellaDiTesto 3"/>
          <p:cNvSpPr txBox="1"/>
          <p:nvPr/>
        </p:nvSpPr>
        <p:spPr>
          <a:xfrm>
            <a:off x="3203848" y="159023"/>
            <a:ext cx="5256584" cy="461665"/>
          </a:xfrm>
          <a:prstGeom prst="rect">
            <a:avLst/>
          </a:prstGeom>
          <a:noFill/>
        </p:spPr>
        <p:txBody>
          <a:bodyPr wrap="square" rtlCol="0">
            <a:spAutoFit/>
          </a:bodyPr>
          <a:lstStyle/>
          <a:p>
            <a:pPr algn="r"/>
            <a:r>
              <a:rPr lang="en-GB" sz="2400" b="1" dirty="0" smtClean="0">
                <a:solidFill>
                  <a:srgbClr val="FFFF00"/>
                </a:solidFill>
                <a:latin typeface="+mj-lt"/>
              </a:rPr>
              <a:t>Hydrology data at “AA”</a:t>
            </a:r>
            <a:endParaRPr lang="en-GB" sz="2400" b="1" dirty="0">
              <a:solidFill>
                <a:srgbClr val="FFFF00"/>
              </a:solidFill>
              <a:latin typeface="+mj-lt"/>
            </a:endParaRPr>
          </a:p>
        </p:txBody>
      </p:sp>
      <p:cxnSp>
        <p:nvCxnSpPr>
          <p:cNvPr id="6" name="Connettore 1 5"/>
          <p:cNvCxnSpPr/>
          <p:nvPr/>
        </p:nvCxnSpPr>
        <p:spPr>
          <a:xfrm>
            <a:off x="2362420" y="5517232"/>
            <a:ext cx="720000" cy="0"/>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2339752" y="6293554"/>
            <a:ext cx="720000" cy="0"/>
          </a:xfrm>
          <a:prstGeom prst="line">
            <a:avLst/>
          </a:prstGeom>
          <a:ln w="3175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2355518" y="5661248"/>
            <a:ext cx="720000"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107504" y="3140968"/>
            <a:ext cx="5951140" cy="3744416"/>
          </a:xfrm>
          <a:prstGeom prst="rect">
            <a:avLst/>
          </a:prstGeom>
        </p:spPr>
      </p:pic>
      <p:pic>
        <p:nvPicPr>
          <p:cNvPr id="3" name="Immagine 2"/>
          <p:cNvPicPr>
            <a:picLocks noChangeAspect="1"/>
          </p:cNvPicPr>
          <p:nvPr/>
        </p:nvPicPr>
        <p:blipFill>
          <a:blip r:embed="rId4" cstate="print"/>
          <a:stretch>
            <a:fillRect/>
          </a:stretch>
        </p:blipFill>
        <p:spPr>
          <a:xfrm>
            <a:off x="251520" y="764704"/>
            <a:ext cx="3175000" cy="2273300"/>
          </a:xfrm>
          <a:prstGeom prst="rect">
            <a:avLst/>
          </a:prstGeom>
        </p:spPr>
      </p:pic>
      <p:sp>
        <p:nvSpPr>
          <p:cNvPr id="5" name="Rettangolo 4"/>
          <p:cNvSpPr/>
          <p:nvPr/>
        </p:nvSpPr>
        <p:spPr>
          <a:xfrm>
            <a:off x="6372200" y="4077072"/>
            <a:ext cx="2232248" cy="2123658"/>
          </a:xfrm>
          <a:prstGeom prst="rect">
            <a:avLst/>
          </a:prstGeom>
        </p:spPr>
        <p:txBody>
          <a:bodyPr wrap="square">
            <a:spAutoFit/>
          </a:bodyPr>
          <a:lstStyle/>
          <a:p>
            <a:pPr algn="just"/>
            <a:r>
              <a:rPr lang="en-GB" sz="2200" dirty="0" smtClean="0">
                <a:latin typeface="+mj-lt"/>
                <a:cs typeface="Cambria Math"/>
              </a:rPr>
              <a:t>=2 </a:t>
            </a:r>
            <a:r>
              <a:rPr lang="en-GB" sz="2200" dirty="0" smtClean="0">
                <a:latin typeface="+mj-lt"/>
                <a:cs typeface="Cambria Math"/>
              </a:rPr>
              <a:t>months after the CAO, T is underestimated (density higher than </a:t>
            </a:r>
            <a:r>
              <a:rPr lang="en-GB" sz="2200" dirty="0" err="1" smtClean="0">
                <a:latin typeface="+mj-lt"/>
                <a:cs typeface="Cambria Math"/>
              </a:rPr>
              <a:t>obs</a:t>
            </a:r>
            <a:r>
              <a:rPr lang="en-GB" sz="2200" dirty="0" smtClean="0">
                <a:latin typeface="+mj-lt"/>
                <a:cs typeface="Cambria Math"/>
              </a:rPr>
              <a:t>).</a:t>
            </a:r>
          </a:p>
          <a:p>
            <a:pPr algn="just"/>
            <a:endParaRPr lang="en-GB" sz="2200" dirty="0" smtClean="0">
              <a:latin typeface="+mj-lt"/>
              <a:cs typeface="Cambria Math"/>
            </a:endParaRPr>
          </a:p>
        </p:txBody>
      </p:sp>
      <p:sp>
        <p:nvSpPr>
          <p:cNvPr id="6" name="CasellaDiTesto 5"/>
          <p:cNvSpPr txBox="1"/>
          <p:nvPr/>
        </p:nvSpPr>
        <p:spPr>
          <a:xfrm>
            <a:off x="3491880" y="-4737"/>
            <a:ext cx="5256584" cy="769441"/>
          </a:xfrm>
          <a:prstGeom prst="rect">
            <a:avLst/>
          </a:prstGeom>
          <a:noFill/>
        </p:spPr>
        <p:txBody>
          <a:bodyPr wrap="square" rtlCol="0">
            <a:spAutoFit/>
          </a:bodyPr>
          <a:lstStyle/>
          <a:p>
            <a:pPr algn="r"/>
            <a:r>
              <a:rPr lang="en-GB" sz="2200" b="1" dirty="0" smtClean="0">
                <a:solidFill>
                  <a:srgbClr val="FFFF00"/>
                </a:solidFill>
                <a:effectLst>
                  <a:outerShdw blurRad="38100" dist="38100" dir="2700000" algn="tl">
                    <a:srgbClr val="000000">
                      <a:alpha val="43137"/>
                    </a:srgbClr>
                  </a:outerShdw>
                </a:effectLst>
                <a:latin typeface="+mj-lt"/>
              </a:rPr>
              <a:t>Model performances (</a:t>
            </a:r>
            <a:r>
              <a:rPr lang="en-GB" sz="2200" b="1" dirty="0" smtClean="0">
                <a:solidFill>
                  <a:srgbClr val="FFFF00"/>
                </a:solidFill>
                <a:effectLst>
                  <a:outerShdw blurRad="38100" dist="38100" dir="2700000" algn="tl">
                    <a:srgbClr val="000000">
                      <a:alpha val="43137"/>
                    </a:srgbClr>
                  </a:outerShdw>
                </a:effectLst>
                <a:latin typeface="+mj-lt"/>
              </a:rPr>
              <a:t>CTD </a:t>
            </a:r>
            <a:r>
              <a:rPr lang="en-GB" sz="2200" b="1" dirty="0" smtClean="0">
                <a:solidFill>
                  <a:srgbClr val="FFFF00"/>
                </a:solidFill>
                <a:effectLst>
                  <a:outerShdw blurRad="38100" dist="38100" dir="2700000" algn="tl">
                    <a:srgbClr val="000000">
                      <a:alpha val="43137"/>
                    </a:srgbClr>
                  </a:outerShdw>
                </a:effectLst>
                <a:latin typeface="+mj-lt"/>
              </a:rPr>
              <a:t>“</a:t>
            </a:r>
            <a:r>
              <a:rPr lang="en-GB" sz="2200" b="1" dirty="0" err="1" smtClean="0">
                <a:solidFill>
                  <a:srgbClr val="FFFF00"/>
                </a:solidFill>
                <a:effectLst>
                  <a:outerShdw blurRad="38100" dist="38100" dir="2700000" algn="tl">
                    <a:srgbClr val="000000">
                      <a:alpha val="43137"/>
                    </a:srgbClr>
                  </a:outerShdw>
                </a:effectLst>
                <a:latin typeface="+mj-lt"/>
              </a:rPr>
              <a:t>Urania</a:t>
            </a:r>
            <a:r>
              <a:rPr lang="en-GB" sz="2200" b="1" dirty="0" smtClean="0">
                <a:solidFill>
                  <a:srgbClr val="FFFF00"/>
                </a:solidFill>
                <a:effectLst>
                  <a:outerShdw blurRad="38100" dist="38100" dir="2700000" algn="tl">
                    <a:srgbClr val="000000">
                      <a:alpha val="43137"/>
                    </a:srgbClr>
                  </a:outerShdw>
                </a:effectLst>
                <a:latin typeface="+mj-lt"/>
              </a:rPr>
              <a:t>”)</a:t>
            </a:r>
          </a:p>
          <a:p>
            <a:pPr algn="r"/>
            <a:r>
              <a:rPr lang="en-GB" sz="2200" b="1" dirty="0" smtClean="0">
                <a:solidFill>
                  <a:srgbClr val="FFFF00"/>
                </a:solidFill>
                <a:effectLst>
                  <a:outerShdw blurRad="38100" dist="38100" dir="2700000" algn="tl">
                    <a:srgbClr val="000000">
                      <a:alpha val="43137"/>
                    </a:srgbClr>
                  </a:outerShdw>
                </a:effectLst>
                <a:latin typeface="+mj-lt"/>
              </a:rPr>
              <a:t>March 23-April 20, 2012</a:t>
            </a:r>
            <a:endParaRPr lang="en-GB" sz="2200" b="1" dirty="0">
              <a:solidFill>
                <a:srgbClr val="FFFF00"/>
              </a:solidFill>
              <a:effectLst>
                <a:outerShdw blurRad="38100" dist="38100" dir="2700000" algn="tl">
                  <a:srgbClr val="000000">
                    <a:alpha val="43137"/>
                  </a:srgbClr>
                </a:outerShdw>
              </a:effectLst>
              <a:latin typeface="+mj-lt"/>
            </a:endParaRPr>
          </a:p>
        </p:txBody>
      </p:sp>
      <p:pic>
        <p:nvPicPr>
          <p:cNvPr id="7" name="Picture 2"/>
          <p:cNvPicPr>
            <a:picLocks noChangeAspect="1" noChangeArrowheads="1"/>
          </p:cNvPicPr>
          <p:nvPr/>
        </p:nvPicPr>
        <p:blipFill>
          <a:blip r:embed="rId5" cstate="print"/>
          <a:srcRect r="7653" b="3054"/>
          <a:stretch>
            <a:fillRect/>
          </a:stretch>
        </p:blipFill>
        <p:spPr bwMode="auto">
          <a:xfrm>
            <a:off x="5194244" y="692696"/>
            <a:ext cx="3914260" cy="3168352"/>
          </a:xfrm>
          <a:prstGeom prst="rect">
            <a:avLst/>
          </a:prstGeom>
          <a:noFill/>
          <a:ln w="9525">
            <a:noFill/>
            <a:miter lim="800000"/>
            <a:headEnd/>
            <a:tailEnd/>
          </a:ln>
        </p:spPr>
      </p:pic>
    </p:spTree>
    <p:extLst>
      <p:ext uri="{BB962C8B-B14F-4D97-AF65-F5344CB8AC3E}">
        <p14:creationId xmlns="" xmlns:p14="http://schemas.microsoft.com/office/powerpoint/2010/main" val="19205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_04.png"/>
          <p:cNvPicPr>
            <a:picLocks noChangeAspect="1"/>
          </p:cNvPicPr>
          <p:nvPr/>
        </p:nvPicPr>
        <p:blipFill rotWithShape="1">
          <a:blip r:embed="rId3" cstate="print">
            <a:extLst>
              <a:ext uri="{28A0092B-C50C-407E-A947-70E740481C1C}">
                <a14:useLocalDpi xmlns="" xmlns:a14="http://schemas.microsoft.com/office/drawing/2010/main" val="0"/>
              </a:ext>
            </a:extLst>
          </a:blip>
          <a:srcRect l="8234" r="6746"/>
          <a:stretch/>
        </p:blipFill>
        <p:spPr>
          <a:xfrm>
            <a:off x="373439" y="836712"/>
            <a:ext cx="8447033" cy="5056344"/>
          </a:xfrm>
          <a:prstGeom prst="rect">
            <a:avLst/>
          </a:prstGeom>
        </p:spPr>
      </p:pic>
      <p:sp>
        <p:nvSpPr>
          <p:cNvPr id="5" name="CasellaDiTesto 4"/>
          <p:cNvSpPr txBox="1"/>
          <p:nvPr/>
        </p:nvSpPr>
        <p:spPr>
          <a:xfrm>
            <a:off x="3491880" y="159023"/>
            <a:ext cx="5256584" cy="461665"/>
          </a:xfrm>
          <a:prstGeom prst="rect">
            <a:avLst/>
          </a:prstGeom>
          <a:noFill/>
        </p:spPr>
        <p:txBody>
          <a:bodyPr wrap="square" rtlCol="0">
            <a:spAutoFit/>
          </a:bodyPr>
          <a:lstStyle/>
          <a:p>
            <a:pPr algn="r"/>
            <a:r>
              <a:rPr lang="en-GB" sz="2400" b="1" dirty="0" smtClean="0">
                <a:solidFill>
                  <a:srgbClr val="FFFF00"/>
                </a:solidFill>
                <a:latin typeface="+mj-lt"/>
              </a:rPr>
              <a:t>Model performances (CTD+ADCP)</a:t>
            </a:r>
            <a:endParaRPr lang="en-GB" sz="2400" b="1" dirty="0">
              <a:solidFill>
                <a:srgbClr val="FFFF00"/>
              </a:solidFill>
              <a:latin typeface="+mj-lt"/>
            </a:endParaRPr>
          </a:p>
        </p:txBody>
      </p:sp>
      <p:sp>
        <p:nvSpPr>
          <p:cNvPr id="4" name="Rettangolo 3"/>
          <p:cNvSpPr/>
          <p:nvPr/>
        </p:nvSpPr>
        <p:spPr>
          <a:xfrm>
            <a:off x="827584" y="6392361"/>
            <a:ext cx="4572000" cy="276999"/>
          </a:xfrm>
          <a:prstGeom prst="rect">
            <a:avLst/>
          </a:prstGeom>
        </p:spPr>
        <p:txBody>
          <a:bodyPr>
            <a:spAutoFit/>
          </a:bodyPr>
          <a:lstStyle/>
          <a:p>
            <a:pPr algn="just"/>
            <a:r>
              <a:rPr lang="en-GB" sz="1200" dirty="0" smtClean="0">
                <a:cs typeface="Cambria Math"/>
              </a:rPr>
              <a:t>-1.6°C, -0.10 PSU, 0.2 kg/m3</a:t>
            </a:r>
            <a:endParaRPr lang="en-GB" sz="1200" dirty="0" smtClean="0">
              <a:cs typeface="Cambria Math"/>
            </a:endParaRPr>
          </a:p>
        </p:txBody>
      </p:sp>
    </p:spTree>
    <p:extLst>
      <p:ext uri="{BB962C8B-B14F-4D97-AF65-F5344CB8AC3E}">
        <p14:creationId xmlns="" xmlns:p14="http://schemas.microsoft.com/office/powerpoint/2010/main" val="1920534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1_SSt_MOD_SAT.png"/>
          <p:cNvPicPr>
            <a:picLocks noChangeAspect="1"/>
          </p:cNvPicPr>
          <p:nvPr/>
        </p:nvPicPr>
        <p:blipFill rotWithShape="1">
          <a:blip r:embed="rId3" cstate="print">
            <a:extLst>
              <a:ext uri="{28A0092B-C50C-407E-A947-70E740481C1C}">
                <a14:useLocalDpi xmlns="" xmlns:a14="http://schemas.microsoft.com/office/drawing/2010/main" val="0"/>
              </a:ext>
            </a:extLst>
          </a:blip>
          <a:srcRect l="12018" r="9628"/>
          <a:stretch/>
        </p:blipFill>
        <p:spPr>
          <a:xfrm>
            <a:off x="1430701" y="1322607"/>
            <a:ext cx="6093627" cy="5346753"/>
          </a:xfrm>
          <a:prstGeom prst="rect">
            <a:avLst/>
          </a:prstGeom>
        </p:spPr>
      </p:pic>
      <p:sp>
        <p:nvSpPr>
          <p:cNvPr id="3" name="CasellaDiTesto 2"/>
          <p:cNvSpPr txBox="1"/>
          <p:nvPr/>
        </p:nvSpPr>
        <p:spPr>
          <a:xfrm>
            <a:off x="-180528" y="908720"/>
            <a:ext cx="8784976" cy="461665"/>
          </a:xfrm>
          <a:prstGeom prst="rect">
            <a:avLst/>
          </a:prstGeom>
          <a:noFill/>
        </p:spPr>
        <p:txBody>
          <a:bodyPr wrap="square" rtlCol="0">
            <a:spAutoFit/>
          </a:bodyPr>
          <a:lstStyle/>
          <a:p>
            <a:pPr algn="ctr"/>
            <a:r>
              <a:rPr lang="en-GB" sz="2400" b="1" dirty="0" smtClean="0">
                <a:latin typeface="+mj-lt"/>
              </a:rPr>
              <a:t>SST (</a:t>
            </a:r>
            <a:r>
              <a:rPr lang="en-GB" sz="2400" b="1" dirty="0" smtClean="0">
                <a:latin typeface="+mj-lt"/>
              </a:rPr>
              <a:t>Model snapshot VS multi-image merging from satellite</a:t>
            </a:r>
            <a:r>
              <a:rPr lang="en-GB" sz="2400" b="1" dirty="0" smtClean="0">
                <a:latin typeface="+mj-lt"/>
              </a:rPr>
              <a:t>) </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err="1" smtClean="0">
                <a:solidFill>
                  <a:srgbClr val="FFFF00"/>
                </a:solidFill>
                <a:effectLst>
                  <a:outerShdw blurRad="38100" dist="38100" dir="2700000" algn="tl">
                    <a:srgbClr val="000000">
                      <a:alpha val="43137"/>
                    </a:srgbClr>
                  </a:outerShdw>
                </a:effectLst>
                <a:latin typeface="+mj-lt"/>
              </a:rPr>
              <a:t>Qualit</a:t>
            </a:r>
            <a:r>
              <a:rPr lang="en-GB" sz="2400" b="1" dirty="0" smtClean="0">
                <a:solidFill>
                  <a:srgbClr val="FFFF00"/>
                </a:solidFill>
                <a:effectLst>
                  <a:outerShdw blurRad="38100" dist="38100" dir="2700000" algn="tl">
                    <a:srgbClr val="000000">
                      <a:alpha val="43137"/>
                    </a:srgbClr>
                  </a:outerShdw>
                </a:effectLst>
                <a:latin typeface="+mj-lt"/>
              </a:rPr>
              <a:t>. comp</a:t>
            </a:r>
            <a:r>
              <a:rPr lang="en-GB" sz="2400" b="1" dirty="0" smtClean="0">
                <a:solidFill>
                  <a:srgbClr val="FFFF00"/>
                </a:solidFill>
                <a:effectLst>
                  <a:outerShdw blurRad="38100" dist="38100" dir="2700000" algn="tl">
                    <a:srgbClr val="000000">
                      <a:alpha val="43137"/>
                    </a:srgbClr>
                  </a:outerShdw>
                </a:effectLst>
                <a:latin typeface="+mj-lt"/>
              </a:rPr>
              <a:t>arison</a:t>
            </a:r>
            <a:r>
              <a:rPr lang="en-GB" sz="2400" b="1" dirty="0" smtClean="0">
                <a:solidFill>
                  <a:srgbClr val="FFFF00"/>
                </a:solidFill>
                <a:effectLst>
                  <a:outerShdw blurRad="38100" dist="38100" dir="2700000" algn="tl">
                    <a:srgbClr val="000000">
                      <a:alpha val="43137"/>
                    </a:srgbClr>
                  </a:outerShdw>
                </a:effectLst>
                <a:latin typeface="+mj-lt"/>
              </a:rPr>
              <a:t> on </a:t>
            </a:r>
            <a:r>
              <a:rPr lang="en-GB" sz="2400" b="1" dirty="0" smtClean="0">
                <a:solidFill>
                  <a:srgbClr val="FFFF00"/>
                </a:solidFill>
                <a:effectLst>
                  <a:outerShdw blurRad="38100" dist="38100" dir="2700000" algn="tl">
                    <a:srgbClr val="000000">
                      <a:alpha val="43137"/>
                    </a:srgbClr>
                  </a:outerShdw>
                </a:effectLst>
                <a:latin typeface="+mj-lt"/>
              </a:rPr>
              <a:t>DW formation area</a:t>
            </a:r>
            <a:endParaRPr lang="en-GB" sz="2400" b="1" dirty="0">
              <a:solidFill>
                <a:srgbClr val="FFFF00"/>
              </a:solidFill>
              <a:effectLst>
                <a:outerShdw blurRad="38100" dist="38100" dir="2700000" algn="tl">
                  <a:srgbClr val="000000">
                    <a:alpha val="43137"/>
                  </a:srgbClr>
                </a:outerShdw>
              </a:effectLst>
              <a:latin typeface="+mj-lt"/>
            </a:endParaRPr>
          </a:p>
        </p:txBody>
      </p:sp>
      <p:sp>
        <p:nvSpPr>
          <p:cNvPr id="5" name="Ovale 4"/>
          <p:cNvSpPr/>
          <p:nvPr/>
        </p:nvSpPr>
        <p:spPr>
          <a:xfrm>
            <a:off x="5652120" y="2276872"/>
            <a:ext cx="288032"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2267744" y="2204864"/>
            <a:ext cx="288032"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22_NA_Vel_T_2wc_unc.png"/>
          <p:cNvPicPr>
            <a:picLocks noChangeAspect="1"/>
          </p:cNvPicPr>
          <p:nvPr/>
        </p:nvPicPr>
        <p:blipFill>
          <a:blip r:embed="rId3" cstate="print">
            <a:extLst>
              <a:ext uri="{28A0092B-C50C-407E-A947-70E740481C1C}">
                <a14:useLocalDpi xmlns="" xmlns:a14="http://schemas.microsoft.com/office/drawing/2010/main" val="0"/>
              </a:ext>
            </a:extLst>
          </a:blip>
          <a:srcRect l="5036" t="3388" r="2518"/>
          <a:stretch>
            <a:fillRect/>
          </a:stretch>
        </p:blipFill>
        <p:spPr>
          <a:xfrm>
            <a:off x="3488361" y="1628773"/>
            <a:ext cx="5332111" cy="4968579"/>
          </a:xfrm>
          <a:prstGeom prst="rect">
            <a:avLst/>
          </a:prstGeom>
        </p:spPr>
      </p:pic>
      <p:sp>
        <p:nvSpPr>
          <p:cNvPr id="3" name="CasellaDiTesto 2"/>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Wave Effects on Current speed and T fields (Jan 29 - Feb </a:t>
            </a:r>
            <a:r>
              <a:rPr lang="en-GB" sz="2400" b="1" dirty="0" smtClean="0">
                <a:latin typeface="+mj-lt"/>
              </a:rPr>
              <a:t>07, 2012)</a:t>
            </a:r>
            <a:endParaRPr lang="en-GB" sz="2400" b="1" dirty="0">
              <a:latin typeface="+mj-lt"/>
            </a:endParaRPr>
          </a:p>
        </p:txBody>
      </p:sp>
      <p:sp>
        <p:nvSpPr>
          <p:cNvPr id="4" name="CasellaDiTesto 3"/>
          <p:cNvSpPr txBox="1"/>
          <p:nvPr/>
        </p:nvSpPr>
        <p:spPr>
          <a:xfrm>
            <a:off x="3491880" y="159023"/>
            <a:ext cx="5256584" cy="461665"/>
          </a:xfrm>
          <a:prstGeom prst="rect">
            <a:avLst/>
          </a:prstGeom>
          <a:noFill/>
        </p:spPr>
        <p:txBody>
          <a:bodyPr wrap="square" rtlCol="0">
            <a:spAutoFit/>
          </a:bodyPr>
          <a:lstStyle/>
          <a:p>
            <a:pPr algn="r"/>
            <a:r>
              <a:rPr lang="en-GB" sz="2400" b="1" dirty="0" smtClean="0">
                <a:solidFill>
                  <a:srgbClr val="FFFF00"/>
                </a:solidFill>
                <a:latin typeface="+mj-lt"/>
              </a:rPr>
              <a:t>2WC and UNC difference</a:t>
            </a:r>
            <a:endParaRPr lang="en-GB" sz="2400" b="1" dirty="0">
              <a:solidFill>
                <a:srgbClr val="FFFF00"/>
              </a:solidFill>
              <a:latin typeface="+mj-lt"/>
            </a:endParaRPr>
          </a:p>
        </p:txBody>
      </p:sp>
      <p:sp>
        <p:nvSpPr>
          <p:cNvPr id="5" name="Rettangolo 4"/>
          <p:cNvSpPr/>
          <p:nvPr/>
        </p:nvSpPr>
        <p:spPr>
          <a:xfrm>
            <a:off x="251520" y="1700808"/>
            <a:ext cx="2952328" cy="4154984"/>
          </a:xfrm>
          <a:prstGeom prst="rect">
            <a:avLst/>
          </a:prstGeom>
        </p:spPr>
        <p:txBody>
          <a:bodyPr wrap="square">
            <a:spAutoFit/>
          </a:bodyPr>
          <a:lstStyle/>
          <a:p>
            <a:pPr algn="just"/>
            <a:r>
              <a:rPr lang="en-GB" sz="2200" dirty="0" smtClean="0">
                <a:latin typeface="+mj-lt"/>
                <a:cs typeface="Cambria Math"/>
              </a:rPr>
              <a:t>Effects of 2WC may be direct on increasing/decreasing surface velocity, but also on distributing local “blobs” </a:t>
            </a:r>
            <a:r>
              <a:rPr lang="en-GB" sz="2200" dirty="0" err="1" smtClean="0">
                <a:latin typeface="+mj-lt"/>
                <a:cs typeface="Cambria Math"/>
              </a:rPr>
              <a:t>w.r.t</a:t>
            </a:r>
            <a:r>
              <a:rPr lang="en-GB" sz="2200" dirty="0" smtClean="0">
                <a:latin typeface="+mj-lt"/>
                <a:cs typeface="Cambria Math"/>
              </a:rPr>
              <a:t>. coastal region.</a:t>
            </a:r>
          </a:p>
          <a:p>
            <a:pPr algn="just"/>
            <a:endParaRPr lang="en-GB" sz="2200" dirty="0" smtClean="0">
              <a:latin typeface="+mj-lt"/>
              <a:cs typeface="Cambria Math"/>
            </a:endParaRPr>
          </a:p>
          <a:p>
            <a:pPr algn="just"/>
            <a:r>
              <a:rPr lang="en-GB" sz="2200" dirty="0" smtClean="0">
                <a:latin typeface="+mj-lt"/>
                <a:cs typeface="Cambria Math"/>
              </a:rPr>
              <a:t>This </a:t>
            </a:r>
            <a:r>
              <a:rPr lang="en-GB" sz="2200" dirty="0" smtClean="0">
                <a:latin typeface="+mj-lt"/>
                <a:cs typeface="Cambria Math"/>
              </a:rPr>
              <a:t>is a very important feature presented </a:t>
            </a:r>
            <a:r>
              <a:rPr lang="en-GB" sz="2200" dirty="0" smtClean="0">
                <a:latin typeface="+mj-lt"/>
                <a:cs typeface="Cambria Math"/>
              </a:rPr>
              <a:t>also by </a:t>
            </a:r>
            <a:r>
              <a:rPr lang="en-GB" sz="2200" dirty="0" smtClean="0">
                <a:latin typeface="+mj-lt"/>
                <a:cs typeface="Cambria Math"/>
              </a:rPr>
              <a:t>Sclavo et al. 2013 on </a:t>
            </a:r>
            <a:r>
              <a:rPr lang="en-GB" sz="2200" dirty="0" smtClean="0">
                <a:latin typeface="+mj-lt"/>
                <a:cs typeface="Cambria Math"/>
              </a:rPr>
              <a:t>the SSC</a:t>
            </a:r>
            <a:endParaRPr lang="en-GB" sz="2200" u="sng" dirty="0" smtClean="0">
              <a:latin typeface="+mj-lt"/>
              <a:cs typeface="Cambria Math"/>
            </a:endParaRPr>
          </a:p>
        </p:txBody>
      </p:sp>
      <p:sp>
        <p:nvSpPr>
          <p:cNvPr id="6" name="CasellaDiTesto 5"/>
          <p:cNvSpPr txBox="1"/>
          <p:nvPr/>
        </p:nvSpPr>
        <p:spPr>
          <a:xfrm>
            <a:off x="3923928" y="1383159"/>
            <a:ext cx="1944216" cy="461665"/>
          </a:xfrm>
          <a:prstGeom prst="rect">
            <a:avLst/>
          </a:prstGeom>
          <a:noFill/>
        </p:spPr>
        <p:txBody>
          <a:bodyPr wrap="square" rtlCol="0">
            <a:spAutoFit/>
          </a:bodyPr>
          <a:lstStyle/>
          <a:p>
            <a:pPr algn="ctr"/>
            <a:r>
              <a:rPr lang="en-GB" sz="2400" b="1" dirty="0" smtClean="0">
                <a:latin typeface="+mj-lt"/>
              </a:rPr>
              <a:t>2WC</a:t>
            </a:r>
            <a:endParaRPr lang="en-GB" sz="2400" b="1" dirty="0">
              <a:latin typeface="+mj-lt"/>
            </a:endParaRPr>
          </a:p>
        </p:txBody>
      </p:sp>
      <p:sp>
        <p:nvSpPr>
          <p:cNvPr id="7" name="CasellaDiTesto 6"/>
          <p:cNvSpPr txBox="1"/>
          <p:nvPr/>
        </p:nvSpPr>
        <p:spPr>
          <a:xfrm>
            <a:off x="6444208" y="1388066"/>
            <a:ext cx="1944216" cy="461665"/>
          </a:xfrm>
          <a:prstGeom prst="rect">
            <a:avLst/>
          </a:prstGeom>
          <a:noFill/>
        </p:spPr>
        <p:txBody>
          <a:bodyPr wrap="square" rtlCol="0">
            <a:spAutoFit/>
          </a:bodyPr>
          <a:lstStyle/>
          <a:p>
            <a:pPr algn="ctr"/>
            <a:r>
              <a:rPr lang="en-GB" sz="2400" b="1" dirty="0" smtClean="0">
                <a:latin typeface="+mj-lt"/>
              </a:rPr>
              <a:t>UNC</a:t>
            </a:r>
            <a:endParaRPr lang="en-GB" sz="2400" b="1" dirty="0">
              <a:latin typeface="+mj-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WCI effects </a:t>
            </a:r>
            <a:r>
              <a:rPr lang="en-GB" sz="2400" b="1" dirty="0" smtClean="0">
                <a:latin typeface="+mj-lt"/>
              </a:rPr>
              <a:t>on </a:t>
            </a:r>
            <a:r>
              <a:rPr lang="en-GB" sz="2400" b="1" dirty="0" smtClean="0">
                <a:latin typeface="+mj-lt"/>
              </a:rPr>
              <a:t>Suspended Sediments</a:t>
            </a:r>
            <a:endParaRPr lang="en-GB" sz="2400" b="1" dirty="0">
              <a:latin typeface="+mj-lt"/>
            </a:endParaRPr>
          </a:p>
        </p:txBody>
      </p:sp>
      <p:sp>
        <p:nvSpPr>
          <p:cNvPr id="4" name="CasellaDiTesto 3"/>
          <p:cNvSpPr txBox="1"/>
          <p:nvPr/>
        </p:nvSpPr>
        <p:spPr>
          <a:xfrm>
            <a:off x="3491880" y="159023"/>
            <a:ext cx="5256584" cy="461665"/>
          </a:xfrm>
          <a:prstGeom prst="rect">
            <a:avLst/>
          </a:prstGeom>
          <a:noFill/>
        </p:spPr>
        <p:txBody>
          <a:bodyPr wrap="square" rtlCol="0">
            <a:spAutoFit/>
          </a:bodyPr>
          <a:lstStyle/>
          <a:p>
            <a:pPr algn="r"/>
            <a:r>
              <a:rPr lang="en-GB" sz="2400" b="1" dirty="0" smtClean="0">
                <a:solidFill>
                  <a:srgbClr val="FFFF00"/>
                </a:solidFill>
                <a:latin typeface="+mj-lt"/>
              </a:rPr>
              <a:t>2WC and UNC difference</a:t>
            </a:r>
            <a:endParaRPr lang="en-GB" sz="2400" b="1" dirty="0">
              <a:solidFill>
                <a:srgbClr val="FFFF00"/>
              </a:solidFill>
              <a:latin typeface="+mj-lt"/>
            </a:endParaRPr>
          </a:p>
        </p:txBody>
      </p:sp>
      <p:pic>
        <p:nvPicPr>
          <p:cNvPr id="8" name="Picture 2"/>
          <p:cNvPicPr>
            <a:picLocks noChangeAspect="1" noChangeArrowheads="1"/>
          </p:cNvPicPr>
          <p:nvPr/>
        </p:nvPicPr>
        <p:blipFill>
          <a:blip r:embed="rId3" cstate="print"/>
          <a:srcRect/>
          <a:stretch>
            <a:fillRect/>
          </a:stretch>
        </p:blipFill>
        <p:spPr bwMode="auto">
          <a:xfrm>
            <a:off x="554189" y="1432368"/>
            <a:ext cx="5749365" cy="3625714"/>
          </a:xfrm>
          <a:prstGeom prst="rect">
            <a:avLst/>
          </a:prstGeom>
          <a:noFill/>
          <a:ln w="9525">
            <a:noFill/>
            <a:miter lim="800000"/>
            <a:headEnd/>
            <a:tailEnd/>
          </a:ln>
        </p:spPr>
      </p:pic>
      <p:cxnSp>
        <p:nvCxnSpPr>
          <p:cNvPr id="9" name="Connettore 2 8"/>
          <p:cNvCxnSpPr>
            <a:stCxn id="8" idx="1"/>
          </p:cNvCxnSpPr>
          <p:nvPr/>
        </p:nvCxnSpPr>
        <p:spPr>
          <a:xfrm>
            <a:off x="554189" y="3245225"/>
            <a:ext cx="2967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11"/>
          <p:cNvSpPr txBox="1">
            <a:spLocks noChangeArrowheads="1"/>
          </p:cNvSpPr>
          <p:nvPr/>
        </p:nvSpPr>
        <p:spPr bwMode="auto">
          <a:xfrm>
            <a:off x="199478" y="3041619"/>
            <a:ext cx="333746" cy="369332"/>
          </a:xfrm>
          <a:prstGeom prst="rect">
            <a:avLst/>
          </a:prstGeom>
          <a:noFill/>
          <a:ln w="9525">
            <a:noFill/>
            <a:miter lim="800000"/>
            <a:headEnd/>
            <a:tailEnd/>
          </a:ln>
        </p:spPr>
        <p:txBody>
          <a:bodyPr wrap="none">
            <a:spAutoFit/>
          </a:bodyPr>
          <a:lstStyle/>
          <a:p>
            <a:r>
              <a:rPr lang="it-IT" dirty="0" smtClean="0">
                <a:solidFill>
                  <a:srgbClr val="FF0000"/>
                </a:solidFill>
              </a:rPr>
              <a:t>t</a:t>
            </a:r>
            <a:r>
              <a:rPr lang="it-IT" baseline="-25000" dirty="0" smtClean="0">
                <a:solidFill>
                  <a:srgbClr val="FF0000"/>
                </a:solidFill>
              </a:rPr>
              <a:t>1</a:t>
            </a:r>
            <a:endParaRPr lang="it-IT" baseline="-25000" dirty="0">
              <a:solidFill>
                <a:srgbClr val="FF0000"/>
              </a:solidFill>
            </a:endParaRPr>
          </a:p>
        </p:txBody>
      </p:sp>
      <p:cxnSp>
        <p:nvCxnSpPr>
          <p:cNvPr id="11" name="Connettore 2 10"/>
          <p:cNvCxnSpPr/>
          <p:nvPr/>
        </p:nvCxnSpPr>
        <p:spPr>
          <a:xfrm>
            <a:off x="566889" y="2597525"/>
            <a:ext cx="296711"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a:spLocks noChangeArrowheads="1"/>
          </p:cNvSpPr>
          <p:nvPr/>
        </p:nvSpPr>
        <p:spPr bwMode="auto">
          <a:xfrm>
            <a:off x="212178" y="2393919"/>
            <a:ext cx="333746" cy="369332"/>
          </a:xfrm>
          <a:prstGeom prst="rect">
            <a:avLst/>
          </a:prstGeom>
          <a:noFill/>
          <a:ln w="9525">
            <a:noFill/>
            <a:miter lim="800000"/>
            <a:headEnd/>
            <a:tailEnd/>
          </a:ln>
        </p:spPr>
        <p:txBody>
          <a:bodyPr wrap="none">
            <a:spAutoFit/>
          </a:bodyPr>
          <a:lstStyle/>
          <a:p>
            <a:r>
              <a:rPr lang="it-IT" dirty="0" smtClean="0">
                <a:solidFill>
                  <a:srgbClr val="FF0000"/>
                </a:solidFill>
              </a:rPr>
              <a:t>t</a:t>
            </a:r>
            <a:r>
              <a:rPr lang="it-IT" baseline="-25000" dirty="0" smtClean="0">
                <a:solidFill>
                  <a:srgbClr val="FF0000"/>
                </a:solidFill>
              </a:rPr>
              <a:t>2</a:t>
            </a:r>
            <a:endParaRPr lang="it-IT" baseline="-25000" dirty="0">
              <a:solidFill>
                <a:srgbClr val="FF0000"/>
              </a:solidFill>
            </a:endParaRPr>
          </a:p>
        </p:txBody>
      </p:sp>
      <p:cxnSp>
        <p:nvCxnSpPr>
          <p:cNvPr id="13" name="Connettore 2 12"/>
          <p:cNvCxnSpPr/>
          <p:nvPr/>
        </p:nvCxnSpPr>
        <p:spPr>
          <a:xfrm>
            <a:off x="566889" y="2254625"/>
            <a:ext cx="296711" cy="0"/>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1"/>
          <p:cNvSpPr txBox="1">
            <a:spLocks noChangeArrowheads="1"/>
          </p:cNvSpPr>
          <p:nvPr/>
        </p:nvSpPr>
        <p:spPr bwMode="auto">
          <a:xfrm>
            <a:off x="212178" y="2051019"/>
            <a:ext cx="333746" cy="369332"/>
          </a:xfrm>
          <a:prstGeom prst="rect">
            <a:avLst/>
          </a:prstGeom>
          <a:noFill/>
          <a:ln w="9525">
            <a:noFill/>
            <a:miter lim="800000"/>
            <a:headEnd/>
            <a:tailEnd/>
          </a:ln>
        </p:spPr>
        <p:txBody>
          <a:bodyPr wrap="none">
            <a:spAutoFit/>
          </a:bodyPr>
          <a:lstStyle/>
          <a:p>
            <a:r>
              <a:rPr lang="it-IT" dirty="0" smtClean="0">
                <a:solidFill>
                  <a:schemeClr val="tx1">
                    <a:lumMod val="50000"/>
                    <a:lumOff val="50000"/>
                  </a:schemeClr>
                </a:solidFill>
              </a:rPr>
              <a:t>t</a:t>
            </a:r>
            <a:r>
              <a:rPr lang="it-IT" baseline="-25000" dirty="0" smtClean="0">
                <a:solidFill>
                  <a:schemeClr val="tx1">
                    <a:lumMod val="50000"/>
                    <a:lumOff val="50000"/>
                  </a:schemeClr>
                </a:solidFill>
              </a:rPr>
              <a:t>3</a:t>
            </a:r>
            <a:endParaRPr lang="it-IT" baseline="-25000" dirty="0">
              <a:solidFill>
                <a:schemeClr val="tx1">
                  <a:lumMod val="50000"/>
                  <a:lumOff val="50000"/>
                </a:schemeClr>
              </a:solidFill>
            </a:endParaRPr>
          </a:p>
        </p:txBody>
      </p:sp>
      <p:sp>
        <p:nvSpPr>
          <p:cNvPr id="17" name="Footer Placeholder 4"/>
          <p:cNvSpPr txBox="1">
            <a:spLocks/>
          </p:cNvSpPr>
          <p:nvPr/>
        </p:nvSpPr>
        <p:spPr>
          <a:xfrm>
            <a:off x="554181" y="5312614"/>
            <a:ext cx="1416133" cy="132608"/>
          </a:xfrm>
          <a:prstGeom prst="rect">
            <a:avLst/>
          </a:prstGeom>
        </p:spPr>
        <p:txBody>
          <a:bodyPr vert="horz"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smtClean="0">
                <a:ln>
                  <a:noFill/>
                </a:ln>
                <a:solidFill>
                  <a:schemeClr val="bg1"/>
                </a:solidFill>
                <a:effectLst/>
                <a:uLnTx/>
                <a:uFillTx/>
                <a:latin typeface="+mn-lt"/>
                <a:ea typeface="+mn-ea"/>
                <a:cs typeface="+mn-cs"/>
              </a:rPr>
              <a:t>© DHI</a:t>
            </a:r>
            <a:endParaRPr kumimoji="0" lang="en-GB" sz="700" b="0" i="0" u="none" strike="noStrike" kern="1200" cap="none" spc="0" normalizeH="0" baseline="0" noProof="0">
              <a:ln>
                <a:noFill/>
              </a:ln>
              <a:solidFill>
                <a:schemeClr val="bg1"/>
              </a:solidFill>
              <a:effectLst/>
              <a:uLnTx/>
              <a:uFillTx/>
              <a:latin typeface="+mn-lt"/>
              <a:ea typeface="+mn-ea"/>
              <a:cs typeface="+mn-cs"/>
            </a:endParaRPr>
          </a:p>
        </p:txBody>
      </p:sp>
      <p:sp>
        <p:nvSpPr>
          <p:cNvPr id="18" name="Slide Number Placeholder 5"/>
          <p:cNvSpPr txBox="1">
            <a:spLocks/>
          </p:cNvSpPr>
          <p:nvPr/>
        </p:nvSpPr>
        <p:spPr>
          <a:xfrm>
            <a:off x="4239505" y="5312614"/>
            <a:ext cx="516591" cy="13260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schemeClr val="tx1"/>
                </a:solidFill>
                <a:effectLst/>
                <a:uLnTx/>
                <a:uFillTx/>
                <a:latin typeface="Arial" charset="0"/>
                <a:ea typeface="+mn-ea"/>
                <a:cs typeface="Arial" charset="0"/>
              </a:rPr>
              <a:t>  </a:t>
            </a:r>
            <a:endParaRPr kumimoji="0" lang="en-GB" sz="1800" b="0" i="0" u="none" strike="noStrike" kern="1200" cap="none" spc="0" normalizeH="0" baseline="0" noProof="0" dirty="0">
              <a:ln>
                <a:noFill/>
              </a:ln>
              <a:solidFill>
                <a:schemeClr val="tx1"/>
              </a:solidFill>
              <a:effectLst/>
              <a:uLnTx/>
              <a:uFillTx/>
              <a:latin typeface="Arial" charset="0"/>
              <a:ea typeface="+mn-ea"/>
              <a:cs typeface="Arial" charset="0"/>
            </a:endParaRPr>
          </a:p>
        </p:txBody>
      </p:sp>
      <p:sp>
        <p:nvSpPr>
          <p:cNvPr id="31" name="Rettangolo 4"/>
          <p:cNvSpPr>
            <a:spLocks noChangeArrowheads="1"/>
          </p:cNvSpPr>
          <p:nvPr/>
        </p:nvSpPr>
        <p:spPr bwMode="auto">
          <a:xfrm>
            <a:off x="6382295" y="2963724"/>
            <a:ext cx="2366169" cy="1200329"/>
          </a:xfrm>
          <a:prstGeom prst="rect">
            <a:avLst/>
          </a:prstGeom>
          <a:noFill/>
          <a:ln w="9525">
            <a:noFill/>
            <a:miter lim="800000"/>
            <a:headEnd/>
            <a:tailEnd/>
          </a:ln>
        </p:spPr>
        <p:txBody>
          <a:bodyPr wrap="square">
            <a:spAutoFit/>
          </a:bodyPr>
          <a:lstStyle/>
          <a:p>
            <a:r>
              <a:rPr lang="en-US" dirty="0" smtClean="0">
                <a:latin typeface="+mn-lt"/>
                <a:cs typeface="Arial" pitchFamily="34" charset="0"/>
              </a:rPr>
              <a:t>WCI: 2 </a:t>
            </a:r>
            <a:r>
              <a:rPr lang="en-US" dirty="0" smtClean="0">
                <a:latin typeface="+mn-lt"/>
                <a:cs typeface="Arial" pitchFamily="34" charset="0"/>
              </a:rPr>
              <a:t>max at “AA”</a:t>
            </a:r>
            <a:endParaRPr lang="en-US" dirty="0" smtClean="0">
              <a:latin typeface="+mn-lt"/>
              <a:cs typeface="Arial" pitchFamily="34" charset="0"/>
            </a:endParaRPr>
          </a:p>
          <a:p>
            <a:endParaRPr lang="en-US" dirty="0" smtClean="0">
              <a:latin typeface="+mn-lt"/>
              <a:cs typeface="Arial" pitchFamily="34" charset="0"/>
            </a:endParaRPr>
          </a:p>
          <a:p>
            <a:r>
              <a:rPr lang="en-US" dirty="0" smtClean="0">
                <a:latin typeface="+mn-lt"/>
                <a:cs typeface="Arial" pitchFamily="34" charset="0"/>
              </a:rPr>
              <a:t>NO </a:t>
            </a:r>
            <a:r>
              <a:rPr lang="en-US" dirty="0" smtClean="0">
                <a:latin typeface="+mn-lt"/>
                <a:cs typeface="Arial" pitchFamily="34" charset="0"/>
              </a:rPr>
              <a:t>WCI: 1 </a:t>
            </a:r>
            <a:r>
              <a:rPr lang="en-US" dirty="0" smtClean="0">
                <a:latin typeface="+mn-lt"/>
                <a:cs typeface="Arial" pitchFamily="34" charset="0"/>
              </a:rPr>
              <a:t>max, different timing</a:t>
            </a:r>
            <a:endParaRPr lang="en-US" dirty="0" smtClean="0">
              <a:latin typeface="+mn-lt"/>
              <a:cs typeface="Arial" pitchFamily="34" charset="0"/>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23_NA_Sal_po.png"/>
          <p:cNvPicPr>
            <a:picLocks noChangeAspect="1"/>
          </p:cNvPicPr>
          <p:nvPr/>
        </p:nvPicPr>
        <p:blipFill rotWithShape="1">
          <a:blip r:embed="rId3" cstate="print">
            <a:extLst>
              <a:ext uri="{28A0092B-C50C-407E-A947-70E740481C1C}">
                <a14:useLocalDpi xmlns="" xmlns:a14="http://schemas.microsoft.com/office/drawing/2010/main" val="0"/>
              </a:ext>
            </a:extLst>
          </a:blip>
          <a:srcRect l="8482" t="5794" r="7163" b="1159"/>
          <a:stretch/>
        </p:blipFill>
        <p:spPr>
          <a:xfrm>
            <a:off x="311387" y="1628800"/>
            <a:ext cx="8293061" cy="4464496"/>
          </a:xfrm>
          <a:prstGeom prst="rect">
            <a:avLst/>
          </a:prstGeom>
        </p:spPr>
      </p:pic>
      <p:sp>
        <p:nvSpPr>
          <p:cNvPr id="4" name="CasellaDiTesto 3"/>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Wave Effects on River plume (SSS on Mar 05, 02:00 UTC)</a:t>
            </a:r>
            <a:endParaRPr lang="en-GB" sz="2400" b="1" dirty="0">
              <a:latin typeface="+mj-lt"/>
            </a:endParaRPr>
          </a:p>
        </p:txBody>
      </p:sp>
      <p:sp>
        <p:nvSpPr>
          <p:cNvPr id="5" name="CasellaDiTesto 4"/>
          <p:cNvSpPr txBox="1"/>
          <p:nvPr/>
        </p:nvSpPr>
        <p:spPr>
          <a:xfrm>
            <a:off x="3491880" y="159023"/>
            <a:ext cx="5256584" cy="461665"/>
          </a:xfrm>
          <a:prstGeom prst="rect">
            <a:avLst/>
          </a:prstGeom>
          <a:noFill/>
        </p:spPr>
        <p:txBody>
          <a:bodyPr wrap="square" rtlCol="0">
            <a:spAutoFit/>
          </a:bodyPr>
          <a:lstStyle/>
          <a:p>
            <a:pPr algn="r"/>
            <a:r>
              <a:rPr lang="en-GB" sz="2400" b="1" dirty="0" smtClean="0">
                <a:solidFill>
                  <a:srgbClr val="FFFF00"/>
                </a:solidFill>
                <a:latin typeface="+mj-lt"/>
              </a:rPr>
              <a:t>Interesting features: plume </a:t>
            </a:r>
            <a:r>
              <a:rPr lang="en-GB" sz="2400" b="1" dirty="0" smtClean="0">
                <a:solidFill>
                  <a:srgbClr val="FFFF00"/>
                </a:solidFill>
                <a:latin typeface="+mj-lt"/>
              </a:rPr>
              <a:t>bifurcation</a:t>
            </a:r>
            <a:endParaRPr lang="en-GB" sz="2400" b="1" dirty="0">
              <a:solidFill>
                <a:srgbClr val="FFFF00"/>
              </a:solidFill>
              <a:latin typeface="+mj-lt"/>
            </a:endParaRPr>
          </a:p>
        </p:txBody>
      </p:sp>
      <p:sp>
        <p:nvSpPr>
          <p:cNvPr id="6" name="CasellaDiTesto 5"/>
          <p:cNvSpPr txBox="1"/>
          <p:nvPr/>
        </p:nvSpPr>
        <p:spPr>
          <a:xfrm>
            <a:off x="1331640" y="1455167"/>
            <a:ext cx="1944216" cy="461665"/>
          </a:xfrm>
          <a:prstGeom prst="rect">
            <a:avLst/>
          </a:prstGeom>
          <a:noFill/>
        </p:spPr>
        <p:txBody>
          <a:bodyPr wrap="square" rtlCol="0">
            <a:spAutoFit/>
          </a:bodyPr>
          <a:lstStyle/>
          <a:p>
            <a:pPr algn="ctr"/>
            <a:r>
              <a:rPr lang="en-GB" sz="2400" b="1" dirty="0" smtClean="0">
                <a:latin typeface="+mj-lt"/>
              </a:rPr>
              <a:t>2WC</a:t>
            </a:r>
            <a:endParaRPr lang="en-GB" sz="2400" b="1" dirty="0">
              <a:latin typeface="+mj-lt"/>
            </a:endParaRPr>
          </a:p>
        </p:txBody>
      </p:sp>
      <p:sp>
        <p:nvSpPr>
          <p:cNvPr id="7" name="CasellaDiTesto 6"/>
          <p:cNvSpPr txBox="1"/>
          <p:nvPr/>
        </p:nvSpPr>
        <p:spPr>
          <a:xfrm>
            <a:off x="5796136" y="1484784"/>
            <a:ext cx="1944216" cy="461665"/>
          </a:xfrm>
          <a:prstGeom prst="rect">
            <a:avLst/>
          </a:prstGeom>
          <a:noFill/>
        </p:spPr>
        <p:txBody>
          <a:bodyPr wrap="square" rtlCol="0">
            <a:spAutoFit/>
          </a:bodyPr>
          <a:lstStyle/>
          <a:p>
            <a:pPr algn="ctr"/>
            <a:r>
              <a:rPr lang="en-GB" sz="2400" b="1" dirty="0" smtClean="0">
                <a:latin typeface="+mj-lt"/>
              </a:rPr>
              <a:t>UNC</a:t>
            </a:r>
            <a:endParaRPr lang="en-GB" sz="2400" b="1" dirty="0">
              <a:latin typeface="+mj-lt"/>
            </a:endParaRPr>
          </a:p>
        </p:txBody>
      </p:sp>
      <p:sp>
        <p:nvSpPr>
          <p:cNvPr id="8" name="CasellaDiTesto 7"/>
          <p:cNvSpPr txBox="1"/>
          <p:nvPr/>
        </p:nvSpPr>
        <p:spPr>
          <a:xfrm>
            <a:off x="331912" y="6063679"/>
            <a:ext cx="8784976" cy="461665"/>
          </a:xfrm>
          <a:prstGeom prst="rect">
            <a:avLst/>
          </a:prstGeom>
          <a:noFill/>
        </p:spPr>
        <p:txBody>
          <a:bodyPr wrap="square" rtlCol="0">
            <a:spAutoFit/>
          </a:bodyPr>
          <a:lstStyle/>
          <a:p>
            <a:pPr algn="ctr"/>
            <a:r>
              <a:rPr lang="en-GB" sz="2400" b="1" dirty="0" smtClean="0">
                <a:latin typeface="+mj-lt"/>
              </a:rPr>
              <a:t>See also F. Falcieri talk, tomorrow</a:t>
            </a:r>
            <a:endParaRPr lang="en-GB" sz="2400" b="1" dirty="0">
              <a:latin typeface="+mj-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0_UV_NA.png"/>
          <p:cNvPicPr>
            <a:picLocks noChangeAspect="1"/>
          </p:cNvPicPr>
          <p:nvPr/>
        </p:nvPicPr>
        <p:blipFill rotWithShape="1">
          <a:blip r:embed="rId3" cstate="print">
            <a:extLst>
              <a:ext uri="{28A0092B-C50C-407E-A947-70E740481C1C}">
                <a14:useLocalDpi xmlns="" xmlns:a14="http://schemas.microsoft.com/office/drawing/2010/main" val="0"/>
              </a:ext>
            </a:extLst>
          </a:blip>
          <a:srcRect l="7592" t="10087" r="6828" b="1062"/>
          <a:stretch/>
        </p:blipFill>
        <p:spPr>
          <a:xfrm>
            <a:off x="323528" y="1822617"/>
            <a:ext cx="8265212" cy="4414695"/>
          </a:xfrm>
          <a:prstGeom prst="rect">
            <a:avLst/>
          </a:prstGeom>
        </p:spPr>
      </p:pic>
      <p:sp>
        <p:nvSpPr>
          <p:cNvPr id="3" name="CasellaDiTesto 2"/>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Water Temperature (Surface and Bottom) - 2012 Feb 6, 00:00 UTC</a:t>
            </a:r>
            <a:endParaRPr lang="en-GB" sz="2400" b="1" dirty="0">
              <a:latin typeface="+mj-lt"/>
            </a:endParaRPr>
          </a:p>
        </p:txBody>
      </p:sp>
      <p:sp>
        <p:nvSpPr>
          <p:cNvPr id="4" name="CasellaDiTesto 3"/>
          <p:cNvSpPr txBox="1"/>
          <p:nvPr/>
        </p:nvSpPr>
        <p:spPr>
          <a:xfrm>
            <a:off x="2123728" y="159023"/>
            <a:ext cx="5256584" cy="461665"/>
          </a:xfrm>
          <a:prstGeom prst="rect">
            <a:avLst/>
          </a:prstGeom>
          <a:noFill/>
        </p:spPr>
        <p:txBody>
          <a:bodyPr wrap="square" rtlCol="0">
            <a:spAutoFit/>
          </a:bodyPr>
          <a:lstStyle/>
          <a:p>
            <a:pPr algn="r"/>
            <a:r>
              <a:rPr lang="en-GB" sz="2400" b="1" dirty="0" smtClean="0">
                <a:solidFill>
                  <a:srgbClr val="FFFF00"/>
                </a:solidFill>
                <a:latin typeface="+mj-lt"/>
              </a:rPr>
              <a:t>2WC result example</a:t>
            </a:r>
            <a:endParaRPr lang="en-GB" sz="2400" b="1" dirty="0">
              <a:solidFill>
                <a:srgbClr val="FFFF00"/>
              </a:solidFill>
              <a:latin typeface="+mj-lt"/>
            </a:endParaRPr>
          </a:p>
        </p:txBody>
      </p:sp>
      <p:sp>
        <p:nvSpPr>
          <p:cNvPr id="5" name="CasellaDiTesto 4"/>
          <p:cNvSpPr txBox="1"/>
          <p:nvPr/>
        </p:nvSpPr>
        <p:spPr>
          <a:xfrm>
            <a:off x="1331640" y="1527175"/>
            <a:ext cx="1944216" cy="461665"/>
          </a:xfrm>
          <a:prstGeom prst="rect">
            <a:avLst/>
          </a:prstGeom>
          <a:noFill/>
        </p:spPr>
        <p:txBody>
          <a:bodyPr wrap="square" rtlCol="0">
            <a:spAutoFit/>
          </a:bodyPr>
          <a:lstStyle/>
          <a:p>
            <a:pPr algn="ctr"/>
            <a:r>
              <a:rPr lang="en-GB" sz="2400" b="1" dirty="0" smtClean="0">
                <a:latin typeface="+mj-lt"/>
              </a:rPr>
              <a:t>2WC</a:t>
            </a:r>
            <a:endParaRPr lang="en-GB" sz="2400" b="1" dirty="0">
              <a:latin typeface="+mj-lt"/>
            </a:endParaRPr>
          </a:p>
        </p:txBody>
      </p:sp>
      <p:sp>
        <p:nvSpPr>
          <p:cNvPr id="6" name="CasellaDiTesto 5"/>
          <p:cNvSpPr txBox="1"/>
          <p:nvPr/>
        </p:nvSpPr>
        <p:spPr>
          <a:xfrm>
            <a:off x="5724128" y="1525260"/>
            <a:ext cx="1944216" cy="461665"/>
          </a:xfrm>
          <a:prstGeom prst="rect">
            <a:avLst/>
          </a:prstGeom>
          <a:noFill/>
        </p:spPr>
        <p:txBody>
          <a:bodyPr wrap="square" rtlCol="0">
            <a:spAutoFit/>
          </a:bodyPr>
          <a:lstStyle/>
          <a:p>
            <a:pPr algn="ctr"/>
            <a:r>
              <a:rPr lang="en-GB" sz="2400" b="1" dirty="0" smtClean="0">
                <a:latin typeface="+mj-lt"/>
              </a:rPr>
              <a:t>2WC</a:t>
            </a:r>
            <a:endParaRPr lang="en-GB" sz="2400" b="1" dirty="0">
              <a:latin typeface="+mj-lt"/>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08_fluxes_AA.eps"/>
          <p:cNvPicPr>
            <a:picLocks noChangeAspect="1"/>
          </p:cNvPicPr>
          <p:nvPr/>
        </p:nvPicPr>
        <p:blipFill rotWithShape="1">
          <a:blip r:embed="rId3" cstate="print">
            <a:extLst>
              <a:ext uri="{28A0092B-C50C-407E-A947-70E740481C1C}">
                <a14:useLocalDpi xmlns="" xmlns:a14="http://schemas.microsoft.com/office/drawing/2010/main" val="0"/>
              </a:ext>
            </a:extLst>
          </a:blip>
          <a:srcRect l="7222" r="6389"/>
          <a:stretch/>
        </p:blipFill>
        <p:spPr>
          <a:xfrm>
            <a:off x="205754" y="692696"/>
            <a:ext cx="8758734" cy="4032448"/>
          </a:xfrm>
          <a:prstGeom prst="rect">
            <a:avLst/>
          </a:prstGeom>
        </p:spPr>
      </p:pic>
      <p:sp>
        <p:nvSpPr>
          <p:cNvPr id="4" name="CasellaDiTesto 3"/>
          <p:cNvSpPr txBox="1"/>
          <p:nvPr/>
        </p:nvSpPr>
        <p:spPr>
          <a:xfrm>
            <a:off x="3203848" y="159023"/>
            <a:ext cx="5256584"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Turbulent Fluxes comparison at “AA”</a:t>
            </a:r>
            <a:endParaRPr lang="en-GB" sz="2400" b="1" dirty="0">
              <a:solidFill>
                <a:srgbClr val="FFFF00"/>
              </a:solidFill>
              <a:effectLst>
                <a:outerShdw blurRad="38100" dist="38100" dir="2700000" algn="tl">
                  <a:srgbClr val="000000">
                    <a:alpha val="43137"/>
                  </a:srgbClr>
                </a:outerShdw>
              </a:effectLst>
              <a:latin typeface="+mj-lt"/>
            </a:endParaRPr>
          </a:p>
        </p:txBody>
      </p:sp>
      <p:grpSp>
        <p:nvGrpSpPr>
          <p:cNvPr id="8" name="Gruppo 7"/>
          <p:cNvGrpSpPr/>
          <p:nvPr/>
        </p:nvGrpSpPr>
        <p:grpSpPr>
          <a:xfrm>
            <a:off x="1043608" y="4437112"/>
            <a:ext cx="6984776" cy="2861829"/>
            <a:chOff x="1465576" y="1802332"/>
            <a:chExt cx="6572986" cy="3949315"/>
          </a:xfrm>
        </p:grpSpPr>
        <p:pic>
          <p:nvPicPr>
            <p:cNvPr id="1027" name="Picture 3"/>
            <p:cNvPicPr>
              <a:picLocks noChangeAspect="1" noChangeArrowheads="1"/>
            </p:cNvPicPr>
            <p:nvPr/>
          </p:nvPicPr>
          <p:blipFill>
            <a:blip r:embed="rId4" cstate="print"/>
            <a:srcRect l="6104" t="5586" r="1017"/>
            <a:stretch>
              <a:fillRect/>
            </a:stretch>
          </p:blipFill>
          <p:spPr bwMode="auto">
            <a:xfrm>
              <a:off x="1465576" y="1802332"/>
              <a:ext cx="6572986" cy="3651202"/>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t="13694" r="3249" b="52037"/>
            <a:stretch>
              <a:fillRect/>
            </a:stretch>
          </p:blipFill>
          <p:spPr bwMode="auto">
            <a:xfrm>
              <a:off x="1603906" y="5301208"/>
              <a:ext cx="6409349" cy="450439"/>
            </a:xfrm>
            <a:prstGeom prst="rect">
              <a:avLst/>
            </a:prstGeom>
            <a:noFill/>
            <a:ln w="9525">
              <a:noFill/>
              <a:miter lim="800000"/>
              <a:headEnd/>
              <a:tailEnd/>
            </a:ln>
          </p:spPr>
        </p:pic>
      </p:gr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23728" y="159023"/>
            <a:ext cx="5256584" cy="461665"/>
          </a:xfrm>
          <a:prstGeom prst="rect">
            <a:avLst/>
          </a:prstGeom>
          <a:noFill/>
        </p:spPr>
        <p:txBody>
          <a:bodyPr wrap="square" rtlCol="0">
            <a:spAutoFit/>
          </a:bodyPr>
          <a:lstStyle/>
          <a:p>
            <a:pPr algn="r"/>
            <a:r>
              <a:rPr lang="en-GB" sz="2400" b="1" dirty="0" smtClean="0">
                <a:solidFill>
                  <a:srgbClr val="FFFF00"/>
                </a:solidFill>
                <a:latin typeface="+mj-lt"/>
              </a:rPr>
              <a:t>Contro</a:t>
            </a:r>
            <a:r>
              <a:rPr lang="en-GB" sz="2400" b="1" dirty="0" smtClean="0">
                <a:solidFill>
                  <a:srgbClr val="FFFF00"/>
                </a:solidFill>
                <a:latin typeface="+mj-lt"/>
              </a:rPr>
              <a:t>l s</a:t>
            </a:r>
            <a:r>
              <a:rPr lang="en-GB" sz="2400" b="1" dirty="0" smtClean="0">
                <a:solidFill>
                  <a:srgbClr val="FFFF00"/>
                </a:solidFill>
                <a:latin typeface="+mj-lt"/>
              </a:rPr>
              <a:t>ections</a:t>
            </a:r>
            <a:endParaRPr lang="en-GB" sz="2400" b="1" dirty="0">
              <a:solidFill>
                <a:srgbClr val="FFFF00"/>
              </a:solidFill>
              <a:latin typeface="+mj-lt"/>
            </a:endParaRPr>
          </a:p>
        </p:txBody>
      </p:sp>
      <p:pic>
        <p:nvPicPr>
          <p:cNvPr id="7" name="Immagine 6" descr="Fig_01_Adri.png"/>
          <p:cNvPicPr>
            <a:picLocks noChangeAspect="1"/>
          </p:cNvPicPr>
          <p:nvPr/>
        </p:nvPicPr>
        <p:blipFill rotWithShape="1">
          <a:blip r:embed="rId3" cstate="print">
            <a:extLst>
              <a:ext uri="{28A0092B-C50C-407E-A947-70E740481C1C}">
                <a14:useLocalDpi xmlns="" xmlns:a14="http://schemas.microsoft.com/office/drawing/2010/main" val="0"/>
              </a:ext>
            </a:extLst>
          </a:blip>
          <a:srcRect l="8962" t="4626" r="5068" b="3878"/>
          <a:stretch/>
        </p:blipFill>
        <p:spPr>
          <a:xfrm>
            <a:off x="1132213" y="1052736"/>
            <a:ext cx="6824163" cy="5447181"/>
          </a:xfrm>
          <a:prstGeom prst="rect">
            <a:avLst/>
          </a:prstGeom>
        </p:spPr>
      </p:pic>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4139802" y="-99392"/>
            <a:ext cx="6192838" cy="863600"/>
          </a:xfrm>
          <a:prstGeom prst="rect">
            <a:avLst/>
          </a:prstGeom>
          <a:noFill/>
          <a:ln w="9525">
            <a:noFill/>
            <a:miter lim="800000"/>
            <a:headEnd/>
            <a:tailEnd/>
          </a:ln>
          <a:effectLst>
            <a:outerShdw dist="17961" dir="2700000" algn="ctr" rotWithShape="0">
              <a:srgbClr val="000000"/>
            </a:outerShdw>
          </a:effectLst>
        </p:spPr>
        <p:txBody>
          <a:bodyPr anchor="ctr"/>
          <a:lstStyle/>
          <a:p>
            <a:pPr algn="just"/>
            <a:r>
              <a:rPr lang="en-US" sz="2400" b="1" i="1" dirty="0">
                <a:solidFill>
                  <a:srgbClr val="FFFF00"/>
                </a:solidFill>
                <a:effectLst>
                  <a:outerShdw blurRad="38100" dist="38100" dir="2700000" algn="tl">
                    <a:srgbClr val="000000"/>
                  </a:outerShdw>
                </a:effectLst>
                <a:latin typeface="Calibri" pitchFamily="34" charset="0"/>
              </a:rPr>
              <a:t>Cascading sites around the world…</a:t>
            </a:r>
            <a:endParaRPr lang="ca-ES" sz="2400" b="1" i="1" dirty="0">
              <a:solidFill>
                <a:srgbClr val="FFFF00"/>
              </a:solidFill>
              <a:effectLst>
                <a:outerShdw blurRad="38100" dist="38100" dir="2700000" algn="tl">
                  <a:srgbClr val="000000"/>
                </a:outerShdw>
              </a:effectLst>
              <a:latin typeface="Calibri" pitchFamily="34" charset="0"/>
            </a:endParaRPr>
          </a:p>
        </p:txBody>
      </p:sp>
      <p:grpSp>
        <p:nvGrpSpPr>
          <p:cNvPr id="4" name="Group 26"/>
          <p:cNvGrpSpPr>
            <a:grpSpLocks/>
          </p:cNvGrpSpPr>
          <p:nvPr/>
        </p:nvGrpSpPr>
        <p:grpSpPr bwMode="auto">
          <a:xfrm>
            <a:off x="684213" y="908050"/>
            <a:ext cx="7561262" cy="5038725"/>
            <a:chOff x="340" y="527"/>
            <a:chExt cx="5080" cy="3493"/>
          </a:xfrm>
        </p:grpSpPr>
        <p:sp>
          <p:nvSpPr>
            <p:cNvPr id="5" name="Rectangle 2"/>
            <p:cNvSpPr>
              <a:spLocks noChangeArrowheads="1"/>
            </p:cNvSpPr>
            <p:nvPr/>
          </p:nvSpPr>
          <p:spPr bwMode="auto">
            <a:xfrm>
              <a:off x="340" y="527"/>
              <a:ext cx="5080" cy="3493"/>
            </a:xfrm>
            <a:prstGeom prst="rect">
              <a:avLst/>
            </a:prstGeom>
            <a:solidFill>
              <a:schemeClr val="tx1"/>
            </a:solidFill>
            <a:ln w="9525">
              <a:solidFill>
                <a:schemeClr val="tx1"/>
              </a:solidFill>
              <a:miter lim="800000"/>
              <a:headEnd/>
              <a:tailEnd/>
            </a:ln>
            <a:effectLst/>
          </p:spPr>
          <p:txBody>
            <a:bodyPr wrap="none" anchor="ctr"/>
            <a:lstStyle/>
            <a:p>
              <a:endParaRPr lang="it-IT"/>
            </a:p>
          </p:txBody>
        </p:sp>
        <p:pic>
          <p:nvPicPr>
            <p:cNvPr id="7" name="Picture 5"/>
            <p:cNvPicPr>
              <a:picLocks noChangeAspect="1" noChangeArrowheads="1"/>
            </p:cNvPicPr>
            <p:nvPr/>
          </p:nvPicPr>
          <p:blipFill>
            <a:blip r:embed="rId2" cstate="print"/>
            <a:srcRect/>
            <a:stretch>
              <a:fillRect/>
            </a:stretch>
          </p:blipFill>
          <p:spPr bwMode="auto">
            <a:xfrm>
              <a:off x="612" y="754"/>
              <a:ext cx="4532" cy="2991"/>
            </a:xfrm>
            <a:prstGeom prst="rect">
              <a:avLst/>
            </a:prstGeom>
            <a:noFill/>
            <a:ln w="9525">
              <a:noFill/>
              <a:miter lim="800000"/>
              <a:headEnd/>
              <a:tailEnd/>
            </a:ln>
            <a:effectLst/>
          </p:spPr>
        </p:pic>
        <p:sp>
          <p:nvSpPr>
            <p:cNvPr id="8" name="Rectangle 6"/>
            <p:cNvSpPr>
              <a:spLocks noChangeArrowheads="1"/>
            </p:cNvSpPr>
            <p:nvPr/>
          </p:nvSpPr>
          <p:spPr bwMode="auto">
            <a:xfrm>
              <a:off x="2835" y="1616"/>
              <a:ext cx="453" cy="181"/>
            </a:xfrm>
            <a:prstGeom prst="rect">
              <a:avLst/>
            </a:prstGeom>
            <a:noFill/>
            <a:ln w="25400">
              <a:solidFill>
                <a:srgbClr val="0000FF"/>
              </a:solidFill>
              <a:miter lim="800000"/>
              <a:headEnd/>
              <a:tailEnd/>
            </a:ln>
            <a:effectLst/>
          </p:spPr>
          <p:txBody>
            <a:bodyPr wrap="none" anchor="ctr"/>
            <a:lstStyle/>
            <a:p>
              <a:endParaRPr lang="it-IT"/>
            </a:p>
          </p:txBody>
        </p:sp>
      </p:grpSp>
      <p:sp>
        <p:nvSpPr>
          <p:cNvPr id="9" name="Rectangle 25"/>
          <p:cNvSpPr>
            <a:spLocks noChangeArrowheads="1"/>
          </p:cNvSpPr>
          <p:nvPr/>
        </p:nvSpPr>
        <p:spPr bwMode="auto">
          <a:xfrm>
            <a:off x="322907" y="5877272"/>
            <a:ext cx="8137525" cy="863600"/>
          </a:xfrm>
          <a:prstGeom prst="rect">
            <a:avLst/>
          </a:prstGeom>
          <a:noFill/>
          <a:ln w="9525">
            <a:noFill/>
            <a:miter lim="800000"/>
            <a:headEnd/>
            <a:tailEnd/>
          </a:ln>
          <a:effectLst>
            <a:outerShdw dist="17961" dir="2700000" algn="ctr" rotWithShape="0">
              <a:srgbClr val="000000"/>
            </a:outerShdw>
          </a:effectLst>
        </p:spPr>
        <p:txBody>
          <a:bodyPr anchor="ctr"/>
          <a:lstStyle/>
          <a:p>
            <a:pPr algn="ctr"/>
            <a:r>
              <a:rPr lang="en-US" sz="2200" b="1" i="1" dirty="0" smtClean="0">
                <a:latin typeface="+mn-lt"/>
              </a:rPr>
              <a:t>not </a:t>
            </a:r>
            <a:r>
              <a:rPr lang="en-US" sz="2200" b="1" i="1" dirty="0">
                <a:latin typeface="+mn-lt"/>
              </a:rPr>
              <a:t>so many, but powerful drivers of the overall circulation, </a:t>
            </a:r>
            <a:r>
              <a:rPr lang="en-US" sz="2200" b="1" i="1" dirty="0" smtClean="0">
                <a:latin typeface="+mn-lt"/>
              </a:rPr>
              <a:t>heat/salt /carbon transfer</a:t>
            </a:r>
            <a:r>
              <a:rPr lang="en-US" sz="2200" b="1" i="1" dirty="0">
                <a:latin typeface="+mn-lt"/>
              </a:rPr>
              <a:t>, and relevant for climate </a:t>
            </a:r>
            <a:r>
              <a:rPr lang="en-US" sz="2200" b="1" i="1" dirty="0" smtClean="0">
                <a:latin typeface="+mn-lt"/>
              </a:rPr>
              <a:t>dynamics </a:t>
            </a:r>
            <a:endParaRPr lang="ca-ES" sz="2200" b="1" i="1" dirty="0">
              <a:latin typeface="+mn-lt"/>
            </a:endParaRPr>
          </a:p>
        </p:txBody>
      </p:sp>
      <p:sp>
        <p:nvSpPr>
          <p:cNvPr id="10" name="Rectangle 4"/>
          <p:cNvSpPr>
            <a:spLocks noChangeArrowheads="1"/>
          </p:cNvSpPr>
          <p:nvPr/>
        </p:nvSpPr>
        <p:spPr bwMode="auto">
          <a:xfrm>
            <a:off x="34925" y="5572125"/>
            <a:ext cx="7345363" cy="304800"/>
          </a:xfrm>
          <a:prstGeom prst="rect">
            <a:avLst/>
          </a:prstGeom>
          <a:noFill/>
          <a:ln w="9525">
            <a:noFill/>
            <a:miter lim="800000"/>
            <a:headEnd/>
            <a:tailEnd/>
          </a:ln>
          <a:effectLst/>
        </p:spPr>
        <p:txBody>
          <a:bodyPr>
            <a:spAutoFit/>
          </a:bodyPr>
          <a:lstStyle/>
          <a:p>
            <a:pPr algn="r"/>
            <a:r>
              <a:rPr lang="en-US" sz="1400">
                <a:solidFill>
                  <a:schemeClr val="bg1"/>
                </a:solidFill>
                <a:latin typeface="Calibri" pitchFamily="34" charset="0"/>
              </a:rPr>
              <a:t>From Ivanov </a:t>
            </a:r>
            <a:r>
              <a:rPr lang="en-US" sz="1400" i="1">
                <a:solidFill>
                  <a:schemeClr val="bg1"/>
                </a:solidFill>
                <a:latin typeface="Calibri" pitchFamily="34" charset="0"/>
              </a:rPr>
              <a:t>et al.,</a:t>
            </a:r>
            <a:r>
              <a:rPr lang="en-US" sz="1400">
                <a:solidFill>
                  <a:schemeClr val="bg1"/>
                </a:solidFill>
                <a:latin typeface="Calibri" pitchFamily="34" charset="0"/>
              </a:rPr>
              <a:t> PIO (2004) &amp; Durrieu de Madron </a:t>
            </a:r>
            <a:r>
              <a:rPr lang="en-US" sz="1400" i="1">
                <a:solidFill>
                  <a:schemeClr val="bg1"/>
                </a:solidFill>
                <a:latin typeface="Calibri" pitchFamily="34" charset="0"/>
              </a:rPr>
              <a:t>et al</a:t>
            </a:r>
            <a:r>
              <a:rPr lang="en-US" sz="1400">
                <a:solidFill>
                  <a:schemeClr val="bg1"/>
                </a:solidFill>
                <a:latin typeface="Calibri" pitchFamily="34" charset="0"/>
              </a:rPr>
              <a:t>., PIO (2005)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2_NA_mass.png"/>
          <p:cNvPicPr>
            <a:picLocks noChangeAspect="1"/>
          </p:cNvPicPr>
          <p:nvPr/>
        </p:nvPicPr>
        <p:blipFill rotWithShape="1">
          <a:blip r:embed="rId3" cstate="print">
            <a:extLst>
              <a:ext uri="{28A0092B-C50C-407E-A947-70E740481C1C}">
                <a14:useLocalDpi xmlns="" xmlns:a14="http://schemas.microsoft.com/office/drawing/2010/main" val="0"/>
              </a:ext>
            </a:extLst>
          </a:blip>
          <a:srcRect l="7129" r="6019"/>
          <a:stretch/>
        </p:blipFill>
        <p:spPr>
          <a:xfrm>
            <a:off x="251520" y="1556792"/>
            <a:ext cx="8664224" cy="3454133"/>
          </a:xfrm>
          <a:prstGeom prst="rect">
            <a:avLst/>
          </a:prstGeom>
        </p:spPr>
      </p:pic>
      <p:sp>
        <p:nvSpPr>
          <p:cNvPr id="3" name="CasellaDiTesto 2"/>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Adriatic Sea total Mass north of Section A (using 2WC results)</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When did we have the max </a:t>
            </a:r>
            <a:r>
              <a:rPr lang="en-GB" sz="2400" b="1" dirty="0" smtClean="0">
                <a:solidFill>
                  <a:srgbClr val="FFFF00"/>
                </a:solidFill>
                <a:effectLst>
                  <a:outerShdw blurRad="38100" dist="38100" dir="2700000" algn="tl">
                    <a:srgbClr val="000000">
                      <a:alpha val="43137"/>
                    </a:srgbClr>
                  </a:outerShdw>
                </a:effectLst>
                <a:latin typeface="+mj-lt"/>
              </a:rPr>
              <a:t>new DWs</a:t>
            </a:r>
            <a:r>
              <a:rPr lang="en-GB" sz="2400" b="1" dirty="0" smtClean="0">
                <a:solidFill>
                  <a:srgbClr val="FFFF00"/>
                </a:solidFill>
                <a:effectLst>
                  <a:outerShdw blurRad="38100" dist="38100" dir="2700000" algn="tl">
                    <a:srgbClr val="000000">
                      <a:alpha val="43137"/>
                    </a:srgbClr>
                  </a:outerShdw>
                </a:effectLst>
                <a:latin typeface="+mj-lt"/>
              </a:rPr>
              <a:t>?</a:t>
            </a:r>
            <a:endParaRPr lang="en-GB" sz="2400" b="1" dirty="0">
              <a:solidFill>
                <a:srgbClr val="FFFF00"/>
              </a:solidFill>
              <a:effectLst>
                <a:outerShdw blurRad="38100" dist="38100" dir="2700000" algn="tl">
                  <a:srgbClr val="000000">
                    <a:alpha val="43137"/>
                  </a:srgbClr>
                </a:outerShdw>
              </a:effectLst>
              <a:latin typeface="+mj-lt"/>
            </a:endParaRPr>
          </a:p>
        </p:txBody>
      </p:sp>
      <p:sp>
        <p:nvSpPr>
          <p:cNvPr id="5" name="Ovale 4"/>
          <p:cNvSpPr/>
          <p:nvPr/>
        </p:nvSpPr>
        <p:spPr>
          <a:xfrm>
            <a:off x="3851920" y="1916832"/>
            <a:ext cx="288032"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2339752" y="3501008"/>
            <a:ext cx="288032"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179512" y="5271591"/>
            <a:ext cx="8784976" cy="1200329"/>
          </a:xfrm>
          <a:prstGeom prst="rect">
            <a:avLst/>
          </a:prstGeom>
          <a:noFill/>
        </p:spPr>
        <p:txBody>
          <a:bodyPr wrap="square" rtlCol="0">
            <a:spAutoFit/>
          </a:bodyPr>
          <a:lstStyle/>
          <a:p>
            <a:pPr algn="ctr"/>
            <a:r>
              <a:rPr lang="en-GB" sz="2400" b="1" dirty="0" smtClean="0">
                <a:latin typeface="+mj-lt"/>
              </a:rPr>
              <a:t>Since CAO onset, mass grows approx. linearly</a:t>
            </a:r>
          </a:p>
          <a:p>
            <a:pPr algn="ctr"/>
            <a:r>
              <a:rPr lang="en-GB" sz="2400" b="1" dirty="0" smtClean="0">
                <a:latin typeface="+mj-lt"/>
              </a:rPr>
              <a:t>(1.5 kg/m</a:t>
            </a:r>
            <a:r>
              <a:rPr lang="en-GB" sz="2400" b="1" baseline="30000" dirty="0" smtClean="0">
                <a:latin typeface="+mj-lt"/>
              </a:rPr>
              <a:t>2</a:t>
            </a:r>
            <a:r>
              <a:rPr lang="en-GB" sz="2400" b="1" dirty="0" smtClean="0">
                <a:latin typeface="+mj-lt"/>
              </a:rPr>
              <a:t>/day loss of buoyancy)</a:t>
            </a:r>
          </a:p>
          <a:p>
            <a:pPr algn="ctr"/>
            <a:r>
              <a:rPr lang="en-GB" sz="2400" b="1" dirty="0" smtClean="0">
                <a:latin typeface="+mj-lt"/>
              </a:rPr>
              <a:t>After, gain of buoyancy 0.3 kg/m</a:t>
            </a:r>
            <a:r>
              <a:rPr lang="en-GB" sz="2400" b="1" baseline="30000" dirty="0" smtClean="0">
                <a:latin typeface="+mj-lt"/>
              </a:rPr>
              <a:t>2</a:t>
            </a:r>
            <a:r>
              <a:rPr lang="en-GB" sz="2400" b="1" dirty="0" smtClean="0">
                <a:latin typeface="+mj-lt"/>
              </a:rPr>
              <a:t>/day</a:t>
            </a:r>
            <a:endParaRPr lang="en-GB" sz="2400" b="1" dirty="0">
              <a:latin typeface="+mj-lt"/>
            </a:endParaRPr>
          </a:p>
        </p:txBody>
      </p:sp>
      <p:pic>
        <p:nvPicPr>
          <p:cNvPr id="8" name="Immagine 7" descr="Fig_01_Adri.png"/>
          <p:cNvPicPr>
            <a:picLocks noChangeAspect="1"/>
          </p:cNvPicPr>
          <p:nvPr/>
        </p:nvPicPr>
        <p:blipFill rotWithShape="1">
          <a:blip r:embed="rId4" cstate="print">
            <a:extLst>
              <a:ext uri="{28A0092B-C50C-407E-A947-70E740481C1C}">
                <a14:useLocalDpi xmlns="" xmlns:a14="http://schemas.microsoft.com/office/drawing/2010/main" val="0"/>
              </a:ext>
            </a:extLst>
          </a:blip>
          <a:srcRect l="26325" t="16875" r="50119" b="52650"/>
          <a:stretch/>
        </p:blipFill>
        <p:spPr>
          <a:xfrm>
            <a:off x="7704962" y="5445224"/>
            <a:ext cx="1187518" cy="1152128"/>
          </a:xfrm>
          <a:prstGeom prst="rect">
            <a:avLst/>
          </a:prstGeom>
        </p:spPr>
      </p:pic>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3_TS_diagram.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512" y="1556792"/>
            <a:ext cx="6428732" cy="4821548"/>
          </a:xfrm>
          <a:prstGeom prst="rect">
            <a:avLst/>
          </a:prstGeom>
        </p:spPr>
      </p:pic>
      <p:sp>
        <p:nvSpPr>
          <p:cNvPr id="3" name="CasellaDiTesto 2"/>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North Adriatic area - TS diagram (before and after the CAO)</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New water </a:t>
            </a:r>
            <a:r>
              <a:rPr lang="en-GB" sz="2400" b="1" dirty="0" smtClean="0">
                <a:solidFill>
                  <a:srgbClr val="FFFF00"/>
                </a:solidFill>
                <a:latin typeface="+mj-lt"/>
              </a:rPr>
              <a:t>masses characteristics</a:t>
            </a:r>
            <a:endParaRPr lang="en-GB" sz="2400" b="1" dirty="0">
              <a:solidFill>
                <a:srgbClr val="FFFF00"/>
              </a:solidFill>
              <a:latin typeface="+mj-lt"/>
            </a:endParaRPr>
          </a:p>
        </p:txBody>
      </p:sp>
      <p:sp>
        <p:nvSpPr>
          <p:cNvPr id="5" name="CasellaDiTesto 4"/>
          <p:cNvSpPr txBox="1"/>
          <p:nvPr/>
        </p:nvSpPr>
        <p:spPr>
          <a:xfrm>
            <a:off x="6156176" y="2132856"/>
            <a:ext cx="2736304" cy="3046988"/>
          </a:xfrm>
          <a:prstGeom prst="rect">
            <a:avLst/>
          </a:prstGeom>
          <a:noFill/>
        </p:spPr>
        <p:txBody>
          <a:bodyPr wrap="square" rtlCol="0">
            <a:spAutoFit/>
          </a:bodyPr>
          <a:lstStyle/>
          <a:p>
            <a:pPr algn="ctr"/>
            <a:r>
              <a:rPr lang="en-GB" sz="2400" b="1" dirty="0" smtClean="0">
                <a:solidFill>
                  <a:srgbClr val="005DA2"/>
                </a:solidFill>
                <a:latin typeface="+mj-lt"/>
              </a:rPr>
              <a:t>blue</a:t>
            </a:r>
            <a:r>
              <a:rPr lang="en-GB" sz="2400" b="1" dirty="0" smtClean="0">
                <a:solidFill>
                  <a:srgbClr val="005DA2"/>
                </a:solidFill>
                <a:latin typeface="+mj-lt"/>
              </a:rPr>
              <a:t>:</a:t>
            </a:r>
            <a:r>
              <a:rPr lang="en-GB" sz="2400" b="1" dirty="0" smtClean="0">
                <a:latin typeface="+mj-lt"/>
              </a:rPr>
              <a:t> a colder and saltier water (evaporation)</a:t>
            </a:r>
          </a:p>
          <a:p>
            <a:pPr algn="ctr"/>
            <a:endParaRPr lang="en-GB" sz="2400" b="1" dirty="0" smtClean="0">
              <a:latin typeface="+mj-lt"/>
            </a:endParaRPr>
          </a:p>
          <a:p>
            <a:pPr algn="ctr"/>
            <a:r>
              <a:rPr lang="en-GB" sz="2400" b="1" dirty="0" err="1" smtClean="0">
                <a:latin typeface="+mj-lt"/>
              </a:rPr>
              <a:t>Haline</a:t>
            </a:r>
            <a:r>
              <a:rPr lang="en-GB" sz="2400" b="1" dirty="0" smtClean="0">
                <a:latin typeface="+mj-lt"/>
              </a:rPr>
              <a:t> contribution: ~ 25%</a:t>
            </a:r>
          </a:p>
          <a:p>
            <a:pPr algn="ctr"/>
            <a:endParaRPr lang="en-GB" sz="2400" b="1" dirty="0" smtClean="0">
              <a:latin typeface="+mj-lt"/>
            </a:endParaRPr>
          </a:p>
          <a:p>
            <a:pPr algn="ctr"/>
            <a:r>
              <a:rPr lang="en-GB" sz="2400" b="1" dirty="0" smtClean="0">
                <a:latin typeface="+mj-lt"/>
                <a:sym typeface="Wingdings" pitchFamily="2" charset="2"/>
              </a:rPr>
              <a:t> we track 1030.0</a:t>
            </a:r>
            <a:endParaRPr lang="en-GB" sz="2400" b="1" dirty="0">
              <a:latin typeface="+mj-lt"/>
            </a:endParaRPr>
          </a:p>
        </p:txBody>
      </p:sp>
      <p:pic>
        <p:nvPicPr>
          <p:cNvPr id="7" name="Immagine 6" descr="Fig_01_Adri.png"/>
          <p:cNvPicPr>
            <a:picLocks noChangeAspect="1"/>
          </p:cNvPicPr>
          <p:nvPr/>
        </p:nvPicPr>
        <p:blipFill rotWithShape="1">
          <a:blip r:embed="rId4" cstate="print">
            <a:extLst>
              <a:ext uri="{28A0092B-C50C-407E-A947-70E740481C1C}">
                <a14:useLocalDpi xmlns="" xmlns:a14="http://schemas.microsoft.com/office/drawing/2010/main" val="0"/>
              </a:ext>
            </a:extLst>
          </a:blip>
          <a:srcRect l="26325" t="16875" r="50119" b="52650"/>
          <a:stretch/>
        </p:blipFill>
        <p:spPr>
          <a:xfrm>
            <a:off x="7704962" y="5445224"/>
            <a:ext cx="1187518" cy="1152128"/>
          </a:xfrm>
          <a:prstGeom prst="rect">
            <a:avLst/>
          </a:prstGeom>
        </p:spPr>
      </p:pic>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4_NADW_vein.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83568" y="1412776"/>
            <a:ext cx="6480720" cy="4860540"/>
          </a:xfrm>
          <a:prstGeom prst="rect">
            <a:avLst/>
          </a:prstGeom>
        </p:spPr>
      </p:pic>
      <p:sp>
        <p:nvSpPr>
          <p:cNvPr id="3" name="CasellaDiTesto 2"/>
          <p:cNvSpPr txBox="1"/>
          <p:nvPr/>
        </p:nvSpPr>
        <p:spPr>
          <a:xfrm>
            <a:off x="179512" y="908720"/>
            <a:ext cx="8784976" cy="461665"/>
          </a:xfrm>
          <a:prstGeom prst="rect">
            <a:avLst/>
          </a:prstGeom>
          <a:noFill/>
        </p:spPr>
        <p:txBody>
          <a:bodyPr wrap="square" rtlCol="0">
            <a:spAutoFit/>
          </a:bodyPr>
          <a:lstStyle/>
          <a:p>
            <a:pPr algn="ctr"/>
            <a:r>
              <a:rPr lang="en-GB" sz="2400" b="1" dirty="0" smtClean="0">
                <a:latin typeface="+mj-lt"/>
              </a:rPr>
              <a:t>NAdDW Volumes (Feb 18, 14:00 UTC)</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A vertical view of the Italian DW vein</a:t>
            </a:r>
            <a:endParaRPr lang="en-GB" sz="24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5_path_1030.png"/>
          <p:cNvPicPr>
            <a:picLocks noChangeAspect="1"/>
          </p:cNvPicPr>
          <p:nvPr/>
        </p:nvPicPr>
        <p:blipFill rotWithShape="1">
          <a:blip r:embed="rId3" cstate="print">
            <a:extLst>
              <a:ext uri="{28A0092B-C50C-407E-A947-70E740481C1C}">
                <a14:useLocalDpi xmlns="" xmlns:a14="http://schemas.microsoft.com/office/drawing/2010/main" val="0"/>
              </a:ext>
            </a:extLst>
          </a:blip>
          <a:srcRect l="8454" r="5898"/>
          <a:stretch/>
        </p:blipFill>
        <p:spPr>
          <a:xfrm>
            <a:off x="161022" y="1387310"/>
            <a:ext cx="8803466" cy="3913898"/>
          </a:xfrm>
          <a:prstGeom prst="rect">
            <a:avLst/>
          </a:prstGeom>
        </p:spPr>
      </p:pic>
      <p:sp>
        <p:nvSpPr>
          <p:cNvPr id="4" name="CasellaDiTesto 3"/>
          <p:cNvSpPr txBox="1"/>
          <p:nvPr/>
        </p:nvSpPr>
        <p:spPr>
          <a:xfrm>
            <a:off x="2483768" y="159023"/>
            <a:ext cx="6480720" cy="461665"/>
          </a:xfrm>
          <a:prstGeom prst="rect">
            <a:avLst/>
          </a:prstGeom>
          <a:noFill/>
        </p:spPr>
        <p:txBody>
          <a:bodyPr wrap="square" rtlCol="0">
            <a:spAutoFit/>
          </a:bodyPr>
          <a:lstStyle/>
          <a:p>
            <a:pPr algn="r"/>
            <a:r>
              <a:rPr lang="en-GB" sz="2400" b="1" dirty="0" smtClean="0">
                <a:solidFill>
                  <a:srgbClr val="FF0000"/>
                </a:solidFill>
                <a:latin typeface="+mj-lt"/>
              </a:rPr>
              <a:t>Residence time for different </a:t>
            </a:r>
            <a:r>
              <a:rPr lang="en-GB" sz="2400" b="1" dirty="0" smtClean="0">
                <a:solidFill>
                  <a:srgbClr val="FF0000"/>
                </a:solidFill>
                <a:latin typeface="+mj-lt"/>
              </a:rPr>
              <a:t>thresholds (2WC)</a:t>
            </a:r>
            <a:endParaRPr lang="en-GB" sz="2400" b="1" dirty="0">
              <a:solidFill>
                <a:srgbClr val="FF0000"/>
              </a:solidFill>
              <a:latin typeface="+mj-lt"/>
            </a:endParaRPr>
          </a:p>
        </p:txBody>
      </p:sp>
      <p:sp>
        <p:nvSpPr>
          <p:cNvPr id="5" name="CasellaDiTesto 4"/>
          <p:cNvSpPr txBox="1"/>
          <p:nvPr/>
        </p:nvSpPr>
        <p:spPr>
          <a:xfrm>
            <a:off x="899592" y="5406315"/>
            <a:ext cx="7776864" cy="1138773"/>
          </a:xfrm>
          <a:prstGeom prst="rect">
            <a:avLst/>
          </a:prstGeom>
          <a:noFill/>
        </p:spPr>
        <p:txBody>
          <a:bodyPr wrap="square" rtlCol="0">
            <a:spAutoFit/>
          </a:bodyPr>
          <a:lstStyle/>
          <a:p>
            <a:pPr algn="ctr"/>
            <a:r>
              <a:rPr lang="en-GB" sz="2200" b="1" dirty="0" smtClean="0">
                <a:latin typeface="+mj-lt"/>
              </a:rPr>
              <a:t>No direct info </a:t>
            </a:r>
            <a:r>
              <a:rPr lang="en-GB" sz="2200" b="1" dirty="0" smtClean="0">
                <a:latin typeface="+mj-lt"/>
              </a:rPr>
              <a:t>about the thickness of the vein here</a:t>
            </a:r>
            <a:r>
              <a:rPr lang="en-GB" sz="2200" b="1" dirty="0" smtClean="0">
                <a:latin typeface="+mj-lt"/>
              </a:rPr>
              <a:t>...</a:t>
            </a:r>
          </a:p>
          <a:p>
            <a:pPr algn="ctr"/>
            <a:r>
              <a:rPr lang="en-GB" sz="2000" b="1" dirty="0" smtClean="0">
                <a:latin typeface="+mj-lt"/>
              </a:rPr>
              <a:t>But note that HOW to compute these volumes matters!</a:t>
            </a:r>
            <a:endParaRPr lang="en-GB" sz="2000" b="1" dirty="0" smtClean="0">
              <a:latin typeface="+mj-lt"/>
            </a:endParaRPr>
          </a:p>
          <a:p>
            <a:pPr algn="ctr"/>
            <a:endParaRPr lang="en-GB" sz="2400" b="1" dirty="0" smtClean="0">
              <a:latin typeface="+mj-lt"/>
            </a:endParaRPr>
          </a:p>
        </p:txBody>
      </p:sp>
      <p:sp>
        <p:nvSpPr>
          <p:cNvPr id="6" name="CasellaDiTesto 5"/>
          <p:cNvSpPr txBox="1"/>
          <p:nvPr/>
        </p:nvSpPr>
        <p:spPr>
          <a:xfrm>
            <a:off x="323528" y="908720"/>
            <a:ext cx="8568952" cy="800219"/>
          </a:xfrm>
          <a:prstGeom prst="rect">
            <a:avLst/>
          </a:prstGeom>
          <a:noFill/>
        </p:spPr>
        <p:txBody>
          <a:bodyPr wrap="square" rtlCol="0">
            <a:spAutoFit/>
          </a:bodyPr>
          <a:lstStyle/>
          <a:p>
            <a:pPr algn="ctr"/>
            <a:r>
              <a:rPr lang="en-GB" sz="2200" b="1" dirty="0" smtClean="0">
                <a:latin typeface="+mj-lt"/>
              </a:rPr>
              <a:t># days since Jan 29 when near-bottom water pot. dens. &gt; than...</a:t>
            </a:r>
          </a:p>
          <a:p>
            <a:pPr algn="ctr"/>
            <a:endParaRPr lang="en-GB" sz="2400" b="1" dirty="0" smtClean="0">
              <a:latin typeface="+mj-lt"/>
            </a:endParaRPr>
          </a:p>
        </p:txBody>
      </p:sp>
    </p:spTree>
    <p:extLst>
      <p:ext uri="{BB962C8B-B14F-4D97-AF65-F5344CB8AC3E}">
        <p14:creationId xmlns="" xmlns:p14="http://schemas.microsoft.com/office/powerpoint/2010/main" val="2387578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Fig_16_path_1029e6.png"/>
          <p:cNvPicPr>
            <a:picLocks noChangeAspect="1"/>
          </p:cNvPicPr>
          <p:nvPr/>
        </p:nvPicPr>
        <p:blipFill rotWithShape="1">
          <a:blip r:embed="rId3" cstate="print">
            <a:extLst>
              <a:ext uri="{28A0092B-C50C-407E-A947-70E740481C1C}">
                <a14:useLocalDpi xmlns="" xmlns:a14="http://schemas.microsoft.com/office/drawing/2010/main" val="0"/>
              </a:ext>
            </a:extLst>
          </a:blip>
          <a:srcRect l="8056" r="5741"/>
          <a:stretch/>
        </p:blipFill>
        <p:spPr>
          <a:xfrm>
            <a:off x="539552" y="1412776"/>
            <a:ext cx="7882467" cy="3478696"/>
          </a:xfrm>
          <a:prstGeom prst="rect">
            <a:avLst/>
          </a:prstGeom>
        </p:spPr>
      </p:pic>
      <p:pic>
        <p:nvPicPr>
          <p:cNvPr id="4" name="Immagine 3" descr="Fig_17_path_1092e2.png"/>
          <p:cNvPicPr>
            <a:picLocks noChangeAspect="1"/>
          </p:cNvPicPr>
          <p:nvPr/>
        </p:nvPicPr>
        <p:blipFill rotWithShape="1">
          <a:blip r:embed="rId4" cstate="print">
            <a:extLst>
              <a:ext uri="{28A0092B-C50C-407E-A947-70E740481C1C}">
                <a14:useLocalDpi xmlns="" xmlns:a14="http://schemas.microsoft.com/office/drawing/2010/main" val="0"/>
              </a:ext>
            </a:extLst>
          </a:blip>
          <a:srcRect l="8183" r="6341" b="5400"/>
          <a:stretch/>
        </p:blipFill>
        <p:spPr>
          <a:xfrm>
            <a:off x="2915816" y="3800367"/>
            <a:ext cx="3456384" cy="2868993"/>
          </a:xfrm>
          <a:prstGeom prst="rect">
            <a:avLst/>
          </a:prstGeom>
        </p:spPr>
      </p:pic>
      <p:sp>
        <p:nvSpPr>
          <p:cNvPr id="5" name="CasellaDiTesto 4"/>
          <p:cNvSpPr txBox="1"/>
          <p:nvPr/>
        </p:nvSpPr>
        <p:spPr>
          <a:xfrm>
            <a:off x="323528" y="908720"/>
            <a:ext cx="8568952" cy="800219"/>
          </a:xfrm>
          <a:prstGeom prst="rect">
            <a:avLst/>
          </a:prstGeom>
          <a:noFill/>
        </p:spPr>
        <p:txBody>
          <a:bodyPr wrap="square" rtlCol="0">
            <a:spAutoFit/>
          </a:bodyPr>
          <a:lstStyle/>
          <a:p>
            <a:pPr algn="ctr"/>
            <a:r>
              <a:rPr lang="en-GB" sz="2200" b="1" dirty="0" smtClean="0">
                <a:latin typeface="+mj-lt"/>
              </a:rPr>
              <a:t># days since Jan 29 when near-bottom water pot. dens. &gt; than...</a:t>
            </a:r>
          </a:p>
          <a:p>
            <a:pPr algn="ctr"/>
            <a:endParaRPr lang="en-GB" sz="2400" b="1" dirty="0" smtClean="0">
              <a:latin typeface="+mj-lt"/>
            </a:endParaRPr>
          </a:p>
        </p:txBody>
      </p:sp>
      <p:sp>
        <p:nvSpPr>
          <p:cNvPr id="7" name="CasellaDiTesto 6"/>
          <p:cNvSpPr txBox="1"/>
          <p:nvPr/>
        </p:nvSpPr>
        <p:spPr>
          <a:xfrm>
            <a:off x="2483768" y="159023"/>
            <a:ext cx="6480720" cy="461665"/>
          </a:xfrm>
          <a:prstGeom prst="rect">
            <a:avLst/>
          </a:prstGeom>
          <a:noFill/>
        </p:spPr>
        <p:txBody>
          <a:bodyPr wrap="square" rtlCol="0">
            <a:spAutoFit/>
          </a:bodyPr>
          <a:lstStyle/>
          <a:p>
            <a:pPr algn="r"/>
            <a:r>
              <a:rPr lang="en-GB" sz="2400" b="1" dirty="0" smtClean="0">
                <a:solidFill>
                  <a:srgbClr val="FF0000"/>
                </a:solidFill>
                <a:latin typeface="+mj-lt"/>
              </a:rPr>
              <a:t>Residence time for different </a:t>
            </a:r>
            <a:r>
              <a:rPr lang="en-GB" sz="2400" b="1" dirty="0" smtClean="0">
                <a:solidFill>
                  <a:srgbClr val="FF0000"/>
                </a:solidFill>
                <a:latin typeface="+mj-lt"/>
              </a:rPr>
              <a:t>thresholds (2WC)</a:t>
            </a:r>
            <a:endParaRPr lang="en-GB" sz="2400" b="1" dirty="0">
              <a:solidFill>
                <a:srgbClr val="FF0000"/>
              </a:solidFill>
              <a:latin typeface="+mj-lt"/>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18_Q_sections.png"/>
          <p:cNvPicPr>
            <a:picLocks noChangeAspect="1"/>
          </p:cNvPicPr>
          <p:nvPr/>
        </p:nvPicPr>
        <p:blipFill rotWithShape="1">
          <a:blip r:embed="rId3" cstate="print">
            <a:extLst>
              <a:ext uri="{28A0092B-C50C-407E-A947-70E740481C1C}">
                <a14:useLocalDpi xmlns="" xmlns:a14="http://schemas.microsoft.com/office/drawing/2010/main" val="0"/>
              </a:ext>
            </a:extLst>
          </a:blip>
          <a:srcRect l="8003" r="5335" b="5687"/>
          <a:stretch/>
        </p:blipFill>
        <p:spPr>
          <a:xfrm>
            <a:off x="179512" y="1650175"/>
            <a:ext cx="8320567" cy="5019185"/>
          </a:xfrm>
          <a:prstGeom prst="rect">
            <a:avLst/>
          </a:prstGeom>
        </p:spPr>
      </p:pic>
      <p:sp>
        <p:nvSpPr>
          <p:cNvPr id="4" name="CasellaDiTesto 3"/>
          <p:cNvSpPr txBox="1"/>
          <p:nvPr/>
        </p:nvSpPr>
        <p:spPr>
          <a:xfrm>
            <a:off x="179512" y="764704"/>
            <a:ext cx="8784976" cy="830997"/>
          </a:xfrm>
          <a:prstGeom prst="rect">
            <a:avLst/>
          </a:prstGeom>
          <a:noFill/>
        </p:spPr>
        <p:txBody>
          <a:bodyPr wrap="square" rtlCol="0">
            <a:spAutoFit/>
          </a:bodyPr>
          <a:lstStyle/>
          <a:p>
            <a:pPr algn="r"/>
            <a:r>
              <a:rPr lang="en-GB" sz="2400" b="1" dirty="0" smtClean="0">
                <a:latin typeface="+mj-lt"/>
              </a:rPr>
              <a:t>...tidal modulation rather evident </a:t>
            </a:r>
          </a:p>
          <a:p>
            <a:pPr algn="r"/>
            <a:r>
              <a:rPr lang="en-GB" sz="2400" b="1" dirty="0" smtClean="0">
                <a:latin typeface="+mj-lt"/>
              </a:rPr>
              <a:t>(stronger at N and on lighter waters)</a:t>
            </a:r>
            <a:endParaRPr lang="en-GB" sz="2400" b="1" dirty="0">
              <a:latin typeface="+mj-lt"/>
            </a:endParaRPr>
          </a:p>
        </p:txBody>
      </p:sp>
      <p:sp>
        <p:nvSpPr>
          <p:cNvPr id="5" name="CasellaDiTesto 4"/>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DW volume transports: time series</a:t>
            </a:r>
            <a:endParaRPr lang="en-GB" sz="2400" b="1" dirty="0">
              <a:solidFill>
                <a:srgbClr val="FFFF00"/>
              </a:solidFill>
              <a:effectLst>
                <a:outerShdw blurRad="38100" dist="38100" dir="2700000" algn="tl">
                  <a:srgbClr val="000000">
                    <a:alpha val="43137"/>
                  </a:srgbClr>
                </a:outerShdw>
              </a:effectLst>
              <a:latin typeface="+mj-lt"/>
            </a:endParaRPr>
          </a:p>
        </p:txBody>
      </p:sp>
      <p:pic>
        <p:nvPicPr>
          <p:cNvPr id="6" name="Immagine 5" descr="Fig_01_Adri.png"/>
          <p:cNvPicPr>
            <a:picLocks noChangeAspect="1"/>
          </p:cNvPicPr>
          <p:nvPr/>
        </p:nvPicPr>
        <p:blipFill rotWithShape="1">
          <a:blip r:embed="rId4" cstate="print">
            <a:extLst>
              <a:ext uri="{28A0092B-C50C-407E-A947-70E740481C1C}">
                <a14:useLocalDpi xmlns="" xmlns:a14="http://schemas.microsoft.com/office/drawing/2010/main" val="0"/>
              </a:ext>
            </a:extLst>
          </a:blip>
          <a:srcRect l="8962" t="4626" r="5068" b="3878"/>
          <a:stretch/>
        </p:blipFill>
        <p:spPr>
          <a:xfrm>
            <a:off x="107504" y="44624"/>
            <a:ext cx="2435690" cy="1944216"/>
          </a:xfrm>
          <a:prstGeom prst="rect">
            <a:avLst/>
          </a:prstGeom>
        </p:spPr>
      </p:pic>
      <p:sp>
        <p:nvSpPr>
          <p:cNvPr id="7" name="CasellaDiTesto 6"/>
          <p:cNvSpPr txBox="1"/>
          <p:nvPr/>
        </p:nvSpPr>
        <p:spPr>
          <a:xfrm>
            <a:off x="179512" y="3183359"/>
            <a:ext cx="8784976" cy="461665"/>
          </a:xfrm>
          <a:prstGeom prst="rect">
            <a:avLst/>
          </a:prstGeom>
          <a:noFill/>
        </p:spPr>
        <p:txBody>
          <a:bodyPr wrap="square" rtlCol="0">
            <a:spAutoFit/>
          </a:bodyPr>
          <a:lstStyle/>
          <a:p>
            <a:pPr algn="r"/>
            <a:r>
              <a:rPr lang="en-GB" sz="2400" b="1" dirty="0" smtClean="0">
                <a:latin typeface="+mj-lt"/>
              </a:rPr>
              <a:t>About 1 </a:t>
            </a:r>
            <a:r>
              <a:rPr lang="en-GB" sz="2400" b="1" dirty="0" err="1" smtClean="0">
                <a:latin typeface="+mj-lt"/>
              </a:rPr>
              <a:t>Sv</a:t>
            </a:r>
            <a:r>
              <a:rPr lang="en-GB" sz="2400" b="1" dirty="0" smtClean="0">
                <a:latin typeface="+mj-lt"/>
              </a:rPr>
              <a:t> transport (during CAO, 2/3 of NA water was exchanged)</a:t>
            </a:r>
            <a:endParaRPr lang="en-GB" sz="2400" b="1" dirty="0">
              <a:latin typeface="+mj-lt"/>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26_tide_effect.png"/>
          <p:cNvPicPr>
            <a:picLocks noChangeAspect="1"/>
          </p:cNvPicPr>
          <p:nvPr/>
        </p:nvPicPr>
        <p:blipFill>
          <a:blip r:embed="rId3" cstate="print">
            <a:extLst>
              <a:ext uri="{28A0092B-C50C-407E-A947-70E740481C1C}">
                <a14:useLocalDpi xmlns="" xmlns:a14="http://schemas.microsoft.com/office/drawing/2010/main" val="0"/>
              </a:ext>
            </a:extLst>
          </a:blip>
          <a:srcRect l="2531" t="3375" r="3038" b="5400"/>
          <a:stretch>
            <a:fillRect/>
          </a:stretch>
        </p:blipFill>
        <p:spPr>
          <a:xfrm>
            <a:off x="1013781" y="1556792"/>
            <a:ext cx="6726572" cy="4873643"/>
          </a:xfrm>
          <a:prstGeom prst="rect">
            <a:avLst/>
          </a:prstGeom>
        </p:spPr>
      </p:pic>
      <p:sp>
        <p:nvSpPr>
          <p:cNvPr id="3" name="CasellaDiTesto 2"/>
          <p:cNvSpPr txBox="1"/>
          <p:nvPr/>
        </p:nvSpPr>
        <p:spPr>
          <a:xfrm>
            <a:off x="179512" y="908720"/>
            <a:ext cx="8784976" cy="830997"/>
          </a:xfrm>
          <a:prstGeom prst="rect">
            <a:avLst/>
          </a:prstGeom>
          <a:noFill/>
        </p:spPr>
        <p:txBody>
          <a:bodyPr wrap="square" rtlCol="0">
            <a:spAutoFit/>
          </a:bodyPr>
          <a:lstStyle/>
          <a:p>
            <a:pPr algn="ctr"/>
            <a:r>
              <a:rPr lang="en-GB" sz="2400" b="1" dirty="0" smtClean="0">
                <a:latin typeface="+mj-lt"/>
              </a:rPr>
              <a:t>Cumulative transp. Volumes: Section A</a:t>
            </a:r>
          </a:p>
          <a:p>
            <a:pPr algn="ctr"/>
            <a:r>
              <a:rPr lang="en-GB" sz="2400" b="1" dirty="0" smtClean="0">
                <a:latin typeface="+mj-lt"/>
              </a:rPr>
              <a:t>---= no tide</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Tidal effects on DW volumes</a:t>
            </a:r>
            <a:endParaRPr lang="en-GB" sz="2400" b="1" dirty="0">
              <a:solidFill>
                <a:srgbClr val="FFFF00"/>
              </a:solidFill>
              <a:latin typeface="+mj-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magine 2" descr="Fig_19_spectrum.png"/>
          <p:cNvPicPr>
            <a:picLocks noChangeAspect="1"/>
          </p:cNvPicPr>
          <p:nvPr/>
        </p:nvPicPr>
        <p:blipFill>
          <a:blip r:embed="rId3" cstate="print">
            <a:extLst>
              <a:ext uri="{28A0092B-C50C-407E-A947-70E740481C1C}">
                <a14:useLocalDpi xmlns="" xmlns:a14="http://schemas.microsoft.com/office/drawing/2010/main" val="0"/>
              </a:ext>
            </a:extLst>
          </a:blip>
          <a:srcRect l="2531" t="2700" r="5569" b="1350"/>
          <a:stretch>
            <a:fillRect/>
          </a:stretch>
        </p:blipFill>
        <p:spPr>
          <a:xfrm>
            <a:off x="1331640" y="1700808"/>
            <a:ext cx="6161249" cy="4824536"/>
          </a:xfrm>
          <a:prstGeom prst="rect">
            <a:avLst/>
          </a:prstGeom>
        </p:spPr>
      </p:pic>
      <p:sp>
        <p:nvSpPr>
          <p:cNvPr id="5" name="CasellaDiTesto 4"/>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DW volume transports: power spectrum</a:t>
            </a:r>
            <a:endParaRPr lang="en-GB" sz="2400" b="1" dirty="0">
              <a:solidFill>
                <a:srgbClr val="FFFF00"/>
              </a:solidFill>
              <a:latin typeface="+mj-lt"/>
            </a:endParaRPr>
          </a:p>
        </p:txBody>
      </p:sp>
      <p:pic>
        <p:nvPicPr>
          <p:cNvPr id="6" name="Immagine 5" descr="Fig_01_Adri.png"/>
          <p:cNvPicPr>
            <a:picLocks noChangeAspect="1"/>
          </p:cNvPicPr>
          <p:nvPr/>
        </p:nvPicPr>
        <p:blipFill rotWithShape="1">
          <a:blip r:embed="rId4" cstate="print">
            <a:extLst>
              <a:ext uri="{28A0092B-C50C-407E-A947-70E740481C1C}">
                <a14:useLocalDpi xmlns="" xmlns:a14="http://schemas.microsoft.com/office/drawing/2010/main" val="0"/>
              </a:ext>
            </a:extLst>
          </a:blip>
          <a:srcRect l="26325" t="16875" r="50119" b="52650"/>
          <a:stretch/>
        </p:blipFill>
        <p:spPr>
          <a:xfrm>
            <a:off x="7704962" y="5445224"/>
            <a:ext cx="1187518" cy="1152128"/>
          </a:xfrm>
          <a:prstGeom prst="rect">
            <a:avLst/>
          </a:prstGeom>
        </p:spPr>
      </p:pic>
      <p:sp>
        <p:nvSpPr>
          <p:cNvPr id="7" name="CasellaDiTesto 6"/>
          <p:cNvSpPr txBox="1"/>
          <p:nvPr/>
        </p:nvSpPr>
        <p:spPr>
          <a:xfrm>
            <a:off x="179512" y="1023119"/>
            <a:ext cx="8784976" cy="461665"/>
          </a:xfrm>
          <a:prstGeom prst="rect">
            <a:avLst/>
          </a:prstGeom>
          <a:noFill/>
        </p:spPr>
        <p:txBody>
          <a:bodyPr wrap="square" rtlCol="0">
            <a:spAutoFit/>
          </a:bodyPr>
          <a:lstStyle/>
          <a:p>
            <a:pPr algn="ctr"/>
            <a:r>
              <a:rPr lang="en-GB" sz="2400" b="1" dirty="0" smtClean="0">
                <a:latin typeface="+mj-lt"/>
              </a:rPr>
              <a:t>...again tidal modulation rather evident </a:t>
            </a:r>
          </a:p>
        </p:txBody>
      </p:sp>
    </p:spTree>
    <p:extLst>
      <p:ext uri="{BB962C8B-B14F-4D97-AF65-F5344CB8AC3E}">
        <p14:creationId xmlns="" xmlns:p14="http://schemas.microsoft.com/office/powerpoint/2010/main" val="3303008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20_cfr_mooring.eps"/>
          <p:cNvPicPr>
            <a:picLocks noChangeAspect="1"/>
          </p:cNvPicPr>
          <p:nvPr/>
        </p:nvPicPr>
        <p:blipFill rotWithShape="1">
          <a:blip r:embed="rId3" cstate="print">
            <a:extLst>
              <a:ext uri="{28A0092B-C50C-407E-A947-70E740481C1C}">
                <a14:useLocalDpi xmlns="" xmlns:a14="http://schemas.microsoft.com/office/drawing/2010/main" val="0"/>
              </a:ext>
            </a:extLst>
          </a:blip>
          <a:srcRect l="6092" r="7762"/>
          <a:stretch/>
        </p:blipFill>
        <p:spPr>
          <a:xfrm>
            <a:off x="209943" y="2492896"/>
            <a:ext cx="8754545" cy="3542130"/>
          </a:xfrm>
          <a:prstGeom prst="rect">
            <a:avLst/>
          </a:prstGeom>
        </p:spPr>
      </p:pic>
      <p:sp>
        <p:nvSpPr>
          <p:cNvPr id="3" name="CasellaDiTesto 2"/>
          <p:cNvSpPr txBox="1"/>
          <p:nvPr/>
        </p:nvSpPr>
        <p:spPr>
          <a:xfrm>
            <a:off x="179512" y="764704"/>
            <a:ext cx="8784976" cy="1538883"/>
          </a:xfrm>
          <a:prstGeom prst="rect">
            <a:avLst/>
          </a:prstGeom>
          <a:noFill/>
        </p:spPr>
        <p:txBody>
          <a:bodyPr wrap="square" rtlCol="0">
            <a:spAutoFit/>
          </a:bodyPr>
          <a:lstStyle/>
          <a:p>
            <a:pPr algn="ctr"/>
            <a:r>
              <a:rPr lang="en-GB" sz="2200" b="1" dirty="0" smtClean="0">
                <a:latin typeface="+mj-lt"/>
              </a:rPr>
              <a:t>OBS and 2WC </a:t>
            </a:r>
            <a:r>
              <a:rPr lang="en-GB" sz="2200" b="1" dirty="0" smtClean="0">
                <a:latin typeface="+mj-lt"/>
              </a:rPr>
              <a:t>model</a:t>
            </a:r>
            <a:r>
              <a:rPr lang="en-GB" sz="2200" b="1" dirty="0" smtClean="0">
                <a:latin typeface="+mj-lt"/>
              </a:rPr>
              <a:t> </a:t>
            </a:r>
            <a:r>
              <a:rPr lang="en-GB" sz="2200" b="1" dirty="0" smtClean="0">
                <a:latin typeface="+mj-lt"/>
              </a:rPr>
              <a:t>results along channel B (Bari </a:t>
            </a:r>
            <a:r>
              <a:rPr lang="en-GB" sz="2200" b="1" dirty="0" smtClean="0">
                <a:latin typeface="+mj-lt"/>
              </a:rPr>
              <a:t>canyon system, 600 m)</a:t>
            </a:r>
            <a:endParaRPr lang="en-GB" sz="2200" b="1" dirty="0" smtClean="0">
              <a:latin typeface="+mj-lt"/>
            </a:endParaRPr>
          </a:p>
          <a:p>
            <a:pPr algn="ctr"/>
            <a:endParaRPr lang="en-GB" sz="2400" b="1" dirty="0" smtClean="0">
              <a:latin typeface="+mj-lt"/>
            </a:endParaRPr>
          </a:p>
          <a:p>
            <a:pPr algn="ctr"/>
            <a:r>
              <a:rPr lang="en-GB" sz="2400" b="1" dirty="0" smtClean="0">
                <a:latin typeface="+mj-lt"/>
              </a:rPr>
              <a:t>Max density= 2-3 weeks after CAO</a:t>
            </a:r>
          </a:p>
          <a:p>
            <a:pPr algn="ctr"/>
            <a:r>
              <a:rPr lang="en-GB" sz="2400" b="1" dirty="0" smtClean="0">
                <a:latin typeface="+mj-lt"/>
              </a:rPr>
              <a:t>First “flash-stroke” faster (30 cm/s). Then slower (8 </a:t>
            </a:r>
            <a:r>
              <a:rPr lang="en-GB" sz="2400" b="1" dirty="0" smtClean="0">
                <a:latin typeface="+mj-lt"/>
              </a:rPr>
              <a:t>cm/s</a:t>
            </a:r>
            <a:r>
              <a:rPr lang="en-GB" sz="2400" b="1" dirty="0" smtClean="0">
                <a:latin typeface="+mj-lt"/>
              </a:rPr>
              <a:t>)</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effectLst>
                  <a:outerShdw blurRad="38100" dist="38100" dir="2700000" algn="tl">
                    <a:srgbClr val="000000">
                      <a:alpha val="43137"/>
                    </a:srgbClr>
                  </a:outerShdw>
                </a:effectLst>
                <a:latin typeface="+mj-lt"/>
              </a:rPr>
              <a:t>DW volume in the South: arrival times</a:t>
            </a:r>
            <a:endParaRPr lang="en-GB" sz="2400" b="1" dirty="0">
              <a:solidFill>
                <a:srgbClr val="FFFF00"/>
              </a:solidFill>
              <a:effectLst>
                <a:outerShdw blurRad="38100" dist="38100" dir="2700000" algn="tl">
                  <a:srgbClr val="000000">
                    <a:alpha val="43137"/>
                  </a:srgbClr>
                </a:outerShdw>
              </a:effectLst>
              <a:latin typeface="+mj-lt"/>
            </a:endParaRPr>
          </a:p>
        </p:txBody>
      </p:sp>
      <p:sp>
        <p:nvSpPr>
          <p:cNvPr id="5" name="CasellaDiTesto 4"/>
          <p:cNvSpPr txBox="1"/>
          <p:nvPr/>
        </p:nvSpPr>
        <p:spPr>
          <a:xfrm>
            <a:off x="331912" y="5838363"/>
            <a:ext cx="8784976" cy="830997"/>
          </a:xfrm>
          <a:prstGeom prst="rect">
            <a:avLst/>
          </a:prstGeom>
          <a:noFill/>
        </p:spPr>
        <p:txBody>
          <a:bodyPr wrap="square" rtlCol="0">
            <a:spAutoFit/>
          </a:bodyPr>
          <a:lstStyle/>
          <a:p>
            <a:pPr algn="ctr"/>
            <a:endParaRPr lang="en-GB" sz="2400" b="1" dirty="0" smtClean="0">
              <a:latin typeface="+mj-lt"/>
            </a:endParaRPr>
          </a:p>
          <a:p>
            <a:pPr algn="ctr"/>
            <a:r>
              <a:rPr lang="en-GB" sz="2400" b="1" dirty="0" smtClean="0">
                <a:latin typeface="+mj-lt"/>
              </a:rPr>
              <a:t>...</a:t>
            </a:r>
            <a:r>
              <a:rPr lang="en-GB" sz="2400" b="1" dirty="0" smtClean="0">
                <a:latin typeface="+mj-lt"/>
              </a:rPr>
              <a:t>time </a:t>
            </a:r>
            <a:r>
              <a:rPr lang="en-GB" sz="2400" b="1" dirty="0" smtClean="0">
                <a:latin typeface="+mj-lt"/>
              </a:rPr>
              <a:t>offset between model and </a:t>
            </a:r>
            <a:r>
              <a:rPr lang="en-GB" sz="2400" b="1" dirty="0" smtClean="0">
                <a:latin typeface="+mj-lt"/>
              </a:rPr>
              <a:t>data...bathymetry 1 km???</a:t>
            </a:r>
            <a:endParaRPr lang="en-GB" sz="2400" b="1" dirty="0">
              <a:latin typeface="+mj-lt"/>
            </a:endParaRPr>
          </a:p>
        </p:txBody>
      </p:sp>
      <p:sp>
        <p:nvSpPr>
          <p:cNvPr id="6" name="Ovale 5"/>
          <p:cNvSpPr/>
          <p:nvPr/>
        </p:nvSpPr>
        <p:spPr>
          <a:xfrm>
            <a:off x="5508104" y="2780928"/>
            <a:ext cx="648072" cy="5040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21_Vol_sections.png"/>
          <p:cNvPicPr>
            <a:picLocks noChangeAspect="1"/>
          </p:cNvPicPr>
          <p:nvPr/>
        </p:nvPicPr>
        <p:blipFill rotWithShape="1">
          <a:blip r:embed="rId3" cstate="print">
            <a:extLst>
              <a:ext uri="{28A0092B-C50C-407E-A947-70E740481C1C}">
                <a14:useLocalDpi xmlns="" xmlns:a14="http://schemas.microsoft.com/office/drawing/2010/main" val="0"/>
              </a:ext>
            </a:extLst>
          </a:blip>
          <a:srcRect l="7220" r="7942"/>
          <a:stretch/>
        </p:blipFill>
        <p:spPr>
          <a:xfrm>
            <a:off x="225865" y="1484784"/>
            <a:ext cx="8738623" cy="3672408"/>
          </a:xfrm>
          <a:prstGeom prst="rect">
            <a:avLst/>
          </a:prstGeom>
        </p:spPr>
      </p:pic>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DW volumes at different transects: 2WC and UNC</a:t>
            </a:r>
            <a:endParaRPr lang="en-GB" sz="2400" b="1" dirty="0">
              <a:solidFill>
                <a:srgbClr val="FFFF00"/>
              </a:solidFill>
              <a:latin typeface="+mj-lt"/>
            </a:endParaRPr>
          </a:p>
        </p:txBody>
      </p:sp>
      <p:sp>
        <p:nvSpPr>
          <p:cNvPr id="5" name="CasellaDiTesto 4"/>
          <p:cNvSpPr txBox="1"/>
          <p:nvPr/>
        </p:nvSpPr>
        <p:spPr>
          <a:xfrm>
            <a:off x="179512" y="764704"/>
            <a:ext cx="8784976" cy="830997"/>
          </a:xfrm>
          <a:prstGeom prst="rect">
            <a:avLst/>
          </a:prstGeom>
          <a:noFill/>
        </p:spPr>
        <p:txBody>
          <a:bodyPr wrap="square" rtlCol="0">
            <a:spAutoFit/>
          </a:bodyPr>
          <a:lstStyle/>
          <a:p>
            <a:pPr algn="ctr"/>
            <a:r>
              <a:rPr lang="en-GB" sz="2400" b="1" dirty="0" smtClean="0">
                <a:latin typeface="+mj-lt"/>
              </a:rPr>
              <a:t>We Integrate the time series of slide 23 into volumes at Sections</a:t>
            </a:r>
          </a:p>
          <a:p>
            <a:pPr algn="ctr"/>
            <a:r>
              <a:rPr lang="en-GB" sz="2400" b="1" dirty="0" smtClean="0">
                <a:latin typeface="+mj-lt"/>
              </a:rPr>
              <a:t>----- = UNC run</a:t>
            </a:r>
            <a:endParaRPr lang="en-GB" sz="2400" b="1" dirty="0">
              <a:latin typeface="+mj-lt"/>
            </a:endParaRPr>
          </a:p>
        </p:txBody>
      </p:sp>
      <p:sp>
        <p:nvSpPr>
          <p:cNvPr id="6" name="CasellaDiTesto 5"/>
          <p:cNvSpPr txBox="1"/>
          <p:nvPr/>
        </p:nvSpPr>
        <p:spPr>
          <a:xfrm>
            <a:off x="331912" y="5085184"/>
            <a:ext cx="8784976" cy="1446550"/>
          </a:xfrm>
          <a:prstGeom prst="rect">
            <a:avLst/>
          </a:prstGeom>
          <a:noFill/>
        </p:spPr>
        <p:txBody>
          <a:bodyPr wrap="square" rtlCol="0">
            <a:spAutoFit/>
          </a:bodyPr>
          <a:lstStyle/>
          <a:p>
            <a:pPr algn="ctr"/>
            <a:r>
              <a:rPr lang="en-GB" sz="2200" b="1" dirty="0" smtClean="0">
                <a:latin typeface="+mj-lt"/>
              </a:rPr>
              <a:t>From N to S: the very dense water decreases</a:t>
            </a:r>
          </a:p>
          <a:p>
            <a:pPr algn="ctr"/>
            <a:r>
              <a:rPr lang="en-GB" sz="2200" b="1" dirty="0" smtClean="0">
                <a:latin typeface="+mj-lt"/>
              </a:rPr>
              <a:t>1029.6 increases until “A” (generated between “R” and “A”)</a:t>
            </a:r>
          </a:p>
          <a:p>
            <a:pPr algn="ctr"/>
            <a:r>
              <a:rPr lang="en-GB" sz="2200" b="1" dirty="0" smtClean="0">
                <a:latin typeface="+mj-lt"/>
              </a:rPr>
              <a:t>Large difference in “G” and “O” between </a:t>
            </a:r>
            <a:r>
              <a:rPr lang="en-GB" sz="2200" b="1" dirty="0" smtClean="0">
                <a:latin typeface="+mj-lt"/>
              </a:rPr>
              <a:t>UNC and 2WC (</a:t>
            </a:r>
            <a:r>
              <a:rPr lang="en-GB" sz="2200" b="1" dirty="0" err="1" smtClean="0">
                <a:latin typeface="+mj-lt"/>
              </a:rPr>
              <a:t>geostrophic</a:t>
            </a:r>
            <a:r>
              <a:rPr lang="en-GB" sz="2200" b="1" dirty="0" smtClean="0">
                <a:latin typeface="+mj-lt"/>
              </a:rPr>
              <a:t> adj. better preserved... why? Entrainment? Threshold?)</a:t>
            </a:r>
            <a:endParaRPr lang="en-GB" sz="2200" b="1" dirty="0">
              <a:latin typeface="+mj-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867994" y="-99392"/>
            <a:ext cx="6192838" cy="863600"/>
          </a:xfrm>
          <a:prstGeom prst="rect">
            <a:avLst/>
          </a:prstGeom>
          <a:noFill/>
          <a:ln w="9525">
            <a:noFill/>
            <a:miter lim="800000"/>
            <a:headEnd/>
            <a:tailEnd/>
          </a:ln>
          <a:effectLst>
            <a:outerShdw dist="17961" dir="2700000" algn="ctr" rotWithShape="0">
              <a:srgbClr val="000000"/>
            </a:outerShdw>
          </a:effectLst>
        </p:spPr>
        <p:txBody>
          <a:bodyPr anchor="ctr"/>
          <a:lstStyle/>
          <a:p>
            <a:pPr algn="just"/>
            <a:r>
              <a:rPr lang="en-US" sz="2400" b="1" i="1" dirty="0" smtClean="0">
                <a:solidFill>
                  <a:srgbClr val="FFFF00"/>
                </a:solidFill>
                <a:effectLst>
                  <a:outerShdw blurRad="38100" dist="38100" dir="2700000" algn="tl">
                    <a:srgbClr val="000000"/>
                  </a:outerShdw>
                </a:effectLst>
                <a:latin typeface="Calibri" pitchFamily="34" charset="0"/>
              </a:rPr>
              <a:t>…and in our backyard…</a:t>
            </a:r>
            <a:endParaRPr lang="ca-ES" sz="2400" b="1" i="1" dirty="0">
              <a:solidFill>
                <a:srgbClr val="FFFF00"/>
              </a:solidFill>
              <a:effectLst>
                <a:outerShdw blurRad="38100" dist="38100" dir="2700000" algn="tl">
                  <a:srgbClr val="000000"/>
                </a:outerShdw>
              </a:effectLst>
              <a:latin typeface="Calibri" pitchFamily="34" charset="0"/>
            </a:endParaRPr>
          </a:p>
        </p:txBody>
      </p:sp>
      <p:pic>
        <p:nvPicPr>
          <p:cNvPr id="4" name="Picture 3" descr="fig_geo"/>
          <p:cNvPicPr>
            <a:picLocks noChangeAspect="1" noChangeArrowheads="1"/>
          </p:cNvPicPr>
          <p:nvPr/>
        </p:nvPicPr>
        <p:blipFill>
          <a:blip r:embed="rId2" cstate="print"/>
          <a:srcRect l="6673" t="9090" r="10143" b="7655"/>
          <a:stretch>
            <a:fillRect/>
          </a:stretch>
        </p:blipFill>
        <p:spPr bwMode="auto">
          <a:xfrm>
            <a:off x="323850" y="1400175"/>
            <a:ext cx="8496300" cy="4205288"/>
          </a:xfrm>
          <a:prstGeom prst="rect">
            <a:avLst/>
          </a:prstGeom>
          <a:noFill/>
          <a:ln w="9525">
            <a:noFill/>
            <a:miter lim="800000"/>
            <a:headEnd/>
            <a:tailEnd/>
          </a:ln>
        </p:spPr>
      </p:pic>
      <p:sp>
        <p:nvSpPr>
          <p:cNvPr id="5" name="Oval 4"/>
          <p:cNvSpPr>
            <a:spLocks noChangeArrowheads="1"/>
          </p:cNvSpPr>
          <p:nvPr/>
        </p:nvSpPr>
        <p:spPr bwMode="auto">
          <a:xfrm>
            <a:off x="2339975" y="2220913"/>
            <a:ext cx="1439863" cy="863600"/>
          </a:xfrm>
          <a:prstGeom prst="ellipse">
            <a:avLst/>
          </a:prstGeom>
          <a:noFill/>
          <a:ln w="28575">
            <a:solidFill>
              <a:srgbClr val="FF0000"/>
            </a:solidFill>
            <a:round/>
            <a:headEnd/>
            <a:tailEnd/>
          </a:ln>
          <a:effectLst/>
        </p:spPr>
        <p:txBody>
          <a:bodyPr wrap="none" anchor="ctr"/>
          <a:lstStyle/>
          <a:p>
            <a:endParaRPr lang="fr-FR" sz="2400">
              <a:latin typeface="Times New Roman" pitchFamily="18" charset="0"/>
            </a:endParaRPr>
          </a:p>
        </p:txBody>
      </p:sp>
      <p:sp>
        <p:nvSpPr>
          <p:cNvPr id="6" name="Oval 5"/>
          <p:cNvSpPr>
            <a:spLocks noChangeArrowheads="1"/>
          </p:cNvSpPr>
          <p:nvPr/>
        </p:nvSpPr>
        <p:spPr bwMode="auto">
          <a:xfrm rot="2973017">
            <a:off x="3905251" y="2070100"/>
            <a:ext cx="1873250" cy="733425"/>
          </a:xfrm>
          <a:prstGeom prst="ellipse">
            <a:avLst/>
          </a:prstGeom>
          <a:noFill/>
          <a:ln w="28575">
            <a:solidFill>
              <a:srgbClr val="FF0000"/>
            </a:solidFill>
            <a:round/>
            <a:headEnd/>
            <a:tailEnd/>
          </a:ln>
          <a:effectLst/>
        </p:spPr>
        <p:txBody>
          <a:bodyPr rot="10800000" vert="eaVert" wrap="none" anchor="ctr"/>
          <a:lstStyle/>
          <a:p>
            <a:endParaRPr lang="fr-FR" sz="2400">
              <a:latin typeface="Times New Roman" pitchFamily="18" charset="0"/>
            </a:endParaRPr>
          </a:p>
        </p:txBody>
      </p:sp>
      <p:sp>
        <p:nvSpPr>
          <p:cNvPr id="7" name="Oval 6"/>
          <p:cNvSpPr>
            <a:spLocks noChangeArrowheads="1"/>
          </p:cNvSpPr>
          <p:nvPr/>
        </p:nvSpPr>
        <p:spPr bwMode="auto">
          <a:xfrm>
            <a:off x="6013450" y="2870200"/>
            <a:ext cx="1008063" cy="1800225"/>
          </a:xfrm>
          <a:prstGeom prst="ellipse">
            <a:avLst/>
          </a:prstGeom>
          <a:noFill/>
          <a:ln w="28575">
            <a:solidFill>
              <a:srgbClr val="FF0000"/>
            </a:solidFill>
            <a:round/>
            <a:headEnd/>
            <a:tailEnd/>
          </a:ln>
          <a:effectLst/>
        </p:spPr>
        <p:txBody>
          <a:bodyPr wrap="none" anchor="ctr"/>
          <a:lstStyle/>
          <a:p>
            <a:endParaRPr lang="fr-FR" sz="2400">
              <a:latin typeface="Times New Roman" pitchFamily="18" charset="0"/>
            </a:endParaRPr>
          </a:p>
        </p:txBody>
      </p:sp>
      <p:sp>
        <p:nvSpPr>
          <p:cNvPr id="8" name="Oval 7"/>
          <p:cNvSpPr>
            <a:spLocks noChangeArrowheads="1"/>
          </p:cNvSpPr>
          <p:nvPr/>
        </p:nvSpPr>
        <p:spPr bwMode="auto">
          <a:xfrm>
            <a:off x="2930525" y="2628900"/>
            <a:ext cx="406400" cy="287338"/>
          </a:xfrm>
          <a:prstGeom prst="ellipse">
            <a:avLst/>
          </a:prstGeom>
          <a:solidFill>
            <a:srgbClr val="FF0000">
              <a:alpha val="60001"/>
            </a:srgbClr>
          </a:solidFill>
          <a:ln w="9525">
            <a:solidFill>
              <a:srgbClr val="FF0000"/>
            </a:solidFill>
            <a:round/>
            <a:headEnd/>
            <a:tailEnd/>
          </a:ln>
          <a:effectLst/>
        </p:spPr>
        <p:txBody>
          <a:bodyPr wrap="none" anchor="ctr"/>
          <a:lstStyle/>
          <a:p>
            <a:endParaRPr lang="fr-FR" sz="2400">
              <a:solidFill>
                <a:srgbClr val="FF0000"/>
              </a:solidFill>
              <a:latin typeface="Times New Roman" pitchFamily="18" charset="0"/>
            </a:endParaRPr>
          </a:p>
        </p:txBody>
      </p:sp>
      <p:sp>
        <p:nvSpPr>
          <p:cNvPr id="9" name="Oval 8"/>
          <p:cNvSpPr>
            <a:spLocks noChangeArrowheads="1"/>
          </p:cNvSpPr>
          <p:nvPr/>
        </p:nvSpPr>
        <p:spPr bwMode="auto">
          <a:xfrm rot="1766423">
            <a:off x="4957763" y="2709863"/>
            <a:ext cx="406400" cy="287337"/>
          </a:xfrm>
          <a:prstGeom prst="ellipse">
            <a:avLst/>
          </a:prstGeom>
          <a:solidFill>
            <a:srgbClr val="FF0000">
              <a:alpha val="60001"/>
            </a:srgbClr>
          </a:solidFill>
          <a:ln w="9525">
            <a:solidFill>
              <a:srgbClr val="FF0000"/>
            </a:solidFill>
            <a:round/>
            <a:headEnd/>
            <a:tailEnd/>
          </a:ln>
          <a:effectLst/>
        </p:spPr>
        <p:txBody>
          <a:bodyPr wrap="none" anchor="ctr"/>
          <a:lstStyle/>
          <a:p>
            <a:endParaRPr lang="fr-FR" sz="2400">
              <a:solidFill>
                <a:srgbClr val="FF0000"/>
              </a:solidFill>
              <a:latin typeface="Times New Roman" pitchFamily="18" charset="0"/>
            </a:endParaRPr>
          </a:p>
        </p:txBody>
      </p:sp>
      <p:sp>
        <p:nvSpPr>
          <p:cNvPr id="10" name="Oval 9"/>
          <p:cNvSpPr>
            <a:spLocks noChangeArrowheads="1"/>
          </p:cNvSpPr>
          <p:nvPr/>
        </p:nvSpPr>
        <p:spPr bwMode="auto">
          <a:xfrm>
            <a:off x="6300788" y="3805238"/>
            <a:ext cx="431800" cy="287337"/>
          </a:xfrm>
          <a:prstGeom prst="ellipse">
            <a:avLst/>
          </a:prstGeom>
          <a:solidFill>
            <a:srgbClr val="FF0000">
              <a:alpha val="60001"/>
            </a:srgbClr>
          </a:solidFill>
          <a:ln w="9525">
            <a:solidFill>
              <a:srgbClr val="FF0000"/>
            </a:solidFill>
            <a:round/>
            <a:headEnd/>
            <a:tailEnd/>
          </a:ln>
          <a:effectLst/>
        </p:spPr>
        <p:txBody>
          <a:bodyPr wrap="none" anchor="ctr"/>
          <a:lstStyle/>
          <a:p>
            <a:endParaRPr lang="fr-FR" sz="2400">
              <a:solidFill>
                <a:srgbClr val="FF0000"/>
              </a:solidFill>
              <a:latin typeface="Times New Roman" pitchFamily="18" charset="0"/>
            </a:endParaRPr>
          </a:p>
        </p:txBody>
      </p:sp>
      <p:sp>
        <p:nvSpPr>
          <p:cNvPr id="11" name="Line 10"/>
          <p:cNvSpPr>
            <a:spLocks noChangeShapeType="1"/>
          </p:cNvSpPr>
          <p:nvPr/>
        </p:nvSpPr>
        <p:spPr bwMode="auto">
          <a:xfrm>
            <a:off x="2627313" y="1989138"/>
            <a:ext cx="288925" cy="696912"/>
          </a:xfrm>
          <a:prstGeom prst="line">
            <a:avLst/>
          </a:prstGeom>
          <a:noFill/>
          <a:ln w="63500">
            <a:solidFill>
              <a:srgbClr val="FF0000"/>
            </a:solidFill>
            <a:prstDash val="sysDot"/>
            <a:round/>
            <a:headEnd/>
            <a:tailEnd type="triangle" w="med" len="med"/>
          </a:ln>
          <a:effectLst/>
        </p:spPr>
        <p:txBody>
          <a:bodyPr/>
          <a:lstStyle/>
          <a:p>
            <a:endParaRPr lang="it-IT"/>
          </a:p>
        </p:txBody>
      </p:sp>
      <p:sp>
        <p:nvSpPr>
          <p:cNvPr id="12" name="Line 11"/>
          <p:cNvSpPr>
            <a:spLocks noChangeShapeType="1"/>
          </p:cNvSpPr>
          <p:nvPr/>
        </p:nvSpPr>
        <p:spPr bwMode="auto">
          <a:xfrm>
            <a:off x="4356100" y="2005013"/>
            <a:ext cx="576263" cy="576262"/>
          </a:xfrm>
          <a:prstGeom prst="line">
            <a:avLst/>
          </a:prstGeom>
          <a:noFill/>
          <a:ln w="63500">
            <a:solidFill>
              <a:srgbClr val="FF0000"/>
            </a:solidFill>
            <a:prstDash val="sysDot"/>
            <a:round/>
            <a:headEnd/>
            <a:tailEnd type="triangle" w="med" len="med"/>
          </a:ln>
          <a:effectLst/>
        </p:spPr>
        <p:txBody>
          <a:bodyPr/>
          <a:lstStyle/>
          <a:p>
            <a:endParaRPr lang="it-IT"/>
          </a:p>
        </p:txBody>
      </p:sp>
      <p:sp>
        <p:nvSpPr>
          <p:cNvPr id="13" name="Line 12"/>
          <p:cNvSpPr>
            <a:spLocks noChangeShapeType="1"/>
          </p:cNvSpPr>
          <p:nvPr/>
        </p:nvSpPr>
        <p:spPr bwMode="auto">
          <a:xfrm flipH="1">
            <a:off x="6445250" y="3086100"/>
            <a:ext cx="71438" cy="647700"/>
          </a:xfrm>
          <a:prstGeom prst="line">
            <a:avLst/>
          </a:prstGeom>
          <a:noFill/>
          <a:ln w="63500">
            <a:solidFill>
              <a:srgbClr val="FF0000"/>
            </a:solidFill>
            <a:prstDash val="sysDot"/>
            <a:round/>
            <a:headEnd/>
            <a:tailEnd type="triangle" w="med" len="med"/>
          </a:ln>
          <a:effectLst/>
        </p:spPr>
        <p:txBody>
          <a:bodyPr/>
          <a:lstStyle/>
          <a:p>
            <a:endParaRPr lang="it-IT"/>
          </a:p>
        </p:txBody>
      </p:sp>
      <p:sp>
        <p:nvSpPr>
          <p:cNvPr id="14" name="Line 13"/>
          <p:cNvSpPr>
            <a:spLocks noChangeShapeType="1"/>
          </p:cNvSpPr>
          <p:nvPr/>
        </p:nvSpPr>
        <p:spPr bwMode="auto">
          <a:xfrm>
            <a:off x="2776538" y="1622425"/>
            <a:ext cx="33337" cy="658813"/>
          </a:xfrm>
          <a:prstGeom prst="line">
            <a:avLst/>
          </a:prstGeom>
          <a:noFill/>
          <a:ln w="76200">
            <a:solidFill>
              <a:srgbClr val="800080"/>
            </a:solidFill>
            <a:round/>
            <a:headEnd/>
            <a:tailEnd type="triangle" w="med" len="med"/>
          </a:ln>
          <a:effectLst/>
        </p:spPr>
        <p:txBody>
          <a:bodyPr/>
          <a:lstStyle/>
          <a:p>
            <a:endParaRPr lang="it-IT"/>
          </a:p>
        </p:txBody>
      </p:sp>
      <p:sp>
        <p:nvSpPr>
          <p:cNvPr id="15" name="Line 14"/>
          <p:cNvSpPr>
            <a:spLocks noChangeShapeType="1"/>
          </p:cNvSpPr>
          <p:nvPr/>
        </p:nvSpPr>
        <p:spPr bwMode="auto">
          <a:xfrm>
            <a:off x="2203450" y="1912938"/>
            <a:ext cx="490538" cy="504825"/>
          </a:xfrm>
          <a:prstGeom prst="line">
            <a:avLst/>
          </a:prstGeom>
          <a:noFill/>
          <a:ln w="76200">
            <a:solidFill>
              <a:srgbClr val="800080"/>
            </a:solidFill>
            <a:round/>
            <a:headEnd/>
            <a:tailEnd type="triangle" w="med" len="med"/>
          </a:ln>
          <a:effectLst/>
        </p:spPr>
        <p:txBody>
          <a:bodyPr/>
          <a:lstStyle/>
          <a:p>
            <a:endParaRPr lang="it-IT"/>
          </a:p>
        </p:txBody>
      </p:sp>
      <p:sp>
        <p:nvSpPr>
          <p:cNvPr id="16" name="Line 15"/>
          <p:cNvSpPr>
            <a:spLocks noChangeShapeType="1"/>
          </p:cNvSpPr>
          <p:nvPr/>
        </p:nvSpPr>
        <p:spPr bwMode="auto">
          <a:xfrm flipH="1">
            <a:off x="4645025" y="1573213"/>
            <a:ext cx="503238" cy="366712"/>
          </a:xfrm>
          <a:prstGeom prst="line">
            <a:avLst/>
          </a:prstGeom>
          <a:noFill/>
          <a:ln w="76200">
            <a:solidFill>
              <a:srgbClr val="800080"/>
            </a:solidFill>
            <a:round/>
            <a:headEnd/>
            <a:tailEnd type="triangle" w="med" len="med"/>
          </a:ln>
          <a:effectLst/>
        </p:spPr>
        <p:txBody>
          <a:bodyPr/>
          <a:lstStyle/>
          <a:p>
            <a:endParaRPr lang="it-IT"/>
          </a:p>
        </p:txBody>
      </p:sp>
      <p:sp>
        <p:nvSpPr>
          <p:cNvPr id="17" name="Line 16"/>
          <p:cNvSpPr>
            <a:spLocks noChangeShapeType="1"/>
          </p:cNvSpPr>
          <p:nvPr/>
        </p:nvSpPr>
        <p:spPr bwMode="auto">
          <a:xfrm flipH="1">
            <a:off x="6445250" y="2220913"/>
            <a:ext cx="71438" cy="741362"/>
          </a:xfrm>
          <a:prstGeom prst="line">
            <a:avLst/>
          </a:prstGeom>
          <a:noFill/>
          <a:ln w="76200">
            <a:solidFill>
              <a:srgbClr val="800080"/>
            </a:solidFill>
            <a:round/>
            <a:headEnd/>
            <a:tailEnd type="triangle" w="med" len="med"/>
          </a:ln>
          <a:effectLst/>
        </p:spPr>
        <p:txBody>
          <a:bodyPr/>
          <a:lstStyle/>
          <a:p>
            <a:endParaRPr lang="it-IT"/>
          </a:p>
        </p:txBody>
      </p:sp>
      <p:sp>
        <p:nvSpPr>
          <p:cNvPr id="18" name="Text Box 17"/>
          <p:cNvSpPr txBox="1">
            <a:spLocks noChangeArrowheads="1"/>
          </p:cNvSpPr>
          <p:nvPr/>
        </p:nvSpPr>
        <p:spPr bwMode="auto">
          <a:xfrm>
            <a:off x="1835150" y="1341438"/>
            <a:ext cx="982663" cy="376237"/>
          </a:xfrm>
          <a:prstGeom prst="rect">
            <a:avLst/>
          </a:prstGeom>
          <a:solidFill>
            <a:schemeClr val="bg1"/>
          </a:solidFill>
          <a:ln w="9525">
            <a:solidFill>
              <a:schemeClr val="tx1"/>
            </a:solidFill>
            <a:miter lim="800000"/>
            <a:headEnd/>
            <a:tailEnd/>
          </a:ln>
          <a:effectLst/>
        </p:spPr>
        <p:txBody>
          <a:bodyPr wrap="none">
            <a:spAutoFit/>
          </a:bodyPr>
          <a:lstStyle/>
          <a:p>
            <a:pPr algn="l"/>
            <a:r>
              <a:rPr lang="fr-FR" b="1">
                <a:solidFill>
                  <a:srgbClr val="800080"/>
                </a:solidFill>
              </a:rPr>
              <a:t>Mistral</a:t>
            </a:r>
          </a:p>
        </p:txBody>
      </p:sp>
      <p:sp>
        <p:nvSpPr>
          <p:cNvPr id="19" name="Text Box 18"/>
          <p:cNvSpPr txBox="1">
            <a:spLocks noChangeArrowheads="1"/>
          </p:cNvSpPr>
          <p:nvPr/>
        </p:nvSpPr>
        <p:spPr bwMode="auto">
          <a:xfrm>
            <a:off x="681038" y="1862138"/>
            <a:ext cx="1587500" cy="376237"/>
          </a:xfrm>
          <a:prstGeom prst="rect">
            <a:avLst/>
          </a:prstGeom>
          <a:solidFill>
            <a:schemeClr val="bg1"/>
          </a:solidFill>
          <a:ln w="9525">
            <a:solidFill>
              <a:schemeClr val="tx1"/>
            </a:solidFill>
            <a:miter lim="800000"/>
            <a:headEnd/>
            <a:tailEnd/>
          </a:ln>
          <a:effectLst/>
        </p:spPr>
        <p:txBody>
          <a:bodyPr wrap="none">
            <a:spAutoFit/>
          </a:bodyPr>
          <a:lstStyle/>
          <a:p>
            <a:pPr algn="l"/>
            <a:r>
              <a:rPr lang="fr-FR" b="1">
                <a:solidFill>
                  <a:srgbClr val="800080"/>
                </a:solidFill>
              </a:rPr>
              <a:t>Tramontane</a:t>
            </a:r>
          </a:p>
        </p:txBody>
      </p:sp>
      <p:sp>
        <p:nvSpPr>
          <p:cNvPr id="20" name="Text Box 19"/>
          <p:cNvSpPr txBox="1">
            <a:spLocks noChangeArrowheads="1"/>
          </p:cNvSpPr>
          <p:nvPr/>
        </p:nvSpPr>
        <p:spPr bwMode="auto">
          <a:xfrm>
            <a:off x="5133975" y="1357313"/>
            <a:ext cx="727075" cy="376237"/>
          </a:xfrm>
          <a:prstGeom prst="rect">
            <a:avLst/>
          </a:prstGeom>
          <a:solidFill>
            <a:schemeClr val="bg1"/>
          </a:solidFill>
          <a:ln w="9525">
            <a:solidFill>
              <a:schemeClr val="tx1"/>
            </a:solidFill>
            <a:miter lim="800000"/>
            <a:headEnd/>
            <a:tailEnd/>
          </a:ln>
          <a:effectLst/>
        </p:spPr>
        <p:txBody>
          <a:bodyPr wrap="none">
            <a:spAutoFit/>
          </a:bodyPr>
          <a:lstStyle/>
          <a:p>
            <a:pPr algn="l"/>
            <a:r>
              <a:rPr lang="fr-FR" b="1">
                <a:solidFill>
                  <a:srgbClr val="800080"/>
                </a:solidFill>
              </a:rPr>
              <a:t>Bora</a:t>
            </a:r>
          </a:p>
        </p:txBody>
      </p:sp>
      <p:sp>
        <p:nvSpPr>
          <p:cNvPr id="21" name="Text Box 20"/>
          <p:cNvSpPr txBox="1">
            <a:spLocks noChangeArrowheads="1"/>
          </p:cNvSpPr>
          <p:nvPr/>
        </p:nvSpPr>
        <p:spPr bwMode="auto">
          <a:xfrm>
            <a:off x="6372225" y="2060575"/>
            <a:ext cx="1152525" cy="376238"/>
          </a:xfrm>
          <a:prstGeom prst="rect">
            <a:avLst/>
          </a:prstGeom>
          <a:solidFill>
            <a:schemeClr val="bg1"/>
          </a:solidFill>
          <a:ln w="9525">
            <a:solidFill>
              <a:schemeClr val="tx1"/>
            </a:solidFill>
            <a:miter lim="800000"/>
            <a:headEnd/>
            <a:tailEnd/>
          </a:ln>
          <a:effectLst/>
        </p:spPr>
        <p:txBody>
          <a:bodyPr wrap="none">
            <a:spAutoFit/>
          </a:bodyPr>
          <a:lstStyle/>
          <a:p>
            <a:pPr algn="l"/>
            <a:r>
              <a:rPr lang="fr-FR" b="1">
                <a:solidFill>
                  <a:srgbClr val="800080"/>
                </a:solidFill>
              </a:rPr>
              <a:t>Etesians</a:t>
            </a:r>
          </a:p>
        </p:txBody>
      </p:sp>
      <p:sp>
        <p:nvSpPr>
          <p:cNvPr id="22" name="Rectangle 22"/>
          <p:cNvSpPr>
            <a:spLocks noChangeArrowheads="1"/>
          </p:cNvSpPr>
          <p:nvPr/>
        </p:nvSpPr>
        <p:spPr bwMode="auto">
          <a:xfrm>
            <a:off x="468313" y="5740400"/>
            <a:ext cx="8280400" cy="457200"/>
          </a:xfrm>
          <a:prstGeom prst="rect">
            <a:avLst/>
          </a:prstGeom>
          <a:noFill/>
          <a:ln w="88900" algn="ctr">
            <a:noFill/>
            <a:miter lim="800000"/>
            <a:headEnd/>
            <a:tailEnd/>
          </a:ln>
          <a:effectLst/>
        </p:spPr>
        <p:txBody>
          <a:bodyPr>
            <a:spAutoFit/>
          </a:bodyPr>
          <a:lstStyle/>
          <a:p>
            <a:pPr algn="ctr"/>
            <a:r>
              <a:rPr lang="en-GB" sz="2400" b="1" i="1" dirty="0">
                <a:latin typeface="Calibri" pitchFamily="34" charset="0"/>
              </a:rPr>
              <a:t>Dense water formation regions in the Mediterranean Sea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79512" y="908720"/>
            <a:ext cx="8784976" cy="830997"/>
          </a:xfrm>
          <a:prstGeom prst="rect">
            <a:avLst/>
          </a:prstGeom>
          <a:noFill/>
        </p:spPr>
        <p:txBody>
          <a:bodyPr wrap="square" rtlCol="0">
            <a:spAutoFit/>
          </a:bodyPr>
          <a:lstStyle/>
          <a:p>
            <a:pPr algn="ctr"/>
            <a:r>
              <a:rPr lang="en-GB" sz="2400" b="1" dirty="0" smtClean="0">
                <a:latin typeface="+mj-lt"/>
              </a:rPr>
              <a:t>near-bottom current</a:t>
            </a:r>
            <a:endParaRPr lang="en-GB" sz="2400" b="1" dirty="0" smtClean="0">
              <a:latin typeface="+mj-lt"/>
            </a:endParaRPr>
          </a:p>
          <a:p>
            <a:pPr algn="ctr"/>
            <a:r>
              <a:rPr lang="en-GB" sz="2400" b="1" dirty="0" smtClean="0">
                <a:latin typeface="+mj-lt"/>
              </a:rPr>
              <a:t>(</a:t>
            </a:r>
            <a:r>
              <a:rPr lang="en-GB" sz="2400" b="1" dirty="0" smtClean="0">
                <a:latin typeface="+mj-lt"/>
              </a:rPr>
              <a:t>Feb 1</a:t>
            </a:r>
            <a:r>
              <a:rPr lang="en-GB" sz="2400" b="1" dirty="0" smtClean="0">
                <a:latin typeface="+mj-lt"/>
              </a:rPr>
              <a:t> </a:t>
            </a:r>
            <a:r>
              <a:rPr lang="en-GB" sz="2400" b="1" dirty="0" smtClean="0">
                <a:latin typeface="+mj-lt"/>
              </a:rPr>
              <a:t>– May </a:t>
            </a:r>
            <a:r>
              <a:rPr lang="en-GB" sz="2400" b="1" dirty="0" smtClean="0">
                <a:latin typeface="+mj-lt"/>
              </a:rPr>
              <a:t>31 </a:t>
            </a:r>
            <a:r>
              <a:rPr lang="en-GB" sz="2400" b="1" dirty="0" smtClean="0">
                <a:latin typeface="+mj-lt"/>
              </a:rPr>
              <a:t>mean</a:t>
            </a:r>
            <a:r>
              <a:rPr lang="en-GB" sz="2400" b="1" dirty="0" smtClean="0">
                <a:latin typeface="+mj-lt"/>
              </a:rPr>
              <a:t>)</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Bathymetry relevance</a:t>
            </a:r>
            <a:endParaRPr lang="en-GB" sz="2400" b="1" dirty="0">
              <a:solidFill>
                <a:srgbClr val="FFFF00"/>
              </a:solidFill>
              <a:latin typeface="+mj-lt"/>
            </a:endParaRPr>
          </a:p>
        </p:txBody>
      </p:sp>
      <p:grpSp>
        <p:nvGrpSpPr>
          <p:cNvPr id="5" name="Gruppo 10"/>
          <p:cNvGrpSpPr>
            <a:grpSpLocks/>
          </p:cNvGrpSpPr>
          <p:nvPr/>
        </p:nvGrpSpPr>
        <p:grpSpPr bwMode="auto">
          <a:xfrm>
            <a:off x="818604" y="1916658"/>
            <a:ext cx="7137772" cy="3888606"/>
            <a:chOff x="458069" y="1268760"/>
            <a:chExt cx="6490195" cy="3384376"/>
          </a:xfrm>
        </p:grpSpPr>
        <p:pic>
          <p:nvPicPr>
            <p:cNvPr id="6" name="Picture 2" descr="F:\Scrivania\22.ODW\Paper BONALDO ET AL\Paper_LaTex\Figure_Paper_e_loro_scripts\SAP_UV_statistics.png"/>
            <p:cNvPicPr>
              <a:picLocks noChangeAspect="1" noChangeArrowheads="1"/>
            </p:cNvPicPr>
            <p:nvPr/>
          </p:nvPicPr>
          <p:blipFill>
            <a:blip r:embed="rId3" cstate="print"/>
            <a:srcRect l="8815" t="34346" r="63551" b="37279"/>
            <a:stretch>
              <a:fillRect/>
            </a:stretch>
          </p:blipFill>
          <p:spPr bwMode="auto">
            <a:xfrm>
              <a:off x="458069" y="1315468"/>
              <a:ext cx="3249835" cy="3337668"/>
            </a:xfrm>
            <a:prstGeom prst="rect">
              <a:avLst/>
            </a:prstGeom>
            <a:noFill/>
            <a:ln w="9525">
              <a:noFill/>
              <a:miter lim="800000"/>
              <a:headEnd/>
              <a:tailEnd/>
            </a:ln>
          </p:spPr>
        </p:pic>
        <p:pic>
          <p:nvPicPr>
            <p:cNvPr id="7" name="Picture 2" descr="F:\Scrivania\22.ODW\Paper BONALDO ET AL\Paper_LaTex\Figure_Paper_e_loro_scripts\SAP_UV_statistics.png"/>
            <p:cNvPicPr>
              <a:picLocks noChangeAspect="1" noChangeArrowheads="1"/>
            </p:cNvPicPr>
            <p:nvPr/>
          </p:nvPicPr>
          <p:blipFill>
            <a:blip r:embed="rId3" cstate="print"/>
            <a:srcRect l="8815" t="63982" r="63551" b="7643"/>
            <a:stretch>
              <a:fillRect/>
            </a:stretch>
          </p:blipFill>
          <p:spPr bwMode="auto">
            <a:xfrm>
              <a:off x="3698429" y="1268760"/>
              <a:ext cx="3249835" cy="3337668"/>
            </a:xfrm>
            <a:prstGeom prst="rect">
              <a:avLst/>
            </a:prstGeom>
            <a:noFill/>
            <a:ln w="9525">
              <a:noFill/>
              <a:miter lim="800000"/>
              <a:headEnd/>
              <a:tailEnd/>
            </a:ln>
          </p:spPr>
        </p:pic>
      </p:gr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magine 1" descr="Fig_24_SA_curr_2wc_unc.png"/>
          <p:cNvPicPr>
            <a:picLocks noChangeAspect="1"/>
          </p:cNvPicPr>
          <p:nvPr/>
        </p:nvPicPr>
        <p:blipFill>
          <a:blip r:embed="rId3" cstate="print">
            <a:extLst>
              <a:ext uri="{28A0092B-C50C-407E-A947-70E740481C1C}">
                <a14:useLocalDpi xmlns="" xmlns:a14="http://schemas.microsoft.com/office/drawing/2010/main" val="0"/>
              </a:ext>
            </a:extLst>
          </a:blip>
          <a:srcRect l="6664" t="6411" r="4998" b="9616"/>
          <a:stretch>
            <a:fillRect/>
          </a:stretch>
        </p:blipFill>
        <p:spPr>
          <a:xfrm>
            <a:off x="1115617" y="1747238"/>
            <a:ext cx="6641662" cy="4922122"/>
          </a:xfrm>
          <a:prstGeom prst="rect">
            <a:avLst/>
          </a:prstGeom>
        </p:spPr>
      </p:pic>
      <p:sp>
        <p:nvSpPr>
          <p:cNvPr id="3" name="CasellaDiTesto 2"/>
          <p:cNvSpPr txBox="1"/>
          <p:nvPr/>
        </p:nvSpPr>
        <p:spPr>
          <a:xfrm>
            <a:off x="179512" y="908720"/>
            <a:ext cx="8784976" cy="830997"/>
          </a:xfrm>
          <a:prstGeom prst="rect">
            <a:avLst/>
          </a:prstGeom>
          <a:noFill/>
        </p:spPr>
        <p:txBody>
          <a:bodyPr wrap="square" rtlCol="0">
            <a:spAutoFit/>
          </a:bodyPr>
          <a:lstStyle/>
          <a:p>
            <a:pPr algn="ctr"/>
            <a:r>
              <a:rPr lang="en-GB" sz="2400" b="1" dirty="0" smtClean="0">
                <a:latin typeface="+mj-lt"/>
              </a:rPr>
              <a:t>near-bottom </a:t>
            </a:r>
            <a:r>
              <a:rPr lang="en-GB" sz="2400" b="1" dirty="0" smtClean="0">
                <a:latin typeface="+mj-lt"/>
              </a:rPr>
              <a:t>current difference 2WC-UNC</a:t>
            </a:r>
          </a:p>
          <a:p>
            <a:pPr algn="ctr"/>
            <a:r>
              <a:rPr lang="en-GB" sz="2400" b="1" dirty="0" smtClean="0">
                <a:latin typeface="+mj-lt"/>
              </a:rPr>
              <a:t>(Jan 29 – May 28 mean</a:t>
            </a:r>
            <a:r>
              <a:rPr lang="en-GB" sz="2400" b="1" dirty="0" smtClean="0">
                <a:latin typeface="+mj-lt"/>
              </a:rPr>
              <a:t>)</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Wave effects: from N to S Adriatic</a:t>
            </a:r>
            <a:endParaRPr lang="en-GB" sz="2400" b="1" dirty="0">
              <a:solidFill>
                <a:srgbClr val="FFFF00"/>
              </a:solidFill>
              <a:latin typeface="+mj-lt"/>
            </a:endParaRPr>
          </a:p>
        </p:txBody>
      </p:sp>
    </p:spTree>
    <p:extLst>
      <p:ext uri="{BB962C8B-B14F-4D97-AF65-F5344CB8AC3E}">
        <p14:creationId xmlns="" xmlns:p14="http://schemas.microsoft.com/office/powerpoint/2010/main" val="184957140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ig_25_paths.png"/>
          <p:cNvPicPr>
            <a:picLocks noChangeAspect="1"/>
          </p:cNvPicPr>
          <p:nvPr/>
        </p:nvPicPr>
        <p:blipFill>
          <a:blip r:embed="rId3" cstate="print">
            <a:extLst>
              <a:ext uri="{28A0092B-C50C-407E-A947-70E740481C1C}">
                <a14:useLocalDpi xmlns="" xmlns:a14="http://schemas.microsoft.com/office/drawing/2010/main" val="0"/>
              </a:ext>
            </a:extLst>
          </a:blip>
          <a:srcRect l="6570" t="2700" r="5053" b="4725"/>
          <a:stretch>
            <a:fillRect/>
          </a:stretch>
        </p:blipFill>
        <p:spPr>
          <a:xfrm>
            <a:off x="1331640" y="1524625"/>
            <a:ext cx="6192688" cy="4856703"/>
          </a:xfrm>
          <a:prstGeom prst="rect">
            <a:avLst/>
          </a:prstGeom>
        </p:spPr>
      </p:pic>
      <p:sp>
        <p:nvSpPr>
          <p:cNvPr id="3" name="CasellaDiTesto 2"/>
          <p:cNvSpPr txBox="1"/>
          <p:nvPr/>
        </p:nvSpPr>
        <p:spPr>
          <a:xfrm>
            <a:off x="179512" y="764704"/>
            <a:ext cx="8784976" cy="830997"/>
          </a:xfrm>
          <a:prstGeom prst="rect">
            <a:avLst/>
          </a:prstGeom>
          <a:noFill/>
        </p:spPr>
        <p:txBody>
          <a:bodyPr wrap="square" rtlCol="0">
            <a:spAutoFit/>
          </a:bodyPr>
          <a:lstStyle/>
          <a:p>
            <a:pPr algn="ctr"/>
            <a:r>
              <a:rPr lang="en-GB" sz="2400" b="1" dirty="0" smtClean="0">
                <a:latin typeface="+mj-lt"/>
              </a:rPr>
              <a:t>Density Anomaly: how it changes and along which paths </a:t>
            </a:r>
            <a:r>
              <a:rPr lang="en-GB" sz="2400" b="1" dirty="0" smtClean="0">
                <a:latin typeface="+mj-lt"/>
              </a:rPr>
              <a:t>travels </a:t>
            </a:r>
            <a:r>
              <a:rPr lang="en-GB" sz="2400" b="1" dirty="0" smtClean="0">
                <a:latin typeface="+mj-lt"/>
              </a:rPr>
              <a:t>from North to South Adriatic </a:t>
            </a:r>
            <a:r>
              <a:rPr lang="en-GB" sz="2400" b="1" dirty="0" smtClean="0">
                <a:latin typeface="+mj-lt"/>
              </a:rPr>
              <a:t>Sea (Feb-Jun)</a:t>
            </a:r>
            <a:endParaRPr lang="en-GB" sz="2400" b="1" dirty="0">
              <a:latin typeface="+mj-lt"/>
            </a:endParaRPr>
          </a:p>
        </p:txBody>
      </p:sp>
      <p:sp>
        <p:nvSpPr>
          <p:cNvPr id="4" name="CasellaDiTesto 3"/>
          <p:cNvSpPr txBox="1"/>
          <p:nvPr/>
        </p:nvSpPr>
        <p:spPr>
          <a:xfrm>
            <a:off x="2339752" y="159023"/>
            <a:ext cx="6480720" cy="461665"/>
          </a:xfrm>
          <a:prstGeom prst="rect">
            <a:avLst/>
          </a:prstGeom>
          <a:noFill/>
        </p:spPr>
        <p:txBody>
          <a:bodyPr wrap="square" rtlCol="0">
            <a:spAutoFit/>
          </a:bodyPr>
          <a:lstStyle/>
          <a:p>
            <a:pPr algn="r"/>
            <a:r>
              <a:rPr lang="en-GB" sz="2400" b="1" dirty="0" smtClean="0">
                <a:solidFill>
                  <a:srgbClr val="FFFF00"/>
                </a:solidFill>
                <a:latin typeface="+mj-lt"/>
              </a:rPr>
              <a:t>A useful “DW roadmap”</a:t>
            </a:r>
            <a:endParaRPr lang="en-GB" sz="2400" b="1" dirty="0">
              <a:solidFill>
                <a:srgbClr val="FFFF00"/>
              </a:solidFill>
              <a:latin typeface="+mj-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Take-home </a:t>
            </a:r>
            <a:r>
              <a:rPr lang="en-GB" sz="2400" b="1" dirty="0" smtClean="0">
                <a:solidFill>
                  <a:srgbClr val="FFFF00"/>
                </a:solidFill>
                <a:latin typeface="+mj-lt"/>
              </a:rPr>
              <a:t>messages</a:t>
            </a:r>
            <a:endParaRPr lang="en-GB" sz="2400" b="1" dirty="0">
              <a:solidFill>
                <a:srgbClr val="FFFF00"/>
              </a:solidFill>
              <a:latin typeface="+mj-lt"/>
            </a:endParaRPr>
          </a:p>
        </p:txBody>
      </p:sp>
      <p:sp>
        <p:nvSpPr>
          <p:cNvPr id="4" name="Rettangolo 3"/>
          <p:cNvSpPr/>
          <p:nvPr/>
        </p:nvSpPr>
        <p:spPr>
          <a:xfrm>
            <a:off x="395536" y="1249590"/>
            <a:ext cx="8424936" cy="4693593"/>
          </a:xfrm>
          <a:prstGeom prst="rect">
            <a:avLst/>
          </a:prstGeom>
        </p:spPr>
        <p:txBody>
          <a:bodyPr wrap="square">
            <a:spAutoFit/>
          </a:bodyPr>
          <a:lstStyle/>
          <a:p>
            <a:pPr lvl="0"/>
            <a:r>
              <a:rPr lang="en-US" sz="2300" dirty="0" smtClean="0">
                <a:latin typeface="+mn-lt"/>
              </a:rPr>
              <a:t>during February 2012, NAdDW production area occupied most of the basin &gt; 43.5 °N from where it started to flow southerly</a:t>
            </a:r>
          </a:p>
          <a:p>
            <a:pPr lvl="0"/>
            <a:endParaRPr lang="en-US" sz="2300" dirty="0" smtClean="0">
              <a:latin typeface="+mn-lt"/>
            </a:endParaRPr>
          </a:p>
          <a:p>
            <a:pPr lvl="0"/>
            <a:r>
              <a:rPr lang="en-US" sz="2300" dirty="0" smtClean="0">
                <a:latin typeface="+mn-lt"/>
              </a:rPr>
              <a:t>in the NA, </a:t>
            </a:r>
            <a:r>
              <a:rPr lang="en-US" sz="2300" b="1" dirty="0" smtClean="0">
                <a:latin typeface="+mn-lt"/>
              </a:rPr>
              <a:t>DWs partially </a:t>
            </a:r>
            <a:r>
              <a:rPr lang="en-US" sz="2300" b="1" dirty="0" err="1" smtClean="0">
                <a:latin typeface="+mn-lt"/>
              </a:rPr>
              <a:t>recirculated</a:t>
            </a:r>
            <a:r>
              <a:rPr lang="en-US" sz="2300" b="1" dirty="0" smtClean="0">
                <a:latin typeface="+mn-lt"/>
              </a:rPr>
              <a:t> during the CAO</a:t>
            </a:r>
            <a:r>
              <a:rPr lang="en-US" sz="2300" dirty="0" smtClean="0">
                <a:latin typeface="+mn-lt"/>
              </a:rPr>
              <a:t> event (that lasted about 15 days) and more than 50% of NA water volume is exported southward by denser waters</a:t>
            </a:r>
          </a:p>
          <a:p>
            <a:pPr lvl="0"/>
            <a:endParaRPr lang="en-US" sz="2300" dirty="0" smtClean="0">
              <a:latin typeface="+mn-lt"/>
            </a:endParaRPr>
          </a:p>
          <a:p>
            <a:pPr lvl="0"/>
            <a:r>
              <a:rPr lang="en-US" sz="2300" dirty="0" smtClean="0">
                <a:latin typeface="+mn-lt"/>
              </a:rPr>
              <a:t>Water’s export is driven by two mechanisms: </a:t>
            </a:r>
            <a:endParaRPr lang="en-US" sz="2300" dirty="0" smtClean="0">
              <a:latin typeface="+mn-lt"/>
            </a:endParaRPr>
          </a:p>
          <a:p>
            <a:pPr lvl="0"/>
            <a:r>
              <a:rPr lang="en-US" sz="2300" u="sng" dirty="0" smtClean="0">
                <a:latin typeface="+mn-lt"/>
              </a:rPr>
              <a:t>During the first days</a:t>
            </a:r>
            <a:r>
              <a:rPr lang="en-US" sz="2300" dirty="0" smtClean="0">
                <a:latin typeface="+mn-lt"/>
              </a:rPr>
              <a:t> of CAO, </a:t>
            </a:r>
            <a:r>
              <a:rPr lang="en-US" sz="2300" dirty="0" smtClean="0">
                <a:latin typeface="+mn-lt"/>
              </a:rPr>
              <a:t>strong </a:t>
            </a:r>
            <a:r>
              <a:rPr lang="en-US" sz="2300" dirty="0" smtClean="0">
                <a:latin typeface="+mn-lt"/>
              </a:rPr>
              <a:t>and cold </a:t>
            </a:r>
            <a:r>
              <a:rPr lang="en-US" sz="2300" dirty="0" smtClean="0">
                <a:latin typeface="+mn-lt"/>
              </a:rPr>
              <a:t>winds generate </a:t>
            </a:r>
            <a:r>
              <a:rPr lang="en-US" sz="2300" dirty="0" smtClean="0">
                <a:latin typeface="+mn-lt"/>
              </a:rPr>
              <a:t>a jet of relatively fast (about 0.3 m/s) and dense waters that reaches the SA, with evidences measured in the Bari canyon system. </a:t>
            </a:r>
            <a:endParaRPr lang="en-US" sz="2300" dirty="0" smtClean="0">
              <a:latin typeface="+mn-lt"/>
            </a:endParaRPr>
          </a:p>
          <a:p>
            <a:pPr lvl="0"/>
            <a:r>
              <a:rPr lang="en-US" sz="2300" u="sng" dirty="0" smtClean="0">
                <a:latin typeface="+mn-lt"/>
              </a:rPr>
              <a:t>After</a:t>
            </a:r>
            <a:r>
              <a:rPr lang="en-US" sz="2300" dirty="0" smtClean="0">
                <a:latin typeface="+mn-lt"/>
              </a:rPr>
              <a:t> </a:t>
            </a:r>
            <a:r>
              <a:rPr lang="en-US" sz="2300" dirty="0" smtClean="0">
                <a:latin typeface="+mn-lt"/>
              </a:rPr>
              <a:t>CAO’s </a:t>
            </a:r>
            <a:r>
              <a:rPr lang="en-US" sz="2300" dirty="0" smtClean="0">
                <a:latin typeface="+mn-lt"/>
              </a:rPr>
              <a:t>cessation, </a:t>
            </a:r>
            <a:r>
              <a:rPr lang="en-US" sz="2300" dirty="0" smtClean="0">
                <a:latin typeface="+mn-lt"/>
              </a:rPr>
              <a:t>NAdDW slowly flows southerly up to emptying the </a:t>
            </a:r>
            <a:r>
              <a:rPr lang="en-US" sz="2300" dirty="0" smtClean="0">
                <a:latin typeface="+mn-lt"/>
              </a:rPr>
              <a:t>production </a:t>
            </a:r>
            <a:r>
              <a:rPr lang="en-US" sz="2300" dirty="0" smtClean="0">
                <a:latin typeface="+mn-lt"/>
              </a:rPr>
              <a:t>basin.</a:t>
            </a:r>
            <a:endParaRPr lang="it-IT" sz="2300" dirty="0">
              <a:latin typeface="+mn-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Take-home </a:t>
            </a:r>
            <a:r>
              <a:rPr lang="en-GB" sz="2400" b="1" dirty="0" smtClean="0">
                <a:solidFill>
                  <a:srgbClr val="FFFF00"/>
                </a:solidFill>
                <a:latin typeface="+mj-lt"/>
              </a:rPr>
              <a:t>messages</a:t>
            </a:r>
            <a:endParaRPr lang="en-GB" sz="2400" b="1" dirty="0">
              <a:solidFill>
                <a:srgbClr val="FFFF00"/>
              </a:solidFill>
              <a:latin typeface="+mj-lt"/>
            </a:endParaRPr>
          </a:p>
        </p:txBody>
      </p:sp>
      <p:sp>
        <p:nvSpPr>
          <p:cNvPr id="5" name="Rettangolo 4"/>
          <p:cNvSpPr/>
          <p:nvPr/>
        </p:nvSpPr>
        <p:spPr>
          <a:xfrm>
            <a:off x="467544" y="1111671"/>
            <a:ext cx="8352928" cy="4693593"/>
          </a:xfrm>
          <a:prstGeom prst="rect">
            <a:avLst/>
          </a:prstGeom>
        </p:spPr>
        <p:txBody>
          <a:bodyPr wrap="square">
            <a:spAutoFit/>
          </a:bodyPr>
          <a:lstStyle/>
          <a:p>
            <a:pPr lvl="0"/>
            <a:r>
              <a:rPr lang="en-US" sz="2300" dirty="0" smtClean="0">
                <a:latin typeface="+mn-lt"/>
              </a:rPr>
              <a:t>By following near-bottom vein of DWs, we have computed the </a:t>
            </a:r>
            <a:r>
              <a:rPr lang="en-US" sz="2300" b="1" dirty="0" smtClean="0">
                <a:latin typeface="+mn-lt"/>
              </a:rPr>
              <a:t>residence time</a:t>
            </a:r>
            <a:r>
              <a:rPr lang="en-US" sz="2300" dirty="0" smtClean="0">
                <a:latin typeface="+mn-lt"/>
              </a:rPr>
              <a:t> of masses exceeding a prescribed potential density threshold. </a:t>
            </a:r>
          </a:p>
          <a:p>
            <a:pPr lvl="0"/>
            <a:endParaRPr lang="en-US" sz="2300" dirty="0" smtClean="0">
              <a:latin typeface="+mn-lt"/>
            </a:endParaRPr>
          </a:p>
          <a:p>
            <a:pPr lvl="0"/>
            <a:r>
              <a:rPr lang="en-US" sz="2300" dirty="0" smtClean="0">
                <a:latin typeface="+mn-lt"/>
              </a:rPr>
              <a:t>By selecting different thresholds, </a:t>
            </a:r>
            <a:r>
              <a:rPr lang="en-US" sz="2300" b="1" dirty="0" smtClean="0">
                <a:latin typeface="+mn-lt"/>
              </a:rPr>
              <a:t>weakening of DW signal</a:t>
            </a:r>
            <a:r>
              <a:rPr lang="en-US" sz="2300" dirty="0" smtClean="0">
                <a:latin typeface="+mn-lt"/>
              </a:rPr>
              <a:t> has been followed and sequential pathways of NAdDW </a:t>
            </a:r>
            <a:r>
              <a:rPr lang="en-US" sz="2300" dirty="0" smtClean="0">
                <a:latin typeface="+mn-lt"/>
              </a:rPr>
              <a:t>identified </a:t>
            </a:r>
            <a:r>
              <a:rPr lang="en-US" sz="2300" dirty="0" smtClean="0">
                <a:latin typeface="+mn-lt"/>
              </a:rPr>
              <a:t>(water density vein smoothly weakens along its propagation as a result of dilution and mixing with the surrounding ambient waters)</a:t>
            </a:r>
          </a:p>
          <a:p>
            <a:pPr lvl="0"/>
            <a:endParaRPr lang="en-US" sz="2300" dirty="0" smtClean="0">
              <a:latin typeface="+mn-lt"/>
            </a:endParaRPr>
          </a:p>
          <a:p>
            <a:pPr lvl="0"/>
            <a:r>
              <a:rPr lang="en-US" sz="2300" b="1" dirty="0" smtClean="0">
                <a:latin typeface="+mn-lt"/>
              </a:rPr>
              <a:t>Results integrate the map </a:t>
            </a:r>
            <a:r>
              <a:rPr lang="en-US" sz="2300" b="1" dirty="0" smtClean="0">
                <a:latin typeface="+mn-lt"/>
              </a:rPr>
              <a:t>presented by </a:t>
            </a:r>
            <a:r>
              <a:rPr lang="en-US" sz="2300" b="1" dirty="0" err="1" smtClean="0">
                <a:latin typeface="+mn-lt"/>
              </a:rPr>
              <a:t>Vilibić</a:t>
            </a:r>
            <a:r>
              <a:rPr lang="en-US" sz="2300" b="1" dirty="0" smtClean="0">
                <a:latin typeface="+mn-lt"/>
              </a:rPr>
              <a:t> and </a:t>
            </a:r>
            <a:r>
              <a:rPr lang="en-US" sz="2300" b="1" dirty="0" err="1" smtClean="0">
                <a:latin typeface="+mn-lt"/>
              </a:rPr>
              <a:t>Supić</a:t>
            </a:r>
            <a:r>
              <a:rPr lang="en-US" sz="2300" b="1" dirty="0" smtClean="0">
                <a:latin typeface="+mn-lt"/>
              </a:rPr>
              <a:t> (2005)</a:t>
            </a:r>
            <a:r>
              <a:rPr lang="en-US" sz="2300" dirty="0" smtClean="0">
                <a:latin typeface="+mn-lt"/>
              </a:rPr>
              <a:t>, with the main differences that </a:t>
            </a:r>
            <a:r>
              <a:rPr lang="en-US" sz="2300" dirty="0" smtClean="0">
                <a:latin typeface="+mn-lt"/>
              </a:rPr>
              <a:t>a </a:t>
            </a:r>
            <a:r>
              <a:rPr lang="en-US" sz="2300" dirty="0" smtClean="0">
                <a:latin typeface="+mn-lt"/>
              </a:rPr>
              <a:t>broader production basin and an adjustment towards Italian coast of the DW vein of </a:t>
            </a:r>
            <a:r>
              <a:rPr lang="en-US" sz="2300" dirty="0" err="1" smtClean="0">
                <a:latin typeface="+mn-lt"/>
              </a:rPr>
              <a:t>Jabuka</a:t>
            </a:r>
            <a:r>
              <a:rPr lang="en-US" sz="2300" dirty="0" smtClean="0">
                <a:latin typeface="+mn-lt"/>
              </a:rPr>
              <a:t> </a:t>
            </a:r>
            <a:r>
              <a:rPr lang="en-US" sz="2300" dirty="0" smtClean="0">
                <a:latin typeface="+mn-lt"/>
              </a:rPr>
              <a:t>origin </a:t>
            </a:r>
            <a:r>
              <a:rPr lang="en-US" sz="2300" dirty="0" smtClean="0">
                <a:latin typeface="+mn-lt"/>
              </a:rPr>
              <a:t>wa</a:t>
            </a:r>
            <a:r>
              <a:rPr lang="en-US" sz="2300" dirty="0" smtClean="0">
                <a:latin typeface="+mn-lt"/>
              </a:rPr>
              <a:t>s depicted (see “DW” roadmap).</a:t>
            </a:r>
            <a:endParaRPr lang="en-US" sz="2300" dirty="0" smtClean="0">
              <a:latin typeface="+mn-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Take-home </a:t>
            </a:r>
            <a:r>
              <a:rPr lang="en-GB" sz="2400" b="1" dirty="0" smtClean="0">
                <a:solidFill>
                  <a:srgbClr val="FFFF00"/>
                </a:solidFill>
                <a:latin typeface="+mj-lt"/>
              </a:rPr>
              <a:t>messages</a:t>
            </a:r>
            <a:endParaRPr lang="en-GB" sz="2400" b="1" dirty="0">
              <a:solidFill>
                <a:srgbClr val="FFFF00"/>
              </a:solidFill>
              <a:latin typeface="+mj-lt"/>
            </a:endParaRPr>
          </a:p>
        </p:txBody>
      </p:sp>
      <p:sp>
        <p:nvSpPr>
          <p:cNvPr id="5" name="Rettangolo 4"/>
          <p:cNvSpPr/>
          <p:nvPr/>
        </p:nvSpPr>
        <p:spPr>
          <a:xfrm>
            <a:off x="467544" y="970557"/>
            <a:ext cx="8352928" cy="5047536"/>
          </a:xfrm>
          <a:prstGeom prst="rect">
            <a:avLst/>
          </a:prstGeom>
        </p:spPr>
        <p:txBody>
          <a:bodyPr wrap="square">
            <a:spAutoFit/>
          </a:bodyPr>
          <a:lstStyle/>
          <a:p>
            <a:pPr lvl="0"/>
            <a:r>
              <a:rPr lang="en-US" sz="2300" dirty="0" smtClean="0">
                <a:latin typeface="+mn-lt"/>
              </a:rPr>
              <a:t>Volumes transported </a:t>
            </a:r>
            <a:r>
              <a:rPr lang="en-US" sz="2300" dirty="0" smtClean="0">
                <a:latin typeface="+mn-lt"/>
              </a:rPr>
              <a:t>show </a:t>
            </a:r>
            <a:r>
              <a:rPr lang="en-US" sz="2300" dirty="0" smtClean="0">
                <a:latin typeface="+mn-lt"/>
              </a:rPr>
              <a:t>that </a:t>
            </a:r>
            <a:r>
              <a:rPr lang="en-US" sz="2300" b="1" dirty="0" smtClean="0">
                <a:latin typeface="+mn-lt"/>
              </a:rPr>
              <a:t>DW </a:t>
            </a:r>
            <a:r>
              <a:rPr lang="en-US" sz="2300" b="1" dirty="0" smtClean="0">
                <a:latin typeface="+mn-lt"/>
              </a:rPr>
              <a:t>fluxes are </a:t>
            </a:r>
            <a:r>
              <a:rPr lang="en-US" sz="2300" b="1" dirty="0" smtClean="0">
                <a:latin typeface="+mn-lt"/>
              </a:rPr>
              <a:t>triggered </a:t>
            </a:r>
            <a:r>
              <a:rPr lang="en-US" sz="2300" b="1" dirty="0" smtClean="0">
                <a:latin typeface="+mn-lt"/>
              </a:rPr>
              <a:t>by tidal effects</a:t>
            </a:r>
            <a:r>
              <a:rPr lang="en-US" sz="2300" dirty="0" smtClean="0">
                <a:latin typeface="+mn-lt"/>
              </a:rPr>
              <a:t>, </a:t>
            </a:r>
            <a:r>
              <a:rPr lang="en-US" sz="2300" dirty="0" smtClean="0">
                <a:latin typeface="+mn-lt"/>
              </a:rPr>
              <a:t>with strong instantaneous modulation. </a:t>
            </a:r>
            <a:endParaRPr lang="en-US" sz="2300" dirty="0" smtClean="0">
              <a:latin typeface="+mn-lt"/>
            </a:endParaRPr>
          </a:p>
          <a:p>
            <a:pPr lvl="0"/>
            <a:r>
              <a:rPr lang="en-US" sz="2300" dirty="0" smtClean="0">
                <a:latin typeface="+mn-lt"/>
              </a:rPr>
              <a:t>Further analysis </a:t>
            </a:r>
            <a:r>
              <a:rPr lang="en-US" sz="2300" dirty="0" smtClean="0">
                <a:latin typeface="+mn-lt"/>
              </a:rPr>
              <a:t>would</a:t>
            </a:r>
            <a:r>
              <a:rPr lang="en-US" sz="2300" dirty="0" smtClean="0">
                <a:latin typeface="+mn-lt"/>
              </a:rPr>
              <a:t> </a:t>
            </a:r>
            <a:r>
              <a:rPr lang="en-US" sz="2300" dirty="0" smtClean="0">
                <a:latin typeface="+mn-lt"/>
              </a:rPr>
              <a:t>give insight </a:t>
            </a:r>
            <a:r>
              <a:rPr lang="en-US" sz="2300" dirty="0" smtClean="0">
                <a:latin typeface="+mn-lt"/>
              </a:rPr>
              <a:t>on how </a:t>
            </a:r>
            <a:r>
              <a:rPr lang="en-US" sz="2300" dirty="0" smtClean="0">
                <a:latin typeface="+mn-lt"/>
              </a:rPr>
              <a:t>kinetic and potential energies of NAdDW vein may be cyclically modified by tides.</a:t>
            </a:r>
          </a:p>
          <a:p>
            <a:pPr lvl="0"/>
            <a:endParaRPr lang="en-US" sz="2300" dirty="0" smtClean="0">
              <a:latin typeface="+mn-lt"/>
            </a:endParaRPr>
          </a:p>
          <a:p>
            <a:pPr lvl="0"/>
            <a:r>
              <a:rPr lang="en-US" sz="2300" dirty="0" smtClean="0">
                <a:latin typeface="+mn-lt"/>
              </a:rPr>
              <a:t>2WC/UNC: in </a:t>
            </a:r>
            <a:r>
              <a:rPr lang="en-US" sz="2300" dirty="0" smtClean="0">
                <a:latin typeface="+mn-lt"/>
              </a:rPr>
              <a:t>the NAdDW production area, </a:t>
            </a:r>
            <a:r>
              <a:rPr lang="en-US" sz="2300" dirty="0" smtClean="0">
                <a:latin typeface="+mn-lt"/>
              </a:rPr>
              <a:t>the </a:t>
            </a:r>
            <a:r>
              <a:rPr lang="en-US" sz="2300" dirty="0" smtClean="0">
                <a:latin typeface="+mn-lt"/>
              </a:rPr>
              <a:t>effects </a:t>
            </a:r>
            <a:r>
              <a:rPr lang="en-US" sz="2300" dirty="0" smtClean="0">
                <a:latin typeface="+mn-lt"/>
              </a:rPr>
              <a:t>of wave forces that are removed from RANS equations </a:t>
            </a:r>
            <a:r>
              <a:rPr lang="en-US" sz="2300" dirty="0" smtClean="0">
                <a:latin typeface="+mn-lt"/>
              </a:rPr>
              <a:t>modify </a:t>
            </a:r>
            <a:r>
              <a:rPr lang="en-US" sz="2300" dirty="0" smtClean="0">
                <a:latin typeface="+mn-lt"/>
              </a:rPr>
              <a:t>intensity of ocean </a:t>
            </a:r>
            <a:r>
              <a:rPr lang="en-US" sz="2300" dirty="0" smtClean="0">
                <a:latin typeface="+mn-lt"/>
              </a:rPr>
              <a:t>circulation (about </a:t>
            </a:r>
            <a:r>
              <a:rPr lang="en-US" sz="2300" dirty="0" smtClean="0">
                <a:latin typeface="+mn-lt"/>
              </a:rPr>
              <a:t>15</a:t>
            </a:r>
            <a:r>
              <a:rPr lang="en-US" sz="2300" dirty="0" smtClean="0">
                <a:latin typeface="+mn-lt"/>
              </a:rPr>
              <a:t>% </a:t>
            </a:r>
            <a:r>
              <a:rPr lang="en-US" sz="2300" dirty="0" smtClean="0">
                <a:latin typeface="+mn-lt"/>
              </a:rPr>
              <a:t>of the current speed and 10% of the average heat budget</a:t>
            </a:r>
            <a:r>
              <a:rPr lang="en-US" sz="2300" dirty="0" smtClean="0">
                <a:latin typeface="+mn-lt"/>
              </a:rPr>
              <a:t>)</a:t>
            </a:r>
          </a:p>
          <a:p>
            <a:pPr lvl="0"/>
            <a:endParaRPr lang="en-US" sz="2300" dirty="0" smtClean="0">
              <a:latin typeface="+mn-lt"/>
            </a:endParaRPr>
          </a:p>
          <a:p>
            <a:r>
              <a:rPr lang="en-US" sz="2300" dirty="0" smtClean="0">
                <a:latin typeface="+mn-lt"/>
              </a:rPr>
              <a:t>This </a:t>
            </a:r>
            <a:r>
              <a:rPr lang="en-US" sz="2300" dirty="0" smtClean="0">
                <a:latin typeface="+mn-lt"/>
              </a:rPr>
              <a:t>can imply </a:t>
            </a:r>
            <a:r>
              <a:rPr lang="en-US" sz="2300" b="1" dirty="0" smtClean="0">
                <a:latin typeface="+mn-lt"/>
              </a:rPr>
              <a:t>modified NAdDW volumes </a:t>
            </a:r>
            <a:r>
              <a:rPr lang="en-US" sz="2300" b="1" dirty="0" smtClean="0">
                <a:latin typeface="+mn-lt"/>
              </a:rPr>
              <a:t>flowing </a:t>
            </a:r>
            <a:r>
              <a:rPr lang="en-US" sz="2300" b="1" dirty="0" smtClean="0">
                <a:latin typeface="+mn-lt"/>
              </a:rPr>
              <a:t>to the SA</a:t>
            </a:r>
            <a:r>
              <a:rPr lang="en-US" sz="2300" dirty="0" smtClean="0">
                <a:latin typeface="+mn-lt"/>
              </a:rPr>
              <a:t> and </a:t>
            </a:r>
            <a:r>
              <a:rPr lang="en-US" sz="2300" dirty="0" smtClean="0">
                <a:latin typeface="+mn-lt"/>
              </a:rPr>
              <a:t>tracers </a:t>
            </a:r>
            <a:r>
              <a:rPr lang="en-US" sz="2300" b="1" dirty="0" smtClean="0">
                <a:latin typeface="+mn-lt"/>
              </a:rPr>
              <a:t>features at both sub-basin </a:t>
            </a:r>
            <a:r>
              <a:rPr lang="en-US" sz="2300" b="1" dirty="0" smtClean="0">
                <a:latin typeface="+mn-lt"/>
              </a:rPr>
              <a:t>and local scale, </a:t>
            </a:r>
            <a:r>
              <a:rPr lang="en-US" sz="2300" dirty="0" smtClean="0">
                <a:latin typeface="+mn-lt"/>
              </a:rPr>
              <a:t>close </a:t>
            </a:r>
            <a:r>
              <a:rPr lang="en-US" sz="2300" dirty="0" smtClean="0">
                <a:latin typeface="+mn-lt"/>
              </a:rPr>
              <a:t>to river mouths. </a:t>
            </a:r>
          </a:p>
          <a:p>
            <a:pPr lvl="0"/>
            <a:endParaRPr lang="en-US" sz="2300" dirty="0" smtClean="0">
              <a:latin typeface="+mn-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Take-home message</a:t>
            </a:r>
            <a:endParaRPr lang="en-GB" sz="2400" b="1" dirty="0">
              <a:solidFill>
                <a:srgbClr val="FFFF00"/>
              </a:solidFill>
              <a:latin typeface="+mj-lt"/>
            </a:endParaRPr>
          </a:p>
        </p:txBody>
      </p:sp>
      <p:sp>
        <p:nvSpPr>
          <p:cNvPr id="5" name="Rettangolo 4"/>
          <p:cNvSpPr/>
          <p:nvPr/>
        </p:nvSpPr>
        <p:spPr>
          <a:xfrm>
            <a:off x="467544" y="924977"/>
            <a:ext cx="8352928" cy="5047536"/>
          </a:xfrm>
          <a:prstGeom prst="rect">
            <a:avLst/>
          </a:prstGeom>
        </p:spPr>
        <p:txBody>
          <a:bodyPr wrap="square">
            <a:spAutoFit/>
          </a:bodyPr>
          <a:lstStyle/>
          <a:p>
            <a:pPr lvl="0"/>
            <a:endParaRPr lang="en-US" sz="2300" dirty="0" smtClean="0">
              <a:latin typeface="+mn-lt"/>
            </a:endParaRPr>
          </a:p>
          <a:p>
            <a:r>
              <a:rPr lang="en-US" sz="2300" dirty="0" smtClean="0">
                <a:latin typeface="+mn-lt"/>
              </a:rPr>
              <a:t>NAdDW </a:t>
            </a:r>
            <a:r>
              <a:rPr lang="en-US" sz="2300" dirty="0" smtClean="0">
                <a:latin typeface="+mn-lt"/>
              </a:rPr>
              <a:t>splitting is present in the Central Adriatic,</a:t>
            </a:r>
            <a:r>
              <a:rPr lang="en-US" sz="2300" b="1" dirty="0" smtClean="0">
                <a:latin typeface="+mn-lt"/>
              </a:rPr>
              <a:t> where two veins of underflow are identified: </a:t>
            </a:r>
            <a:r>
              <a:rPr lang="en-US" sz="2300" dirty="0" smtClean="0">
                <a:latin typeface="+mn-lt"/>
              </a:rPr>
              <a:t>one on the Italian coast and another spilling from </a:t>
            </a:r>
            <a:r>
              <a:rPr lang="en-US" sz="2300" dirty="0" err="1" smtClean="0">
                <a:latin typeface="+mn-lt"/>
              </a:rPr>
              <a:t>Jabuka</a:t>
            </a:r>
            <a:r>
              <a:rPr lang="en-US" sz="2300" dirty="0" smtClean="0">
                <a:latin typeface="+mn-lt"/>
              </a:rPr>
              <a:t> pit. These veins partially merge in the area between </a:t>
            </a:r>
            <a:r>
              <a:rPr lang="en-US" sz="2300" dirty="0" err="1" smtClean="0">
                <a:latin typeface="+mn-lt"/>
              </a:rPr>
              <a:t>Gargano</a:t>
            </a:r>
            <a:r>
              <a:rPr lang="en-US" sz="2300" dirty="0" smtClean="0">
                <a:latin typeface="+mn-lt"/>
              </a:rPr>
              <a:t> peninsula and </a:t>
            </a:r>
            <a:r>
              <a:rPr lang="en-US" sz="2300" dirty="0" err="1" smtClean="0">
                <a:latin typeface="+mn-lt"/>
              </a:rPr>
              <a:t>Palagruza</a:t>
            </a:r>
            <a:r>
              <a:rPr lang="en-US" sz="2300" dirty="0" smtClean="0">
                <a:latin typeface="+mn-lt"/>
              </a:rPr>
              <a:t> sill. </a:t>
            </a:r>
          </a:p>
          <a:p>
            <a:endParaRPr lang="en-US" sz="2300" b="1" dirty="0" smtClean="0">
              <a:latin typeface="+mn-lt"/>
            </a:endParaRPr>
          </a:p>
          <a:p>
            <a:r>
              <a:rPr lang="en-US" sz="2300" dirty="0" smtClean="0">
                <a:latin typeface="+mn-lt"/>
              </a:rPr>
              <a:t>Dilution of DWs along their paths is such that, close to the SAP (where DW can eventually cascade), </a:t>
            </a:r>
            <a:r>
              <a:rPr lang="en-US" sz="2300" dirty="0" smtClean="0">
                <a:latin typeface="+mn-lt"/>
              </a:rPr>
              <a:t>DWs </a:t>
            </a:r>
            <a:r>
              <a:rPr lang="en-US" sz="2300" dirty="0" smtClean="0">
                <a:latin typeface="+mn-lt"/>
              </a:rPr>
              <a:t>are </a:t>
            </a:r>
            <a:r>
              <a:rPr lang="en-US" sz="2300" dirty="0" smtClean="0">
                <a:latin typeface="+mn-lt"/>
              </a:rPr>
              <a:t>identified </a:t>
            </a:r>
            <a:r>
              <a:rPr lang="en-US" sz="2300" dirty="0" smtClean="0">
                <a:latin typeface="+mn-lt"/>
              </a:rPr>
              <a:t>with a difference of 0.8 kg/m</a:t>
            </a:r>
            <a:r>
              <a:rPr lang="en-US" sz="2300" baseline="30000" dirty="0" smtClean="0">
                <a:latin typeface="+mn-lt"/>
              </a:rPr>
              <a:t>3</a:t>
            </a:r>
            <a:r>
              <a:rPr lang="en-US" sz="2300" dirty="0" smtClean="0">
                <a:latin typeface="+mn-lt"/>
              </a:rPr>
              <a:t> compared to northern masses.</a:t>
            </a:r>
            <a:r>
              <a:rPr lang="it-IT" sz="2300" dirty="0" smtClean="0">
                <a:latin typeface="+mn-lt"/>
              </a:rPr>
              <a:t> </a:t>
            </a:r>
            <a:endParaRPr lang="it-IT" sz="2300" dirty="0" smtClean="0">
              <a:latin typeface="+mn-lt"/>
            </a:endParaRPr>
          </a:p>
          <a:p>
            <a:endParaRPr lang="it-IT" sz="2300" dirty="0" smtClean="0">
              <a:latin typeface="+mn-lt"/>
            </a:endParaRPr>
          </a:p>
          <a:p>
            <a:r>
              <a:rPr lang="en-US" sz="2300" dirty="0" smtClean="0">
                <a:latin typeface="+mn-lt"/>
              </a:rPr>
              <a:t>Possible </a:t>
            </a:r>
            <a:r>
              <a:rPr lang="en-US" sz="2300" dirty="0" err="1" smtClean="0">
                <a:latin typeface="+mn-lt"/>
              </a:rPr>
              <a:t>tele</a:t>
            </a:r>
            <a:r>
              <a:rPr lang="en-US" sz="2300" dirty="0" smtClean="0">
                <a:latin typeface="+mn-lt"/>
              </a:rPr>
              <a:t>-connection between circulation conditions in the NA (where DW are produced) and the amount of DW that </a:t>
            </a:r>
            <a:r>
              <a:rPr lang="en-US" sz="2300" dirty="0" smtClean="0">
                <a:latin typeface="+mn-lt"/>
              </a:rPr>
              <a:t>reach the southern </a:t>
            </a:r>
            <a:r>
              <a:rPr lang="en-US" sz="2300" dirty="0" smtClean="0">
                <a:latin typeface="+mn-lt"/>
              </a:rPr>
              <a:t>basin (about 600 km apart) and contribute to the SAP water renewal </a:t>
            </a:r>
            <a:r>
              <a:rPr lang="en-US" sz="2300" dirty="0" smtClean="0">
                <a:latin typeface="+mn-lt"/>
              </a:rPr>
              <a:t>are to </a:t>
            </a:r>
            <a:r>
              <a:rPr lang="en-US" sz="2300" dirty="0" smtClean="0">
                <a:latin typeface="+mn-lt"/>
              </a:rPr>
              <a:t>be further </a:t>
            </a:r>
            <a:r>
              <a:rPr lang="en-US" sz="2300" dirty="0" smtClean="0">
                <a:latin typeface="+mn-lt"/>
              </a:rPr>
              <a:t>investigated</a:t>
            </a:r>
            <a:endParaRPr lang="it-IT" sz="2300" dirty="0" smtClean="0">
              <a:latin typeface="+mn-lt"/>
            </a:endParaRPr>
          </a:p>
        </p:txBody>
      </p:sp>
    </p:spTree>
    <p:extLst>
      <p:ext uri="{BB962C8B-B14F-4D97-AF65-F5344CB8AC3E}">
        <p14:creationId xmlns="" xmlns:p14="http://schemas.microsoft.com/office/powerpoint/2010/main" val="1849571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Acknowledgements</a:t>
            </a:r>
            <a:endParaRPr lang="en-GB" sz="2400" b="1" dirty="0">
              <a:solidFill>
                <a:srgbClr val="FFFF00"/>
              </a:solidFill>
              <a:latin typeface="+mj-lt"/>
            </a:endParaRPr>
          </a:p>
        </p:txBody>
      </p:sp>
      <p:sp>
        <p:nvSpPr>
          <p:cNvPr id="3" name="Rettangolo 2"/>
          <p:cNvSpPr/>
          <p:nvPr/>
        </p:nvSpPr>
        <p:spPr>
          <a:xfrm>
            <a:off x="611560" y="1305342"/>
            <a:ext cx="8136904" cy="4154984"/>
          </a:xfrm>
          <a:prstGeom prst="rect">
            <a:avLst/>
          </a:prstGeom>
        </p:spPr>
        <p:txBody>
          <a:bodyPr wrap="square">
            <a:spAutoFit/>
          </a:bodyPr>
          <a:lstStyle/>
          <a:p>
            <a:r>
              <a:rPr lang="en-US" sz="2400" b="1" dirty="0" smtClean="0">
                <a:latin typeface="+mn-lt"/>
              </a:rPr>
              <a:t>…after a new bathymetry (freely available)</a:t>
            </a:r>
          </a:p>
          <a:p>
            <a:endParaRPr lang="en-US" sz="2400" b="1" dirty="0" smtClean="0">
              <a:latin typeface="+mn-lt"/>
            </a:endParaRPr>
          </a:p>
          <a:p>
            <a:r>
              <a:rPr lang="en-US" sz="2400" b="1" dirty="0" smtClean="0">
                <a:latin typeface="+mn-lt"/>
              </a:rPr>
              <a:t>…after new data on eastern basin rivers</a:t>
            </a:r>
          </a:p>
          <a:p>
            <a:endParaRPr lang="en-US" sz="2400" b="1" dirty="0" smtClean="0">
              <a:latin typeface="+mn-lt"/>
            </a:endParaRPr>
          </a:p>
          <a:p>
            <a:r>
              <a:rPr lang="en-US" sz="2400" b="1" dirty="0" smtClean="0">
                <a:latin typeface="+mn-lt"/>
              </a:rPr>
              <a:t>…time to get a new T&amp;S sea-truth initial conditions! </a:t>
            </a:r>
          </a:p>
          <a:p>
            <a:r>
              <a:rPr lang="en-US" sz="2400" b="1" dirty="0" smtClean="0">
                <a:latin typeface="+mn-lt"/>
              </a:rPr>
              <a:t>CNR-ISMAR is calling for a joint cruise in the Adriatic-Ionian basin in late 2015</a:t>
            </a:r>
          </a:p>
          <a:p>
            <a:endParaRPr lang="en-US" sz="2400" b="1" dirty="0" smtClean="0">
              <a:latin typeface="+mn-lt"/>
            </a:endParaRPr>
          </a:p>
          <a:p>
            <a:r>
              <a:rPr lang="en-US" sz="2400" b="1" dirty="0" smtClean="0">
                <a:latin typeface="+mn-lt"/>
              </a:rPr>
              <a:t>A “basin wide” </a:t>
            </a:r>
            <a:r>
              <a:rPr lang="en-US" sz="2400" b="1" dirty="0" err="1" smtClean="0">
                <a:latin typeface="+mn-lt"/>
              </a:rPr>
              <a:t>efffort</a:t>
            </a:r>
            <a:r>
              <a:rPr lang="en-US" sz="2400" b="1" dirty="0" smtClean="0">
                <a:latin typeface="+mn-lt"/>
              </a:rPr>
              <a:t> on-board R/V URANIA (CNR) and </a:t>
            </a:r>
            <a:r>
              <a:rPr lang="en-US" sz="2400" b="1" dirty="0" smtClean="0">
                <a:latin typeface="+mn-lt"/>
              </a:rPr>
              <a:t>R/V ITALICA (OGS) where we welcome international colleagues</a:t>
            </a:r>
          </a:p>
          <a:p>
            <a:endParaRPr lang="en-US" sz="2400" b="1" dirty="0" smtClean="0">
              <a:latin typeface="+mn-lt"/>
            </a:endParaRPr>
          </a:p>
        </p:txBody>
      </p:sp>
    </p:spTree>
    <p:extLst>
      <p:ext uri="{BB962C8B-B14F-4D97-AF65-F5344CB8AC3E}">
        <p14:creationId xmlns="" xmlns:p14="http://schemas.microsoft.com/office/powerpoint/2010/main" val="18495714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Acknowledgements</a:t>
            </a:r>
            <a:endParaRPr lang="en-GB" sz="2400" b="1" dirty="0">
              <a:solidFill>
                <a:srgbClr val="FFFF00"/>
              </a:solidFill>
              <a:latin typeface="+mj-lt"/>
            </a:endParaRPr>
          </a:p>
        </p:txBody>
      </p:sp>
      <p:sp>
        <p:nvSpPr>
          <p:cNvPr id="3" name="Rettangolo 2"/>
          <p:cNvSpPr/>
          <p:nvPr/>
        </p:nvSpPr>
        <p:spPr>
          <a:xfrm>
            <a:off x="611560" y="1305342"/>
            <a:ext cx="8136904" cy="5262979"/>
          </a:xfrm>
          <a:prstGeom prst="rect">
            <a:avLst/>
          </a:prstGeom>
        </p:spPr>
        <p:txBody>
          <a:bodyPr wrap="square">
            <a:spAutoFit/>
          </a:bodyPr>
          <a:lstStyle/>
          <a:p>
            <a:r>
              <a:rPr lang="en-US" sz="2400" b="1" dirty="0" smtClean="0">
                <a:latin typeface="+mn-lt"/>
              </a:rPr>
              <a:t>The Authors gratefully acknowledge the funding from the Italian Ministry of Research FIRB RBFR08D825 grant (Project ‘‘DECALOGO’’). </a:t>
            </a:r>
          </a:p>
          <a:p>
            <a:endParaRPr lang="en-US" sz="2400" b="1" dirty="0" smtClean="0">
              <a:latin typeface="+mn-lt"/>
            </a:endParaRPr>
          </a:p>
          <a:p>
            <a:r>
              <a:rPr lang="en-US" sz="2400" b="1" dirty="0" smtClean="0">
                <a:latin typeface="+mn-lt"/>
              </a:rPr>
              <a:t>ODW2012 campaign was partially supported by Flagship Project RITMARE − The Italian Research for the Sea –coordinated by the Italian National Research Council and funded by the Italian Ministry of Education, University and Research within the National Research Program 2011 – 2013. </a:t>
            </a:r>
          </a:p>
          <a:p>
            <a:endParaRPr lang="en-US" sz="2400" b="1" dirty="0" smtClean="0">
              <a:latin typeface="+mn-lt"/>
            </a:endParaRPr>
          </a:p>
          <a:p>
            <a:r>
              <a:rPr lang="en-US" sz="2400" b="1" dirty="0" smtClean="0">
                <a:latin typeface="+mn-lt"/>
              </a:rPr>
              <a:t>We wish to acknowledge the ARPA-EMR for providing COSMO-I7 meteorological forcings. Data from Vida were provided by the National Institute of Biology, Marine Biology Station, Piran, Slovenia.</a:t>
            </a:r>
          </a:p>
        </p:txBody>
      </p:sp>
    </p:spTree>
    <p:extLst>
      <p:ext uri="{BB962C8B-B14F-4D97-AF65-F5344CB8AC3E}">
        <p14:creationId xmlns="" xmlns:p14="http://schemas.microsoft.com/office/powerpoint/2010/main" val="184957140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General strategy behind</a:t>
            </a:r>
            <a:endParaRPr lang="en-GB" sz="2400" b="1" dirty="0">
              <a:solidFill>
                <a:srgbClr val="FFFF00"/>
              </a:solidFill>
              <a:latin typeface="+mj-lt"/>
            </a:endParaRPr>
          </a:p>
        </p:txBody>
      </p:sp>
      <p:sp>
        <p:nvSpPr>
          <p:cNvPr id="4" name="Text Box 7"/>
          <p:cNvSpPr txBox="1">
            <a:spLocks noChangeArrowheads="1"/>
          </p:cNvSpPr>
          <p:nvPr/>
        </p:nvSpPr>
        <p:spPr bwMode="auto">
          <a:xfrm>
            <a:off x="71438" y="728663"/>
            <a:ext cx="5221287" cy="6186309"/>
          </a:xfrm>
          <a:prstGeom prst="rect">
            <a:avLst/>
          </a:prstGeom>
          <a:solidFill>
            <a:schemeClr val="tx1"/>
          </a:solidFill>
          <a:ln w="9525">
            <a:noFill/>
            <a:miter lim="800000"/>
            <a:headEnd/>
            <a:tailEnd/>
          </a:ln>
        </p:spPr>
        <p:txBody>
          <a:bodyPr>
            <a:spAutoFit/>
          </a:bodyPr>
          <a:lstStyle/>
          <a:p>
            <a:r>
              <a:rPr lang="it-IT" b="1" i="1" dirty="0">
                <a:solidFill>
                  <a:srgbClr val="FF0000"/>
                </a:solidFill>
                <a:latin typeface="Tahoma" pitchFamily="34" charset="0"/>
                <a:cs typeface="Arial" charset="0"/>
              </a:rPr>
              <a:t>WHY</a:t>
            </a:r>
          </a:p>
          <a:p>
            <a:pPr>
              <a:buFont typeface="Wingdings" pitchFamily="2" charset="2"/>
              <a:buChar char="Ø"/>
            </a:pPr>
            <a:r>
              <a:rPr lang="it-IT" dirty="0">
                <a:solidFill>
                  <a:srgbClr val="FFFF00"/>
                </a:solidFill>
                <a:latin typeface="Tahoma" pitchFamily="34" charset="0"/>
                <a:cs typeface="Arial" charset="0"/>
              </a:rPr>
              <a:t> </a:t>
            </a:r>
            <a:r>
              <a:rPr lang="it-IT" dirty="0" smtClean="0">
                <a:solidFill>
                  <a:srgbClr val="FFFF00"/>
                </a:solidFill>
                <a:latin typeface="Tahoma" pitchFamily="34" charset="0"/>
                <a:cs typeface="Arial" charset="0"/>
              </a:rPr>
              <a:t>DSW, or DW, </a:t>
            </a:r>
            <a:r>
              <a:rPr lang="it-IT" dirty="0">
                <a:solidFill>
                  <a:srgbClr val="FFFF00"/>
                </a:solidFill>
                <a:latin typeface="Tahoma" pitchFamily="34" charset="0"/>
                <a:cs typeface="Arial" charset="0"/>
              </a:rPr>
              <a:t>are </a:t>
            </a:r>
            <a:r>
              <a:rPr lang="it-IT" dirty="0" err="1">
                <a:solidFill>
                  <a:srgbClr val="FFFF00"/>
                </a:solidFill>
                <a:latin typeface="Tahoma" pitchFamily="34" charset="0"/>
                <a:cs typeface="Arial" charset="0"/>
              </a:rPr>
              <a:t>formed</a:t>
            </a:r>
            <a:r>
              <a:rPr lang="it-IT" dirty="0">
                <a:solidFill>
                  <a:srgbClr val="FFFF00"/>
                </a:solidFill>
                <a:latin typeface="Tahoma" pitchFamily="34" charset="0"/>
                <a:cs typeface="Arial" charset="0"/>
              </a:rPr>
              <a:t> in the </a:t>
            </a:r>
            <a:r>
              <a:rPr lang="it-IT" dirty="0" err="1">
                <a:solidFill>
                  <a:srgbClr val="FFFF00"/>
                </a:solidFill>
                <a:latin typeface="Tahoma" pitchFamily="34" charset="0"/>
                <a:cs typeface="Arial" charset="0"/>
              </a:rPr>
              <a:t>Northern</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Adriatic</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during</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cold</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periods</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associated</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to</a:t>
            </a:r>
            <a:r>
              <a:rPr lang="it-IT" dirty="0">
                <a:solidFill>
                  <a:srgbClr val="FFFF00"/>
                </a:solidFill>
                <a:latin typeface="Tahoma" pitchFamily="34" charset="0"/>
                <a:cs typeface="Arial" charset="0"/>
              </a:rPr>
              <a:t> strong </a:t>
            </a:r>
            <a:r>
              <a:rPr lang="it-IT" dirty="0" err="1">
                <a:solidFill>
                  <a:srgbClr val="FFFF00"/>
                </a:solidFill>
                <a:latin typeface="Tahoma" pitchFamily="34" charset="0"/>
                <a:cs typeface="Arial" charset="0"/>
              </a:rPr>
              <a:t>winds</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triggered</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by</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local</a:t>
            </a:r>
            <a:r>
              <a:rPr lang="it-IT" dirty="0">
                <a:solidFill>
                  <a:srgbClr val="FFFF00"/>
                </a:solidFill>
                <a:latin typeface="Tahoma" pitchFamily="34" charset="0"/>
                <a:cs typeface="Arial" charset="0"/>
              </a:rPr>
              <a:t> T and S </a:t>
            </a:r>
            <a:r>
              <a:rPr lang="it-IT" dirty="0" err="1" smtClean="0">
                <a:solidFill>
                  <a:srgbClr val="FFFF00"/>
                </a:solidFill>
                <a:latin typeface="Tahoma" pitchFamily="34" charset="0"/>
                <a:cs typeface="Arial" charset="0"/>
              </a:rPr>
              <a:t>conditions</a:t>
            </a:r>
            <a:r>
              <a:rPr lang="it-IT" dirty="0" smtClean="0">
                <a:solidFill>
                  <a:srgbClr val="FFFF00"/>
                </a:solidFill>
                <a:latin typeface="Tahoma" pitchFamily="34" charset="0"/>
                <a:cs typeface="Arial" charset="0"/>
              </a:rPr>
              <a:t>.</a:t>
            </a:r>
          </a:p>
          <a:p>
            <a:pPr>
              <a:buFont typeface="Wingdings" pitchFamily="2" charset="2"/>
              <a:buChar char="Ø"/>
            </a:pPr>
            <a:r>
              <a:rPr lang="it-IT" dirty="0" err="1" smtClean="0">
                <a:solidFill>
                  <a:srgbClr val="FFFF00"/>
                </a:solidFill>
                <a:latin typeface="Tahoma" pitchFamily="34" charset="0"/>
              </a:rPr>
              <a:t>We</a:t>
            </a:r>
            <a:r>
              <a:rPr lang="it-IT" dirty="0" smtClean="0">
                <a:solidFill>
                  <a:srgbClr val="FFFF00"/>
                </a:solidFill>
                <a:latin typeface="Tahoma" pitchFamily="34" charset="0"/>
              </a:rPr>
              <a:t> </a:t>
            </a:r>
            <a:r>
              <a:rPr lang="it-IT" dirty="0" err="1" smtClean="0">
                <a:solidFill>
                  <a:srgbClr val="FFFF00"/>
                </a:solidFill>
                <a:latin typeface="Tahoma" pitchFamily="34" charset="0"/>
              </a:rPr>
              <a:t>call</a:t>
            </a:r>
            <a:r>
              <a:rPr lang="it-IT" dirty="0" smtClean="0">
                <a:solidFill>
                  <a:srgbClr val="FFFF00"/>
                </a:solidFill>
                <a:latin typeface="Tahoma" pitchFamily="34" charset="0"/>
              </a:rPr>
              <a:t> </a:t>
            </a:r>
            <a:r>
              <a:rPr lang="it-IT" dirty="0" err="1" smtClean="0">
                <a:solidFill>
                  <a:srgbClr val="FFFF00"/>
                </a:solidFill>
                <a:latin typeface="Tahoma" pitchFamily="34" charset="0"/>
              </a:rPr>
              <a:t>them</a:t>
            </a:r>
            <a:r>
              <a:rPr lang="it-IT" dirty="0" smtClean="0">
                <a:solidFill>
                  <a:srgbClr val="FFFF00"/>
                </a:solidFill>
                <a:latin typeface="Tahoma" pitchFamily="34" charset="0"/>
              </a:rPr>
              <a:t> </a:t>
            </a:r>
            <a:r>
              <a:rPr lang="it-IT" dirty="0" err="1" smtClean="0">
                <a:solidFill>
                  <a:srgbClr val="FFFF00"/>
                </a:solidFill>
                <a:latin typeface="Tahoma" pitchFamily="34" charset="0"/>
              </a:rPr>
              <a:t>also</a:t>
            </a:r>
            <a:r>
              <a:rPr lang="it-IT" dirty="0" smtClean="0">
                <a:solidFill>
                  <a:srgbClr val="FFFF00"/>
                </a:solidFill>
                <a:latin typeface="Tahoma" pitchFamily="34" charset="0"/>
              </a:rPr>
              <a:t> NAdDW (North </a:t>
            </a:r>
            <a:r>
              <a:rPr lang="it-IT" dirty="0" err="1" smtClean="0">
                <a:solidFill>
                  <a:srgbClr val="FFFF00"/>
                </a:solidFill>
                <a:latin typeface="Tahoma" pitchFamily="34" charset="0"/>
              </a:rPr>
              <a:t>Adriatic</a:t>
            </a:r>
            <a:r>
              <a:rPr lang="it-IT" dirty="0" smtClean="0">
                <a:solidFill>
                  <a:srgbClr val="FFFF00"/>
                </a:solidFill>
                <a:latin typeface="Tahoma" pitchFamily="34" charset="0"/>
              </a:rPr>
              <a:t> Dense </a:t>
            </a:r>
            <a:r>
              <a:rPr lang="it-IT" dirty="0" err="1" smtClean="0">
                <a:solidFill>
                  <a:srgbClr val="FFFF00"/>
                </a:solidFill>
                <a:latin typeface="Tahoma" pitchFamily="34" charset="0"/>
              </a:rPr>
              <a:t>Waters</a:t>
            </a:r>
            <a:r>
              <a:rPr lang="it-IT" dirty="0" smtClean="0">
                <a:solidFill>
                  <a:srgbClr val="FFFF00"/>
                </a:solidFill>
                <a:latin typeface="Tahoma" pitchFamily="34" charset="0"/>
              </a:rPr>
              <a:t>)</a:t>
            </a:r>
            <a:endParaRPr lang="it-IT" dirty="0">
              <a:solidFill>
                <a:srgbClr val="FFFF00"/>
              </a:solidFill>
              <a:latin typeface="Tahoma" pitchFamily="34" charset="0"/>
              <a:cs typeface="Arial" charset="0"/>
            </a:endParaRPr>
          </a:p>
          <a:p>
            <a:pPr>
              <a:buFont typeface="Wingdings" pitchFamily="2" charset="2"/>
              <a:buChar char="Ø"/>
            </a:pPr>
            <a:endParaRPr lang="it-IT" dirty="0">
              <a:solidFill>
                <a:srgbClr val="FFFF00"/>
              </a:solidFill>
              <a:latin typeface="Tahoma" pitchFamily="34" charset="0"/>
              <a:cs typeface="Arial" charset="0"/>
            </a:endParaRPr>
          </a:p>
          <a:p>
            <a:pPr>
              <a:buFont typeface="Wingdings" pitchFamily="2" charset="2"/>
              <a:buChar char="Ø"/>
            </a:pPr>
            <a:r>
              <a:rPr lang="it-IT" dirty="0">
                <a:solidFill>
                  <a:srgbClr val="FFFF00"/>
                </a:solidFill>
                <a:latin typeface="Tahoma" pitchFamily="34" charset="0"/>
                <a:cs typeface="Arial" charset="0"/>
              </a:rPr>
              <a:t> </a:t>
            </a:r>
            <a:r>
              <a:rPr lang="it-IT" dirty="0" smtClean="0">
                <a:solidFill>
                  <a:srgbClr val="FFFF00"/>
                </a:solidFill>
                <a:latin typeface="Tahoma" pitchFamily="34" charset="0"/>
                <a:cs typeface="Arial" charset="0"/>
              </a:rPr>
              <a:t>DW </a:t>
            </a:r>
            <a:r>
              <a:rPr lang="it-IT" dirty="0" err="1">
                <a:solidFill>
                  <a:srgbClr val="FFFF00"/>
                </a:solidFill>
                <a:latin typeface="Tahoma" pitchFamily="34" charset="0"/>
                <a:cs typeface="Arial" charset="0"/>
              </a:rPr>
              <a:t>move</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southward</a:t>
            </a:r>
            <a:r>
              <a:rPr lang="it-IT" dirty="0">
                <a:solidFill>
                  <a:srgbClr val="FFFF00"/>
                </a:solidFill>
                <a:latin typeface="Tahoma" pitchFamily="34" charset="0"/>
                <a:cs typeface="Arial" charset="0"/>
              </a:rPr>
              <a:t> and </a:t>
            </a:r>
            <a:r>
              <a:rPr lang="it-IT" dirty="0" err="1">
                <a:solidFill>
                  <a:srgbClr val="FFFF00"/>
                </a:solidFill>
                <a:latin typeface="Tahoma" pitchFamily="34" charset="0"/>
                <a:cs typeface="Arial" charset="0"/>
              </a:rPr>
              <a:t>sink</a:t>
            </a:r>
            <a:r>
              <a:rPr lang="it-IT" dirty="0">
                <a:solidFill>
                  <a:srgbClr val="FFFF00"/>
                </a:solidFill>
                <a:latin typeface="Tahoma" pitchFamily="34" charset="0"/>
                <a:cs typeface="Arial" charset="0"/>
              </a:rPr>
              <a:t> in </a:t>
            </a:r>
            <a:r>
              <a:rPr lang="it-IT" dirty="0" err="1">
                <a:solidFill>
                  <a:srgbClr val="FFFF00"/>
                </a:solidFill>
                <a:latin typeface="Tahoma" pitchFamily="34" charset="0"/>
                <a:cs typeface="Arial" charset="0"/>
              </a:rPr>
              <a:t>those</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regions</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by</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cascading</a:t>
            </a:r>
            <a:r>
              <a:rPr lang="it-IT" dirty="0">
                <a:solidFill>
                  <a:srgbClr val="FFFF00"/>
                </a:solidFill>
                <a:latin typeface="Tahoma" pitchFamily="34" charset="0"/>
                <a:cs typeface="Arial" charset="0"/>
              </a:rPr>
              <a:t> </a:t>
            </a:r>
            <a:r>
              <a:rPr lang="it-IT" dirty="0" err="1" smtClean="0">
                <a:solidFill>
                  <a:srgbClr val="FFFF00"/>
                </a:solidFill>
                <a:latin typeface="Tahoma" pitchFamily="34" charset="0"/>
                <a:cs typeface="Arial" charset="0"/>
              </a:rPr>
              <a:t>events</a:t>
            </a:r>
            <a:r>
              <a:rPr lang="it-IT" dirty="0" smtClean="0">
                <a:solidFill>
                  <a:srgbClr val="FFFF00"/>
                </a:solidFill>
                <a:latin typeface="Tahoma" pitchFamily="34" charset="0"/>
                <a:cs typeface="Arial" charset="0"/>
              </a:rPr>
              <a:t>. </a:t>
            </a:r>
            <a:r>
              <a:rPr lang="it-IT" dirty="0" err="1" smtClean="0">
                <a:solidFill>
                  <a:srgbClr val="FFFF00"/>
                </a:solidFill>
                <a:latin typeface="Tahoma" pitchFamily="34" charset="0"/>
                <a:cs typeface="Arial" charset="0"/>
              </a:rPr>
              <a:t>Responsible</a:t>
            </a:r>
            <a:r>
              <a:rPr lang="it-IT" dirty="0" smtClean="0">
                <a:solidFill>
                  <a:srgbClr val="FFFF00"/>
                </a:solidFill>
                <a:latin typeface="Tahoma" pitchFamily="34" charset="0"/>
                <a:cs typeface="Arial" charset="0"/>
              </a:rPr>
              <a:t> of the sediment </a:t>
            </a:r>
            <a:r>
              <a:rPr lang="it-IT" dirty="0" err="1" smtClean="0">
                <a:solidFill>
                  <a:srgbClr val="FFFF00"/>
                </a:solidFill>
                <a:latin typeface="Tahoma" pitchFamily="34" charset="0"/>
                <a:cs typeface="Arial" charset="0"/>
              </a:rPr>
              <a:t>transport</a:t>
            </a:r>
            <a:r>
              <a:rPr lang="it-IT" dirty="0" smtClean="0">
                <a:solidFill>
                  <a:srgbClr val="FFFF00"/>
                </a:solidFill>
                <a:latin typeface="Tahoma" pitchFamily="34" charset="0"/>
                <a:cs typeface="Arial" charset="0"/>
              </a:rPr>
              <a:t> </a:t>
            </a:r>
            <a:r>
              <a:rPr lang="it-IT" dirty="0" err="1" smtClean="0">
                <a:solidFill>
                  <a:srgbClr val="FFFF00"/>
                </a:solidFill>
                <a:latin typeface="Tahoma" pitchFamily="34" charset="0"/>
                <a:cs typeface="Arial" charset="0"/>
              </a:rPr>
              <a:t>along</a:t>
            </a:r>
            <a:r>
              <a:rPr lang="it-IT" dirty="0" smtClean="0">
                <a:solidFill>
                  <a:srgbClr val="FFFF00"/>
                </a:solidFill>
                <a:latin typeface="Tahoma" pitchFamily="34" charset="0"/>
                <a:cs typeface="Arial" charset="0"/>
              </a:rPr>
              <a:t> the SAM</a:t>
            </a:r>
            <a:endParaRPr lang="it-IT" dirty="0">
              <a:solidFill>
                <a:srgbClr val="FFFF00"/>
              </a:solidFill>
              <a:latin typeface="Tahoma" pitchFamily="34" charset="0"/>
              <a:cs typeface="Arial" charset="0"/>
            </a:endParaRPr>
          </a:p>
          <a:p>
            <a:endParaRPr lang="it-IT" dirty="0">
              <a:solidFill>
                <a:srgbClr val="FFFF00"/>
              </a:solidFill>
              <a:latin typeface="Tahoma" pitchFamily="34" charset="0"/>
              <a:cs typeface="Arial" charset="0"/>
            </a:endParaRPr>
          </a:p>
          <a:p>
            <a:pPr>
              <a:buFont typeface="Wingdings" pitchFamily="2" charset="2"/>
              <a:buChar char="Ø"/>
            </a:pP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Pathways</a:t>
            </a:r>
            <a:r>
              <a:rPr lang="it-IT" dirty="0">
                <a:solidFill>
                  <a:srgbClr val="FFFF00"/>
                </a:solidFill>
                <a:latin typeface="Tahoma" pitchFamily="34" charset="0"/>
                <a:cs typeface="Arial" charset="0"/>
              </a:rPr>
              <a:t> and </a:t>
            </a:r>
            <a:r>
              <a:rPr lang="it-IT" dirty="0" err="1">
                <a:solidFill>
                  <a:srgbClr val="FFFF00"/>
                </a:solidFill>
                <a:latin typeface="Tahoma" pitchFamily="34" charset="0"/>
                <a:cs typeface="Arial" charset="0"/>
              </a:rPr>
              <a:t>volumes</a:t>
            </a:r>
            <a:r>
              <a:rPr lang="it-IT" dirty="0">
                <a:solidFill>
                  <a:srgbClr val="FFFF00"/>
                </a:solidFill>
                <a:latin typeface="Tahoma" pitchFamily="34" charset="0"/>
                <a:cs typeface="Arial" charset="0"/>
              </a:rPr>
              <a:t> are </a:t>
            </a:r>
            <a:r>
              <a:rPr lang="it-IT" dirty="0" err="1">
                <a:solidFill>
                  <a:srgbClr val="FFFF00"/>
                </a:solidFill>
                <a:latin typeface="Tahoma" pitchFamily="34" charset="0"/>
                <a:cs typeface="Arial" charset="0"/>
              </a:rPr>
              <a:t>still</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largely</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unknown</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but</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control</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heat</a:t>
            </a:r>
            <a:r>
              <a:rPr lang="it-IT" dirty="0">
                <a:solidFill>
                  <a:srgbClr val="FFFF00"/>
                </a:solidFill>
                <a:latin typeface="Tahoma" pitchFamily="34" charset="0"/>
                <a:cs typeface="Arial" charset="0"/>
              </a:rPr>
              <a:t> and sediment export </a:t>
            </a:r>
            <a:r>
              <a:rPr lang="it-IT" dirty="0" err="1">
                <a:solidFill>
                  <a:srgbClr val="FFFF00"/>
                </a:solidFill>
                <a:latin typeface="Tahoma" pitchFamily="34" charset="0"/>
                <a:cs typeface="Arial" charset="0"/>
              </a:rPr>
              <a:t>off-shelf</a:t>
            </a:r>
            <a:endParaRPr lang="it-IT" dirty="0">
              <a:solidFill>
                <a:srgbClr val="FFFF00"/>
              </a:solidFill>
              <a:latin typeface="Tahoma" pitchFamily="34" charset="0"/>
              <a:cs typeface="Arial" charset="0"/>
            </a:endParaRPr>
          </a:p>
          <a:p>
            <a:endParaRPr lang="it-IT" dirty="0">
              <a:solidFill>
                <a:srgbClr val="FFFF00"/>
              </a:solidFill>
              <a:latin typeface="Tahoma" pitchFamily="34" charset="0"/>
              <a:cs typeface="Arial" charset="0"/>
            </a:endParaRPr>
          </a:p>
          <a:p>
            <a:endParaRPr lang="it-IT" dirty="0">
              <a:solidFill>
                <a:srgbClr val="FFFF00"/>
              </a:solidFill>
              <a:latin typeface="Tahoma" pitchFamily="34" charset="0"/>
              <a:cs typeface="Arial" charset="0"/>
            </a:endParaRPr>
          </a:p>
          <a:p>
            <a:r>
              <a:rPr lang="it-IT" b="1" i="1" dirty="0">
                <a:solidFill>
                  <a:srgbClr val="0070C0"/>
                </a:solidFill>
                <a:latin typeface="Tahoma" pitchFamily="34" charset="0"/>
                <a:cs typeface="Arial" charset="0"/>
              </a:rPr>
              <a:t>HOW</a:t>
            </a:r>
          </a:p>
          <a:p>
            <a:pPr>
              <a:buFont typeface="Wingdings" pitchFamily="2" charset="2"/>
              <a:buChar char="Ø"/>
            </a:pPr>
            <a:r>
              <a:rPr lang="it-IT" dirty="0">
                <a:solidFill>
                  <a:srgbClr val="FFFF00"/>
                </a:solidFill>
                <a:latin typeface="Tahoma" pitchFamily="34" charset="0"/>
                <a:cs typeface="Arial" charset="0"/>
              </a:rPr>
              <a:t> MODEL: </a:t>
            </a:r>
            <a:r>
              <a:rPr lang="it-IT" dirty="0" err="1" smtClean="0">
                <a:solidFill>
                  <a:srgbClr val="FFFF00"/>
                </a:solidFill>
                <a:latin typeface="Tahoma" pitchFamily="34" charset="0"/>
                <a:cs typeface="Arial" charset="0"/>
              </a:rPr>
              <a:t>using</a:t>
            </a:r>
            <a:r>
              <a:rPr lang="it-IT" dirty="0" smtClean="0">
                <a:solidFill>
                  <a:srgbClr val="FFFF00"/>
                </a:solidFill>
                <a:latin typeface="Tahoma" pitchFamily="34" charset="0"/>
                <a:cs typeface="Arial" charset="0"/>
              </a:rPr>
              <a:t> a system </a:t>
            </a:r>
            <a:r>
              <a:rPr lang="it-IT" dirty="0">
                <a:solidFill>
                  <a:srgbClr val="FFFF00"/>
                </a:solidFill>
                <a:latin typeface="Tahoma" pitchFamily="34" charset="0"/>
                <a:cs typeface="Arial" charset="0"/>
              </a:rPr>
              <a:t>at high </a:t>
            </a:r>
            <a:r>
              <a:rPr lang="it-IT" dirty="0" err="1">
                <a:solidFill>
                  <a:srgbClr val="FFFF00"/>
                </a:solidFill>
                <a:latin typeface="Tahoma" pitchFamily="34" charset="0"/>
                <a:cs typeface="Arial" charset="0"/>
              </a:rPr>
              <a:t>resolution</a:t>
            </a:r>
            <a:r>
              <a:rPr lang="it-IT" dirty="0">
                <a:solidFill>
                  <a:srgbClr val="FFFF00"/>
                </a:solidFill>
                <a:latin typeface="Tahoma" pitchFamily="34" charset="0"/>
                <a:cs typeface="Arial" charset="0"/>
              </a:rPr>
              <a:t>, </a:t>
            </a:r>
            <a:r>
              <a:rPr lang="it-IT" dirty="0" smtClean="0">
                <a:solidFill>
                  <a:srgbClr val="FFFF00"/>
                </a:solidFill>
                <a:latin typeface="Tahoma" pitchFamily="34" charset="0"/>
                <a:cs typeface="Arial" charset="0"/>
              </a:rPr>
              <a:t>2-way </a:t>
            </a:r>
            <a:r>
              <a:rPr lang="it-IT" dirty="0" err="1">
                <a:solidFill>
                  <a:srgbClr val="FFFF00"/>
                </a:solidFill>
                <a:latin typeface="Tahoma" pitchFamily="34" charset="0"/>
                <a:cs typeface="Arial" charset="0"/>
              </a:rPr>
              <a:t>coupled</a:t>
            </a:r>
            <a:r>
              <a:rPr lang="it-IT" dirty="0">
                <a:solidFill>
                  <a:srgbClr val="FFFF00"/>
                </a:solidFill>
                <a:latin typeface="Tahoma" pitchFamily="34" charset="0"/>
                <a:cs typeface="Arial" charset="0"/>
              </a:rPr>
              <a:t> </a:t>
            </a:r>
            <a:r>
              <a:rPr lang="it-IT" dirty="0" err="1">
                <a:solidFill>
                  <a:srgbClr val="FFFF00"/>
                </a:solidFill>
                <a:latin typeface="Tahoma" pitchFamily="34" charset="0"/>
                <a:cs typeface="Arial" charset="0"/>
              </a:rPr>
              <a:t>wave-current-sediment</a:t>
            </a:r>
            <a:r>
              <a:rPr lang="it-IT" dirty="0">
                <a:solidFill>
                  <a:srgbClr val="FFFF00"/>
                </a:solidFill>
                <a:latin typeface="Tahoma" pitchFamily="34" charset="0"/>
                <a:cs typeface="Arial" charset="0"/>
              </a:rPr>
              <a:t>, 1-way </a:t>
            </a:r>
            <a:r>
              <a:rPr lang="it-IT" dirty="0" err="1">
                <a:solidFill>
                  <a:srgbClr val="FFFF00"/>
                </a:solidFill>
                <a:latin typeface="Tahoma" pitchFamily="34" charset="0"/>
                <a:cs typeface="Arial" charset="0"/>
              </a:rPr>
              <a:t>coupled</a:t>
            </a:r>
            <a:r>
              <a:rPr lang="it-IT" dirty="0">
                <a:solidFill>
                  <a:srgbClr val="FFFF00"/>
                </a:solidFill>
                <a:latin typeface="Tahoma" pitchFamily="34" charset="0"/>
                <a:cs typeface="Arial" charset="0"/>
              </a:rPr>
              <a:t> </a:t>
            </a:r>
            <a:r>
              <a:rPr lang="it-IT" dirty="0" smtClean="0">
                <a:solidFill>
                  <a:srgbClr val="FFFF00"/>
                </a:solidFill>
                <a:latin typeface="Tahoma" pitchFamily="34" charset="0"/>
                <a:cs typeface="Arial" charset="0"/>
              </a:rPr>
              <a:t>atmosphere (</a:t>
            </a:r>
            <a:r>
              <a:rPr lang="it-IT" dirty="0" err="1" smtClean="0">
                <a:solidFill>
                  <a:srgbClr val="FFFF00"/>
                </a:solidFill>
                <a:latin typeface="Tahoma" pitchFamily="34" charset="0"/>
                <a:cs typeface="Arial" charset="0"/>
              </a:rPr>
              <a:t>see</a:t>
            </a:r>
            <a:r>
              <a:rPr lang="it-IT" dirty="0" smtClean="0">
                <a:solidFill>
                  <a:srgbClr val="FFFF00"/>
                </a:solidFill>
                <a:latin typeface="Tahoma" pitchFamily="34" charset="0"/>
                <a:cs typeface="Arial" charset="0"/>
              </a:rPr>
              <a:t> poster </a:t>
            </a:r>
            <a:r>
              <a:rPr lang="it-IT" dirty="0" err="1" smtClean="0">
                <a:solidFill>
                  <a:srgbClr val="FFFF00"/>
                </a:solidFill>
                <a:latin typeface="Tahoma" pitchFamily="34" charset="0"/>
                <a:cs typeface="Arial" charset="0"/>
              </a:rPr>
              <a:t>for</a:t>
            </a:r>
            <a:r>
              <a:rPr lang="it-IT" dirty="0" smtClean="0">
                <a:solidFill>
                  <a:srgbClr val="FFFF00"/>
                </a:solidFill>
                <a:latin typeface="Tahoma" pitchFamily="34" charset="0"/>
                <a:cs typeface="Arial" charset="0"/>
              </a:rPr>
              <a:t> 2-way AOW!)</a:t>
            </a:r>
            <a:endParaRPr lang="it-IT" dirty="0">
              <a:solidFill>
                <a:srgbClr val="FFFF00"/>
              </a:solidFill>
              <a:latin typeface="Tahoma" pitchFamily="34" charset="0"/>
              <a:cs typeface="Arial" charset="0"/>
            </a:endParaRPr>
          </a:p>
          <a:p>
            <a:pPr>
              <a:buFont typeface="Wingdings" pitchFamily="2" charset="2"/>
              <a:buChar char="Ø"/>
            </a:pPr>
            <a:r>
              <a:rPr lang="it-IT" dirty="0">
                <a:solidFill>
                  <a:srgbClr val="FFFF00"/>
                </a:solidFill>
                <a:latin typeface="Tahoma" pitchFamily="34" charset="0"/>
              </a:rPr>
              <a:t> DATA: </a:t>
            </a:r>
            <a:r>
              <a:rPr lang="it-IT" dirty="0" err="1" smtClean="0">
                <a:solidFill>
                  <a:srgbClr val="FFFF00"/>
                </a:solidFill>
                <a:latin typeface="Tahoma" pitchFamily="34" charset="0"/>
              </a:rPr>
              <a:t>tower</a:t>
            </a:r>
            <a:r>
              <a:rPr lang="it-IT" dirty="0" smtClean="0">
                <a:solidFill>
                  <a:srgbClr val="FFFF00"/>
                </a:solidFill>
                <a:latin typeface="Tahoma" pitchFamily="34" charset="0"/>
              </a:rPr>
              <a:t>. </a:t>
            </a:r>
            <a:r>
              <a:rPr lang="it-IT" dirty="0" err="1" smtClean="0">
                <a:solidFill>
                  <a:srgbClr val="FFFF00"/>
                </a:solidFill>
                <a:latin typeface="Tahoma" pitchFamily="34" charset="0"/>
              </a:rPr>
              <a:t>buoys</a:t>
            </a:r>
            <a:r>
              <a:rPr lang="it-IT" dirty="0" smtClean="0">
                <a:solidFill>
                  <a:srgbClr val="FFFF00"/>
                </a:solidFill>
                <a:latin typeface="Tahoma" pitchFamily="34" charset="0"/>
              </a:rPr>
              <a:t>,</a:t>
            </a:r>
            <a:r>
              <a:rPr lang="it-IT" dirty="0" smtClean="0">
                <a:solidFill>
                  <a:srgbClr val="FFFF00"/>
                </a:solidFill>
                <a:latin typeface="Tahoma" pitchFamily="34" charset="0"/>
              </a:rPr>
              <a:t> </a:t>
            </a:r>
            <a:r>
              <a:rPr lang="it-IT" dirty="0" err="1" smtClean="0">
                <a:solidFill>
                  <a:srgbClr val="FFFF00"/>
                </a:solidFill>
                <a:latin typeface="Tahoma" pitchFamily="34" charset="0"/>
              </a:rPr>
              <a:t>dedicated</a:t>
            </a:r>
            <a:r>
              <a:rPr lang="it-IT" dirty="0" smtClean="0">
                <a:solidFill>
                  <a:srgbClr val="FFFF00"/>
                </a:solidFill>
                <a:latin typeface="Tahoma" pitchFamily="34" charset="0"/>
              </a:rPr>
              <a:t> </a:t>
            </a:r>
            <a:r>
              <a:rPr lang="it-IT" dirty="0" err="1" smtClean="0">
                <a:solidFill>
                  <a:srgbClr val="FFFF00"/>
                </a:solidFill>
                <a:latin typeface="Tahoma" pitchFamily="34" charset="0"/>
              </a:rPr>
              <a:t>cruises</a:t>
            </a:r>
            <a:r>
              <a:rPr lang="it-IT" dirty="0" smtClean="0">
                <a:solidFill>
                  <a:srgbClr val="FFFF00"/>
                </a:solidFill>
                <a:latin typeface="Tahoma" pitchFamily="34" charset="0"/>
              </a:rPr>
              <a:t> (“</a:t>
            </a:r>
            <a:r>
              <a:rPr lang="it-IT" dirty="0">
                <a:solidFill>
                  <a:srgbClr val="FFFF00"/>
                </a:solidFill>
                <a:latin typeface="Tahoma" pitchFamily="34" charset="0"/>
              </a:rPr>
              <a:t>ODW </a:t>
            </a:r>
            <a:r>
              <a:rPr lang="it-IT" dirty="0" err="1">
                <a:solidFill>
                  <a:srgbClr val="FFFF00"/>
                </a:solidFill>
                <a:latin typeface="Tahoma" pitchFamily="34" charset="0"/>
              </a:rPr>
              <a:t>campaigns</a:t>
            </a:r>
            <a:r>
              <a:rPr lang="it-IT" dirty="0" smtClean="0">
                <a:solidFill>
                  <a:srgbClr val="FFFF00"/>
                </a:solidFill>
                <a:latin typeface="Tahoma" pitchFamily="34" charset="0"/>
              </a:rPr>
              <a:t>”)</a:t>
            </a:r>
            <a:endParaRPr lang="it-IT" dirty="0">
              <a:solidFill>
                <a:srgbClr val="FFFF00"/>
              </a:solidFill>
              <a:latin typeface="Tahoma" pitchFamily="34" charset="0"/>
            </a:endParaRPr>
          </a:p>
        </p:txBody>
      </p:sp>
      <p:pic>
        <p:nvPicPr>
          <p:cNvPr id="5" name="Picture 2"/>
          <p:cNvPicPr>
            <a:picLocks noChangeAspect="1" noChangeArrowheads="1"/>
          </p:cNvPicPr>
          <p:nvPr/>
        </p:nvPicPr>
        <p:blipFill>
          <a:blip r:embed="rId3" cstate="print"/>
          <a:srcRect l="7875" t="15750" r="14175" b="7350"/>
          <a:stretch>
            <a:fillRect/>
          </a:stretch>
        </p:blipFill>
        <p:spPr bwMode="auto">
          <a:xfrm>
            <a:off x="3980517" y="692696"/>
            <a:ext cx="5059369" cy="3744416"/>
          </a:xfrm>
          <a:prstGeom prst="rect">
            <a:avLst/>
          </a:prstGeom>
          <a:solidFill>
            <a:srgbClr val="FFFFFF"/>
          </a:solidFill>
          <a:ln w="9525">
            <a:noFill/>
            <a:miter lim="800000"/>
            <a:headEnd/>
            <a:tailEnd/>
          </a:ln>
        </p:spPr>
      </p:pic>
      <p:pic>
        <p:nvPicPr>
          <p:cNvPr id="4098" name="Picture 2"/>
          <p:cNvPicPr>
            <a:picLocks noChangeAspect="1" noChangeArrowheads="1"/>
          </p:cNvPicPr>
          <p:nvPr/>
        </p:nvPicPr>
        <p:blipFill>
          <a:blip r:embed="rId4" cstate="print"/>
          <a:srcRect/>
          <a:stretch>
            <a:fillRect/>
          </a:stretch>
        </p:blipFill>
        <p:spPr bwMode="auto">
          <a:xfrm>
            <a:off x="3995936" y="717115"/>
            <a:ext cx="5641082" cy="5952245"/>
          </a:xfrm>
          <a:prstGeom prst="rect">
            <a:avLst/>
          </a:prstGeom>
          <a:noFill/>
          <a:ln w="9525">
            <a:noFill/>
            <a:miter lim="800000"/>
            <a:headEnd/>
            <a:tailEnd/>
          </a:ln>
        </p:spPr>
      </p:pic>
    </p:spTree>
    <p:extLst>
      <p:ext uri="{BB962C8B-B14F-4D97-AF65-F5344CB8AC3E}">
        <p14:creationId xmlns="" xmlns:p14="http://schemas.microsoft.com/office/powerpoint/2010/main" val="8923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23528" y="764704"/>
            <a:ext cx="8784976" cy="6647974"/>
          </a:xfrm>
          <a:prstGeom prst="rect">
            <a:avLst/>
          </a:prstGeom>
          <a:noFill/>
        </p:spPr>
        <p:txBody>
          <a:bodyPr wrap="square" rtlCol="0">
            <a:spAutoFit/>
          </a:bodyPr>
          <a:lstStyle/>
          <a:p>
            <a:r>
              <a:rPr lang="en-US" sz="2400" dirty="0" smtClean="0">
                <a:latin typeface="+mn-lt"/>
              </a:rPr>
              <a:t>In </a:t>
            </a:r>
            <a:r>
              <a:rPr lang="en-US" sz="2400" b="1" dirty="0" smtClean="0">
                <a:latin typeface="+mn-lt"/>
              </a:rPr>
              <a:t>Winter 2012</a:t>
            </a:r>
            <a:r>
              <a:rPr lang="en-US" sz="2400" dirty="0" smtClean="0">
                <a:latin typeface="+mn-lt"/>
              </a:rPr>
              <a:t> a </a:t>
            </a:r>
            <a:r>
              <a:rPr lang="en-US" sz="2400" b="1" dirty="0" smtClean="0">
                <a:latin typeface="+mn-lt"/>
              </a:rPr>
              <a:t>CAO episode</a:t>
            </a:r>
            <a:r>
              <a:rPr lang="en-US" sz="2400" dirty="0" smtClean="0">
                <a:latin typeface="+mn-lt"/>
              </a:rPr>
              <a:t> spanned </a:t>
            </a:r>
            <a:r>
              <a:rPr lang="en-US" sz="2400" b="1" dirty="0" smtClean="0">
                <a:latin typeface="+mn-lt"/>
              </a:rPr>
              <a:t>15 consecutive days </a:t>
            </a:r>
          </a:p>
          <a:p>
            <a:r>
              <a:rPr lang="en-US" sz="2400" dirty="0" smtClean="0">
                <a:latin typeface="+mn-lt"/>
              </a:rPr>
              <a:t>(</a:t>
            </a:r>
            <a:r>
              <a:rPr lang="en-US" sz="2400" b="1" dirty="0" smtClean="0">
                <a:latin typeface="+mn-lt"/>
              </a:rPr>
              <a:t>January 29 to February 13</a:t>
            </a:r>
            <a:r>
              <a:rPr lang="en-US" sz="2400" dirty="0" smtClean="0">
                <a:latin typeface="+mn-lt"/>
              </a:rPr>
              <a:t>): </a:t>
            </a:r>
            <a:r>
              <a:rPr lang="en-US" sz="2400" dirty="0" smtClean="0">
                <a:latin typeface="+mn-lt"/>
              </a:rPr>
              <a:t>a mass of cold air descended from NE to the NA with </a:t>
            </a:r>
            <a:r>
              <a:rPr lang="en-US" sz="2400" dirty="0" smtClean="0">
                <a:latin typeface="+mn-lt"/>
              </a:rPr>
              <a:t>strong </a:t>
            </a:r>
            <a:r>
              <a:rPr lang="en-US" sz="2400" dirty="0" smtClean="0">
                <a:latin typeface="+mn-lt"/>
              </a:rPr>
              <a:t>winds and cool air (at “AA” </a:t>
            </a:r>
            <a:r>
              <a:rPr lang="en-US" sz="2400" i="1" dirty="0" smtClean="0">
                <a:latin typeface="+mn-lt"/>
              </a:rPr>
              <a:t>U</a:t>
            </a:r>
            <a:r>
              <a:rPr lang="en-US" sz="2400" baseline="-25000" dirty="0" smtClean="0">
                <a:latin typeface="+mn-lt"/>
              </a:rPr>
              <a:t>10</a:t>
            </a:r>
            <a:r>
              <a:rPr lang="en-US" sz="2400" dirty="0" smtClean="0">
                <a:latin typeface="+mn-lt"/>
              </a:rPr>
              <a:t> was 13.4 m/s on average and 35.1 m/s at most, air T dropped below 6°C, with a minimum record of -4.2 °C)</a:t>
            </a:r>
          </a:p>
          <a:p>
            <a:endParaRPr lang="en-US" sz="2400" dirty="0" smtClean="0">
              <a:latin typeface="+mn-lt"/>
            </a:endParaRPr>
          </a:p>
          <a:p>
            <a:r>
              <a:rPr lang="en-US" sz="2400" dirty="0" smtClean="0">
                <a:latin typeface="+mn-lt"/>
              </a:rPr>
              <a:t>A severe wave condition was a consequence of </a:t>
            </a:r>
            <a:r>
              <a:rPr lang="en-US" sz="2400" dirty="0" smtClean="0">
                <a:latin typeface="+mn-lt"/>
              </a:rPr>
              <a:t>such </a:t>
            </a:r>
            <a:r>
              <a:rPr lang="en-US" sz="2400" dirty="0" smtClean="0">
                <a:latin typeface="+mn-lt"/>
              </a:rPr>
              <a:t>atmospheric event: maximum observed sea state had </a:t>
            </a:r>
            <a:r>
              <a:rPr lang="en-US" sz="2400" i="1" dirty="0" smtClean="0">
                <a:latin typeface="+mn-lt"/>
              </a:rPr>
              <a:t>H</a:t>
            </a:r>
            <a:r>
              <a:rPr lang="en-US" sz="2400" baseline="-25000" dirty="0" smtClean="0">
                <a:latin typeface="+mn-lt"/>
              </a:rPr>
              <a:t>s</a:t>
            </a:r>
            <a:r>
              <a:rPr lang="en-US" sz="2400" dirty="0" smtClean="0">
                <a:latin typeface="+mn-lt"/>
              </a:rPr>
              <a:t> </a:t>
            </a:r>
            <a:r>
              <a:rPr lang="en-US" sz="2400" dirty="0" smtClean="0">
                <a:latin typeface="+mn-lt"/>
              </a:rPr>
              <a:t>3.20 m, with 1.97 m in average. </a:t>
            </a:r>
          </a:p>
          <a:p>
            <a:endParaRPr lang="en-US" sz="2400" dirty="0" smtClean="0">
              <a:latin typeface="+mn-lt"/>
            </a:endParaRPr>
          </a:p>
          <a:p>
            <a:r>
              <a:rPr lang="en-US" sz="2400" dirty="0" smtClean="0">
                <a:latin typeface="+mn-lt"/>
              </a:rPr>
              <a:t>The CAO </a:t>
            </a:r>
            <a:r>
              <a:rPr lang="en-US" sz="2400" dirty="0" smtClean="0">
                <a:latin typeface="+mn-lt"/>
              </a:rPr>
              <a:t>event was characterized by an unusual duration</a:t>
            </a:r>
            <a:r>
              <a:rPr lang="it-IT" sz="2400" dirty="0" smtClean="0">
                <a:latin typeface="+mn-lt"/>
              </a:rPr>
              <a:t>!</a:t>
            </a:r>
          </a:p>
          <a:p>
            <a:endParaRPr lang="it-IT" sz="2400" dirty="0" smtClean="0">
              <a:latin typeface="+mn-lt"/>
            </a:endParaRPr>
          </a:p>
          <a:p>
            <a:r>
              <a:rPr lang="en-US" sz="2200" dirty="0" smtClean="0">
                <a:latin typeface="+mn-lt"/>
              </a:rPr>
              <a:t>General features of CAO effects on the Adriatic Sea described by </a:t>
            </a:r>
            <a:endParaRPr lang="en-US" sz="2200" dirty="0" smtClean="0">
              <a:latin typeface="+mn-lt"/>
            </a:endParaRPr>
          </a:p>
          <a:p>
            <a:r>
              <a:rPr lang="en-US" sz="2200" dirty="0" err="1" smtClean="0">
                <a:latin typeface="+mn-lt"/>
              </a:rPr>
              <a:t>Mihanović</a:t>
            </a:r>
            <a:r>
              <a:rPr lang="en-US" sz="2200" dirty="0" smtClean="0">
                <a:latin typeface="+mn-lt"/>
              </a:rPr>
              <a:t>, Vilibic, Carniel </a:t>
            </a:r>
            <a:r>
              <a:rPr lang="en-US" sz="2200" dirty="0" smtClean="0">
                <a:latin typeface="+mn-lt"/>
              </a:rPr>
              <a:t>et al. (</a:t>
            </a:r>
            <a:r>
              <a:rPr lang="en-US" sz="2200" dirty="0" smtClean="0">
                <a:latin typeface="+mn-lt"/>
              </a:rPr>
              <a:t>Ocean Science </a:t>
            </a:r>
            <a:r>
              <a:rPr lang="en-US" sz="2200" dirty="0" smtClean="0">
                <a:latin typeface="+mn-lt"/>
              </a:rPr>
              <a:t>2013) and </a:t>
            </a:r>
            <a:r>
              <a:rPr lang="en-US" sz="2200" dirty="0" err="1" smtClean="0">
                <a:latin typeface="+mn-lt"/>
              </a:rPr>
              <a:t>Raicich</a:t>
            </a:r>
            <a:r>
              <a:rPr lang="en-US" sz="2200" dirty="0" smtClean="0">
                <a:latin typeface="+mn-lt"/>
              </a:rPr>
              <a:t> et al. (JGR 2013). </a:t>
            </a:r>
            <a:r>
              <a:rPr lang="en-US" sz="2200" dirty="0" smtClean="0">
                <a:latin typeface="+mn-lt"/>
              </a:rPr>
              <a:t>Recently by </a:t>
            </a:r>
            <a:r>
              <a:rPr lang="en-US" sz="2200" dirty="0" err="1" smtClean="0">
                <a:latin typeface="+mn-lt"/>
              </a:rPr>
              <a:t>Janekovic</a:t>
            </a:r>
            <a:r>
              <a:rPr lang="en-US" sz="2200" dirty="0" smtClean="0">
                <a:latin typeface="+mn-lt"/>
              </a:rPr>
              <a:t> et al. (JGR 2014). </a:t>
            </a:r>
          </a:p>
          <a:p>
            <a:endParaRPr lang="it-IT" sz="2400" dirty="0" smtClean="0">
              <a:latin typeface="+mn-lt"/>
            </a:endParaRPr>
          </a:p>
          <a:p>
            <a:pPr algn="ctr"/>
            <a:endParaRPr lang="en-GB" sz="2400" b="1" dirty="0" smtClean="0">
              <a:latin typeface="+mn-lt"/>
            </a:endParaRPr>
          </a:p>
          <a:p>
            <a:pPr algn="ctr"/>
            <a:endParaRPr lang="en-GB" sz="2400" b="1" dirty="0">
              <a:latin typeface="+mn-lt"/>
            </a:endParaRPr>
          </a:p>
        </p:txBody>
      </p:sp>
      <p:sp>
        <p:nvSpPr>
          <p:cNvPr id="4" name="CasellaDiTesto 3"/>
          <p:cNvSpPr txBox="1"/>
          <p:nvPr/>
        </p:nvSpPr>
        <p:spPr>
          <a:xfrm>
            <a:off x="2555776" y="159023"/>
            <a:ext cx="5112568" cy="461665"/>
          </a:xfrm>
          <a:prstGeom prst="rect">
            <a:avLst/>
          </a:prstGeom>
          <a:noFill/>
        </p:spPr>
        <p:txBody>
          <a:bodyPr wrap="square" rtlCol="0">
            <a:spAutoFit/>
          </a:bodyPr>
          <a:lstStyle/>
          <a:p>
            <a:pPr algn="r"/>
            <a:r>
              <a:rPr lang="en-GB" sz="2400" b="1" dirty="0" smtClean="0">
                <a:solidFill>
                  <a:srgbClr val="FFFF00"/>
                </a:solidFill>
                <a:latin typeface="+mj-lt"/>
              </a:rPr>
              <a:t>The 2012 event</a:t>
            </a:r>
            <a:endParaRPr lang="en-GB" sz="2400" b="1" dirty="0">
              <a:solidFill>
                <a:srgbClr val="FFFF00"/>
              </a:solidFill>
              <a:latin typeface="+mj-lt"/>
            </a:endParaRPr>
          </a:p>
        </p:txBody>
      </p:sp>
    </p:spTree>
    <p:extLst>
      <p:ext uri="{BB962C8B-B14F-4D97-AF65-F5344CB8AC3E}">
        <p14:creationId xmlns="" xmlns:p14="http://schemas.microsoft.com/office/powerpoint/2010/main" val="1044785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835696" y="159023"/>
            <a:ext cx="8784976" cy="461665"/>
          </a:xfrm>
          <a:prstGeom prst="rect">
            <a:avLst/>
          </a:prstGeom>
          <a:noFill/>
        </p:spPr>
        <p:txBody>
          <a:bodyPr wrap="square" rtlCol="0">
            <a:spAutoFit/>
          </a:bodyPr>
          <a:lstStyle/>
          <a:p>
            <a:pPr algn="ctr"/>
            <a:r>
              <a:rPr lang="en-GB" sz="2400" b="1" dirty="0" smtClean="0">
                <a:solidFill>
                  <a:srgbClr val="FFFF00"/>
                </a:solidFill>
                <a:latin typeface="+mj-lt"/>
              </a:rPr>
              <a:t>February 2012 Cold Air Outbreak event</a:t>
            </a:r>
            <a:endParaRPr lang="en-GB" sz="2400" b="1" dirty="0">
              <a:solidFill>
                <a:srgbClr val="FFFF00"/>
              </a:solidFill>
              <a:latin typeface="+mj-lt"/>
            </a:endParaRPr>
          </a:p>
        </p:txBody>
      </p:sp>
      <p:pic>
        <p:nvPicPr>
          <p:cNvPr id="4" name="Immagine 3"/>
          <p:cNvPicPr>
            <a:picLocks noChangeAspect="1"/>
          </p:cNvPicPr>
          <p:nvPr/>
        </p:nvPicPr>
        <p:blipFill>
          <a:blip r:embed="rId3" cstate="print"/>
          <a:stretch>
            <a:fillRect/>
          </a:stretch>
        </p:blipFill>
        <p:spPr>
          <a:xfrm>
            <a:off x="4616800" y="1844824"/>
            <a:ext cx="4419696" cy="3024336"/>
          </a:xfrm>
          <a:prstGeom prst="rect">
            <a:avLst/>
          </a:prstGeom>
          <a:ln w="38100" cmpd="sng">
            <a:noFill/>
            <a:prstDash val="dash"/>
          </a:ln>
        </p:spPr>
      </p:pic>
      <p:sp>
        <p:nvSpPr>
          <p:cNvPr id="7" name="CasellaDiTesto 6"/>
          <p:cNvSpPr txBox="1"/>
          <p:nvPr/>
        </p:nvSpPr>
        <p:spPr>
          <a:xfrm>
            <a:off x="539552" y="5229200"/>
            <a:ext cx="3528392" cy="1107996"/>
          </a:xfrm>
          <a:prstGeom prst="rect">
            <a:avLst/>
          </a:prstGeom>
          <a:noFill/>
        </p:spPr>
        <p:txBody>
          <a:bodyPr wrap="square" rtlCol="0">
            <a:spAutoFit/>
          </a:bodyPr>
          <a:lstStyle/>
          <a:p>
            <a:pPr algn="ctr"/>
            <a:r>
              <a:rPr lang="en-GB" sz="2200" b="1" dirty="0" smtClean="0">
                <a:latin typeface="+mj-lt"/>
              </a:rPr>
              <a:t>COSMO model (7 km</a:t>
            </a:r>
            <a:r>
              <a:rPr lang="en-GB" sz="2200" b="1" dirty="0" smtClean="0">
                <a:latin typeface="+mj-lt"/>
              </a:rPr>
              <a:t>)</a:t>
            </a:r>
          </a:p>
          <a:p>
            <a:pPr algn="ctr"/>
            <a:r>
              <a:rPr lang="en-GB" sz="2200" b="1" dirty="0" smtClean="0">
                <a:latin typeface="+mj-lt"/>
              </a:rPr>
              <a:t>ground Air T &amp; 10m-wind</a:t>
            </a:r>
            <a:endParaRPr lang="en-GB" sz="2200" b="1" dirty="0" smtClean="0">
              <a:latin typeface="+mj-lt"/>
            </a:endParaRPr>
          </a:p>
          <a:p>
            <a:pPr algn="ctr"/>
            <a:r>
              <a:rPr lang="en-GB" sz="2200" b="1" dirty="0" smtClean="0">
                <a:latin typeface="+mj-lt"/>
              </a:rPr>
              <a:t>snapshot</a:t>
            </a:r>
            <a:r>
              <a:rPr lang="en-GB" sz="2200" b="1" dirty="0" smtClean="0">
                <a:latin typeface="+mj-lt"/>
              </a:rPr>
              <a:t> (Feb 2, 00:00 UTC)</a:t>
            </a:r>
            <a:endParaRPr lang="en-GB" sz="2200" b="1" dirty="0">
              <a:latin typeface="+mj-lt"/>
            </a:endParaRPr>
          </a:p>
        </p:txBody>
      </p:sp>
      <p:sp>
        <p:nvSpPr>
          <p:cNvPr id="9" name="CasellaDiTesto 8"/>
          <p:cNvSpPr txBox="1"/>
          <p:nvPr/>
        </p:nvSpPr>
        <p:spPr>
          <a:xfrm>
            <a:off x="5076056" y="1340768"/>
            <a:ext cx="3528392" cy="430887"/>
          </a:xfrm>
          <a:prstGeom prst="rect">
            <a:avLst/>
          </a:prstGeom>
          <a:noFill/>
        </p:spPr>
        <p:txBody>
          <a:bodyPr wrap="square" rtlCol="0">
            <a:spAutoFit/>
          </a:bodyPr>
          <a:lstStyle/>
          <a:p>
            <a:pPr algn="ctr"/>
            <a:r>
              <a:rPr lang="en-GB" sz="2200" b="1" dirty="0" smtClean="0">
                <a:latin typeface="+mj-lt"/>
              </a:rPr>
              <a:t>frozen Venice lagoon</a:t>
            </a:r>
            <a:endParaRPr lang="en-GB" sz="2200" b="1" dirty="0">
              <a:latin typeface="+mj-lt"/>
            </a:endParaRPr>
          </a:p>
        </p:txBody>
      </p:sp>
      <p:pic>
        <p:nvPicPr>
          <p:cNvPr id="2050" name="Picture 2"/>
          <p:cNvPicPr>
            <a:picLocks noChangeAspect="1" noChangeArrowheads="1"/>
          </p:cNvPicPr>
          <p:nvPr/>
        </p:nvPicPr>
        <p:blipFill>
          <a:blip r:embed="rId4" cstate="print"/>
          <a:srcRect r="6948"/>
          <a:stretch>
            <a:fillRect/>
          </a:stretch>
        </p:blipFill>
        <p:spPr bwMode="auto">
          <a:xfrm>
            <a:off x="179512" y="980728"/>
            <a:ext cx="4168420" cy="3936170"/>
          </a:xfrm>
          <a:prstGeom prst="rect">
            <a:avLst/>
          </a:prstGeom>
          <a:noFill/>
          <a:ln w="9525">
            <a:noFill/>
            <a:miter lim="800000"/>
            <a:headEnd/>
            <a:tailEnd/>
          </a:ln>
        </p:spPr>
      </p:pic>
      <p:pic>
        <p:nvPicPr>
          <p:cNvPr id="2" name="Immagine 1" descr="Fig2_cosmo_adri.png"/>
          <p:cNvPicPr>
            <a:picLocks noChangeAspect="1"/>
          </p:cNvPicPr>
          <p:nvPr/>
        </p:nvPicPr>
        <p:blipFill rotWithShape="1">
          <a:blip r:embed="rId5" cstate="print">
            <a:extLst>
              <a:ext uri="{28A0092B-C50C-407E-A947-70E740481C1C}">
                <a14:useLocalDpi xmlns="" xmlns:a14="http://schemas.microsoft.com/office/drawing/2010/main" val="0"/>
              </a:ext>
            </a:extLst>
          </a:blip>
          <a:srcRect l="9306" t="5073" r="6766" b="3601"/>
          <a:stretch/>
        </p:blipFill>
        <p:spPr>
          <a:xfrm>
            <a:off x="175920" y="976960"/>
            <a:ext cx="4427144" cy="3613033"/>
          </a:xfrm>
          <a:prstGeom prst="rect">
            <a:avLst/>
          </a:prstGeom>
        </p:spPr>
      </p:pic>
    </p:spTree>
    <p:extLst>
      <p:ext uri="{BB962C8B-B14F-4D97-AF65-F5344CB8AC3E}">
        <p14:creationId xmlns="" xmlns:p14="http://schemas.microsoft.com/office/powerpoint/2010/main" val="89235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enezia congelata"/>
          <p:cNvPicPr>
            <a:picLocks noChangeAspect="1" noChangeArrowheads="1"/>
          </p:cNvPicPr>
          <p:nvPr/>
        </p:nvPicPr>
        <p:blipFill>
          <a:blip r:embed="rId3" cstate="print"/>
          <a:srcRect/>
          <a:stretch>
            <a:fillRect/>
          </a:stretch>
        </p:blipFill>
        <p:spPr bwMode="auto">
          <a:xfrm>
            <a:off x="5903913" y="4808538"/>
            <a:ext cx="3205162" cy="2005012"/>
          </a:xfrm>
          <a:prstGeom prst="rect">
            <a:avLst/>
          </a:prstGeom>
          <a:noFill/>
          <a:ln w="9525">
            <a:noFill/>
            <a:miter lim="800000"/>
            <a:headEnd/>
            <a:tailEnd/>
          </a:ln>
        </p:spPr>
      </p:pic>
      <p:pic>
        <p:nvPicPr>
          <p:cNvPr id="8" name="Picture 3" descr="Nemmeno la laguna di Venezia è stata risparmiata dall'ondata di gelo e maltempo (Photomasi)"/>
          <p:cNvPicPr>
            <a:picLocks noChangeAspect="1" noChangeArrowheads="1"/>
          </p:cNvPicPr>
          <p:nvPr/>
        </p:nvPicPr>
        <p:blipFill>
          <a:blip r:embed="rId4" cstate="print"/>
          <a:srcRect/>
          <a:stretch>
            <a:fillRect/>
          </a:stretch>
        </p:blipFill>
        <p:spPr bwMode="auto">
          <a:xfrm>
            <a:off x="6477000" y="3213100"/>
            <a:ext cx="2667000" cy="1905000"/>
          </a:xfrm>
          <a:prstGeom prst="rect">
            <a:avLst/>
          </a:prstGeom>
          <a:noFill/>
          <a:ln w="9525">
            <a:noFill/>
            <a:miter lim="800000"/>
            <a:headEnd/>
            <a:tailEnd/>
          </a:ln>
        </p:spPr>
      </p:pic>
      <p:pic>
        <p:nvPicPr>
          <p:cNvPr id="9" name="Picture 4" descr="http://iceagenow.info/wp-content/uploads/2012/02/Neve-emilia-romagna-totale.png"/>
          <p:cNvPicPr>
            <a:picLocks noChangeAspect="1" noChangeArrowheads="1"/>
          </p:cNvPicPr>
          <p:nvPr/>
        </p:nvPicPr>
        <p:blipFill>
          <a:blip r:embed="rId5" cstate="print"/>
          <a:srcRect/>
          <a:stretch>
            <a:fillRect/>
          </a:stretch>
        </p:blipFill>
        <p:spPr bwMode="auto">
          <a:xfrm>
            <a:off x="0" y="2420938"/>
            <a:ext cx="4038600" cy="2643187"/>
          </a:xfrm>
          <a:prstGeom prst="rect">
            <a:avLst/>
          </a:prstGeom>
          <a:noFill/>
          <a:ln w="9525">
            <a:noFill/>
            <a:miter lim="800000"/>
            <a:headEnd/>
            <a:tailEnd/>
          </a:ln>
        </p:spPr>
      </p:pic>
      <p:pic>
        <p:nvPicPr>
          <p:cNvPr id="10" name="Picture 6" descr="http://a6.sphotos.ak.fbcdn.net/hphotos-ak-ash4/s720x720/418626_346915878663889_100000364395276_1119374_901469073_n.jpg"/>
          <p:cNvPicPr>
            <a:picLocks noChangeAspect="1" noChangeArrowheads="1"/>
          </p:cNvPicPr>
          <p:nvPr/>
        </p:nvPicPr>
        <p:blipFill>
          <a:blip r:embed="rId6" cstate="print"/>
          <a:srcRect/>
          <a:stretch>
            <a:fillRect/>
          </a:stretch>
        </p:blipFill>
        <p:spPr bwMode="auto">
          <a:xfrm>
            <a:off x="4038600" y="1780674"/>
            <a:ext cx="2667000" cy="1962150"/>
          </a:xfrm>
          <a:prstGeom prst="rect">
            <a:avLst/>
          </a:prstGeom>
          <a:noFill/>
          <a:ln w="9525">
            <a:noFill/>
            <a:miter lim="800000"/>
            <a:headEnd/>
            <a:tailEnd/>
          </a:ln>
        </p:spPr>
      </p:pic>
      <p:pic>
        <p:nvPicPr>
          <p:cNvPr id="11" name="Picture 7" descr="Gelo e bora record"/>
          <p:cNvPicPr>
            <a:picLocks noChangeAspect="1" noChangeArrowheads="1"/>
          </p:cNvPicPr>
          <p:nvPr/>
        </p:nvPicPr>
        <p:blipFill>
          <a:blip r:embed="rId7" cstate="print"/>
          <a:srcRect/>
          <a:stretch>
            <a:fillRect/>
          </a:stretch>
        </p:blipFill>
        <p:spPr bwMode="auto">
          <a:xfrm>
            <a:off x="6553200" y="-100013"/>
            <a:ext cx="2590800" cy="1943101"/>
          </a:xfrm>
          <a:prstGeom prst="rect">
            <a:avLst/>
          </a:prstGeom>
          <a:noFill/>
          <a:ln w="9525">
            <a:noFill/>
            <a:miter lim="800000"/>
            <a:headEnd/>
            <a:tailEnd/>
          </a:ln>
        </p:spPr>
      </p:pic>
      <p:sp>
        <p:nvSpPr>
          <p:cNvPr id="12" name="Rectangle 8">
            <a:hlinkClick r:id="rId8"/>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pic>
        <p:nvPicPr>
          <p:cNvPr id="13" name="Picture 9" descr="Maltempo, neve, Ancona,"/>
          <p:cNvPicPr>
            <a:picLocks noChangeAspect="1" noChangeArrowheads="1"/>
          </p:cNvPicPr>
          <p:nvPr/>
        </p:nvPicPr>
        <p:blipFill>
          <a:blip r:embed="rId9" cstate="print"/>
          <a:srcRect/>
          <a:stretch>
            <a:fillRect/>
          </a:stretch>
        </p:blipFill>
        <p:spPr bwMode="auto">
          <a:xfrm>
            <a:off x="6629400" y="1855788"/>
            <a:ext cx="2514600" cy="1573212"/>
          </a:xfrm>
          <a:prstGeom prst="rect">
            <a:avLst/>
          </a:prstGeom>
          <a:noFill/>
          <a:ln w="9525">
            <a:noFill/>
            <a:miter lim="800000"/>
            <a:headEnd/>
            <a:tailEnd/>
          </a:ln>
        </p:spPr>
      </p:pic>
      <p:sp>
        <p:nvSpPr>
          <p:cNvPr id="14" name="Rectangle 10">
            <a:hlinkClick r:id="rId8"/>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sp>
        <p:nvSpPr>
          <p:cNvPr id="15" name="Rectangle 11">
            <a:hlinkClick r:id="rId8"/>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sp>
        <p:nvSpPr>
          <p:cNvPr id="16" name="Rectangle 12">
            <a:hlinkClick r:id="rId8"/>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sp>
        <p:nvSpPr>
          <p:cNvPr id="17" name="Rectangle 13">
            <a:hlinkClick r:id="rId10"/>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sp>
        <p:nvSpPr>
          <p:cNvPr id="18" name="Rectangle 14">
            <a:hlinkClick r:id="rId10"/>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sp>
        <p:nvSpPr>
          <p:cNvPr id="19" name="Rectangle 15">
            <a:hlinkClick r:id="rId11"/>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sp>
        <p:nvSpPr>
          <p:cNvPr id="20" name="Rectangle 16">
            <a:hlinkClick r:id="rId11"/>
          </p:cNvPr>
          <p:cNvSpPr>
            <a:spLocks noChangeArrowheads="1"/>
          </p:cNvSpPr>
          <p:nvPr/>
        </p:nvSpPr>
        <p:spPr bwMode="auto">
          <a:xfrm>
            <a:off x="0" y="2376488"/>
            <a:ext cx="9144000" cy="0"/>
          </a:xfrm>
          <a:prstGeom prst="rect">
            <a:avLst/>
          </a:prstGeom>
          <a:noFill/>
          <a:ln w="9525">
            <a:noFill/>
            <a:miter lim="800000"/>
            <a:headEnd/>
            <a:tailEnd/>
          </a:ln>
        </p:spPr>
        <p:txBody>
          <a:bodyPr>
            <a:spAutoFit/>
          </a:bodyPr>
          <a:lstStyle/>
          <a:p>
            <a:endParaRPr lang="it-IT"/>
          </a:p>
        </p:txBody>
      </p:sp>
      <p:pic>
        <p:nvPicPr>
          <p:cNvPr id="21" name="Picture 17" descr="http://marcopifferetti.altervista.org/sat/2011-2012/AERONET_Ispra_2012-14-feb_aqua_500-mpadania.JPG"/>
          <p:cNvPicPr>
            <a:picLocks noChangeAspect="1" noChangeArrowheads="1"/>
          </p:cNvPicPr>
          <p:nvPr/>
        </p:nvPicPr>
        <p:blipFill>
          <a:blip r:embed="rId12" cstate="print"/>
          <a:srcRect/>
          <a:stretch>
            <a:fillRect/>
          </a:stretch>
        </p:blipFill>
        <p:spPr bwMode="auto">
          <a:xfrm>
            <a:off x="-36513" y="4665663"/>
            <a:ext cx="3429001" cy="2219325"/>
          </a:xfrm>
          <a:prstGeom prst="rect">
            <a:avLst/>
          </a:prstGeom>
          <a:noFill/>
          <a:ln w="9525">
            <a:noFill/>
            <a:miter lim="800000"/>
            <a:headEnd/>
            <a:tailEnd/>
          </a:ln>
        </p:spPr>
      </p:pic>
      <p:pic>
        <p:nvPicPr>
          <p:cNvPr id="22" name="Picture 18" descr="Neve anche sulla spiaggia, qui siamo a Ostia sul litorale romano (Maci / Fotogramma)"/>
          <p:cNvPicPr>
            <a:picLocks noChangeAspect="1" noChangeArrowheads="1"/>
          </p:cNvPicPr>
          <p:nvPr/>
        </p:nvPicPr>
        <p:blipFill>
          <a:blip r:embed="rId13" cstate="print"/>
          <a:srcRect/>
          <a:stretch>
            <a:fillRect/>
          </a:stretch>
        </p:blipFill>
        <p:spPr bwMode="auto">
          <a:xfrm>
            <a:off x="0" y="1497013"/>
            <a:ext cx="2133600" cy="1089025"/>
          </a:xfrm>
          <a:prstGeom prst="rect">
            <a:avLst/>
          </a:prstGeom>
          <a:noFill/>
          <a:ln w="9525">
            <a:noFill/>
            <a:miter lim="800000"/>
            <a:headEnd/>
            <a:tailEnd/>
          </a:ln>
        </p:spPr>
      </p:pic>
      <p:pic>
        <p:nvPicPr>
          <p:cNvPr id="23" name="Picture 19" descr="http://www.cayoeffe.it/Public/data/eurotrieste/201225105530_GCB_5446__rid.jpg"/>
          <p:cNvPicPr>
            <a:picLocks noChangeAspect="1" noChangeArrowheads="1"/>
          </p:cNvPicPr>
          <p:nvPr/>
        </p:nvPicPr>
        <p:blipFill>
          <a:blip r:embed="rId14" cstate="print"/>
          <a:srcRect/>
          <a:stretch>
            <a:fillRect/>
          </a:stretch>
        </p:blipFill>
        <p:spPr bwMode="auto">
          <a:xfrm>
            <a:off x="2133600" y="1268413"/>
            <a:ext cx="2057400" cy="1368425"/>
          </a:xfrm>
          <a:prstGeom prst="rect">
            <a:avLst/>
          </a:prstGeom>
          <a:noFill/>
          <a:ln w="9525">
            <a:noFill/>
            <a:miter lim="800000"/>
            <a:headEnd/>
            <a:tailEnd/>
          </a:ln>
        </p:spPr>
      </p:pic>
      <p:pic>
        <p:nvPicPr>
          <p:cNvPr id="24" name="Picture 21" descr="http://www.linformazione.com/wp-content/uploads/2012/02/nevealto.jpg"/>
          <p:cNvPicPr>
            <a:picLocks noChangeAspect="1" noChangeArrowheads="1"/>
          </p:cNvPicPr>
          <p:nvPr/>
        </p:nvPicPr>
        <p:blipFill>
          <a:blip r:embed="rId15" cstate="print"/>
          <a:srcRect/>
          <a:stretch>
            <a:fillRect/>
          </a:stretch>
        </p:blipFill>
        <p:spPr bwMode="auto">
          <a:xfrm>
            <a:off x="3348038" y="4941888"/>
            <a:ext cx="2555875" cy="1916112"/>
          </a:xfrm>
          <a:prstGeom prst="rect">
            <a:avLst/>
          </a:prstGeom>
          <a:noFill/>
          <a:ln w="9525">
            <a:noFill/>
            <a:miter lim="800000"/>
            <a:headEnd/>
            <a:tailEnd/>
          </a:ln>
        </p:spPr>
      </p:pic>
      <p:pic>
        <p:nvPicPr>
          <p:cNvPr id="25" name="Picture 22" descr="Maltempo, neve, Firenze"/>
          <p:cNvPicPr>
            <a:picLocks noChangeAspect="1" noChangeArrowheads="1"/>
          </p:cNvPicPr>
          <p:nvPr/>
        </p:nvPicPr>
        <p:blipFill>
          <a:blip r:embed="rId16" cstate="print"/>
          <a:srcRect/>
          <a:stretch>
            <a:fillRect/>
          </a:stretch>
        </p:blipFill>
        <p:spPr bwMode="auto">
          <a:xfrm>
            <a:off x="4038600" y="3638550"/>
            <a:ext cx="2514600" cy="1573213"/>
          </a:xfrm>
          <a:prstGeom prst="rect">
            <a:avLst/>
          </a:prstGeom>
          <a:noFill/>
          <a:ln w="9525">
            <a:noFill/>
            <a:miter lim="800000"/>
            <a:headEnd/>
            <a:tailEnd/>
          </a:ln>
        </p:spPr>
      </p:pic>
      <p:sp>
        <p:nvSpPr>
          <p:cNvPr id="26" name="Text Box 23"/>
          <p:cNvSpPr txBox="1">
            <a:spLocks noChangeArrowheads="1"/>
          </p:cNvSpPr>
          <p:nvPr/>
        </p:nvSpPr>
        <p:spPr bwMode="auto">
          <a:xfrm>
            <a:off x="3462338" y="6589713"/>
            <a:ext cx="5334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Bologna</a:t>
            </a:r>
          </a:p>
        </p:txBody>
      </p:sp>
      <p:sp>
        <p:nvSpPr>
          <p:cNvPr id="27" name="Text Box 24"/>
          <p:cNvSpPr txBox="1">
            <a:spLocks noChangeArrowheads="1"/>
          </p:cNvSpPr>
          <p:nvPr/>
        </p:nvSpPr>
        <p:spPr bwMode="auto">
          <a:xfrm>
            <a:off x="4178300" y="4932363"/>
            <a:ext cx="6096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Florence</a:t>
            </a:r>
          </a:p>
        </p:txBody>
      </p:sp>
      <p:sp>
        <p:nvSpPr>
          <p:cNvPr id="28" name="Text Box 25"/>
          <p:cNvSpPr txBox="1">
            <a:spLocks noChangeArrowheads="1"/>
          </p:cNvSpPr>
          <p:nvPr/>
        </p:nvSpPr>
        <p:spPr bwMode="auto">
          <a:xfrm>
            <a:off x="8458200" y="3124200"/>
            <a:ext cx="6096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Ancona</a:t>
            </a:r>
          </a:p>
        </p:txBody>
      </p:sp>
      <p:sp>
        <p:nvSpPr>
          <p:cNvPr id="29" name="Text Box 26"/>
          <p:cNvSpPr txBox="1">
            <a:spLocks noChangeArrowheads="1"/>
          </p:cNvSpPr>
          <p:nvPr/>
        </p:nvSpPr>
        <p:spPr bwMode="auto">
          <a:xfrm>
            <a:off x="2209800" y="1497013"/>
            <a:ext cx="6096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Trieste</a:t>
            </a:r>
          </a:p>
        </p:txBody>
      </p:sp>
      <p:sp>
        <p:nvSpPr>
          <p:cNvPr id="30" name="Text Box 27"/>
          <p:cNvSpPr txBox="1">
            <a:spLocks noChangeArrowheads="1"/>
          </p:cNvSpPr>
          <p:nvPr/>
        </p:nvSpPr>
        <p:spPr bwMode="auto">
          <a:xfrm>
            <a:off x="8458200" y="333375"/>
            <a:ext cx="6096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Trieste</a:t>
            </a:r>
          </a:p>
        </p:txBody>
      </p:sp>
      <p:sp>
        <p:nvSpPr>
          <p:cNvPr id="31" name="Text Box 29"/>
          <p:cNvSpPr txBox="1">
            <a:spLocks noChangeArrowheads="1"/>
          </p:cNvSpPr>
          <p:nvPr/>
        </p:nvSpPr>
        <p:spPr bwMode="auto">
          <a:xfrm>
            <a:off x="8388350" y="4652963"/>
            <a:ext cx="5334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dirty="0" err="1">
                <a:latin typeface="Tahoma" pitchFamily="34" charset="0"/>
              </a:rPr>
              <a:t>Venice</a:t>
            </a:r>
            <a:endParaRPr lang="it-IT" sz="1000" b="1" dirty="0">
              <a:latin typeface="Tahoma" pitchFamily="34" charset="0"/>
            </a:endParaRPr>
          </a:p>
        </p:txBody>
      </p:sp>
      <p:sp>
        <p:nvSpPr>
          <p:cNvPr id="32" name="Text Box 30"/>
          <p:cNvSpPr txBox="1">
            <a:spLocks noChangeArrowheads="1"/>
          </p:cNvSpPr>
          <p:nvPr/>
        </p:nvSpPr>
        <p:spPr bwMode="auto">
          <a:xfrm>
            <a:off x="4114800" y="3141663"/>
            <a:ext cx="9906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Rimini Inland </a:t>
            </a:r>
          </a:p>
        </p:txBody>
      </p:sp>
      <p:sp>
        <p:nvSpPr>
          <p:cNvPr id="33" name="Text Box 31"/>
          <p:cNvSpPr txBox="1">
            <a:spLocks noChangeArrowheads="1"/>
          </p:cNvSpPr>
          <p:nvPr/>
        </p:nvSpPr>
        <p:spPr bwMode="auto">
          <a:xfrm>
            <a:off x="8027988" y="5508625"/>
            <a:ext cx="5334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Venice</a:t>
            </a:r>
          </a:p>
        </p:txBody>
      </p:sp>
      <p:pic>
        <p:nvPicPr>
          <p:cNvPr id="34" name="Picture 32" descr="Bologna bloccata dalle neve"/>
          <p:cNvPicPr>
            <a:picLocks noChangeAspect="1" noChangeArrowheads="1"/>
          </p:cNvPicPr>
          <p:nvPr/>
        </p:nvPicPr>
        <p:blipFill>
          <a:blip r:embed="rId17" cstate="print"/>
          <a:srcRect r="11203"/>
          <a:stretch>
            <a:fillRect/>
          </a:stretch>
        </p:blipFill>
        <p:spPr bwMode="auto">
          <a:xfrm>
            <a:off x="2195736" y="0"/>
            <a:ext cx="2133600" cy="1504951"/>
          </a:xfrm>
          <a:prstGeom prst="rect">
            <a:avLst/>
          </a:prstGeom>
          <a:noFill/>
          <a:ln w="9525">
            <a:noFill/>
            <a:miter lim="800000"/>
            <a:headEnd/>
            <a:tailEnd/>
          </a:ln>
        </p:spPr>
      </p:pic>
      <p:sp>
        <p:nvSpPr>
          <p:cNvPr id="35" name="Text Box 33"/>
          <p:cNvSpPr txBox="1">
            <a:spLocks noChangeArrowheads="1"/>
          </p:cNvSpPr>
          <p:nvPr/>
        </p:nvSpPr>
        <p:spPr bwMode="auto">
          <a:xfrm>
            <a:off x="3505200" y="125413"/>
            <a:ext cx="5334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Bologna</a:t>
            </a:r>
          </a:p>
        </p:txBody>
      </p:sp>
      <p:pic>
        <p:nvPicPr>
          <p:cNvPr id="36" name="Picture 34" descr="Boccadasse, l'ultimo cuore antico di Genova, dopo la nevicata (Fotostar / TM News)"/>
          <p:cNvPicPr>
            <a:picLocks noChangeAspect="1" noChangeArrowheads="1"/>
          </p:cNvPicPr>
          <p:nvPr/>
        </p:nvPicPr>
        <p:blipFill>
          <a:blip r:embed="rId18" cstate="print"/>
          <a:srcRect/>
          <a:stretch>
            <a:fillRect/>
          </a:stretch>
        </p:blipFill>
        <p:spPr bwMode="auto">
          <a:xfrm>
            <a:off x="0" y="-26988"/>
            <a:ext cx="2133600" cy="1524001"/>
          </a:xfrm>
          <a:prstGeom prst="rect">
            <a:avLst/>
          </a:prstGeom>
          <a:noFill/>
          <a:ln w="9525">
            <a:noFill/>
            <a:miter lim="800000"/>
            <a:headEnd/>
            <a:tailEnd/>
          </a:ln>
        </p:spPr>
      </p:pic>
      <p:sp>
        <p:nvSpPr>
          <p:cNvPr id="37" name="Text Box 35"/>
          <p:cNvSpPr txBox="1">
            <a:spLocks noChangeArrowheads="1"/>
          </p:cNvSpPr>
          <p:nvPr/>
        </p:nvSpPr>
        <p:spPr bwMode="auto">
          <a:xfrm>
            <a:off x="76200" y="1268413"/>
            <a:ext cx="5334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Genova</a:t>
            </a:r>
          </a:p>
        </p:txBody>
      </p:sp>
      <p:sp>
        <p:nvSpPr>
          <p:cNvPr id="38" name="Text Box 37"/>
          <p:cNvSpPr txBox="1">
            <a:spLocks noChangeArrowheads="1"/>
          </p:cNvSpPr>
          <p:nvPr/>
        </p:nvSpPr>
        <p:spPr bwMode="auto">
          <a:xfrm>
            <a:off x="76200" y="1573213"/>
            <a:ext cx="11430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a:latin typeface="Tahoma" pitchFamily="34" charset="0"/>
              </a:rPr>
              <a:t>Romagna coast</a:t>
            </a:r>
          </a:p>
        </p:txBody>
      </p:sp>
      <p:sp>
        <p:nvSpPr>
          <p:cNvPr id="39" name="Text Box 38"/>
          <p:cNvSpPr txBox="1">
            <a:spLocks noChangeArrowheads="1"/>
          </p:cNvSpPr>
          <p:nvPr/>
        </p:nvSpPr>
        <p:spPr bwMode="auto">
          <a:xfrm>
            <a:off x="192088" y="5684838"/>
            <a:ext cx="2590800" cy="336550"/>
          </a:xfrm>
          <a:prstGeom prst="rect">
            <a:avLst/>
          </a:prstGeom>
          <a:noFill/>
          <a:ln w="9525">
            <a:noFill/>
            <a:miter lim="800000"/>
            <a:headEnd/>
            <a:tailEnd/>
          </a:ln>
        </p:spPr>
        <p:txBody>
          <a:bodyPr>
            <a:spAutoFit/>
          </a:bodyPr>
          <a:lstStyle/>
          <a:p>
            <a:pPr>
              <a:spcBef>
                <a:spcPct val="50000"/>
              </a:spcBef>
            </a:pPr>
            <a:r>
              <a:rPr lang="it-IT" sz="1600" b="1">
                <a:latin typeface="Tahoma" pitchFamily="34" charset="0"/>
              </a:rPr>
              <a:t>Cold wave in N Italy</a:t>
            </a:r>
          </a:p>
        </p:txBody>
      </p:sp>
      <p:pic>
        <p:nvPicPr>
          <p:cNvPr id="40" name="Immagine 39"/>
          <p:cNvPicPr>
            <a:picLocks noChangeAspect="1"/>
          </p:cNvPicPr>
          <p:nvPr/>
        </p:nvPicPr>
        <p:blipFill>
          <a:blip r:embed="rId19" cstate="print"/>
          <a:stretch>
            <a:fillRect/>
          </a:stretch>
        </p:blipFill>
        <p:spPr>
          <a:xfrm>
            <a:off x="4166774" y="36422"/>
            <a:ext cx="2525541" cy="1728192"/>
          </a:xfrm>
          <a:prstGeom prst="rect">
            <a:avLst/>
          </a:prstGeom>
          <a:ln w="38100" cmpd="sng">
            <a:noFill/>
            <a:prstDash val="dash"/>
          </a:ln>
        </p:spPr>
      </p:pic>
      <p:sp>
        <p:nvSpPr>
          <p:cNvPr id="41" name="Text Box 29"/>
          <p:cNvSpPr txBox="1">
            <a:spLocks noChangeArrowheads="1"/>
          </p:cNvSpPr>
          <p:nvPr/>
        </p:nvSpPr>
        <p:spPr bwMode="auto">
          <a:xfrm>
            <a:off x="5910808" y="1476400"/>
            <a:ext cx="533400" cy="152400"/>
          </a:xfrm>
          <a:prstGeom prst="rect">
            <a:avLst/>
          </a:prstGeom>
          <a:solidFill>
            <a:srgbClr val="FFFF99"/>
          </a:solidFill>
          <a:ln w="9525">
            <a:noFill/>
            <a:miter lim="800000"/>
            <a:headEnd/>
            <a:tailEnd/>
          </a:ln>
        </p:spPr>
        <p:txBody>
          <a:bodyPr lIns="0" tIns="0" rIns="0" bIns="0">
            <a:spAutoFit/>
          </a:bodyPr>
          <a:lstStyle/>
          <a:p>
            <a:pPr algn="ctr">
              <a:spcBef>
                <a:spcPct val="50000"/>
              </a:spcBef>
            </a:pPr>
            <a:r>
              <a:rPr lang="it-IT" sz="1000" b="1" dirty="0" err="1">
                <a:latin typeface="Tahoma" pitchFamily="34" charset="0"/>
              </a:rPr>
              <a:t>Venice</a:t>
            </a:r>
            <a:endParaRPr lang="it-IT" sz="1000" b="1" dirty="0">
              <a:latin typeface="Tahoma" pitchFamily="34" charset="0"/>
            </a:endParaRPr>
          </a:p>
        </p:txBody>
      </p:sp>
    </p:spTree>
    <p:extLst>
      <p:ext uri="{BB962C8B-B14F-4D97-AF65-F5344CB8AC3E}">
        <p14:creationId xmlns="" xmlns:p14="http://schemas.microsoft.com/office/powerpoint/2010/main" val="892356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zione standard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Presentazione standard1</Template>
  <TotalTime>1504</TotalTime>
  <Words>4030</Words>
  <Application>Microsoft Office PowerPoint</Application>
  <PresentationFormat>Presentazione su schermo (4:3)</PresentationFormat>
  <Paragraphs>411</Paragraphs>
  <Slides>48</Slides>
  <Notes>37</Notes>
  <HiddenSlides>4</HiddenSlides>
  <MMClips>0</MMClips>
  <ScaleCrop>false</ScaleCrop>
  <HeadingPairs>
    <vt:vector size="4" baseType="variant">
      <vt:variant>
        <vt:lpstr>Tema</vt:lpstr>
      </vt:variant>
      <vt:variant>
        <vt:i4>1</vt:i4>
      </vt:variant>
      <vt:variant>
        <vt:lpstr>Titoli diapositive</vt:lpstr>
      </vt:variant>
      <vt:variant>
        <vt:i4>48</vt:i4>
      </vt:variant>
    </vt:vector>
  </HeadingPairs>
  <TitlesOfParts>
    <vt:vector size="49" baseType="lpstr">
      <vt:lpstr>Presentazione standard1</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Francesca</dc:creator>
  <cp:lastModifiedBy>User</cp:lastModifiedBy>
  <cp:revision>134</cp:revision>
  <dcterms:created xsi:type="dcterms:W3CDTF">2012-03-22T14:32:15Z</dcterms:created>
  <dcterms:modified xsi:type="dcterms:W3CDTF">2014-05-27T06:26:33Z</dcterms:modified>
</cp:coreProperties>
</file>