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89" r:id="rId4"/>
    <p:sldId id="328" r:id="rId5"/>
    <p:sldId id="260" r:id="rId6"/>
    <p:sldId id="329" r:id="rId7"/>
    <p:sldId id="327" r:id="rId8"/>
    <p:sldId id="323" r:id="rId9"/>
    <p:sldId id="324" r:id="rId10"/>
    <p:sldId id="325" r:id="rId11"/>
    <p:sldId id="326" r:id="rId12"/>
    <p:sldId id="322" r:id="rId13"/>
    <p:sldId id="281" r:id="rId14"/>
    <p:sldId id="279" r:id="rId15"/>
    <p:sldId id="280" r:id="rId16"/>
    <p:sldId id="263" r:id="rId17"/>
    <p:sldId id="264" r:id="rId18"/>
    <p:sldId id="265" r:id="rId19"/>
    <p:sldId id="266" r:id="rId20"/>
    <p:sldId id="267" r:id="rId21"/>
    <p:sldId id="287" r:id="rId22"/>
    <p:sldId id="288" r:id="rId23"/>
    <p:sldId id="268" r:id="rId24"/>
    <p:sldId id="269" r:id="rId25"/>
    <p:sldId id="282" r:id="rId26"/>
    <p:sldId id="283" r:id="rId27"/>
    <p:sldId id="284" r:id="rId28"/>
    <p:sldId id="285" r:id="rId29"/>
    <p:sldId id="286" r:id="rId30"/>
    <p:sldId id="290" r:id="rId31"/>
    <p:sldId id="306" r:id="rId32"/>
    <p:sldId id="291" r:id="rId33"/>
    <p:sldId id="302" r:id="rId34"/>
    <p:sldId id="303" r:id="rId35"/>
    <p:sldId id="304" r:id="rId36"/>
    <p:sldId id="305" r:id="rId37"/>
    <p:sldId id="307" r:id="rId38"/>
    <p:sldId id="308" r:id="rId39"/>
    <p:sldId id="309" r:id="rId40"/>
    <p:sldId id="292" r:id="rId41"/>
    <p:sldId id="299" r:id="rId42"/>
    <p:sldId id="300" r:id="rId43"/>
    <p:sldId id="301" r:id="rId44"/>
    <p:sldId id="310" r:id="rId45"/>
    <p:sldId id="293" r:id="rId46"/>
    <p:sldId id="294" r:id="rId47"/>
    <p:sldId id="321" r:id="rId48"/>
    <p:sldId id="295" r:id="rId49"/>
    <p:sldId id="314" r:id="rId50"/>
    <p:sldId id="315" r:id="rId51"/>
    <p:sldId id="316" r:id="rId52"/>
    <p:sldId id="317" r:id="rId53"/>
    <p:sldId id="296" r:id="rId54"/>
    <p:sldId id="311" r:id="rId55"/>
    <p:sldId id="318" r:id="rId56"/>
    <p:sldId id="319" r:id="rId57"/>
    <p:sldId id="320" r:id="rId58"/>
    <p:sldId id="313" r:id="rId59"/>
    <p:sldId id="312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29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8.wmf"/><Relationship Id="rId5" Type="http://schemas.openxmlformats.org/officeDocument/2006/relationships/image" Target="../media/image20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1ED51-CF2A-4082-BC63-E95E68D50BCB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C165D-8E05-43DC-BFEC-2EB0EC883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B51D28-362C-4522-BF5E-1470E0AF51B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Extend the scenario where there are many observations, arranged in the vector y, with error covariance R.</a:t>
            </a:r>
          </a:p>
          <a:p>
            <a:pPr eaLnBrk="1" hangingPunct="1"/>
            <a:r>
              <a:rPr lang="en-US" smtClean="0"/>
              <a:t>The background now comes from a model with error covariance B.</a:t>
            </a:r>
          </a:p>
          <a:p>
            <a:pPr eaLnBrk="1" hangingPunct="1"/>
            <a:r>
              <a:rPr lang="en-US" smtClean="0"/>
              <a:t>Instead of obs at a single time, we consider obs from a finite time window.</a:t>
            </a:r>
          </a:p>
          <a:p>
            <a:pPr eaLnBrk="1" hangingPunct="1"/>
            <a:r>
              <a:rPr lang="en-US" smtClean="0"/>
              <a:t>And we seek an analysis that obeys the model equations to some degree; the model solution is controlled by initial and boundary conditions.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B51D28-362C-4522-BF5E-1470E0AF51B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Extend the scenario where there are many observations, arranged in the vector y, with error covariance R.</a:t>
            </a:r>
          </a:p>
          <a:p>
            <a:pPr eaLnBrk="1" hangingPunct="1"/>
            <a:r>
              <a:rPr lang="en-US" smtClean="0"/>
              <a:t>The background now comes from a model with error covariance B.</a:t>
            </a:r>
          </a:p>
          <a:p>
            <a:pPr eaLnBrk="1" hangingPunct="1"/>
            <a:r>
              <a:rPr lang="en-US" smtClean="0"/>
              <a:t>Instead of obs at a single time, we consider obs from a finite time window.</a:t>
            </a:r>
          </a:p>
          <a:p>
            <a:pPr eaLnBrk="1" hangingPunct="1"/>
            <a:r>
              <a:rPr lang="en-US" smtClean="0"/>
              <a:t>And we seek an analysis that obeys the model equations to some degree; the model solution is controlled by initial and boundary conditions.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PDF of biological variables is often closer to lognormal than Gaussian.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 Positive-definite property is preserved in L4DVAR. 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17287A-98A0-E04B-A1A4-A6B4E9BA3394}" type="slidenum">
              <a:rPr lang="en-US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1F07-75F8-4507-84FE-E1BA44D9183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411-6814-4EB9-948C-C16096B8E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1F07-75F8-4507-84FE-E1BA44D9183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411-6814-4EB9-948C-C16096B8E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1F07-75F8-4507-84FE-E1BA44D9183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411-6814-4EB9-948C-C16096B8E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1F07-75F8-4507-84FE-E1BA44D9183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411-6814-4EB9-948C-C16096B8E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1F07-75F8-4507-84FE-E1BA44D9183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411-6814-4EB9-948C-C16096B8E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1F07-75F8-4507-84FE-E1BA44D9183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411-6814-4EB9-948C-C16096B8E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1F07-75F8-4507-84FE-E1BA44D9183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411-6814-4EB9-948C-C16096B8E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1F07-75F8-4507-84FE-E1BA44D9183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411-6814-4EB9-948C-C16096B8E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1F07-75F8-4507-84FE-E1BA44D9183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411-6814-4EB9-948C-C16096B8E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1F07-75F8-4507-84FE-E1BA44D9183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411-6814-4EB9-948C-C16096B8E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1F07-75F8-4507-84FE-E1BA44D9183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411-6814-4EB9-948C-C16096B8E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41F07-75F8-4507-84FE-E1BA44D9183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D9411-6814-4EB9-948C-C16096B8E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5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jpeg"/><Relationship Id="rId9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7.bin"/><Relationship Id="rId2" Type="http://schemas.openxmlformats.org/officeDocument/2006/relationships/tags" Target="../tags/tag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6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2" Type="http://schemas.openxmlformats.org/officeDocument/2006/relationships/tags" Target="../tags/tag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3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40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4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63.png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47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50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ROMS 4D-Var: Past, Present &amp; Future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Andy Moore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UC Santa Cruz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er_hern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ts_with_bott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3400" y="-76200"/>
            <a:ext cx="10591455" cy="7106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213" y="-231775"/>
            <a:ext cx="9269413" cy="7242175"/>
          </a:xfrm>
          <a:prstGeom prst="rect">
            <a:avLst/>
          </a:prstGeom>
          <a:noFill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90801" y="268288"/>
            <a:ext cx="57640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Regions where ROMS 4D-Var has been used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2057400"/>
            <a:ext cx="457200" cy="381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5800" y="1676400"/>
            <a:ext cx="762000" cy="381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891420">
            <a:off x="5966748" y="2283292"/>
            <a:ext cx="990600" cy="5429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19800" y="1828800"/>
            <a:ext cx="2819400" cy="1752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77000" y="2057400"/>
            <a:ext cx="304800" cy="304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48400" y="2133600"/>
            <a:ext cx="457200" cy="381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7200" y="1600200"/>
            <a:ext cx="457200" cy="381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19600" y="2286000"/>
            <a:ext cx="457200" cy="381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0" y="2438400"/>
            <a:ext cx="457200" cy="381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43200" y="2819400"/>
            <a:ext cx="533400" cy="381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62800" y="3276600"/>
            <a:ext cx="457200" cy="381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15200" y="3124200"/>
            <a:ext cx="457200" cy="381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05800" y="2286000"/>
            <a:ext cx="228600" cy="228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52800" y="3352800"/>
            <a:ext cx="457200" cy="381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sc2-mod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828800"/>
            <a:ext cx="27813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4450" y="1814513"/>
            <a:ext cx="2495550" cy="2300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620131" y="152400"/>
            <a:ext cx="39212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u="sng" dirty="0"/>
              <a:t>Data Assimilation</a:t>
            </a:r>
          </a:p>
        </p:txBody>
      </p:sp>
      <p:sp>
        <p:nvSpPr>
          <p:cNvPr id="1030" name="AutoShape 6"/>
          <p:cNvSpPr>
            <a:spLocks/>
          </p:cNvSpPr>
          <p:nvPr/>
        </p:nvSpPr>
        <p:spPr bwMode="auto">
          <a:xfrm>
            <a:off x="1066800" y="2362200"/>
            <a:ext cx="228600" cy="1676400"/>
          </a:xfrm>
          <a:prstGeom prst="leftBrace">
            <a:avLst>
              <a:gd name="adj1" fmla="val 61111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76200" y="2754313"/>
            <a:ext cx="1119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b</a:t>
            </a:r>
            <a:r>
              <a:rPr lang="en-US" sz="2000" b="1" baseline="-25000"/>
              <a:t>b</a:t>
            </a:r>
            <a:r>
              <a:rPr lang="en-US" sz="2000" b="1"/>
              <a:t>(t), B</a:t>
            </a:r>
            <a:r>
              <a:rPr lang="en-US" sz="2000" b="1" baseline="-25000"/>
              <a:t>b</a:t>
            </a:r>
            <a:endParaRPr lang="en-US" sz="2000" b="1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2376488" y="1676400"/>
            <a:ext cx="976312" cy="152400"/>
          </a:xfrm>
          <a:prstGeom prst="rightArrow">
            <a:avLst>
              <a:gd name="adj1" fmla="val 50000"/>
              <a:gd name="adj2" fmla="val 16015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162050" y="1447800"/>
            <a:ext cx="117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</a:t>
            </a:r>
            <a:r>
              <a:rPr lang="en-US" sz="2400" b="1" baseline="-25000"/>
              <a:t>b</a:t>
            </a:r>
            <a:r>
              <a:rPr lang="en-US" sz="2400" b="1"/>
              <a:t>(t), B</a:t>
            </a:r>
            <a:r>
              <a:rPr lang="en-US" sz="2400" b="1" baseline="-25000"/>
              <a:t>f</a:t>
            </a:r>
            <a:endParaRPr lang="en-US" sz="2400" b="1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752600" y="4267200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x</a:t>
            </a:r>
            <a:r>
              <a:rPr lang="en-US" sz="2400" b="1" baseline="-25000"/>
              <a:t>b</a:t>
            </a:r>
            <a:r>
              <a:rPr lang="en-US" sz="2400" b="1"/>
              <a:t>(0), B</a:t>
            </a:r>
            <a:r>
              <a:rPr lang="en-US" sz="2400" b="1" baseline="-25000"/>
              <a:t>x</a:t>
            </a:r>
            <a:endParaRPr lang="en-US" sz="2400" b="1"/>
          </a:p>
        </p:txBody>
      </p:sp>
      <p:sp>
        <p:nvSpPr>
          <p:cNvPr id="1037" name="Text Box 30"/>
          <p:cNvSpPr txBox="1">
            <a:spLocks noChangeArrowheads="1"/>
          </p:cNvSpPr>
          <p:nvPr/>
        </p:nvSpPr>
        <p:spPr bwMode="auto">
          <a:xfrm>
            <a:off x="2178050" y="3595688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ROMS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904030" y="1000780"/>
            <a:ext cx="1152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Model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5239016" y="995442"/>
            <a:ext cx="2152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Observations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grpSp>
        <p:nvGrpSpPr>
          <p:cNvPr id="2" name="Group 41"/>
          <p:cNvGrpSpPr/>
          <p:nvPr/>
        </p:nvGrpSpPr>
        <p:grpSpPr>
          <a:xfrm>
            <a:off x="617166" y="4608493"/>
            <a:ext cx="7564696" cy="1424702"/>
            <a:chOff x="617166" y="4608493"/>
            <a:chExt cx="7564696" cy="1424702"/>
          </a:xfrm>
        </p:grpSpPr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>
              <a:off x="4790934" y="4608493"/>
              <a:ext cx="3390928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Incomplete picture of</a:t>
              </a:r>
            </a:p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the real ocean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617166" y="4648200"/>
              <a:ext cx="3687484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A  complete picture but</a:t>
              </a:r>
            </a:p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subject to errors and</a:t>
              </a:r>
            </a:p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uncertainties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40"/>
          <p:cNvGrpSpPr/>
          <p:nvPr/>
        </p:nvGrpSpPr>
        <p:grpSpPr>
          <a:xfrm>
            <a:off x="1553484" y="2133600"/>
            <a:ext cx="5955516" cy="4343400"/>
            <a:chOff x="1553484" y="2133600"/>
            <a:chExt cx="5955516" cy="4343400"/>
          </a:xfrm>
        </p:grpSpPr>
        <p:sp>
          <p:nvSpPr>
            <p:cNvPr id="1038" name="Text Box 31"/>
            <p:cNvSpPr txBox="1">
              <a:spLocks noChangeArrowheads="1"/>
            </p:cNvSpPr>
            <p:nvPr/>
          </p:nvSpPr>
          <p:spPr bwMode="auto">
            <a:xfrm>
              <a:off x="1553484" y="2438400"/>
              <a:ext cx="142058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i="1" dirty="0">
                  <a:solidFill>
                    <a:schemeClr val="accent2"/>
                  </a:solidFill>
                </a:rPr>
                <a:t>Prior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04576" y="2133600"/>
              <a:ext cx="69602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 smtClean="0"/>
                <a:t>+</a:t>
              </a:r>
              <a:endParaRPr lang="en-US" sz="8000" dirty="0"/>
            </a:p>
          </p:txBody>
        </p:sp>
        <p:sp>
          <p:nvSpPr>
            <p:cNvPr id="37" name="Down Arrow 36"/>
            <p:cNvSpPr/>
            <p:nvPr/>
          </p:nvSpPr>
          <p:spPr>
            <a:xfrm>
              <a:off x="4191000" y="3593592"/>
              <a:ext cx="484632" cy="181660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 Box 31"/>
            <p:cNvSpPr txBox="1">
              <a:spLocks noChangeArrowheads="1"/>
            </p:cNvSpPr>
            <p:nvPr/>
          </p:nvSpPr>
          <p:spPr bwMode="auto">
            <a:xfrm>
              <a:off x="3154290" y="5646003"/>
              <a:ext cx="248164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i="1" dirty="0" smtClean="0">
                  <a:solidFill>
                    <a:schemeClr val="accent2"/>
                  </a:solidFill>
                </a:rPr>
                <a:t>Posterior</a:t>
              </a:r>
              <a:endParaRPr lang="en-US" sz="4800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1623299" y="4800600"/>
              <a:ext cx="256339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err="1" smtClean="0"/>
                <a:t>Bayes</a:t>
              </a:r>
              <a:r>
                <a:rPr lang="en-US" sz="2800" b="1" dirty="0" smtClean="0"/>
                <a:t>’ Theorem</a:t>
              </a:r>
              <a:endParaRPr lang="en-US" sz="2800" b="1" dirty="0"/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4710413" y="4800600"/>
              <a:ext cx="27985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/>
                <a:t>Data Assimilation</a:t>
              </a:r>
              <a:endParaRPr lang="en-US" sz="2800" b="1" dirty="0"/>
            </a:p>
          </p:txBody>
        </p:sp>
      </p:grpSp>
      <p:pic>
        <p:nvPicPr>
          <p:cNvPr id="23" name="Picture 12" descr="jan2010_sst_pr"/>
          <p:cNvPicPr>
            <a:picLocks noChangeAspect="1" noChangeArrowheads="1"/>
          </p:cNvPicPr>
          <p:nvPr/>
        </p:nvPicPr>
        <p:blipFill>
          <a:blip r:embed="rId6" cstate="print"/>
          <a:srcRect r="12624"/>
          <a:stretch>
            <a:fillRect/>
          </a:stretch>
        </p:blipFill>
        <p:spPr bwMode="auto">
          <a:xfrm>
            <a:off x="914400" y="1484312"/>
            <a:ext cx="2971800" cy="500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 descr="jan2010_sst_obs"/>
          <p:cNvPicPr>
            <a:picLocks noChangeAspect="1" noChangeArrowheads="1"/>
          </p:cNvPicPr>
          <p:nvPr/>
        </p:nvPicPr>
        <p:blipFill>
          <a:blip r:embed="rId7" cstate="print"/>
          <a:srcRect r="12624"/>
          <a:stretch>
            <a:fillRect/>
          </a:stretch>
        </p:blipFill>
        <p:spPr bwMode="auto">
          <a:xfrm>
            <a:off x="5029200" y="1447800"/>
            <a:ext cx="2971800" cy="503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53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sc2-mod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828800"/>
            <a:ext cx="27813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4450" y="1814513"/>
            <a:ext cx="2495550" cy="2300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620136" y="152400"/>
            <a:ext cx="39212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u="sng" dirty="0" smtClean="0"/>
              <a:t>Data Assimilation</a:t>
            </a:r>
            <a:endParaRPr lang="en-US" sz="4000" b="1" u="sng" dirty="0"/>
          </a:p>
        </p:txBody>
      </p:sp>
      <p:sp>
        <p:nvSpPr>
          <p:cNvPr id="1030" name="AutoShape 6"/>
          <p:cNvSpPr>
            <a:spLocks/>
          </p:cNvSpPr>
          <p:nvPr/>
        </p:nvSpPr>
        <p:spPr bwMode="auto">
          <a:xfrm>
            <a:off x="1066800" y="2362200"/>
            <a:ext cx="228600" cy="1676400"/>
          </a:xfrm>
          <a:prstGeom prst="leftBrace">
            <a:avLst>
              <a:gd name="adj1" fmla="val 61111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76200" y="2754313"/>
            <a:ext cx="1119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b</a:t>
            </a:r>
            <a:r>
              <a:rPr lang="en-US" sz="2000" b="1" baseline="-25000" dirty="0"/>
              <a:t>b</a:t>
            </a:r>
            <a:r>
              <a:rPr lang="en-US" sz="2000" b="1" dirty="0"/>
              <a:t>(t), B</a:t>
            </a:r>
            <a:r>
              <a:rPr lang="en-US" sz="2000" b="1" baseline="-25000" dirty="0"/>
              <a:t>b</a:t>
            </a:r>
            <a:endParaRPr lang="en-US" sz="2000" b="1" dirty="0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2376488" y="1676400"/>
            <a:ext cx="976312" cy="152400"/>
          </a:xfrm>
          <a:prstGeom prst="rightArrow">
            <a:avLst>
              <a:gd name="adj1" fmla="val 50000"/>
              <a:gd name="adj2" fmla="val 16015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162050" y="1447800"/>
            <a:ext cx="117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</a:t>
            </a:r>
            <a:r>
              <a:rPr lang="en-US" sz="2400" b="1" baseline="-25000"/>
              <a:t>b</a:t>
            </a:r>
            <a:r>
              <a:rPr lang="en-US" sz="2400" b="1"/>
              <a:t>(t), B</a:t>
            </a:r>
            <a:r>
              <a:rPr lang="en-US" sz="2400" b="1" baseline="-25000"/>
              <a:t>f</a:t>
            </a:r>
            <a:endParaRPr lang="en-US" sz="2400" b="1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752600" y="4267200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x</a:t>
            </a:r>
            <a:r>
              <a:rPr lang="en-US" sz="2400" b="1" baseline="-25000"/>
              <a:t>b</a:t>
            </a:r>
            <a:r>
              <a:rPr lang="en-US" sz="2400" b="1"/>
              <a:t>(0), B</a:t>
            </a:r>
            <a:r>
              <a:rPr lang="en-US" sz="2400" b="1" baseline="-25000"/>
              <a:t>x</a:t>
            </a:r>
            <a:endParaRPr lang="en-US" sz="2400" b="1"/>
          </a:p>
        </p:txBody>
      </p:sp>
      <p:sp>
        <p:nvSpPr>
          <p:cNvPr id="1037" name="Text Box 30"/>
          <p:cNvSpPr txBox="1">
            <a:spLocks noChangeArrowheads="1"/>
          </p:cNvSpPr>
          <p:nvPr/>
        </p:nvSpPr>
        <p:spPr bwMode="auto">
          <a:xfrm>
            <a:off x="2178050" y="3595688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ROMS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904030" y="1000780"/>
            <a:ext cx="1152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Model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5239016" y="995442"/>
            <a:ext cx="2152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Observations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1553484" y="2438400"/>
            <a:ext cx="14205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800" b="1" i="1" dirty="0">
                <a:solidFill>
                  <a:schemeClr val="accent2"/>
                </a:solidFill>
              </a:rPr>
              <a:t>Prior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04576" y="2133600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+</a:t>
            </a:r>
            <a:endParaRPr lang="en-US" sz="8000" dirty="0"/>
          </a:p>
        </p:txBody>
      </p:sp>
      <p:graphicFrame>
        <p:nvGraphicFramePr>
          <p:cNvPr id="34821" name="Object 3"/>
          <p:cNvGraphicFramePr>
            <a:graphicFrameLocks noChangeAspect="1"/>
          </p:cNvGraphicFramePr>
          <p:nvPr/>
        </p:nvGraphicFramePr>
        <p:xfrm>
          <a:off x="898525" y="5181600"/>
          <a:ext cx="1539875" cy="1600200"/>
        </p:xfrm>
        <a:graphic>
          <a:graphicData uri="http://schemas.openxmlformats.org/presentationml/2006/ole">
            <p:oleObj spid="_x0000_s12290" name="Equation" r:id="rId6" imgW="685800" imgH="711000" progId="Equation.DSMT4">
              <p:embed/>
            </p:oleObj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76200" y="4724400"/>
            <a:ext cx="2999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control vector:</a:t>
            </a:r>
            <a:endParaRPr lang="en-US" sz="2800" b="1" dirty="0"/>
          </a:p>
        </p:txBody>
      </p:sp>
      <p:graphicFrame>
        <p:nvGraphicFramePr>
          <p:cNvPr id="163844" name="Object 4"/>
          <p:cNvGraphicFramePr>
            <a:graphicFrameLocks noChangeAspect="1"/>
          </p:cNvGraphicFramePr>
          <p:nvPr/>
        </p:nvGraphicFramePr>
        <p:xfrm>
          <a:off x="5334000" y="5257800"/>
          <a:ext cx="2794000" cy="1600200"/>
        </p:xfrm>
        <a:graphic>
          <a:graphicData uri="http://schemas.openxmlformats.org/presentationml/2006/ole">
            <p:oleObj spid="_x0000_s12291" name="Equation" r:id="rId7" imgW="1244520" imgH="71100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54117" y="4724400"/>
            <a:ext cx="3524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Prior</a:t>
            </a:r>
            <a:r>
              <a:rPr lang="en-US" sz="2800" b="1" dirty="0" smtClean="0"/>
              <a:t> error covariance:</a:t>
            </a:r>
            <a:endParaRPr lang="en-US" sz="2800" b="1" i="1" dirty="0"/>
          </a:p>
        </p:txBody>
      </p:sp>
    </p:spTree>
  </p:cSld>
  <p:clrMapOvr>
    <a:masterClrMapping/>
  </p:clrMapOvr>
  <p:transition advTm="535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Text Box 2"/>
          <p:cNvSpPr txBox="1">
            <a:spLocks noChangeArrowheads="1"/>
          </p:cNvSpPr>
          <p:nvPr/>
        </p:nvSpPr>
        <p:spPr bwMode="auto">
          <a:xfrm>
            <a:off x="1101882" y="280988"/>
            <a:ext cx="69672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u="sng" dirty="0"/>
              <a:t>Maximum Likelihood </a:t>
            </a:r>
            <a:r>
              <a:rPr lang="en-US" sz="3200" b="1" u="sng" dirty="0" smtClean="0"/>
              <a:t>Estimate &amp; 4D-Var</a:t>
            </a:r>
            <a:endParaRPr lang="en-US" sz="3200" b="1" u="sng" dirty="0"/>
          </a:p>
        </p:txBody>
      </p:sp>
      <p:pic>
        <p:nvPicPr>
          <p:cNvPr id="34824" name="Picture 17" descr="normal_pdf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447800"/>
            <a:ext cx="4376738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810" name="Object 2"/>
          <p:cNvGraphicFramePr>
            <a:graphicFrameLocks noChangeAspect="1"/>
          </p:cNvGraphicFramePr>
          <p:nvPr/>
        </p:nvGraphicFramePr>
        <p:xfrm>
          <a:off x="5586413" y="1981200"/>
          <a:ext cx="3206750" cy="749300"/>
        </p:xfrm>
        <a:graphic>
          <a:graphicData uri="http://schemas.openxmlformats.org/presentationml/2006/ole">
            <p:oleObj spid="_x0000_s13314" name="Equation" r:id="rId5" imgW="1193760" imgH="279360" progId="Equation.DSMT4">
              <p:embed/>
            </p:oleObj>
          </a:graphicData>
        </a:graphic>
      </p:graphicFrame>
      <p:graphicFrame>
        <p:nvGraphicFramePr>
          <p:cNvPr id="34819" name="Object 19"/>
          <p:cNvGraphicFramePr>
            <a:graphicFrameLocks noChangeAspect="1"/>
          </p:cNvGraphicFramePr>
          <p:nvPr/>
        </p:nvGraphicFramePr>
        <p:xfrm>
          <a:off x="3902075" y="4191000"/>
          <a:ext cx="444500" cy="612775"/>
        </p:xfrm>
        <a:graphic>
          <a:graphicData uri="http://schemas.openxmlformats.org/presentationml/2006/ole">
            <p:oleObj spid="_x0000_s13315" name="Equation" r:id="rId6" imgW="164880" imgH="228600" progId="Equation.DSMT4">
              <p:embed/>
            </p:oleObj>
          </a:graphicData>
        </a:graphic>
      </p:graphicFrame>
      <p:graphicFrame>
        <p:nvGraphicFramePr>
          <p:cNvPr id="34820" name="Object 20"/>
          <p:cNvGraphicFramePr>
            <a:graphicFrameLocks noChangeAspect="1"/>
          </p:cNvGraphicFramePr>
          <p:nvPr/>
        </p:nvGraphicFramePr>
        <p:xfrm>
          <a:off x="6364288" y="4114800"/>
          <a:ext cx="341312" cy="339725"/>
        </p:xfrm>
        <a:graphic>
          <a:graphicData uri="http://schemas.openxmlformats.org/presentationml/2006/ole">
            <p:oleObj spid="_x0000_s13316" name="Equation" r:id="rId7" imgW="126720" imgH="126720" progId="Equation.DSMT4">
              <p:embed/>
            </p:oleObj>
          </a:graphicData>
        </a:graphic>
      </p:graphicFrame>
      <p:graphicFrame>
        <p:nvGraphicFramePr>
          <p:cNvPr id="34821" name="Object 21"/>
          <p:cNvGraphicFramePr>
            <a:graphicFrameLocks noChangeAspect="1"/>
          </p:cNvGraphicFramePr>
          <p:nvPr/>
        </p:nvGraphicFramePr>
        <p:xfrm>
          <a:off x="614363" y="2209800"/>
          <a:ext cx="1031875" cy="596900"/>
        </p:xfrm>
        <a:graphic>
          <a:graphicData uri="http://schemas.openxmlformats.org/presentationml/2006/ole">
            <p:oleObj spid="_x0000_s13317" name="Equation" r:id="rId8" imgW="482400" imgH="279360" progId="Equation.DSMT4">
              <p:embed/>
            </p:oleObj>
          </a:graphicData>
        </a:graphic>
      </p:graphicFrame>
      <p:sp>
        <p:nvSpPr>
          <p:cNvPr id="34827" name="TextBox 2"/>
          <p:cNvSpPr txBox="1">
            <a:spLocks noChangeArrowheads="1"/>
          </p:cNvSpPr>
          <p:nvPr/>
        </p:nvSpPr>
        <p:spPr bwMode="auto">
          <a:xfrm>
            <a:off x="396875" y="1885950"/>
            <a:ext cx="1508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Probability</a:t>
            </a:r>
          </a:p>
        </p:txBody>
      </p:sp>
      <p:grpSp>
        <p:nvGrpSpPr>
          <p:cNvPr id="2" name="Group 36"/>
          <p:cNvGrpSpPr/>
          <p:nvPr/>
        </p:nvGrpSpPr>
        <p:grpSpPr>
          <a:xfrm>
            <a:off x="330200" y="5081588"/>
            <a:ext cx="8545513" cy="1776412"/>
            <a:chOff x="330200" y="4852988"/>
            <a:chExt cx="8545513" cy="1776412"/>
          </a:xfrm>
        </p:grpSpPr>
        <p:graphicFrame>
          <p:nvGraphicFramePr>
            <p:cNvPr id="18" name="Object 3"/>
            <p:cNvGraphicFramePr>
              <a:graphicFrameLocks noChangeAspect="1"/>
            </p:cNvGraphicFramePr>
            <p:nvPr/>
          </p:nvGraphicFramePr>
          <p:xfrm>
            <a:off x="330200" y="4852988"/>
            <a:ext cx="8545513" cy="717550"/>
          </p:xfrm>
          <a:graphic>
            <a:graphicData uri="http://schemas.openxmlformats.org/presentationml/2006/ole">
              <p:oleObj spid="_x0000_s13318" name="Equation" r:id="rId9" imgW="3327120" imgH="279360" progId="Equation.DSMT4">
                <p:embed/>
              </p:oleObj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1371600" y="5798403"/>
              <a:ext cx="5966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0000FF"/>
                  </a:solidFill>
                </a:rPr>
                <a:t>Prior</a:t>
              </a:r>
              <a:endParaRPr lang="en-US" sz="1600" b="1" i="1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09800" y="5798403"/>
              <a:ext cx="6110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FF0000"/>
                  </a:solidFill>
                </a:rPr>
                <a:t>Prior</a:t>
              </a:r>
            </a:p>
            <a:p>
              <a:pPr algn="ctr"/>
              <a:r>
                <a:rPr lang="en-US" sz="1600" b="1" i="1" dirty="0" smtClean="0">
                  <a:solidFill>
                    <a:srgbClr val="FF0000"/>
                  </a:solidFill>
                </a:rPr>
                <a:t>error</a:t>
              </a:r>
            </a:p>
            <a:p>
              <a:pPr algn="ctr"/>
              <a:r>
                <a:rPr lang="en-US" sz="1600" b="1" i="1" dirty="0" err="1" smtClean="0">
                  <a:solidFill>
                    <a:srgbClr val="FF0000"/>
                  </a:solidFill>
                </a:rPr>
                <a:t>cov</a:t>
              </a:r>
              <a:r>
                <a:rPr lang="en-US" sz="1600" b="1" i="1" dirty="0" smtClean="0">
                  <a:solidFill>
                    <a:srgbClr val="FF0000"/>
                  </a:solidFill>
                </a:rPr>
                <a:t>.</a:t>
              </a:r>
              <a:endParaRPr lang="en-US" sz="16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00800" y="5798403"/>
              <a:ext cx="6110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i="1" dirty="0" err="1" smtClean="0"/>
                <a:t>Obs</a:t>
              </a:r>
              <a:endParaRPr lang="en-US" sz="1600" b="1" i="1" dirty="0" smtClean="0"/>
            </a:p>
            <a:p>
              <a:pPr algn="ctr"/>
              <a:r>
                <a:rPr lang="en-US" sz="1600" b="1" i="1" dirty="0" smtClean="0"/>
                <a:t>error</a:t>
              </a:r>
            </a:p>
            <a:p>
              <a:pPr algn="ctr"/>
              <a:r>
                <a:rPr lang="en-US" sz="1600" b="1" i="1" dirty="0" err="1" smtClean="0"/>
                <a:t>cov</a:t>
              </a:r>
              <a:r>
                <a:rPr lang="en-US" sz="1600" b="1" i="1" dirty="0" smtClean="0"/>
                <a:t>.</a:t>
              </a:r>
              <a:endParaRPr lang="en-US" sz="1600" b="1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66147" y="5798403"/>
              <a:ext cx="510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err="1" smtClean="0">
                  <a:solidFill>
                    <a:srgbClr val="00B050"/>
                  </a:solidFill>
                </a:rPr>
                <a:t>Obs</a:t>
              </a:r>
              <a:endParaRPr lang="en-US" sz="1600" b="1" i="1" dirty="0">
                <a:solidFill>
                  <a:srgbClr val="00B05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53000" y="5798403"/>
              <a:ext cx="9342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i="1" dirty="0" err="1" smtClean="0">
                  <a:solidFill>
                    <a:srgbClr val="7030A0"/>
                  </a:solidFill>
                </a:rPr>
                <a:t>Obs</a:t>
              </a:r>
              <a:endParaRPr lang="en-US" sz="1600" b="1" i="1" dirty="0" smtClean="0">
                <a:solidFill>
                  <a:srgbClr val="7030A0"/>
                </a:solidFill>
              </a:endParaRPr>
            </a:p>
            <a:p>
              <a:pPr algn="ctr"/>
              <a:r>
                <a:rPr lang="en-US" sz="1600" b="1" i="1" dirty="0" smtClean="0">
                  <a:solidFill>
                    <a:srgbClr val="7030A0"/>
                  </a:solidFill>
                </a:rPr>
                <a:t>operator</a:t>
              </a:r>
              <a:endParaRPr lang="en-US" sz="1600" b="1" i="1" dirty="0">
                <a:solidFill>
                  <a:srgbClr val="7030A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1676400" y="5569803"/>
              <a:ext cx="0" cy="2286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438400" y="5569803"/>
              <a:ext cx="0" cy="2286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707065" y="5569803"/>
              <a:ext cx="0" cy="2286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657985" y="5569803"/>
              <a:ext cx="0" cy="2286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5334000" y="5569803"/>
              <a:ext cx="0" cy="2286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76200" y="4495800"/>
            <a:ext cx="3231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The cost function:</a:t>
            </a:r>
            <a:endParaRPr lang="en-US" sz="3200" b="1" dirty="0"/>
          </a:p>
        </p:txBody>
      </p:sp>
      <p:grpSp>
        <p:nvGrpSpPr>
          <p:cNvPr id="3" name="Group 36"/>
          <p:cNvGrpSpPr/>
          <p:nvPr/>
        </p:nvGrpSpPr>
        <p:grpSpPr>
          <a:xfrm>
            <a:off x="4419600" y="228600"/>
            <a:ext cx="4572000" cy="3987463"/>
            <a:chOff x="4419600" y="228600"/>
            <a:chExt cx="4572000" cy="3987463"/>
          </a:xfrm>
        </p:grpSpPr>
        <p:grpSp>
          <p:nvGrpSpPr>
            <p:cNvPr id="4" name="Group 33"/>
            <p:cNvGrpSpPr/>
            <p:nvPr/>
          </p:nvGrpSpPr>
          <p:grpSpPr>
            <a:xfrm>
              <a:off x="6705600" y="228600"/>
              <a:ext cx="2286000" cy="3987463"/>
              <a:chOff x="6705600" y="228600"/>
              <a:chExt cx="2286000" cy="3987463"/>
            </a:xfrm>
          </p:grpSpPr>
          <p:grpSp>
            <p:nvGrpSpPr>
              <p:cNvPr id="5" name="Group 31"/>
              <p:cNvGrpSpPr/>
              <p:nvPr/>
            </p:nvGrpSpPr>
            <p:grpSpPr>
              <a:xfrm>
                <a:off x="6811003" y="2602992"/>
                <a:ext cx="2180597" cy="1613071"/>
                <a:chOff x="6811003" y="2602992"/>
                <a:chExt cx="2180597" cy="1613071"/>
              </a:xfrm>
            </p:grpSpPr>
            <p:sp>
              <p:nvSpPr>
                <p:cNvPr id="28" name="Down Arrow 27"/>
                <p:cNvSpPr/>
                <p:nvPr/>
              </p:nvSpPr>
              <p:spPr>
                <a:xfrm>
                  <a:off x="7696200" y="2602992"/>
                  <a:ext cx="228600" cy="597408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6811003" y="3200400"/>
                  <a:ext cx="2180597" cy="10156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 dirty="0" smtClean="0">
                      <a:solidFill>
                        <a:srgbClr val="FF0000"/>
                      </a:solidFill>
                    </a:rPr>
                    <a:t>Maximize </a:t>
                  </a:r>
                  <a:r>
                    <a:rPr lang="en-US" sz="2000" i="1" dirty="0" smtClean="0">
                      <a:solidFill>
                        <a:srgbClr val="FF0000"/>
                      </a:solidFill>
                    </a:rPr>
                    <a:t>P</a:t>
                  </a:r>
                  <a:r>
                    <a:rPr lang="en-US" sz="2000" dirty="0" smtClean="0">
                      <a:solidFill>
                        <a:srgbClr val="FF0000"/>
                      </a:solidFill>
                    </a:rPr>
                    <a:t>(</a:t>
                  </a:r>
                  <a:r>
                    <a:rPr lang="en-US" sz="2000" b="1" dirty="0" err="1" smtClean="0">
                      <a:solidFill>
                        <a:srgbClr val="FF0000"/>
                      </a:solidFill>
                    </a:rPr>
                    <a:t>z</a:t>
                  </a:r>
                  <a:r>
                    <a:rPr lang="en-US" sz="2000" dirty="0" err="1" smtClean="0">
                      <a:solidFill>
                        <a:srgbClr val="FF0000"/>
                      </a:solidFill>
                    </a:rPr>
                    <a:t>|</a:t>
                  </a:r>
                  <a:r>
                    <a:rPr lang="en-US" sz="2000" b="1" dirty="0" err="1" smtClean="0">
                      <a:solidFill>
                        <a:srgbClr val="FF0000"/>
                      </a:solidFill>
                    </a:rPr>
                    <a:t>y</a:t>
                  </a:r>
                  <a:r>
                    <a:rPr lang="en-US" sz="2000" dirty="0" smtClean="0">
                      <a:solidFill>
                        <a:srgbClr val="FF0000"/>
                      </a:solidFill>
                    </a:rPr>
                    <a:t>) by</a:t>
                  </a:r>
                </a:p>
                <a:p>
                  <a:pPr algn="ctr"/>
                  <a:r>
                    <a:rPr lang="en-US" sz="2000" dirty="0" smtClean="0">
                      <a:solidFill>
                        <a:srgbClr val="FF0000"/>
                      </a:solidFill>
                    </a:rPr>
                    <a:t>minimizing </a:t>
                  </a:r>
                  <a:r>
                    <a:rPr lang="en-US" sz="2000" i="1" dirty="0" smtClean="0">
                      <a:solidFill>
                        <a:srgbClr val="FF0000"/>
                      </a:solidFill>
                    </a:rPr>
                    <a:t>J </a:t>
                  </a:r>
                  <a:r>
                    <a:rPr lang="en-US" sz="2000" dirty="0" smtClean="0">
                      <a:solidFill>
                        <a:srgbClr val="FF0000"/>
                      </a:solidFill>
                    </a:rPr>
                    <a:t>using</a:t>
                  </a:r>
                </a:p>
                <a:p>
                  <a:pPr algn="ctr"/>
                  <a:r>
                    <a:rPr lang="en-US" sz="2000" dirty="0" err="1" smtClean="0">
                      <a:solidFill>
                        <a:srgbClr val="FF0000"/>
                      </a:solidFill>
                    </a:rPr>
                    <a:t>variational</a:t>
                  </a:r>
                  <a:r>
                    <a:rPr lang="en-US" sz="2000" dirty="0" smtClean="0">
                      <a:solidFill>
                        <a:srgbClr val="FF0000"/>
                      </a:solidFill>
                    </a:rPr>
                    <a:t> calculus</a:t>
                  </a:r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6705600" y="228600"/>
                <a:ext cx="1371600" cy="685800"/>
              </a:xfrm>
              <a:prstGeom prst="rect">
                <a:avLst/>
              </a:prstGeom>
              <a:noFill/>
              <a:ln w="412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>
            <a:xfrm flipH="1" flipV="1">
              <a:off x="4419600" y="2743200"/>
              <a:ext cx="2362200" cy="609600"/>
            </a:xfrm>
            <a:prstGeom prst="straightConnector1">
              <a:avLst/>
            </a:prstGeom>
            <a:ln w="666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058988" y="280988"/>
            <a:ext cx="5054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/>
              <a:t>Notation &amp; Nomenclature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27063" y="990600"/>
          <a:ext cx="1382712" cy="3111500"/>
        </p:xfrm>
        <a:graphic>
          <a:graphicData uri="http://schemas.openxmlformats.org/presentationml/2006/ole">
            <p:oleObj spid="_x0000_s1026" name="Equation" r:id="rId3" imgW="507960" imgH="1143000" progId="Equation.DSMT4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273300" y="1301750"/>
          <a:ext cx="1833563" cy="2489200"/>
        </p:xfrm>
        <a:graphic>
          <a:graphicData uri="http://schemas.openxmlformats.org/presentationml/2006/ole">
            <p:oleObj spid="_x0000_s1027" name="Equation" r:id="rId4" imgW="672840" imgH="914400" progId="Equation.DSMT4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4311650" y="1262063"/>
          <a:ext cx="1625600" cy="2557462"/>
        </p:xfrm>
        <a:graphic>
          <a:graphicData uri="http://schemas.openxmlformats.org/presentationml/2006/ole">
            <p:oleObj spid="_x0000_s1028" name="Equation" r:id="rId5" imgW="596880" imgH="939600" progId="Equation.DSMT4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6081713" y="2152650"/>
          <a:ext cx="2733675" cy="760413"/>
        </p:xfrm>
        <a:graphic>
          <a:graphicData uri="http://schemas.openxmlformats.org/presentationml/2006/ole">
            <p:oleObj spid="_x0000_s1029" name="Equation" r:id="rId6" imgW="1002960" imgH="279360" progId="Equation.DSMT4">
              <p:embed/>
            </p:oleObj>
          </a:graphicData>
        </a:graphic>
      </p:graphicFrame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165225" y="4151313"/>
            <a:ext cx="86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State</a:t>
            </a:r>
          </a:p>
          <a:p>
            <a:pPr algn="ctr"/>
            <a:r>
              <a:rPr lang="en-US" b="1">
                <a:solidFill>
                  <a:schemeClr val="accent2"/>
                </a:solidFill>
              </a:rPr>
              <a:t>vector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952750" y="4159250"/>
            <a:ext cx="99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3300"/>
                </a:solidFill>
              </a:rPr>
              <a:t>Control</a:t>
            </a:r>
          </a:p>
          <a:p>
            <a:pPr algn="ctr"/>
            <a:r>
              <a:rPr lang="en-US" b="1">
                <a:solidFill>
                  <a:srgbClr val="FF3300"/>
                </a:solidFill>
              </a:rPr>
              <a:t>vector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597400" y="4159250"/>
            <a:ext cx="151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9900"/>
                </a:solidFill>
              </a:rPr>
              <a:t>Observation</a:t>
            </a:r>
          </a:p>
          <a:p>
            <a:pPr algn="ctr"/>
            <a:r>
              <a:rPr lang="en-US" b="1">
                <a:solidFill>
                  <a:srgbClr val="009900"/>
                </a:solidFill>
              </a:rPr>
              <a:t>vector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953250" y="3124200"/>
            <a:ext cx="1339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Innovation</a:t>
            </a:r>
          </a:p>
          <a:p>
            <a:pPr algn="ctr"/>
            <a:r>
              <a:rPr lang="en-US" b="1">
                <a:solidFill>
                  <a:schemeClr val="hlink"/>
                </a:solidFill>
              </a:rPr>
              <a:t>vector</a:t>
            </a:r>
          </a:p>
        </p:txBody>
      </p:sp>
      <p:sp>
        <p:nvSpPr>
          <p:cNvPr id="4107" name="Oval 11"/>
          <p:cNvSpPr>
            <a:spLocks noChangeAspect="1" noChangeArrowheads="1"/>
          </p:cNvSpPr>
          <p:nvPr/>
        </p:nvSpPr>
        <p:spPr bwMode="auto">
          <a:xfrm>
            <a:off x="6599238" y="4114800"/>
            <a:ext cx="182562" cy="182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Oval 12"/>
          <p:cNvSpPr>
            <a:spLocks noChangeAspect="1" noChangeArrowheads="1"/>
          </p:cNvSpPr>
          <p:nvPr/>
        </p:nvSpPr>
        <p:spPr bwMode="auto">
          <a:xfrm>
            <a:off x="8428038" y="4114800"/>
            <a:ext cx="182562" cy="182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Oval 13"/>
          <p:cNvSpPr>
            <a:spLocks noChangeAspect="1" noChangeArrowheads="1"/>
          </p:cNvSpPr>
          <p:nvPr/>
        </p:nvSpPr>
        <p:spPr bwMode="auto">
          <a:xfrm>
            <a:off x="6599238" y="5867400"/>
            <a:ext cx="182562" cy="182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Oval 14"/>
          <p:cNvSpPr>
            <a:spLocks noChangeAspect="1" noChangeArrowheads="1"/>
          </p:cNvSpPr>
          <p:nvPr/>
        </p:nvSpPr>
        <p:spPr bwMode="auto">
          <a:xfrm>
            <a:off x="8428038" y="5867400"/>
            <a:ext cx="182562" cy="182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7562850" y="4546600"/>
          <a:ext cx="438150" cy="482600"/>
        </p:xfrm>
        <a:graphic>
          <a:graphicData uri="http://schemas.openxmlformats.org/presentationml/2006/ole">
            <p:oleObj spid="_x0000_s1030" name="Equation" r:id="rId7" imgW="126720" imgH="139680" progId="Equation.DSMT4">
              <p:embed/>
            </p:oleObj>
          </a:graphicData>
        </a:graphic>
      </p:graphicFrame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6781800" y="4267200"/>
            <a:ext cx="838200" cy="457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H="1">
            <a:off x="7924800" y="4343400"/>
            <a:ext cx="457200" cy="3810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V="1">
            <a:off x="6858000" y="4876800"/>
            <a:ext cx="762000" cy="9144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H="1" flipV="1">
            <a:off x="7848600" y="4876800"/>
            <a:ext cx="609600" cy="9144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4116" name="Object 20"/>
          <p:cNvGraphicFramePr>
            <a:graphicFrameLocks noChangeAspect="1"/>
          </p:cNvGraphicFramePr>
          <p:nvPr/>
        </p:nvGraphicFramePr>
        <p:xfrm>
          <a:off x="7369175" y="5562600"/>
          <a:ext cx="612775" cy="569913"/>
        </p:xfrm>
        <a:graphic>
          <a:graphicData uri="http://schemas.openxmlformats.org/presentationml/2006/ole">
            <p:oleObj spid="_x0000_s1031" name="Equation" r:id="rId8" imgW="177480" imgH="164880" progId="Equation.DSMT4">
              <p:embed/>
            </p:oleObj>
          </a:graphicData>
        </a:graphic>
      </p:graphicFrame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6937375" y="6132513"/>
            <a:ext cx="151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Observation</a:t>
            </a:r>
          </a:p>
          <a:p>
            <a:pPr algn="ctr"/>
            <a:r>
              <a:rPr lang="en-US" b="1"/>
              <a:t>operator</a:t>
            </a:r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 flipV="1">
            <a:off x="8153400" y="1524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7632700" y="533400"/>
            <a:ext cx="1044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</a:rPr>
              <a:t>Prior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</a:rPr>
              <a:t>control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</a:rPr>
              <a:t>vector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1200150" y="5334000"/>
            <a:ext cx="382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Symbol" pitchFamily="18" charset="2"/>
              </a:rPr>
              <a:t>h</a:t>
            </a:r>
            <a:r>
              <a:rPr lang="en-US" sz="2400" b="1">
                <a:solidFill>
                  <a:srgbClr val="FF3300"/>
                </a:solidFill>
              </a:rPr>
              <a:t>(t)=0 : Strong constraint</a:t>
            </a:r>
            <a:endParaRPr lang="en-US" sz="2400" b="1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1219200" y="5791200"/>
            <a:ext cx="363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Symbol" pitchFamily="18" charset="2"/>
              </a:rPr>
              <a:t>h</a:t>
            </a:r>
            <a:r>
              <a:rPr lang="en-US" sz="2400" b="1">
                <a:solidFill>
                  <a:srgbClr val="FF3300"/>
                </a:solidFill>
              </a:rPr>
              <a:t>(t)</a:t>
            </a:r>
            <a:r>
              <a:rPr lang="en-US" sz="2400" b="1">
                <a:solidFill>
                  <a:srgbClr val="FF3300"/>
                </a:solidFill>
                <a:cs typeface="Arial" charset="0"/>
              </a:rPr>
              <a:t>≠</a:t>
            </a:r>
            <a:r>
              <a:rPr lang="en-US" sz="2400" b="1">
                <a:solidFill>
                  <a:srgbClr val="FF3300"/>
                </a:solidFill>
              </a:rPr>
              <a:t>0 : Weak constraint</a:t>
            </a:r>
            <a:endParaRPr lang="en-US" sz="2400" b="1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1165225" y="4876800"/>
            <a:ext cx="4829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Symbol" pitchFamily="18" charset="2"/>
              </a:rPr>
              <a:t>h</a:t>
            </a:r>
            <a:r>
              <a:rPr lang="en-US" sz="2400" b="1">
                <a:solidFill>
                  <a:srgbClr val="FF3300"/>
                </a:solidFill>
              </a:rPr>
              <a:t>(t) = Correction for model error</a:t>
            </a:r>
            <a:endParaRPr lang="en-US" sz="2400" b="1">
              <a:solidFill>
                <a:srgbClr val="FF3300"/>
              </a:solidFill>
              <a:latin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787400" y="1295400"/>
          <a:ext cx="7577138" cy="1520825"/>
        </p:xfrm>
        <a:graphic>
          <a:graphicData uri="http://schemas.openxmlformats.org/presentationml/2006/ole">
            <p:oleObj spid="_x0000_s2050" name="Equation" r:id="rId4" imgW="2781000" imgH="558720" progId="Equation.DSMT4">
              <p:embed/>
            </p:oleObj>
          </a:graphicData>
        </a:graphic>
      </p:graphicFrame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427288" y="280988"/>
            <a:ext cx="4332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/>
              <a:t>4D-Var Cost Function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62000" y="3048000"/>
            <a:ext cx="7426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Cost function minimum identified using truncated</a:t>
            </a:r>
          </a:p>
          <a:p>
            <a:r>
              <a:rPr lang="en-US" sz="2400" b="1"/>
              <a:t>Gauss-Newton method via inner- and outer-loops:</a:t>
            </a:r>
          </a:p>
        </p:txBody>
      </p:sp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225425" y="4191000"/>
          <a:ext cx="8685213" cy="760413"/>
        </p:xfrm>
        <a:graphic>
          <a:graphicData uri="http://schemas.openxmlformats.org/presentationml/2006/ole">
            <p:oleObj spid="_x0000_s2051" name="Equation" r:id="rId5" imgW="3187440" imgH="279360" progId="Equation.DSMT4">
              <p:embed/>
            </p:oleObj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1135063" y="5018088"/>
          <a:ext cx="2422525" cy="620712"/>
        </p:xfrm>
        <a:graphic>
          <a:graphicData uri="http://schemas.openxmlformats.org/presentationml/2006/ole">
            <p:oleObj spid="_x0000_s2052" name="Equation" r:id="rId6" imgW="888840" imgH="228600" progId="Equation.DSMT4">
              <p:embed/>
            </p:oleObj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57200" y="5627688"/>
            <a:ext cx="7518400" cy="909637"/>
            <a:chOff x="288" y="3545"/>
            <a:chExt cx="4736" cy="573"/>
          </a:xfrm>
        </p:grpSpPr>
        <p:graphicFrame>
          <p:nvGraphicFramePr>
            <p:cNvPr id="8202" name="Object 10"/>
            <p:cNvGraphicFramePr>
              <a:graphicFrameLocks noChangeAspect="1"/>
            </p:cNvGraphicFramePr>
            <p:nvPr/>
          </p:nvGraphicFramePr>
          <p:xfrm>
            <a:off x="288" y="3545"/>
            <a:ext cx="610" cy="391"/>
          </p:xfrm>
          <a:graphic>
            <a:graphicData uri="http://schemas.openxmlformats.org/presentationml/2006/ole">
              <p:oleObj spid="_x0000_s2056" name="Equation" r:id="rId7" imgW="355320" imgH="228600" progId="Equation.DSMT4">
                <p:embed/>
              </p:oleObj>
            </a:graphicData>
          </a:graphic>
        </p:graphicFrame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890" y="3600"/>
              <a:ext cx="413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/>
                <a:t>Tangent linear ROMS sampled at obs points</a:t>
              </a:r>
            </a:p>
            <a:p>
              <a:r>
                <a:rPr lang="en-US" sz="2400" b="1"/>
                <a:t>(generalized observation operator)</a:t>
              </a:r>
            </a:p>
          </p:txBody>
        </p:sp>
      </p:grpSp>
      <p:graphicFrame>
        <p:nvGraphicFramePr>
          <p:cNvPr id="8205" name="Object 13"/>
          <p:cNvGraphicFramePr>
            <a:graphicFrameLocks noChangeAspect="1"/>
          </p:cNvGraphicFramePr>
          <p:nvPr/>
        </p:nvGraphicFramePr>
        <p:xfrm>
          <a:off x="4678363" y="5029200"/>
          <a:ext cx="2941637" cy="620713"/>
        </p:xfrm>
        <a:graphic>
          <a:graphicData uri="http://schemas.openxmlformats.org/presentationml/2006/ole">
            <p:oleObj spid="_x0000_s2053" name="Equation" r:id="rId8" imgW="1079280" imgH="228600" progId="Equation.DSMT4">
              <p:embed/>
            </p:oleObj>
          </a:graphicData>
        </a:graphic>
      </p:graphicFrame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57200" y="1066800"/>
            <a:ext cx="8305800" cy="5105400"/>
            <a:chOff x="2256" y="912"/>
            <a:chExt cx="5232" cy="3216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>
              <a:off x="2256" y="912"/>
              <a:ext cx="5232" cy="321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10" name="Text Box 18"/>
            <p:cNvSpPr txBox="1">
              <a:spLocks noChangeArrowheads="1"/>
            </p:cNvSpPr>
            <p:nvPr/>
          </p:nvSpPr>
          <p:spPr bwMode="auto">
            <a:xfrm>
              <a:off x="4111" y="1104"/>
              <a:ext cx="16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u="sng"/>
                <a:t>Control vector</a:t>
              </a:r>
            </a:p>
          </p:txBody>
        </p:sp>
        <p:graphicFrame>
          <p:nvGraphicFramePr>
            <p:cNvPr id="8206" name="Object 14"/>
            <p:cNvGraphicFramePr>
              <a:graphicFrameLocks noChangeAspect="1"/>
            </p:cNvGraphicFramePr>
            <p:nvPr/>
          </p:nvGraphicFramePr>
          <p:xfrm>
            <a:off x="2324" y="1603"/>
            <a:ext cx="5004" cy="2237"/>
          </p:xfrm>
          <a:graphic>
            <a:graphicData uri="http://schemas.openxmlformats.org/presentationml/2006/ole">
              <p:oleObj spid="_x0000_s2055" name="Equation" r:id="rId9" imgW="2044440" imgH="914400" progId="Equation.DSMT4">
                <p:embed/>
              </p:oleObj>
            </a:graphicData>
          </a:graphic>
        </p:graphicFrame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057400" y="1371600"/>
            <a:ext cx="4876800" cy="4648200"/>
            <a:chOff x="0" y="432"/>
            <a:chExt cx="3072" cy="2928"/>
          </a:xfrm>
        </p:grpSpPr>
        <p:sp>
          <p:nvSpPr>
            <p:cNvPr id="8212" name="Rectangle 20"/>
            <p:cNvSpPr>
              <a:spLocks noChangeArrowheads="1"/>
            </p:cNvSpPr>
            <p:nvPr/>
          </p:nvSpPr>
          <p:spPr bwMode="auto">
            <a:xfrm>
              <a:off x="0" y="432"/>
              <a:ext cx="3072" cy="29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213" name="Object 21"/>
            <p:cNvGraphicFramePr>
              <a:graphicFrameLocks noChangeAspect="1"/>
            </p:cNvGraphicFramePr>
            <p:nvPr/>
          </p:nvGraphicFramePr>
          <p:xfrm>
            <a:off x="624" y="891"/>
            <a:ext cx="1508" cy="2373"/>
          </p:xfrm>
          <a:graphic>
            <a:graphicData uri="http://schemas.openxmlformats.org/presentationml/2006/ole">
              <p:oleObj spid="_x0000_s2054" name="Equation" r:id="rId10" imgW="596880" imgH="939600" progId="Equation.DSMT4">
                <p:embed/>
              </p:oleObj>
            </a:graphicData>
          </a:graphic>
        </p:graphicFrame>
        <p:sp>
          <p:nvSpPr>
            <p:cNvPr id="8218" name="Text Box 26"/>
            <p:cNvSpPr txBox="1">
              <a:spLocks noChangeArrowheads="1"/>
            </p:cNvSpPr>
            <p:nvPr/>
          </p:nvSpPr>
          <p:spPr bwMode="auto">
            <a:xfrm>
              <a:off x="432" y="528"/>
              <a:ext cx="216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u="sng"/>
                <a:t>Observation vector</a:t>
              </a: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692525" y="280988"/>
            <a:ext cx="1806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/>
              <a:t>Solution</a:t>
            </a: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2720975" y="1314450"/>
          <a:ext cx="3681413" cy="895350"/>
        </p:xfrm>
        <a:graphic>
          <a:graphicData uri="http://schemas.openxmlformats.org/presentationml/2006/ole">
            <p:oleObj spid="_x0000_s3074" name="Equation" r:id="rId3" imgW="939600" imgH="228600" progId="Equation.DSMT4">
              <p:embed/>
            </p:oleObj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800100" y="2819400"/>
          <a:ext cx="7413625" cy="1193800"/>
        </p:xfrm>
        <a:graphic>
          <a:graphicData uri="http://schemas.openxmlformats.org/presentationml/2006/ole">
            <p:oleObj spid="_x0000_s3075" name="Equation" r:id="rId4" imgW="1892160" imgH="304560" progId="Equation.DSMT4">
              <p:embed/>
            </p:oleObj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1309688" y="4978400"/>
          <a:ext cx="6419850" cy="1193800"/>
        </p:xfrm>
        <a:graphic>
          <a:graphicData uri="http://schemas.openxmlformats.org/presentationml/2006/ole">
            <p:oleObj spid="_x0000_s3076" name="Equation" r:id="rId5" imgW="1638000" imgH="304560" progId="Equation.DSMT4">
              <p:embed/>
            </p:oleObj>
          </a:graphicData>
        </a:graphic>
      </p:graphicFrame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81000" y="990600"/>
            <a:ext cx="274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Optimal estimate: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81000" y="2438400"/>
            <a:ext cx="397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Gain matrix – </a:t>
            </a:r>
            <a:r>
              <a:rPr lang="en-US" sz="2400" b="1">
                <a:solidFill>
                  <a:schemeClr val="accent2"/>
                </a:solidFill>
              </a:rPr>
              <a:t>primal form</a:t>
            </a:r>
            <a:r>
              <a:rPr lang="en-US" sz="2400" b="1"/>
              <a:t>: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81000" y="4572000"/>
            <a:ext cx="368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Gain matrix – </a:t>
            </a:r>
            <a:r>
              <a:rPr lang="en-US" sz="2400" b="1">
                <a:solidFill>
                  <a:srgbClr val="FF3300"/>
                </a:solidFill>
              </a:rPr>
              <a:t>dual form</a:t>
            </a:r>
            <a:r>
              <a:rPr lang="en-US" sz="2400" b="1"/>
              <a:t>: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804863" y="3933825"/>
            <a:ext cx="7272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Okay for strong constraint, prohibitive for weak constraint.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838200" y="6080125"/>
            <a:ext cx="594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Okay for strong constraint and weak constraint.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692525" y="280988"/>
            <a:ext cx="1806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/>
              <a:t>Solution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458788" y="1752600"/>
          <a:ext cx="7762875" cy="1093788"/>
        </p:xfrm>
        <a:graphic>
          <a:graphicData uri="http://schemas.openxmlformats.org/presentationml/2006/ole">
            <p:oleObj spid="_x0000_s4098" name="Equation" r:id="rId3" imgW="1981080" imgH="279360" progId="Equation.DSMT4">
              <p:embed/>
            </p:oleObj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1831975" y="4570413"/>
          <a:ext cx="5373688" cy="1093787"/>
        </p:xfrm>
        <a:graphic>
          <a:graphicData uri="http://schemas.openxmlformats.org/presentationml/2006/ole">
            <p:oleObj spid="_x0000_s4099" name="Equation" r:id="rId4" imgW="1371600" imgH="279360" progId="Equation.DSMT4">
              <p:embed/>
            </p:oleObj>
          </a:graphicData>
        </a:graphic>
      </p:graphicFrame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81000" y="9906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Traditionally, primal form used by solving: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22275" y="3733800"/>
            <a:ext cx="7273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The dual form is appropriate for strong and weak</a:t>
            </a:r>
          </a:p>
          <a:p>
            <a:r>
              <a:rPr lang="en-US" sz="2400" b="1"/>
              <a:t>constraint: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81000" y="3048000"/>
            <a:ext cx="8696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Okay for strong constraint, prohibitive for weak constraint.</a:t>
            </a:r>
          </a:p>
        </p:txBody>
      </p:sp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2713038" y="5608638"/>
          <a:ext cx="3382962" cy="944562"/>
        </p:xfrm>
        <a:graphic>
          <a:graphicData uri="http://schemas.openxmlformats.org/presentationml/2006/ole">
            <p:oleObj spid="_x0000_s4100" name="Equation" r:id="rId5" imgW="863280" imgH="241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81000"/>
            <a:ext cx="2219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Overview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133600"/>
            <a:ext cx="666560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Past: A review of the current system.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/>
              <a:t> </a:t>
            </a:r>
            <a:r>
              <a:rPr lang="en-US" sz="3200" b="1" dirty="0" smtClean="0"/>
              <a:t>Present: New features coming soon.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/>
              <a:t> </a:t>
            </a:r>
            <a:r>
              <a:rPr lang="en-US" sz="3200" b="1" dirty="0" smtClean="0"/>
              <a:t>Future: Planned new features and 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       developments.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446213" y="280988"/>
            <a:ext cx="6315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/>
              <a:t>The Lanczos Formulation of CG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68325" y="1143000"/>
            <a:ext cx="628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ROMS offers both primal and dual options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09600" y="1676400"/>
            <a:ext cx="823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en-US" sz="2400" b="1"/>
              <a:t>In both </a:t>
            </a:r>
            <a:r>
              <a:rPr lang="en-US" sz="2400" b="1" i="1"/>
              <a:t>J</a:t>
            </a:r>
            <a:r>
              <a:rPr lang="en-US" sz="2400" b="1"/>
              <a:t> is minimized using Lanczos formulation of CG</a:t>
            </a:r>
          </a:p>
        </p:txBody>
      </p:sp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1574800" y="2286000"/>
          <a:ext cx="1890713" cy="696913"/>
        </p:xfrm>
        <a:graphic>
          <a:graphicData uri="http://schemas.openxmlformats.org/presentationml/2006/ole">
            <p:oleObj spid="_x0000_s5122" name="Equation" r:id="rId4" imgW="482400" imgH="177480" progId="Equation.DSMT4">
              <p:embed/>
            </p:oleObj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5260975" y="2209800"/>
          <a:ext cx="3282950" cy="796925"/>
        </p:xfrm>
        <a:graphic>
          <a:graphicData uri="http://schemas.openxmlformats.org/presentationml/2006/ole">
            <p:oleObj spid="_x0000_s5123" name="Equation" r:id="rId5" imgW="838080" imgH="203040" progId="Equation.DSMT4">
              <p:embed/>
            </p:oleObj>
          </a:graphicData>
        </a:graphic>
      </p:graphicFrame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1787525" y="3352800"/>
          <a:ext cx="2784475" cy="796925"/>
        </p:xfrm>
        <a:graphic>
          <a:graphicData uri="http://schemas.openxmlformats.org/presentationml/2006/ole">
            <p:oleObj spid="_x0000_s5124" name="Equation" r:id="rId6" imgW="711000" imgH="203040" progId="Equation.DSMT4">
              <p:embed/>
            </p:oleObj>
          </a:graphicData>
        </a:graphic>
      </p:graphicFrame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6270625" y="3317875"/>
          <a:ext cx="2187575" cy="796925"/>
        </p:xfrm>
        <a:graphic>
          <a:graphicData uri="http://schemas.openxmlformats.org/presentationml/2006/ole">
            <p:oleObj spid="_x0000_s5125" name="Equation" r:id="rId7" imgW="558720" imgH="203040" progId="Equation.DSMT4">
              <p:embed/>
            </p:oleObj>
          </a:graphicData>
        </a:graphic>
      </p:graphicFrame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65150" y="2330450"/>
            <a:ext cx="103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General</a:t>
            </a:r>
          </a:p>
          <a:p>
            <a:r>
              <a:rPr lang="en-US" b="1"/>
              <a:t>form: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146550" y="2362200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Approx</a:t>
            </a:r>
          </a:p>
          <a:p>
            <a:r>
              <a:rPr lang="en-US" b="1"/>
              <a:t>solution: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57200" y="3473450"/>
            <a:ext cx="141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Tridiagonal</a:t>
            </a:r>
          </a:p>
          <a:p>
            <a:r>
              <a:rPr lang="en-US" b="1"/>
              <a:t>matrix: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4718050" y="3473450"/>
            <a:ext cx="1568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Orthonormal</a:t>
            </a:r>
          </a:p>
          <a:p>
            <a:r>
              <a:rPr lang="en-US" b="1"/>
              <a:t>matrix:</a:t>
            </a:r>
          </a:p>
        </p:txBody>
      </p:sp>
      <p:graphicFrame>
        <p:nvGraphicFramePr>
          <p:cNvPr id="11280" name="Object 16"/>
          <p:cNvGraphicFramePr>
            <a:graphicFrameLocks noChangeAspect="1"/>
          </p:cNvGraphicFramePr>
          <p:nvPr/>
        </p:nvGraphicFramePr>
        <p:xfrm>
          <a:off x="1905000" y="4114800"/>
          <a:ext cx="2185988" cy="995363"/>
        </p:xfrm>
        <a:graphic>
          <a:graphicData uri="http://schemas.openxmlformats.org/presentationml/2006/ole">
            <p:oleObj spid="_x0000_s5126" name="Equation" r:id="rId8" imgW="558720" imgH="253800" progId="Equation.DSMT4">
              <p:embed/>
            </p:oleObj>
          </a:graphicData>
        </a:graphic>
      </p:graphicFrame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724400" y="4191000"/>
            <a:ext cx="4076700" cy="960438"/>
            <a:chOff x="2976" y="2640"/>
            <a:chExt cx="2568" cy="605"/>
          </a:xfrm>
        </p:grpSpPr>
        <p:graphicFrame>
          <p:nvGraphicFramePr>
            <p:cNvPr id="11281" name="Object 17"/>
            <p:cNvGraphicFramePr>
              <a:graphicFrameLocks noChangeAspect="1"/>
            </p:cNvGraphicFramePr>
            <p:nvPr/>
          </p:nvGraphicFramePr>
          <p:xfrm>
            <a:off x="2976" y="2640"/>
            <a:ext cx="407" cy="564"/>
          </p:xfrm>
          <a:graphic>
            <a:graphicData uri="http://schemas.openxmlformats.org/presentationml/2006/ole">
              <p:oleObj spid="_x0000_s5131" name="Equation" r:id="rId9" imgW="164880" imgH="228600" progId="Equation.DSMT4">
                <p:embed/>
              </p:oleObj>
            </a:graphicData>
          </a:graphic>
        </p:graphicFrame>
        <p:sp>
          <p:nvSpPr>
            <p:cNvPr id="11284" name="Text Box 20"/>
            <p:cNvSpPr txBox="1">
              <a:spLocks noChangeArrowheads="1"/>
            </p:cNvSpPr>
            <p:nvPr/>
          </p:nvSpPr>
          <p:spPr bwMode="auto">
            <a:xfrm>
              <a:off x="3484" y="2841"/>
              <a:ext cx="20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Lanczos vectors: one per</a:t>
              </a:r>
            </a:p>
            <a:p>
              <a:r>
                <a:rPr lang="en-US" b="1"/>
                <a:t>                               inner-loop</a:t>
              </a:r>
            </a:p>
          </p:txBody>
        </p:sp>
      </p:grpSp>
      <p:graphicFrame>
        <p:nvGraphicFramePr>
          <p:cNvPr id="11286" name="Object 22"/>
          <p:cNvGraphicFramePr>
            <a:graphicFrameLocks noChangeAspect="1"/>
          </p:cNvGraphicFramePr>
          <p:nvPr/>
        </p:nvGraphicFramePr>
        <p:xfrm>
          <a:off x="2181225" y="5029200"/>
          <a:ext cx="4386263" cy="923925"/>
        </p:xfrm>
        <a:graphic>
          <a:graphicData uri="http://schemas.openxmlformats.org/presentationml/2006/ole">
            <p:oleObj spid="_x0000_s5127" name="Equation" r:id="rId10" imgW="1206360" imgH="253800" progId="Equation.DSMT4">
              <p:embed/>
            </p:oleObj>
          </a:graphicData>
        </a:graphic>
      </p:graphicFrame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609600" y="5257800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Primal</a:t>
            </a:r>
          </a:p>
        </p:txBody>
      </p:sp>
      <p:graphicFrame>
        <p:nvGraphicFramePr>
          <p:cNvPr id="11288" name="Object 24"/>
          <p:cNvGraphicFramePr>
            <a:graphicFrameLocks noChangeAspect="1"/>
          </p:cNvGraphicFramePr>
          <p:nvPr/>
        </p:nvGraphicFramePr>
        <p:xfrm>
          <a:off x="2179638" y="5827713"/>
          <a:ext cx="4110037" cy="877887"/>
        </p:xfrm>
        <a:graphic>
          <a:graphicData uri="http://schemas.openxmlformats.org/presentationml/2006/ole">
            <p:oleObj spid="_x0000_s5128" name="Equation" r:id="rId11" imgW="1130040" imgH="241200" progId="Equation.DSMT4">
              <p:embed/>
            </p:oleObj>
          </a:graphicData>
        </a:graphic>
      </p:graphicFrame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609600" y="6034088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Dual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752600" y="3324225"/>
            <a:ext cx="5943600" cy="2847975"/>
            <a:chOff x="1104" y="1998"/>
            <a:chExt cx="3744" cy="1794"/>
          </a:xfrm>
        </p:grpSpPr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1104" y="2016"/>
              <a:ext cx="3744" cy="17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290" name="Object 26"/>
            <p:cNvGraphicFramePr>
              <a:graphicFrameLocks noChangeAspect="1"/>
            </p:cNvGraphicFramePr>
            <p:nvPr/>
          </p:nvGraphicFramePr>
          <p:xfrm>
            <a:off x="1330" y="2160"/>
            <a:ext cx="3103" cy="689"/>
          </p:xfrm>
          <a:graphic>
            <a:graphicData uri="http://schemas.openxmlformats.org/presentationml/2006/ole">
              <p:oleObj spid="_x0000_s5129" name="Equation" r:id="rId12" imgW="1257120" imgH="279360" progId="Equation.DSMT4">
                <p:embed/>
              </p:oleObj>
            </a:graphicData>
          </a:graphic>
        </p:graphicFrame>
        <p:graphicFrame>
          <p:nvGraphicFramePr>
            <p:cNvPr id="11292" name="Object 28"/>
            <p:cNvGraphicFramePr>
              <a:graphicFrameLocks noChangeAspect="1"/>
            </p:cNvGraphicFramePr>
            <p:nvPr/>
          </p:nvGraphicFramePr>
          <p:xfrm>
            <a:off x="1483" y="3007"/>
            <a:ext cx="2727" cy="689"/>
          </p:xfrm>
          <a:graphic>
            <a:graphicData uri="http://schemas.openxmlformats.org/presentationml/2006/ole">
              <p:oleObj spid="_x0000_s5130" name="Equation" r:id="rId13" imgW="1104840" imgH="279360" progId="Equation.DSMT4">
                <p:embed/>
              </p:oleObj>
            </a:graphicData>
          </a:graphic>
        </p:graphicFrame>
        <p:sp>
          <p:nvSpPr>
            <p:cNvPr id="11293" name="Text Box 29"/>
            <p:cNvSpPr txBox="1">
              <a:spLocks noChangeArrowheads="1"/>
            </p:cNvSpPr>
            <p:nvPr/>
          </p:nvSpPr>
          <p:spPr bwMode="auto">
            <a:xfrm>
              <a:off x="1172" y="1998"/>
              <a:ext cx="7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Primal:</a:t>
              </a:r>
            </a:p>
          </p:txBody>
        </p:sp>
        <p:sp>
          <p:nvSpPr>
            <p:cNvPr id="11294" name="Text Box 30"/>
            <p:cNvSpPr txBox="1">
              <a:spLocks noChangeArrowheads="1"/>
            </p:cNvSpPr>
            <p:nvPr/>
          </p:nvSpPr>
          <p:spPr bwMode="auto">
            <a:xfrm>
              <a:off x="1196" y="2928"/>
              <a:ext cx="5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3300"/>
                  </a:solidFill>
                </a:rPr>
                <a:t>Dual:</a:t>
              </a:r>
            </a:p>
          </p:txBody>
        </p:sp>
      </p:grp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533400" y="2209800"/>
            <a:ext cx="3276600" cy="990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640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Incremental (</a:t>
            </a:r>
            <a:r>
              <a:rPr lang="en-US" sz="2400" dirty="0" err="1"/>
              <a:t>linearized</a:t>
            </a:r>
            <a:r>
              <a:rPr lang="en-US" sz="2400" dirty="0"/>
              <a:t> about a prior) </a:t>
            </a:r>
            <a:r>
              <a:rPr lang="en-US" sz="1800" dirty="0"/>
              <a:t>(</a:t>
            </a:r>
            <a:r>
              <a:rPr lang="en-US" sz="1800" dirty="0">
                <a:solidFill>
                  <a:schemeClr val="accent2"/>
                </a:solidFill>
              </a:rPr>
              <a:t>Courtier et al, 1994</a:t>
            </a:r>
            <a:r>
              <a:rPr lang="en-US" sz="1800" dirty="0"/>
              <a:t>)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Primal &amp; dual formulations </a:t>
            </a:r>
            <a:r>
              <a:rPr lang="en-US" sz="1800" dirty="0"/>
              <a:t>(</a:t>
            </a:r>
            <a:r>
              <a:rPr lang="en-US" sz="1800" dirty="0">
                <a:solidFill>
                  <a:schemeClr val="accent2"/>
                </a:solidFill>
              </a:rPr>
              <a:t>Courtier 1997</a:t>
            </a:r>
            <a:r>
              <a:rPr lang="en-US" sz="1800" dirty="0"/>
              <a:t>)</a:t>
            </a:r>
            <a:r>
              <a:rPr lang="en-US" sz="24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Primal – Incremental 4-Var (I4D-Var)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Dual – PSAS (4D-PSAS) &amp; indirect </a:t>
            </a:r>
            <a:r>
              <a:rPr lang="en-US" sz="2400" dirty="0" err="1"/>
              <a:t>representer</a:t>
            </a:r>
            <a:r>
              <a:rPr lang="en-US" sz="24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  (R4D-Var) </a:t>
            </a:r>
            <a:r>
              <a:rPr lang="en-US" sz="1800" dirty="0"/>
              <a:t>(</a:t>
            </a:r>
            <a:r>
              <a:rPr lang="en-US" sz="1800" dirty="0" err="1">
                <a:solidFill>
                  <a:schemeClr val="accent2"/>
                </a:solidFill>
              </a:rPr>
              <a:t>Da</a:t>
            </a:r>
            <a:r>
              <a:rPr lang="en-US" sz="1800" dirty="0">
                <a:solidFill>
                  <a:schemeClr val="accent2"/>
                </a:solidFill>
              </a:rPr>
              <a:t> Silva et al, 1995; Egbert et al, 1994</a:t>
            </a:r>
            <a:r>
              <a:rPr lang="en-US" sz="1800" dirty="0"/>
              <a:t>)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Strong and weak (dual only) constraint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Preconditioned, </a:t>
            </a:r>
            <a:r>
              <a:rPr lang="en-US" sz="2400" dirty="0" err="1"/>
              <a:t>Lanczos</a:t>
            </a:r>
            <a:r>
              <a:rPr lang="en-US" sz="2400" dirty="0"/>
              <a:t> formulation of conjugate gradient </a:t>
            </a:r>
            <a:r>
              <a:rPr lang="en-US" sz="1800" dirty="0"/>
              <a:t>(</a:t>
            </a:r>
            <a:r>
              <a:rPr lang="en-US" sz="1800" dirty="0" err="1">
                <a:solidFill>
                  <a:schemeClr val="accent2"/>
                </a:solidFill>
              </a:rPr>
              <a:t>Lorenc</a:t>
            </a:r>
            <a:r>
              <a:rPr lang="en-US" sz="1800" dirty="0">
                <a:solidFill>
                  <a:schemeClr val="accent2"/>
                </a:solidFill>
              </a:rPr>
              <a:t>, 2003; </a:t>
            </a:r>
            <a:r>
              <a:rPr lang="en-US" sz="1800" dirty="0" err="1">
                <a:solidFill>
                  <a:schemeClr val="accent2"/>
                </a:solidFill>
              </a:rPr>
              <a:t>Tshimanga</a:t>
            </a:r>
            <a:r>
              <a:rPr lang="en-US" sz="1800" dirty="0">
                <a:solidFill>
                  <a:schemeClr val="accent2"/>
                </a:solidFill>
              </a:rPr>
              <a:t> et al, 2008; Fisher, 1997</a:t>
            </a:r>
            <a:r>
              <a:rPr lang="en-US" sz="18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-level preconditioning for multiple outer-loops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Diffusion operator model for prior </a:t>
            </a:r>
            <a:r>
              <a:rPr lang="en-US" sz="2400" dirty="0" err="1"/>
              <a:t>covariances</a:t>
            </a:r>
            <a:r>
              <a:rPr lang="en-US" sz="2400" dirty="0"/>
              <a:t>                   </a:t>
            </a:r>
            <a:r>
              <a:rPr lang="en-US" sz="1800" dirty="0"/>
              <a:t>(</a:t>
            </a:r>
            <a:r>
              <a:rPr lang="en-US" sz="1800" dirty="0" err="1">
                <a:solidFill>
                  <a:schemeClr val="accent2"/>
                </a:solidFill>
              </a:rPr>
              <a:t>Derber</a:t>
            </a:r>
            <a:r>
              <a:rPr lang="en-US" sz="1800" dirty="0">
                <a:solidFill>
                  <a:schemeClr val="accent2"/>
                </a:solidFill>
              </a:rPr>
              <a:t> &amp; </a:t>
            </a:r>
            <a:r>
              <a:rPr lang="en-US" sz="1800" dirty="0" err="1">
                <a:solidFill>
                  <a:schemeClr val="accent2"/>
                </a:solidFill>
              </a:rPr>
              <a:t>Bouttier</a:t>
            </a:r>
            <a:r>
              <a:rPr lang="en-US" sz="1800" dirty="0">
                <a:solidFill>
                  <a:schemeClr val="accent2"/>
                </a:solidFill>
              </a:rPr>
              <a:t>, 1999; Weaver &amp; Courtier, 2001</a:t>
            </a:r>
            <a:r>
              <a:rPr lang="en-US" sz="1800" dirty="0"/>
              <a:t>)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Multivariate balance for prior covariance </a:t>
            </a:r>
            <a:r>
              <a:rPr lang="en-US" sz="1800" dirty="0"/>
              <a:t>(</a:t>
            </a:r>
            <a:r>
              <a:rPr lang="en-US" sz="1800" dirty="0">
                <a:solidFill>
                  <a:schemeClr val="accent2"/>
                </a:solidFill>
              </a:rPr>
              <a:t>Weaver et al, 2005</a:t>
            </a:r>
            <a:r>
              <a:rPr lang="en-US" sz="18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Physical </a:t>
            </a:r>
            <a:r>
              <a:rPr lang="en-US" sz="2400" dirty="0"/>
              <a:t>and ecosystem </a:t>
            </a:r>
            <a:r>
              <a:rPr lang="en-US" sz="2400" dirty="0" smtClean="0"/>
              <a:t>components 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Parallel </a:t>
            </a:r>
            <a:r>
              <a:rPr lang="en-US" sz="2400" dirty="0"/>
              <a:t>(MPI)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Moore et al (2011a,b,c, </a:t>
            </a:r>
            <a:r>
              <a:rPr lang="en-US" sz="2400" dirty="0" err="1"/>
              <a:t>PiO</a:t>
            </a:r>
            <a:r>
              <a:rPr lang="en-US" sz="2400" dirty="0"/>
              <a:t>); www.myroms.org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179763" y="334962"/>
            <a:ext cx="2825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/>
              <a:t>ROMS 4D-Var</a:t>
            </a:r>
          </a:p>
        </p:txBody>
      </p:sp>
    </p:spTree>
  </p:cSld>
  <p:clrMapOvr>
    <a:masterClrMapping/>
  </p:clrMapOvr>
  <p:transition advTm="18734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r>
              <a:rPr lang="en-US" sz="2400"/>
              <a:t>Observation impact </a:t>
            </a:r>
            <a:r>
              <a:rPr lang="en-US" sz="1800"/>
              <a:t>(</a:t>
            </a:r>
            <a:r>
              <a:rPr lang="en-US" sz="1800">
                <a:solidFill>
                  <a:schemeClr val="accent2"/>
                </a:solidFill>
              </a:rPr>
              <a:t>Langland and Baker, 2004</a:t>
            </a:r>
            <a:r>
              <a:rPr lang="en-US" sz="1800"/>
              <a:t>)</a:t>
            </a:r>
          </a:p>
          <a:p>
            <a:r>
              <a:rPr lang="en-US" sz="2400"/>
              <a:t>Observation sensitivity – adjoint of 4D-Var (OSSE) </a:t>
            </a:r>
          </a:p>
          <a:p>
            <a:pPr>
              <a:buFontTx/>
              <a:buNone/>
            </a:pPr>
            <a:r>
              <a:rPr lang="en-US" sz="1800"/>
              <a:t>     (</a:t>
            </a:r>
            <a:r>
              <a:rPr lang="en-US" sz="1800">
                <a:solidFill>
                  <a:schemeClr val="accent2"/>
                </a:solidFill>
              </a:rPr>
              <a:t>Gelaro et al, 2004</a:t>
            </a:r>
            <a:r>
              <a:rPr lang="en-US" sz="1800"/>
              <a:t>) </a:t>
            </a:r>
          </a:p>
          <a:p>
            <a:r>
              <a:rPr lang="en-US" sz="2400"/>
              <a:t>Singular value decomposition </a:t>
            </a:r>
            <a:r>
              <a:rPr lang="en-US" sz="1800"/>
              <a:t>(</a:t>
            </a:r>
            <a:r>
              <a:rPr lang="en-US" sz="1800">
                <a:solidFill>
                  <a:schemeClr val="accent2"/>
                </a:solidFill>
              </a:rPr>
              <a:t>Barkmeijer et al, 1998</a:t>
            </a:r>
            <a:r>
              <a:rPr lang="en-US" sz="1800"/>
              <a:t>)</a:t>
            </a:r>
          </a:p>
          <a:p>
            <a:r>
              <a:rPr lang="en-US" sz="2400"/>
              <a:t>Expected errors </a:t>
            </a:r>
            <a:r>
              <a:rPr lang="en-US" sz="1800"/>
              <a:t>(</a:t>
            </a:r>
            <a:r>
              <a:rPr lang="en-US" sz="1800">
                <a:solidFill>
                  <a:schemeClr val="accent2"/>
                </a:solidFill>
              </a:rPr>
              <a:t>Moore et al., 2012</a:t>
            </a:r>
            <a:r>
              <a:rPr lang="en-US" sz="1800"/>
              <a:t>)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495425" y="228600"/>
            <a:ext cx="6205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/>
              <a:t>ROMS 4D-Var Diagnostic Tools</a:t>
            </a:r>
          </a:p>
        </p:txBody>
      </p:sp>
    </p:spTree>
  </p:cSld>
  <p:clrMapOvr>
    <a:masterClrMapping/>
  </p:clrMapOvr>
  <p:transition advTm="187344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08250" y="280988"/>
            <a:ext cx="419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/>
              <a:t>Observation Impacts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3400" y="1295400"/>
            <a:ext cx="6965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en-US" sz="2400" b="1"/>
              <a:t>The impact of individual obs on the analysis or</a:t>
            </a:r>
          </a:p>
          <a:p>
            <a:pPr algn="just"/>
            <a:r>
              <a:rPr lang="en-US" sz="2400" b="1"/>
              <a:t>forecast can be quantified using:</a:t>
            </a:r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2159000" y="2514600"/>
          <a:ext cx="4432300" cy="923925"/>
        </p:xfrm>
        <a:graphic>
          <a:graphicData uri="http://schemas.openxmlformats.org/presentationml/2006/ole">
            <p:oleObj spid="_x0000_s6146" name="Equation" r:id="rId3" imgW="1218960" imgH="253800" progId="Equation.DSMT4">
              <p:embed/>
            </p:oleObj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2181225" y="3998913"/>
          <a:ext cx="4108450" cy="877887"/>
        </p:xfrm>
        <a:graphic>
          <a:graphicData uri="http://schemas.openxmlformats.org/presentationml/2006/ole">
            <p:oleObj spid="_x0000_s6147" name="Equation" r:id="rId4" imgW="1130040" imgH="241200" progId="Equation.DSMT4">
              <p:embed/>
            </p:oleObj>
          </a:graphicData>
        </a:graphic>
      </p:graphicFrame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09600" y="2819400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Primal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85800" y="4205288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Dual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33400" y="5181600"/>
            <a:ext cx="649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en-US" sz="2400" b="1"/>
              <a:t>Conveniently computed from 4D-Var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263775" y="280988"/>
            <a:ext cx="4692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/>
              <a:t>Observation Sensitivity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406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en-US" sz="2400" b="1"/>
              <a:t>Treat 4D-Var as a function:</a:t>
            </a: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2209800" y="1752600"/>
          <a:ext cx="4078288" cy="993775"/>
        </p:xfrm>
        <a:graphic>
          <a:graphicData uri="http://schemas.openxmlformats.org/presentationml/2006/ole">
            <p:oleObj spid="_x0000_s7170" name="Equation" r:id="rId3" imgW="1041120" imgH="253800" progId="Equation.DSMT4">
              <p:embed/>
            </p:oleObj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762000" y="3124200"/>
          <a:ext cx="2833688" cy="1092200"/>
        </p:xfrm>
        <a:graphic>
          <a:graphicData uri="http://schemas.openxmlformats.org/presentationml/2006/ole">
            <p:oleObj spid="_x0000_s7171" name="Equation" r:id="rId4" imgW="723600" imgH="279360" progId="Equation.DSMT4">
              <p:embed/>
            </p:oleObj>
          </a:graphicData>
        </a:graphic>
      </p:graphicFrame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3810000" y="3733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195888" y="3429000"/>
            <a:ext cx="3414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en-US" sz="2000" b="1">
                <a:solidFill>
                  <a:srgbClr val="FF3300"/>
                </a:solidFill>
              </a:rPr>
              <a:t>Quantifies sensitivity of</a:t>
            </a:r>
          </a:p>
          <a:p>
            <a:pPr algn="just"/>
            <a:r>
              <a:rPr lang="en-US" sz="2000" b="1">
                <a:solidFill>
                  <a:srgbClr val="FF3300"/>
                </a:solidFill>
              </a:rPr>
              <a:t>analysis to changes in obs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866775" y="4327525"/>
            <a:ext cx="225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en-US" sz="2000" b="1">
                <a:solidFill>
                  <a:schemeClr val="accent2"/>
                </a:solidFill>
              </a:rPr>
              <a:t>Adjoint of 4D-Var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33400" y="5029200"/>
            <a:ext cx="7583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en-US" sz="2400" b="1"/>
              <a:t>Adjoint of 4D-Var also yields estimates of expected</a:t>
            </a:r>
          </a:p>
          <a:p>
            <a:pPr algn="just"/>
            <a:r>
              <a:rPr lang="en-US" sz="2400" b="1"/>
              <a:t>errors in functions of state.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bathy_wc1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5791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Line 6"/>
          <p:cNvSpPr>
            <a:spLocks noChangeShapeType="1"/>
          </p:cNvSpPr>
          <p:nvPr/>
        </p:nvSpPr>
        <p:spPr bwMode="auto">
          <a:xfrm flipH="1">
            <a:off x="3962400" y="41910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Text Box 15"/>
          <p:cNvSpPr txBox="1">
            <a:spLocks noChangeArrowheads="1"/>
          </p:cNvSpPr>
          <p:nvPr/>
        </p:nvSpPr>
        <p:spPr bwMode="auto">
          <a:xfrm>
            <a:off x="488950" y="334963"/>
            <a:ext cx="84534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u="sng"/>
              <a:t>Impact of the Observations on Alongshore</a:t>
            </a:r>
          </a:p>
          <a:p>
            <a:pPr algn="ctr"/>
            <a:r>
              <a:rPr lang="en-US" sz="3200" b="1" u="sng"/>
              <a:t>Transport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impact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425"/>
            <a:ext cx="91440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impact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19463"/>
            <a:ext cx="914400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914400" y="457200"/>
            <a:ext cx="2386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Total number of </a:t>
            </a:r>
            <a:r>
              <a:rPr lang="en-US" b="1" dirty="0" err="1"/>
              <a:t>obs</a:t>
            </a:r>
            <a:endParaRPr lang="en-US" b="1" dirty="0"/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890588" y="3744913"/>
            <a:ext cx="2338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Observation Impact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1295400" y="2971800"/>
            <a:ext cx="144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March 2012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6788150" y="2971800"/>
            <a:ext cx="1184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Dec 2012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1295400" y="6259513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March 2012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6788150" y="6259513"/>
            <a:ext cx="118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Dec 2012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352800" y="6400800"/>
            <a:ext cx="2949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Ann Kristen </a:t>
            </a:r>
            <a:r>
              <a:rPr lang="en-US" b="1" dirty="0" err="1" smtClean="0">
                <a:solidFill>
                  <a:srgbClr val="FF0000"/>
                </a:solidFill>
              </a:rPr>
              <a:t>Sperrevik</a:t>
            </a:r>
            <a:r>
              <a:rPr lang="en-US" b="1" dirty="0" smtClean="0">
                <a:solidFill>
                  <a:srgbClr val="FF0000"/>
                </a:solidFill>
              </a:rPr>
              <a:t> (NMO)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ccs_impact_TRANS37N_HF_radar_tot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"/>
            <a:ext cx="90678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flipH="1">
            <a:off x="3886200" y="4114800"/>
            <a:ext cx="9906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533400" y="76200"/>
            <a:ext cx="4133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Impact of HF radar on 37N transport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cs_impact_TRANS37N_HF_radar_tot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"/>
            <a:ext cx="90678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flipH="1">
            <a:off x="3886200" y="4114800"/>
            <a:ext cx="990600" cy="0"/>
          </a:xfrm>
          <a:prstGeom prst="line">
            <a:avLst/>
          </a:prstGeom>
          <a:ln w="60325">
            <a:solidFill>
              <a:schemeClr val="tx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33400" y="76200"/>
            <a:ext cx="4133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Impact of HF radar on 37N transport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ccs_impact_TRANS37N_prov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533400" y="76200"/>
            <a:ext cx="4608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Impact of MODIS SST on 37N transport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743200"/>
            <a:ext cx="2482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The Past….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743200"/>
            <a:ext cx="3208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The Present….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49731" y="334962"/>
            <a:ext cx="4885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New stuff not in the </a:t>
            </a:r>
            <a:r>
              <a:rPr lang="en-US" sz="3200" b="1" u="sng" dirty="0" err="1" smtClean="0"/>
              <a:t>svn</a:t>
            </a:r>
            <a:r>
              <a:rPr lang="en-US" sz="3200" b="1" u="sng" dirty="0" smtClean="0"/>
              <a:t> yet</a:t>
            </a:r>
            <a:endParaRPr lang="en-US" sz="3200" b="1" u="sng" dirty="0"/>
          </a:p>
        </p:txBody>
      </p:sp>
    </p:spTree>
  </p:cSld>
  <p:clrMapOvr>
    <a:masterClrMapping/>
  </p:clrMapOvr>
  <p:transition advTm="187344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640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Augmented B-</a:t>
            </a:r>
            <a:r>
              <a:rPr lang="en-US" sz="2400" b="1" dirty="0" err="1" smtClean="0">
                <a:solidFill>
                  <a:srgbClr val="FF0000"/>
                </a:solidFill>
              </a:rPr>
              <a:t>Lanczos</a:t>
            </a:r>
            <a:r>
              <a:rPr lang="en-US" sz="2400" b="1" dirty="0" smtClean="0">
                <a:solidFill>
                  <a:srgbClr val="FF0000"/>
                </a:solidFill>
              </a:rPr>
              <a:t> formulation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49731" y="334962"/>
            <a:ext cx="4885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New stuff not in the </a:t>
            </a:r>
            <a:r>
              <a:rPr lang="en-US" sz="3200" b="1" u="sng" dirty="0" err="1" smtClean="0"/>
              <a:t>svn</a:t>
            </a:r>
            <a:r>
              <a:rPr lang="en-US" sz="3200" b="1" u="sng" dirty="0" smtClean="0"/>
              <a:t> yet</a:t>
            </a:r>
            <a:endParaRPr lang="en-US" sz="3200" b="1" u="sng" dirty="0"/>
          </a:p>
        </p:txBody>
      </p:sp>
    </p:spTree>
  </p:cSld>
  <p:clrMapOvr>
    <a:masterClrMapping/>
  </p:clrMapOvr>
  <p:transition advTm="187344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839913" y="280988"/>
            <a:ext cx="5551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/>
              <a:t>4D-Var Convergence Issues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3400" y="1295400"/>
            <a:ext cx="75453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en-US" sz="2400" b="1"/>
              <a:t>Primal preconditioned by B</a:t>
            </a:r>
            <a:r>
              <a:rPr lang="en-US" sz="2400"/>
              <a:t> </a:t>
            </a:r>
            <a:r>
              <a:rPr lang="en-US" sz="2400" b="1"/>
              <a:t>has good convergence</a:t>
            </a:r>
          </a:p>
          <a:p>
            <a:pPr algn="just"/>
            <a:r>
              <a:rPr lang="en-US" sz="2400" b="1"/>
              <a:t>properties:  </a:t>
            </a:r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2286000" y="1752600"/>
          <a:ext cx="2435225" cy="704850"/>
        </p:xfrm>
        <a:graphic>
          <a:graphicData uri="http://schemas.openxmlformats.org/presentationml/2006/ole">
            <p:oleObj spid="_x0000_s50178" name="Equation" r:id="rId3" imgW="965160" imgH="279360" progId="Equation.DSMT4">
              <p:embed/>
            </p:oleObj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953000" y="1828800"/>
            <a:ext cx="278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Preconditioned Hessian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33400" y="2454275"/>
            <a:ext cx="7388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en-US" sz="2400" b="1"/>
              <a:t>Dual preconditioned by R</a:t>
            </a:r>
            <a:r>
              <a:rPr lang="en-US" sz="2400" baseline="30000"/>
              <a:t>-1</a:t>
            </a:r>
            <a:r>
              <a:rPr lang="en-US" sz="2400" b="1"/>
              <a:t> has poor convergence</a:t>
            </a:r>
          </a:p>
          <a:p>
            <a:pPr algn="just"/>
            <a:r>
              <a:rPr lang="en-US" sz="2400" b="1"/>
              <a:t>properties:  </a:t>
            </a:r>
          </a:p>
        </p:txBody>
      </p:sp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2286000" y="2819400"/>
          <a:ext cx="2432050" cy="703263"/>
        </p:xfrm>
        <a:graphic>
          <a:graphicData uri="http://schemas.openxmlformats.org/presentationml/2006/ole">
            <p:oleObj spid="_x0000_s50179" name="Equation" r:id="rId4" imgW="965160" imgH="279360" progId="Equation.DSMT4">
              <p:embed/>
            </p:oleObj>
          </a:graphicData>
        </a:graphic>
      </p:graphicFrame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972050" y="2895600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Preconditioned stabilized</a:t>
            </a:r>
          </a:p>
          <a:p>
            <a:r>
              <a:rPr lang="en-US" b="1">
                <a:solidFill>
                  <a:srgbClr val="FF3300"/>
                </a:solidFill>
              </a:rPr>
              <a:t>representer matrix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33400" y="4756150"/>
            <a:ext cx="76723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en-US" sz="2400" b="1"/>
              <a:t>Restricted preconditioned CG ensures that dual</a:t>
            </a:r>
          </a:p>
          <a:p>
            <a:pPr algn="just"/>
            <a:r>
              <a:rPr lang="en-US" sz="2400" b="1"/>
              <a:t>4D-Var converges at same rate as B-preconditioned</a:t>
            </a:r>
          </a:p>
          <a:p>
            <a:pPr algn="just"/>
            <a:r>
              <a:rPr lang="en-US" sz="2400" b="1"/>
              <a:t>Primal 4D-Var </a:t>
            </a:r>
            <a:r>
              <a:rPr lang="en-US" b="1"/>
              <a:t>(Gratton and Tschimanga, 2009)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533400" y="3657600"/>
            <a:ext cx="77993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en-US" sz="2400" b="1"/>
              <a:t>Can be partly alleviated using the Minimum Residual</a:t>
            </a:r>
          </a:p>
          <a:p>
            <a:pPr algn="just"/>
            <a:r>
              <a:rPr lang="en-US" sz="2400" b="1"/>
              <a:t>Method </a:t>
            </a:r>
            <a:r>
              <a:rPr lang="en-US" b="1"/>
              <a:t>(El Akkraoui</a:t>
            </a:r>
            <a:r>
              <a:rPr lang="en-US"/>
              <a:t> </a:t>
            </a:r>
            <a:r>
              <a:rPr lang="en-US" b="1"/>
              <a:t>et al, 2008; El Akkraoui and Gauthier, 2010)</a:t>
            </a:r>
          </a:p>
          <a:p>
            <a:pPr algn="just"/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9850" y="280988"/>
            <a:ext cx="91106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/>
              <a:t>Restricted Preconditioned Conjugate Gradient</a:t>
            </a:r>
          </a:p>
        </p:txBody>
      </p:sp>
      <p:pic>
        <p:nvPicPr>
          <p:cNvPr id="29699" name="Picture 3" descr="roms_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375650" cy="11506200"/>
          </a:xfrm>
          <a:prstGeom prst="rect">
            <a:avLst/>
          </a:prstGeom>
          <a:noFill/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79575" y="6284913"/>
            <a:ext cx="212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Strong Constraint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486400" y="6262688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Weak Constraint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590800" y="990600"/>
            <a:ext cx="3992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(G</a:t>
            </a:r>
            <a:r>
              <a:rPr lang="en-US" sz="2400" b="1">
                <a:solidFill>
                  <a:schemeClr val="accent2"/>
                </a:solidFill>
                <a:cs typeface="Arial" charset="0"/>
              </a:rPr>
              <a:t>ürol et al, 2013, QJRMS</a:t>
            </a:r>
            <a:r>
              <a:rPr lang="en-US" sz="2400" b="1">
                <a:solidFill>
                  <a:schemeClr val="accent2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cost_comp_cases_9d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1524000"/>
            <a:ext cx="10363200" cy="7772400"/>
          </a:xfrm>
          <a:prstGeom prst="rect">
            <a:avLst/>
          </a:prstGeom>
          <a:noFill/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293813" y="280988"/>
            <a:ext cx="6677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/>
              <a:t>Augmented Restricted B-</a:t>
            </a:r>
            <a:r>
              <a:rPr lang="en-US" sz="3200" b="1" u="sng" dirty="0" err="1"/>
              <a:t>Lanczos</a:t>
            </a:r>
            <a:endParaRPr lang="en-US" sz="3200" b="1" u="sng" dirty="0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33400" y="1143000"/>
            <a:ext cx="3786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en-US" sz="2400" b="1"/>
              <a:t>For multiple outer-loops: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640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Augmented B-</a:t>
            </a:r>
            <a:r>
              <a:rPr lang="en-US" sz="2400" dirty="0" err="1" smtClean="0"/>
              <a:t>Lanczos</a:t>
            </a:r>
            <a:r>
              <a:rPr lang="en-US" sz="2400" dirty="0" smtClean="0"/>
              <a:t> formulation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Background quality control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49731" y="334962"/>
            <a:ext cx="4885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New stuff not in the </a:t>
            </a:r>
            <a:r>
              <a:rPr lang="en-US" sz="3200" b="1" u="sng" dirty="0" err="1" smtClean="0"/>
              <a:t>svn</a:t>
            </a:r>
            <a:r>
              <a:rPr lang="en-US" sz="3200" b="1" u="sng" dirty="0" smtClean="0"/>
              <a:t> yet</a:t>
            </a:r>
            <a:endParaRPr lang="en-US" sz="3200" b="1" u="sng" dirty="0"/>
          </a:p>
        </p:txBody>
      </p:sp>
    </p:spTree>
  </p:cSld>
  <p:clrMapOvr>
    <a:masterClrMapping/>
  </p:clrMapOvr>
  <p:transition advTm="187344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450232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828800"/>
            <a:ext cx="4182222" cy="331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362200" y="5486400"/>
          <a:ext cx="4653643" cy="762000"/>
        </p:xfrm>
        <a:graphic>
          <a:graphicData uri="http://schemas.openxmlformats.org/presentationml/2006/ole">
            <p:oleObj spid="_x0000_s51202" name="Equation" r:id="rId5" imgW="1624895" imgH="266584" progId="Equation.DSMT4">
              <p:embed/>
            </p:oleObj>
          </a:graphicData>
        </a:graphic>
      </p:graphicFrame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5018088" y="1295400"/>
          <a:ext cx="2906712" cy="539750"/>
        </p:xfrm>
        <a:graphic>
          <a:graphicData uri="http://schemas.openxmlformats.org/presentationml/2006/ole">
            <p:oleObj spid="_x0000_s51203" name="Equation" r:id="rId6" imgW="1180588" imgH="215806" progId="Equation.DSMT4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2362200" y="1322388"/>
          <a:ext cx="347662" cy="479425"/>
        </p:xfrm>
        <a:graphic>
          <a:graphicData uri="http://schemas.openxmlformats.org/presentationml/2006/ole">
            <p:oleObj spid="_x0000_s51204" name="Equation" r:id="rId7" imgW="139680" imgH="190440" progId="Equation.DSMT4">
              <p:embed/>
            </p:oleObj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187271" y="280988"/>
            <a:ext cx="48901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Background Quality Control</a:t>
            </a:r>
            <a:endParaRPr lang="en-US" sz="32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838200"/>
            <a:ext cx="3138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Andersson</a:t>
            </a:r>
            <a:r>
              <a:rPr lang="en-US" dirty="0" smtClean="0"/>
              <a:t> and </a:t>
            </a:r>
            <a:r>
              <a:rPr lang="en-US" dirty="0" err="1" smtClean="0"/>
              <a:t>Järvinen</a:t>
            </a:r>
            <a:r>
              <a:rPr lang="en-US" dirty="0" smtClean="0"/>
              <a:t>, 1999)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5029200"/>
            <a:ext cx="27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PDF of </a:t>
            </a:r>
            <a:r>
              <a:rPr lang="en-US" b="1" i="1" dirty="0" smtClean="0"/>
              <a:t>in situ </a:t>
            </a:r>
            <a:r>
              <a:rPr lang="en-US" b="1" dirty="0" smtClean="0"/>
              <a:t>T innovations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5029200"/>
            <a:ext cx="4040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Transformed PDF of </a:t>
            </a:r>
            <a:r>
              <a:rPr lang="en-US" b="1" i="1" dirty="0" smtClean="0"/>
              <a:t>in situ </a:t>
            </a:r>
            <a:r>
              <a:rPr lang="en-US" b="1" dirty="0" smtClean="0"/>
              <a:t>T innovations</a:t>
            </a:r>
            <a:endParaRPr lang="en-US" b="1" dirty="0"/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4852988" y="6270625"/>
          <a:ext cx="1090612" cy="434975"/>
        </p:xfrm>
        <a:graphic>
          <a:graphicData uri="http://schemas.openxmlformats.org/presentationml/2006/ole">
            <p:oleObj spid="_x0000_s51205" name="Equation" r:id="rId8" imgW="380880" imgH="152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_obs_analysis_29227_405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6934200" y="1905000"/>
          <a:ext cx="1090612" cy="434975"/>
        </p:xfrm>
        <a:graphic>
          <a:graphicData uri="http://schemas.openxmlformats.org/presentationml/2006/ole">
            <p:oleObj spid="_x0000_s52226" name="Equation" r:id="rId4" imgW="380880" imgH="152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640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Augmented B-</a:t>
            </a:r>
            <a:r>
              <a:rPr lang="en-US" sz="2400" dirty="0" err="1" smtClean="0"/>
              <a:t>Lanczos</a:t>
            </a:r>
            <a:r>
              <a:rPr lang="en-US" sz="2400" dirty="0" smtClean="0"/>
              <a:t> formulation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Background quality control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Biogeochemical modules:</a:t>
            </a:r>
          </a:p>
          <a:p>
            <a:pPr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 - TL and AD of NEMURO</a:t>
            </a:r>
          </a:p>
          <a:p>
            <a:pPr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 - log-normal 4D-Var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49731" y="334962"/>
            <a:ext cx="4885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New stuff not in the </a:t>
            </a:r>
            <a:r>
              <a:rPr lang="en-US" sz="3200" b="1" u="sng" dirty="0" err="1" smtClean="0"/>
              <a:t>svn</a:t>
            </a:r>
            <a:r>
              <a:rPr lang="en-US" sz="3200" b="1" u="sng" dirty="0" smtClean="0"/>
              <a:t> yet</a:t>
            </a:r>
            <a:endParaRPr lang="en-US" sz="3200" b="1" u="sng" dirty="0"/>
          </a:p>
        </p:txBody>
      </p:sp>
      <p:sp>
        <p:nvSpPr>
          <p:cNvPr id="4" name="Right Brace 3"/>
          <p:cNvSpPr/>
          <p:nvPr/>
        </p:nvSpPr>
        <p:spPr>
          <a:xfrm>
            <a:off x="4191000" y="2286000"/>
            <a:ext cx="152400" cy="7620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2526268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Hajoon</a:t>
            </a:r>
            <a:r>
              <a:rPr lang="en-US" b="1" dirty="0" smtClean="0">
                <a:solidFill>
                  <a:srgbClr val="FF0000"/>
                </a:solidFill>
              </a:rPr>
              <a:t> Song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8734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90800" y="280988"/>
            <a:ext cx="399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/>
              <a:t>Acknowledgements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143000" y="15240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err="1">
                <a:solidFill>
                  <a:schemeClr val="accent1"/>
                </a:solidFill>
              </a:rPr>
              <a:t>Hernan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Arango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– Rutgers </a:t>
            </a:r>
            <a:r>
              <a:rPr lang="en-US" sz="2400" dirty="0" smtClean="0"/>
              <a:t>University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solidFill>
                  <a:schemeClr val="accent1"/>
                </a:solidFill>
              </a:rPr>
              <a:t>Art Miller</a:t>
            </a:r>
            <a:r>
              <a:rPr lang="en-US" sz="2400" dirty="0" smtClean="0"/>
              <a:t> – Scripps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solidFill>
                  <a:schemeClr val="accent1"/>
                </a:solidFill>
              </a:rPr>
              <a:t>Bruce </a:t>
            </a:r>
            <a:r>
              <a:rPr lang="en-US" sz="2400" b="1" dirty="0" err="1" smtClean="0">
                <a:solidFill>
                  <a:schemeClr val="accent1"/>
                </a:solidFill>
              </a:rPr>
              <a:t>Cornuelle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– Scripps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err="1" smtClean="0">
                <a:solidFill>
                  <a:schemeClr val="accent1"/>
                </a:solidFill>
              </a:rPr>
              <a:t>Emanuelle</a:t>
            </a:r>
            <a:r>
              <a:rPr lang="en-US" sz="2400" b="1" dirty="0" smtClean="0">
                <a:solidFill>
                  <a:schemeClr val="accent1"/>
                </a:solidFill>
              </a:rPr>
              <a:t> Di Lorenzo</a:t>
            </a:r>
            <a:r>
              <a:rPr lang="en-US" sz="2400" dirty="0" smtClean="0"/>
              <a:t> – GA Tech</a:t>
            </a:r>
            <a:endParaRPr lang="en-US" sz="24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Brian Powell </a:t>
            </a:r>
            <a:r>
              <a:rPr lang="en-US" sz="2400" dirty="0"/>
              <a:t>– University of </a:t>
            </a:r>
            <a:r>
              <a:rPr lang="en-US" sz="2400" dirty="0" smtClean="0"/>
              <a:t>Hawaii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solidFill>
                  <a:schemeClr val="accent1"/>
                </a:solidFill>
              </a:rPr>
              <a:t>Javier Zavala-</a:t>
            </a:r>
            <a:r>
              <a:rPr lang="en-US" sz="2400" b="1" dirty="0" err="1" smtClean="0">
                <a:solidFill>
                  <a:schemeClr val="accent1"/>
                </a:solidFill>
              </a:rPr>
              <a:t>Garay</a:t>
            </a:r>
            <a:r>
              <a:rPr lang="en-US" sz="2400" b="1" dirty="0" smtClean="0">
                <a:solidFill>
                  <a:schemeClr val="accent1"/>
                </a:solidFill>
              </a:rPr>
              <a:t>  </a:t>
            </a:r>
            <a:r>
              <a:rPr lang="en-US" sz="2400" dirty="0" smtClean="0"/>
              <a:t>- Rutgers </a:t>
            </a:r>
            <a:r>
              <a:rPr lang="en-US" sz="2400" dirty="0" smtClean="0"/>
              <a:t>University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solidFill>
                  <a:schemeClr val="accent1"/>
                </a:solidFill>
              </a:rPr>
              <a:t>Julia Levin  </a:t>
            </a:r>
            <a:r>
              <a:rPr lang="en-US" sz="2400" dirty="0" smtClean="0"/>
              <a:t>- Rutgers </a:t>
            </a:r>
            <a:r>
              <a:rPr lang="en-US" sz="2400" dirty="0" smtClean="0"/>
              <a:t>University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solidFill>
                  <a:schemeClr val="accent1"/>
                </a:solidFill>
              </a:rPr>
              <a:t>John Wilkin  </a:t>
            </a:r>
            <a:r>
              <a:rPr lang="en-US" sz="2400" dirty="0" smtClean="0"/>
              <a:t>- Rutgers </a:t>
            </a:r>
            <a:r>
              <a:rPr lang="en-US" sz="2400" dirty="0" smtClean="0"/>
              <a:t>University</a:t>
            </a:r>
            <a:endParaRPr lang="en-US" sz="24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Chris Edwards </a:t>
            </a:r>
            <a:r>
              <a:rPr lang="en-US" sz="2400" dirty="0"/>
              <a:t>– UC Santa Cruz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err="1">
                <a:solidFill>
                  <a:schemeClr val="accent1"/>
                </a:solidFill>
              </a:rPr>
              <a:t>Hajoon</a:t>
            </a:r>
            <a:r>
              <a:rPr lang="en-US" sz="2400" b="1" dirty="0">
                <a:solidFill>
                  <a:schemeClr val="accent1"/>
                </a:solidFill>
              </a:rPr>
              <a:t> Song </a:t>
            </a:r>
            <a:r>
              <a:rPr lang="en-US" sz="2400" dirty="0"/>
              <a:t>– </a:t>
            </a:r>
            <a:r>
              <a:rPr lang="en-US" sz="2400" dirty="0" smtClean="0"/>
              <a:t>MIT</a:t>
            </a:r>
            <a:endParaRPr lang="en-US" sz="24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Anthony Weaver </a:t>
            </a:r>
            <a:r>
              <a:rPr lang="en-US" sz="2400" dirty="0"/>
              <a:t>– CERFACS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err="1">
                <a:solidFill>
                  <a:schemeClr val="accent1"/>
                </a:solidFill>
              </a:rPr>
              <a:t>Selime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G</a:t>
            </a:r>
            <a:r>
              <a:rPr lang="en-US" sz="2400" b="1" dirty="0" err="1">
                <a:solidFill>
                  <a:schemeClr val="accent1"/>
                </a:solidFill>
                <a:cs typeface="Arial" charset="0"/>
              </a:rPr>
              <a:t>ürol</a:t>
            </a:r>
            <a:r>
              <a:rPr lang="en-US" sz="2400" b="1" dirty="0">
                <a:solidFill>
                  <a:schemeClr val="accent1"/>
                </a:solidFill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– CERFACS/ECMWF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cs typeface="Arial" charset="0"/>
              </a:rPr>
              <a:t>Polly Smith </a:t>
            </a:r>
            <a:r>
              <a:rPr lang="en-US" sz="2400" dirty="0">
                <a:cs typeface="Arial" charset="0"/>
              </a:rPr>
              <a:t>– University of Reading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cs typeface="Arial" charset="0"/>
              </a:rPr>
              <a:t>Emilie </a:t>
            </a:r>
            <a:r>
              <a:rPr lang="en-US" sz="2400" b="1" dirty="0" err="1">
                <a:solidFill>
                  <a:schemeClr val="accent1"/>
                </a:solidFill>
                <a:cs typeface="Arial" charset="0"/>
              </a:rPr>
              <a:t>Neveu</a:t>
            </a:r>
            <a:r>
              <a:rPr lang="en-US" sz="2400" b="1" dirty="0">
                <a:solidFill>
                  <a:schemeClr val="accent1"/>
                </a:solidFill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– </a:t>
            </a:r>
            <a:r>
              <a:rPr lang="en-US" sz="2400" dirty="0" err="1" smtClean="0">
                <a:cs typeface="Arial" charset="0"/>
              </a:rPr>
              <a:t>Savoie</a:t>
            </a:r>
            <a:r>
              <a:rPr lang="en-US" sz="2400" dirty="0" smtClean="0">
                <a:cs typeface="Arial" charset="0"/>
              </a:rPr>
              <a:t> University</a:t>
            </a:r>
            <a:endParaRPr lang="en-US" sz="24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838200"/>
            <a:ext cx="9278938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968375" y="250825"/>
            <a:ext cx="7265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u="sng"/>
              <a:t>Ocean Tracers: Log-normal or otherwise?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1203325" y="6262688"/>
            <a:ext cx="733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Campbell (1995) – in situ ocean Chlorophyll, northern hemisphere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318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B60003"/>
                </a:solidFill>
              </a:rPr>
              <a:t>Assimilation of biological variables</a:t>
            </a:r>
            <a:endParaRPr lang="en-US" dirty="0">
              <a:solidFill>
                <a:srgbClr val="B6000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84525" cy="4564063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Differs from physical variables in statistics. </a:t>
            </a:r>
          </a:p>
          <a:p>
            <a:pPr lvl="1">
              <a:defRPr/>
            </a:pPr>
            <a:r>
              <a:rPr lang="en-US" dirty="0" smtClean="0"/>
              <a:t>Gaussian </a:t>
            </a:r>
            <a:r>
              <a:rPr lang="en-US" dirty="0" err="1" smtClean="0"/>
              <a:t>vs</a:t>
            </a:r>
            <a:r>
              <a:rPr lang="en-US" dirty="0" smtClean="0"/>
              <a:t> skewed non-</a:t>
            </a:r>
            <a:r>
              <a:rPr lang="en-US" dirty="0"/>
              <a:t>G</a:t>
            </a:r>
            <a:r>
              <a:rPr lang="en-US" dirty="0" smtClean="0"/>
              <a:t>aussian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We use lognormal transformation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Maintains positive definite variables and reduces </a:t>
            </a:r>
            <a:r>
              <a:rPr lang="en-US" dirty="0" err="1" smtClean="0"/>
              <a:t>rms</a:t>
            </a:r>
            <a:r>
              <a:rPr lang="en-US" dirty="0" smtClean="0"/>
              <a:t> errors over Gaussian approach</a:t>
            </a:r>
            <a:endParaRPr lang="en-US" dirty="0"/>
          </a:p>
        </p:txBody>
      </p:sp>
      <p:pic>
        <p:nvPicPr>
          <p:cNvPr id="2355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1417638"/>
            <a:ext cx="306387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6335713" y="6164263"/>
            <a:ext cx="182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Song et al. (2013)</a:t>
            </a:r>
          </a:p>
        </p:txBody>
      </p: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6335713" y="1230313"/>
            <a:ext cx="1208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NPZ model</a:t>
            </a:r>
          </a:p>
        </p:txBody>
      </p:sp>
      <p:pic>
        <p:nvPicPr>
          <p:cNvPr id="23558" name="Picture 8" descr="fig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3957638"/>
            <a:ext cx="4703762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496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Lognormal 4DVAR (L4DVAR) Example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dirty="0" smtClean="0"/>
              <a:t>PDF of biological variables is often closer to lognormal than Gaussian.</a:t>
            </a:r>
          </a:p>
          <a:p>
            <a:pPr eaLnBrk="1" hangingPunct="1">
              <a:defRPr/>
            </a:pPr>
            <a:r>
              <a:rPr lang="en-US" sz="1600" dirty="0" smtClean="0"/>
              <a:t>Positive-definite property is preserved in L4DVAR. </a:t>
            </a:r>
          </a:p>
        </p:txBody>
      </p:sp>
      <p:pic>
        <p:nvPicPr>
          <p:cNvPr id="24579" name="Picture 3" descr="inifieldjan_P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87503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762000" y="2667000"/>
            <a:ext cx="7407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Helvetica Light" charset="0"/>
                <a:cs typeface="Helvetica Light" charset="0"/>
              </a:rPr>
              <a:t>Model twin experiment.  Initial surface phytoplankton concentration (log scale).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Helvetica Light" charset="0"/>
                <a:cs typeface="Helvetica Light" charset="0"/>
              </a:rPr>
              <a:t>Negative values in black.</a:t>
            </a:r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1295400" y="3962400"/>
            <a:ext cx="633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Helvetica Light" charset="0"/>
                <a:cs typeface="Helvetica Light" charset="0"/>
              </a:rPr>
              <a:t>Truth</a:t>
            </a:r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3352800" y="3962400"/>
            <a:ext cx="6080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Helvetica Light" charset="0"/>
                <a:cs typeface="Helvetica Light" charset="0"/>
              </a:rPr>
              <a:t>Prior</a:t>
            </a:r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5257800" y="3886200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 Light" charset="0"/>
                <a:cs typeface="Helvetica Light" charset="0"/>
              </a:rPr>
              <a:t>L4DVAR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 Light" charset="0"/>
                <a:cs typeface="Helvetica Light" charset="0"/>
              </a:rPr>
              <a:t>Posterior</a:t>
            </a:r>
          </a:p>
        </p:txBody>
      </p:sp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7315200" y="3886200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 Light" charset="0"/>
                <a:cs typeface="Helvetica Light" charset="0"/>
              </a:rPr>
              <a:t>G4DVAR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 Light" charset="0"/>
                <a:cs typeface="Helvetica Light" charset="0"/>
              </a:rPr>
              <a:t>Posterior</a:t>
            </a:r>
          </a:p>
        </p:txBody>
      </p:sp>
    </p:spTree>
    <p:extLst>
      <p:ext uri="{BB962C8B-B14F-4D97-AF65-F5344CB8AC3E}">
        <p14:creationId xmlns="" xmlns:p14="http://schemas.microsoft.com/office/powerpoint/2010/main" val="196628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143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solidFill>
                  <a:srgbClr val="B60003"/>
                </a:solidFill>
              </a:rPr>
              <a:t>Biological Assimilation, an example</a:t>
            </a:r>
            <a:endParaRPr lang="en-US" dirty="0">
              <a:solidFill>
                <a:srgbClr val="B6000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00138"/>
            <a:ext cx="8469313" cy="110966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1 year (2000) </a:t>
            </a:r>
            <a:r>
              <a:rPr lang="en-US" dirty="0" err="1" smtClean="0"/>
              <a:t>SeaWiFS</a:t>
            </a:r>
            <a:r>
              <a:rPr lang="en-US" dirty="0" smtClean="0"/>
              <a:t> ocean color assimilation</a:t>
            </a:r>
          </a:p>
          <a:p>
            <a:pPr>
              <a:defRPr/>
            </a:pPr>
            <a:r>
              <a:rPr lang="en-US" dirty="0" smtClean="0"/>
              <a:t>NPZD model</a:t>
            </a:r>
          </a:p>
          <a:p>
            <a:pPr>
              <a:defRPr/>
            </a:pPr>
            <a:r>
              <a:rPr lang="en-US" dirty="0" smtClean="0"/>
              <a:t>Being implemented in near-</a:t>
            </a:r>
            <a:r>
              <a:rPr lang="en-US" dirty="0" err="1" smtClean="0"/>
              <a:t>realtime</a:t>
            </a:r>
            <a:r>
              <a:rPr lang="en-US" dirty="0" smtClean="0"/>
              <a:t> system</a:t>
            </a:r>
            <a:endParaRPr lang="en-US" dirty="0"/>
          </a:p>
        </p:txBody>
      </p:sp>
      <p:pic>
        <p:nvPicPr>
          <p:cNvPr id="2662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278063"/>
            <a:ext cx="4484687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2278063"/>
            <a:ext cx="459105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4335463" y="1919288"/>
            <a:ext cx="1017587" cy="63500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53050" y="1770063"/>
            <a:ext cx="3181350" cy="368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Gray color indicates cloud cover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6088063" y="6302375"/>
            <a:ext cx="2024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Song et al. (in prep)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4788" y="2278063"/>
            <a:ext cx="4130675" cy="39465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FFFFFF"/>
              </a:solidFill>
              <a:latin typeface="Copperplate"/>
              <a:ea typeface="ＭＳ Ｐゴシック"/>
              <a:cs typeface="Arial"/>
            </a:endParaRPr>
          </a:p>
        </p:txBody>
      </p:sp>
      <p:sp>
        <p:nvSpPr>
          <p:cNvPr id="26633" name="TextBox 25"/>
          <p:cNvSpPr txBox="1">
            <a:spLocks noChangeArrowheads="1"/>
          </p:cNvSpPr>
          <p:nvPr/>
        </p:nvSpPr>
        <p:spPr bwMode="auto">
          <a:xfrm>
            <a:off x="2147888" y="3527425"/>
            <a:ext cx="1490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1-Day SeaWiFS</a:t>
            </a:r>
          </a:p>
        </p:txBody>
      </p:sp>
      <p:sp>
        <p:nvSpPr>
          <p:cNvPr id="26634" name="TextBox 26"/>
          <p:cNvSpPr txBox="1">
            <a:spLocks noChangeArrowheads="1"/>
          </p:cNvSpPr>
          <p:nvPr/>
        </p:nvSpPr>
        <p:spPr bwMode="auto">
          <a:xfrm>
            <a:off x="2147888" y="5462588"/>
            <a:ext cx="1490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8-Day SeaWiFS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56125" y="2263775"/>
            <a:ext cx="4370388" cy="3948113"/>
          </a:xfrm>
          <a:prstGeom prst="rect">
            <a:avLst/>
          </a:prstGeom>
          <a:solidFill>
            <a:srgbClr val="FCD5B5">
              <a:alpha val="14000"/>
            </a:srgbClr>
          </a:solidFill>
          <a:ln>
            <a:solidFill>
              <a:srgbClr val="FECB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FFFFFF"/>
              </a:solidFill>
              <a:latin typeface="Copperplate"/>
              <a:ea typeface="ＭＳ Ｐゴシック"/>
              <a:cs typeface="Arial"/>
            </a:endParaRPr>
          </a:p>
        </p:txBody>
      </p:sp>
      <p:sp>
        <p:nvSpPr>
          <p:cNvPr id="26636" name="TextBox 27"/>
          <p:cNvSpPr txBox="1">
            <a:spLocks noChangeArrowheads="1"/>
          </p:cNvSpPr>
          <p:nvPr/>
        </p:nvSpPr>
        <p:spPr bwMode="auto">
          <a:xfrm>
            <a:off x="5969000" y="3527425"/>
            <a:ext cx="220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Model –No Assimilation</a:t>
            </a:r>
          </a:p>
        </p:txBody>
      </p:sp>
      <p:sp>
        <p:nvSpPr>
          <p:cNvPr id="26637" name="TextBox 28"/>
          <p:cNvSpPr txBox="1">
            <a:spLocks noChangeArrowheads="1"/>
          </p:cNvSpPr>
          <p:nvPr/>
        </p:nvSpPr>
        <p:spPr bwMode="auto">
          <a:xfrm>
            <a:off x="5969000" y="5448300"/>
            <a:ext cx="2351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Model –With Assimilation</a:t>
            </a:r>
          </a:p>
        </p:txBody>
      </p:sp>
    </p:spTree>
    <p:extLst>
      <p:ext uri="{BB962C8B-B14F-4D97-AF65-F5344CB8AC3E}">
        <p14:creationId xmlns="" xmlns:p14="http://schemas.microsoft.com/office/powerpoint/2010/main" val="40987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640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Augmented B-</a:t>
            </a:r>
            <a:r>
              <a:rPr lang="en-US" sz="2400" dirty="0" err="1" smtClean="0"/>
              <a:t>Lanczos</a:t>
            </a:r>
            <a:r>
              <a:rPr lang="en-US" sz="2400" dirty="0" smtClean="0"/>
              <a:t> formulation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Background quality control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Biogeochemical modules: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- TL and AD of NEMURO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- log-normal 4D-Var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Correlations on z-levels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Improved mixed layer formulation in balance operator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Time correlations in Q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49731" y="334962"/>
            <a:ext cx="4885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New stuff not in the </a:t>
            </a:r>
            <a:r>
              <a:rPr lang="en-US" sz="3200" b="1" u="sng" dirty="0" err="1" smtClean="0"/>
              <a:t>svn</a:t>
            </a:r>
            <a:r>
              <a:rPr lang="en-US" sz="3200" b="1" u="sng" dirty="0" smtClean="0"/>
              <a:t> yet</a:t>
            </a:r>
            <a:endParaRPr lang="en-US" sz="3200" b="1" u="sng" dirty="0"/>
          </a:p>
        </p:txBody>
      </p:sp>
    </p:spTree>
  </p:cSld>
  <p:clrMapOvr>
    <a:masterClrMapping/>
  </p:clrMapOvr>
  <p:transition advTm="187344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120729" y="280988"/>
            <a:ext cx="302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Recent Bug Fixes</a:t>
            </a:r>
            <a:endParaRPr lang="en-US" sz="3200" b="1" u="sng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6400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Normalization coefficients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="1" dirty="0"/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aseline="0" dirty="0" smtClean="0"/>
              <a:t>Open</a:t>
            </a:r>
            <a:r>
              <a:rPr lang="en-US" sz="2400" dirty="0" smtClean="0"/>
              <a:t> boundary adjustments in 4D-Var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28800" y="1676400"/>
          <a:ext cx="4224585" cy="757237"/>
        </p:xfrm>
        <a:graphic>
          <a:graphicData uri="http://schemas.openxmlformats.org/presentationml/2006/ole">
            <p:oleObj spid="_x0000_s14338" name="Equation" r:id="rId3" imgW="134604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743200"/>
            <a:ext cx="2988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The Future….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528588" y="334962"/>
            <a:ext cx="41281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Planned Developments</a:t>
            </a:r>
            <a:endParaRPr lang="en-US" sz="3200" b="1" u="sng" dirty="0"/>
          </a:p>
        </p:txBody>
      </p:sp>
    </p:spTree>
  </p:cSld>
  <p:clrMapOvr>
    <a:masterClrMapping/>
  </p:clrMapOvr>
  <p:transition advTm="187344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6400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Digital filter –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J</a:t>
            </a:r>
            <a:r>
              <a:rPr lang="en-US" sz="2400" b="1" i="1" baseline="-25000" dirty="0" err="1" smtClean="0">
                <a:solidFill>
                  <a:srgbClr val="0070C0"/>
                </a:solidFill>
              </a:rPr>
              <a:t>c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to suppress initialization shock </a:t>
            </a:r>
            <a:r>
              <a:rPr lang="en-US" sz="1800" b="1" dirty="0" smtClean="0">
                <a:solidFill>
                  <a:srgbClr val="0070C0"/>
                </a:solidFill>
              </a:rPr>
              <a:t>(Gauthier &amp; </a:t>
            </a:r>
            <a:r>
              <a:rPr lang="en-US" sz="1800" b="1" dirty="0" err="1" smtClean="0">
                <a:solidFill>
                  <a:srgbClr val="0070C0"/>
                </a:solidFill>
              </a:rPr>
              <a:t>Thépaut</a:t>
            </a:r>
            <a:r>
              <a:rPr lang="en-US" sz="1800" b="1" dirty="0" smtClean="0">
                <a:solidFill>
                  <a:srgbClr val="0070C0"/>
                </a:solidFill>
              </a:rPr>
              <a:t>, 2001)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528588" y="334962"/>
            <a:ext cx="41281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Planned Developments</a:t>
            </a:r>
            <a:endParaRPr lang="en-US" sz="3200" b="1" u="sng" dirty="0"/>
          </a:p>
        </p:txBody>
      </p:sp>
    </p:spTree>
  </p:cSld>
  <p:clrMapOvr>
    <a:masterClrMapping/>
  </p:clrMapOvr>
  <p:transition advTm="187344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6400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400" dirty="0" smtClean="0"/>
              <a:t>Digital filter – </a:t>
            </a:r>
            <a:r>
              <a:rPr lang="en-US" sz="2400" i="1" dirty="0" err="1" smtClean="0"/>
              <a:t>J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 </a:t>
            </a:r>
            <a:r>
              <a:rPr lang="en-US" sz="2400" dirty="0" smtClean="0"/>
              <a:t>to suppress initialization shock </a:t>
            </a:r>
            <a:r>
              <a:rPr lang="en-US" sz="1800" dirty="0" smtClean="0"/>
              <a:t>(Gauthier &amp; </a:t>
            </a:r>
            <a:r>
              <a:rPr lang="en-US" sz="1800" dirty="0" err="1" smtClean="0"/>
              <a:t>Thépaut</a:t>
            </a:r>
            <a:r>
              <a:rPr lang="en-US" sz="1800" dirty="0" smtClean="0"/>
              <a:t>, 2001)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Non-diagonal R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528588" y="334962"/>
            <a:ext cx="41281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Planned Developments</a:t>
            </a:r>
            <a:endParaRPr lang="en-US" sz="3200" b="1" u="sng" dirty="0"/>
          </a:p>
        </p:txBody>
      </p:sp>
    </p:spTree>
  </p:cSld>
  <p:clrMapOvr>
    <a:masterClrMapping/>
  </p:clrMapOvr>
  <p:transition advTm="18734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90800" y="280988"/>
            <a:ext cx="399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/>
              <a:t>Acknowledgements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143000" y="15240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err="1">
                <a:solidFill>
                  <a:srgbClr val="FF0000"/>
                </a:solidFill>
              </a:rPr>
              <a:t>Hernan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Arango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– Rutgers </a:t>
            </a:r>
            <a:r>
              <a:rPr lang="en-US" sz="2400" dirty="0" smtClean="0"/>
              <a:t>University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Art Miller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– Scripps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Bruce </a:t>
            </a:r>
            <a:r>
              <a:rPr lang="en-US" sz="2400" b="1" dirty="0" err="1" smtClean="0">
                <a:solidFill>
                  <a:srgbClr val="FF0000"/>
                </a:solidFill>
              </a:rPr>
              <a:t>Cornuelle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– Scripps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</a:rPr>
              <a:t>Emanuelle</a:t>
            </a:r>
            <a:r>
              <a:rPr lang="en-US" sz="2400" b="1" dirty="0" smtClean="0">
                <a:solidFill>
                  <a:srgbClr val="FF0000"/>
                </a:solidFill>
              </a:rPr>
              <a:t> Di Lorenzo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– GA Tech</a:t>
            </a:r>
            <a:endParaRPr lang="en-US" sz="24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Doug Nielson </a:t>
            </a:r>
            <a:r>
              <a:rPr lang="en-US" sz="2400" dirty="0" smtClean="0"/>
              <a:t>- </a:t>
            </a:r>
            <a:r>
              <a:rPr lang="en-US" sz="2400" dirty="0" smtClean="0"/>
              <a:t>Scripps</a:t>
            </a:r>
            <a:endParaRPr lang="en-US" sz="2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6400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400" dirty="0" smtClean="0"/>
              <a:t>Digital filter – </a:t>
            </a:r>
            <a:r>
              <a:rPr lang="en-US" sz="2400" i="1" dirty="0" err="1" smtClean="0"/>
              <a:t>J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 </a:t>
            </a:r>
            <a:r>
              <a:rPr lang="en-US" sz="2400" dirty="0" smtClean="0"/>
              <a:t>to suppress initialization shock </a:t>
            </a:r>
            <a:r>
              <a:rPr lang="en-US" sz="1800" dirty="0" smtClean="0"/>
              <a:t>(Gauthier &amp; </a:t>
            </a:r>
            <a:r>
              <a:rPr lang="en-US" sz="1800" dirty="0" err="1" smtClean="0"/>
              <a:t>Thépaut</a:t>
            </a:r>
            <a:r>
              <a:rPr lang="en-US" sz="1800" dirty="0" smtClean="0"/>
              <a:t>, 2001)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Non-diagonal </a:t>
            </a:r>
            <a:r>
              <a:rPr lang="en-US" sz="2400" b="1" dirty="0" smtClean="0"/>
              <a:t>R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Bias-corrected 4D-Var </a:t>
            </a:r>
            <a:r>
              <a:rPr lang="en-US" sz="1800" b="1" dirty="0" smtClean="0">
                <a:solidFill>
                  <a:srgbClr val="0070C0"/>
                </a:solidFill>
              </a:rPr>
              <a:t>(Dee, 2005)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528588" y="334962"/>
            <a:ext cx="41281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Planned Developments</a:t>
            </a:r>
            <a:endParaRPr lang="en-US" sz="3200" b="1" u="sng" dirty="0"/>
          </a:p>
        </p:txBody>
      </p:sp>
    </p:spTree>
  </p:cSld>
  <p:clrMapOvr>
    <a:masterClrMapping/>
  </p:clrMapOvr>
  <p:transition advTm="187344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6400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400" dirty="0" smtClean="0"/>
              <a:t>Digital filter – </a:t>
            </a:r>
            <a:r>
              <a:rPr lang="en-US" sz="2400" i="1" dirty="0" err="1" smtClean="0"/>
              <a:t>J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 </a:t>
            </a:r>
            <a:r>
              <a:rPr lang="en-US" sz="2400" dirty="0" smtClean="0"/>
              <a:t>to suppress initialization shock </a:t>
            </a:r>
            <a:r>
              <a:rPr lang="en-US" sz="1800" dirty="0" smtClean="0"/>
              <a:t>(Gauthier &amp; </a:t>
            </a:r>
            <a:r>
              <a:rPr lang="en-US" sz="1800" dirty="0" err="1" smtClean="0"/>
              <a:t>Thépaut</a:t>
            </a:r>
            <a:r>
              <a:rPr lang="en-US" sz="1800" dirty="0" smtClean="0"/>
              <a:t>, 2001)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Non-diagonal </a:t>
            </a:r>
            <a:r>
              <a:rPr lang="en-US" sz="2400" b="1" dirty="0" smtClean="0"/>
              <a:t>R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Bias-corrected 4D-Var </a:t>
            </a:r>
            <a:r>
              <a:rPr lang="en-US" sz="1800" dirty="0" smtClean="0"/>
              <a:t>(Dee, 2005)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Time correlations in B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528588" y="334962"/>
            <a:ext cx="41281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Planned Developments</a:t>
            </a:r>
            <a:endParaRPr lang="en-US" sz="3200" b="1" u="sng" dirty="0"/>
          </a:p>
        </p:txBody>
      </p:sp>
    </p:spTree>
  </p:cSld>
  <p:clrMapOvr>
    <a:masterClrMapping/>
  </p:clrMapOvr>
  <p:transition advTm="187344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6400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400" dirty="0" smtClean="0"/>
              <a:t>Digital filter – </a:t>
            </a:r>
            <a:r>
              <a:rPr lang="en-US" sz="2400" i="1" dirty="0" err="1" smtClean="0"/>
              <a:t>J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 </a:t>
            </a:r>
            <a:r>
              <a:rPr lang="en-US" sz="2400" dirty="0" smtClean="0"/>
              <a:t>to suppress initialization shock </a:t>
            </a:r>
            <a:r>
              <a:rPr lang="en-US" sz="1800" dirty="0" smtClean="0"/>
              <a:t>(Gauthier &amp; </a:t>
            </a:r>
            <a:r>
              <a:rPr lang="en-US" sz="1800" dirty="0" err="1" smtClean="0"/>
              <a:t>Thépaut</a:t>
            </a:r>
            <a:r>
              <a:rPr lang="en-US" sz="1800" dirty="0" smtClean="0"/>
              <a:t>, 2001)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Non-diagonal </a:t>
            </a:r>
            <a:r>
              <a:rPr lang="en-US" sz="2400" b="1" dirty="0" smtClean="0"/>
              <a:t>R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Bias-corrected 4D-Var </a:t>
            </a:r>
            <a:r>
              <a:rPr lang="en-US" sz="1800" dirty="0" smtClean="0"/>
              <a:t>(Dee, 2005)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Time correlations in </a:t>
            </a:r>
            <a:r>
              <a:rPr lang="en-US" sz="2400" b="1" dirty="0" smtClean="0"/>
              <a:t>B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Correlations rotated along </a:t>
            </a:r>
            <a:r>
              <a:rPr lang="en-US" sz="2400" b="1" dirty="0" err="1" smtClean="0">
                <a:solidFill>
                  <a:srgbClr val="0070C0"/>
                </a:solidFill>
              </a:rPr>
              <a:t>isopycnals</a:t>
            </a:r>
            <a:r>
              <a:rPr lang="en-US" sz="2400" b="1" dirty="0" smtClean="0">
                <a:solidFill>
                  <a:srgbClr val="0070C0"/>
                </a:solidFill>
              </a:rPr>
              <a:t> using diffusion tensor </a:t>
            </a:r>
            <a:r>
              <a:rPr lang="en-US" sz="1800" b="1" dirty="0" smtClean="0">
                <a:solidFill>
                  <a:srgbClr val="0070C0"/>
                </a:solidFill>
              </a:rPr>
              <a:t>(Weaver &amp; Courtier, 2001)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528588" y="334962"/>
            <a:ext cx="41281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Planned Developments</a:t>
            </a:r>
            <a:endParaRPr lang="en-US" sz="3200" b="1" u="sng" dirty="0"/>
          </a:p>
        </p:txBody>
      </p:sp>
    </p:spTree>
  </p:cSld>
  <p:clrMapOvr>
    <a:masterClrMapping/>
  </p:clrMapOvr>
  <p:transition advTm="187344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6200" y="14288"/>
            <a:ext cx="8990013" cy="6767512"/>
            <a:chOff x="48" y="9"/>
            <a:chExt cx="5663" cy="4263"/>
          </a:xfrm>
        </p:grpSpPr>
        <p:pic>
          <p:nvPicPr>
            <p:cNvPr id="7783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" y="271"/>
              <a:ext cx="3989" cy="2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783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2172"/>
              <a:ext cx="4186" cy="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7835" name="Text Box 11"/>
            <p:cNvSpPr txBox="1">
              <a:spLocks noChangeArrowheads="1"/>
            </p:cNvSpPr>
            <p:nvPr/>
          </p:nvSpPr>
          <p:spPr bwMode="auto">
            <a:xfrm>
              <a:off x="182" y="263"/>
              <a:ext cx="3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0m</a:t>
              </a:r>
            </a:p>
          </p:txBody>
        </p:sp>
        <p:sp>
          <p:nvSpPr>
            <p:cNvPr id="77836" name="Text Box 12"/>
            <p:cNvSpPr txBox="1">
              <a:spLocks noChangeArrowheads="1"/>
            </p:cNvSpPr>
            <p:nvPr/>
          </p:nvSpPr>
          <p:spPr bwMode="auto">
            <a:xfrm>
              <a:off x="60" y="1104"/>
              <a:ext cx="484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100m</a:t>
              </a:r>
            </a:p>
          </p:txBody>
        </p:sp>
        <p:sp>
          <p:nvSpPr>
            <p:cNvPr id="77837" name="Text Box 13"/>
            <p:cNvSpPr txBox="1">
              <a:spLocks noChangeArrowheads="1"/>
            </p:cNvSpPr>
            <p:nvPr/>
          </p:nvSpPr>
          <p:spPr bwMode="auto">
            <a:xfrm>
              <a:off x="48" y="1929"/>
              <a:ext cx="484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200m</a:t>
              </a:r>
            </a:p>
          </p:txBody>
        </p:sp>
        <p:sp>
          <p:nvSpPr>
            <p:cNvPr id="77838" name="Text Box 14"/>
            <p:cNvSpPr txBox="1">
              <a:spLocks noChangeArrowheads="1"/>
            </p:cNvSpPr>
            <p:nvPr/>
          </p:nvSpPr>
          <p:spPr bwMode="auto">
            <a:xfrm>
              <a:off x="182" y="2183"/>
              <a:ext cx="3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0m</a:t>
              </a:r>
            </a:p>
          </p:txBody>
        </p:sp>
        <p:sp>
          <p:nvSpPr>
            <p:cNvPr id="77839" name="Text Box 15"/>
            <p:cNvSpPr txBox="1">
              <a:spLocks noChangeArrowheads="1"/>
            </p:cNvSpPr>
            <p:nvPr/>
          </p:nvSpPr>
          <p:spPr bwMode="auto">
            <a:xfrm>
              <a:off x="60" y="3024"/>
              <a:ext cx="484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100m</a:t>
              </a:r>
            </a:p>
          </p:txBody>
        </p:sp>
        <p:sp>
          <p:nvSpPr>
            <p:cNvPr id="77840" name="Text Box 16"/>
            <p:cNvSpPr txBox="1">
              <a:spLocks noChangeArrowheads="1"/>
            </p:cNvSpPr>
            <p:nvPr/>
          </p:nvSpPr>
          <p:spPr bwMode="auto">
            <a:xfrm>
              <a:off x="48" y="3849"/>
              <a:ext cx="484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200m</a:t>
              </a:r>
            </a:p>
          </p:txBody>
        </p:sp>
        <p:sp>
          <p:nvSpPr>
            <p:cNvPr id="77841" name="Text Box 17"/>
            <p:cNvSpPr txBox="1">
              <a:spLocks noChangeArrowheads="1"/>
            </p:cNvSpPr>
            <p:nvPr/>
          </p:nvSpPr>
          <p:spPr bwMode="auto">
            <a:xfrm>
              <a:off x="1680" y="4041"/>
              <a:ext cx="1244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          EQ             </a:t>
              </a:r>
            </a:p>
          </p:txBody>
        </p:sp>
        <p:sp>
          <p:nvSpPr>
            <p:cNvPr id="77842" name="Text Box 18"/>
            <p:cNvSpPr txBox="1">
              <a:spLocks noChangeArrowheads="1"/>
            </p:cNvSpPr>
            <p:nvPr/>
          </p:nvSpPr>
          <p:spPr bwMode="auto">
            <a:xfrm>
              <a:off x="332" y="4041"/>
              <a:ext cx="37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15S</a:t>
              </a:r>
            </a:p>
          </p:txBody>
        </p:sp>
        <p:sp>
          <p:nvSpPr>
            <p:cNvPr id="77843" name="Text Box 19"/>
            <p:cNvSpPr txBox="1">
              <a:spLocks noChangeArrowheads="1"/>
            </p:cNvSpPr>
            <p:nvPr/>
          </p:nvSpPr>
          <p:spPr bwMode="auto">
            <a:xfrm>
              <a:off x="3660" y="4032"/>
              <a:ext cx="38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15N</a:t>
              </a:r>
            </a:p>
          </p:txBody>
        </p:sp>
        <p:sp>
          <p:nvSpPr>
            <p:cNvPr id="77844" name="Line 20"/>
            <p:cNvSpPr>
              <a:spLocks noChangeShapeType="1"/>
            </p:cNvSpPr>
            <p:nvPr/>
          </p:nvSpPr>
          <p:spPr bwMode="auto">
            <a:xfrm>
              <a:off x="528" y="288"/>
              <a:ext cx="21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45" name="Text Box 21"/>
            <p:cNvSpPr txBox="1">
              <a:spLocks noChangeArrowheads="1"/>
            </p:cNvSpPr>
            <p:nvPr/>
          </p:nvSpPr>
          <p:spPr bwMode="auto">
            <a:xfrm>
              <a:off x="1408" y="4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SEC</a:t>
              </a:r>
            </a:p>
          </p:txBody>
        </p:sp>
        <p:sp>
          <p:nvSpPr>
            <p:cNvPr id="77846" name="Line 22"/>
            <p:cNvSpPr>
              <a:spLocks noChangeShapeType="1"/>
            </p:cNvSpPr>
            <p:nvPr/>
          </p:nvSpPr>
          <p:spPr bwMode="auto">
            <a:xfrm>
              <a:off x="3360" y="288"/>
              <a:ext cx="5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47" name="Text Box 23"/>
            <p:cNvSpPr txBox="1">
              <a:spLocks noChangeArrowheads="1"/>
            </p:cNvSpPr>
            <p:nvPr/>
          </p:nvSpPr>
          <p:spPr bwMode="auto">
            <a:xfrm>
              <a:off x="3404" y="9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NEC</a:t>
              </a:r>
            </a:p>
          </p:txBody>
        </p:sp>
        <p:sp>
          <p:nvSpPr>
            <p:cNvPr id="77848" name="Line 24"/>
            <p:cNvSpPr>
              <a:spLocks noChangeShapeType="1"/>
            </p:cNvSpPr>
            <p:nvPr/>
          </p:nvSpPr>
          <p:spPr bwMode="auto">
            <a:xfrm>
              <a:off x="2832" y="288"/>
              <a:ext cx="5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49" name="Text Box 25"/>
            <p:cNvSpPr txBox="1">
              <a:spLocks noChangeArrowheads="1"/>
            </p:cNvSpPr>
            <p:nvPr/>
          </p:nvSpPr>
          <p:spPr bwMode="auto">
            <a:xfrm>
              <a:off x="2824" y="9"/>
              <a:ext cx="5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NECC</a:t>
              </a:r>
            </a:p>
          </p:txBody>
        </p:sp>
        <p:sp>
          <p:nvSpPr>
            <p:cNvPr id="77850" name="Text Box 26"/>
            <p:cNvSpPr txBox="1">
              <a:spLocks noChangeArrowheads="1"/>
            </p:cNvSpPr>
            <p:nvPr/>
          </p:nvSpPr>
          <p:spPr bwMode="auto">
            <a:xfrm>
              <a:off x="1921" y="962"/>
              <a:ext cx="5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EUC</a:t>
              </a:r>
            </a:p>
          </p:txBody>
        </p:sp>
        <p:sp>
          <p:nvSpPr>
            <p:cNvPr id="77851" name="Text Box 27"/>
            <p:cNvSpPr txBox="1">
              <a:spLocks noChangeArrowheads="1"/>
            </p:cNvSpPr>
            <p:nvPr/>
          </p:nvSpPr>
          <p:spPr bwMode="auto">
            <a:xfrm>
              <a:off x="4080" y="1141"/>
              <a:ext cx="1608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NEC=N. Eq. Curr.</a:t>
              </a:r>
            </a:p>
            <a:p>
              <a:r>
                <a:rPr lang="en-US" b="1"/>
                <a:t>SEC=S. Eq. Curr</a:t>
              </a:r>
            </a:p>
            <a:p>
              <a:r>
                <a:rPr lang="en-US" b="1"/>
                <a:t>NECC=N. Eq. Counter</a:t>
              </a:r>
            </a:p>
            <a:p>
              <a:r>
                <a:rPr lang="en-US" b="1"/>
                <a:t>             Curr.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EUC</a:t>
              </a:r>
              <a:r>
                <a:rPr lang="en-US" b="1"/>
                <a:t>=Eq. Under Curr.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77852" name="Text Box 28"/>
            <p:cNvSpPr txBox="1">
              <a:spLocks noChangeArrowheads="1"/>
            </p:cNvSpPr>
            <p:nvPr/>
          </p:nvSpPr>
          <p:spPr bwMode="auto">
            <a:xfrm>
              <a:off x="3985" y="121"/>
              <a:ext cx="172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u="sng"/>
                <a:t>Equatorial Pacific</a:t>
              </a:r>
            </a:p>
            <a:p>
              <a:pPr algn="ctr"/>
              <a:r>
                <a:rPr lang="en-US" sz="2400" b="1" u="sng"/>
                <a:t>Temperature</a:t>
              </a:r>
            </a:p>
          </p:txBody>
        </p:sp>
        <p:sp>
          <p:nvSpPr>
            <p:cNvPr id="77853" name="Rectangle 29"/>
            <p:cNvSpPr>
              <a:spLocks noChangeArrowheads="1"/>
            </p:cNvSpPr>
            <p:nvPr/>
          </p:nvSpPr>
          <p:spPr bwMode="auto">
            <a:xfrm>
              <a:off x="528" y="384"/>
              <a:ext cx="3408" cy="1728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4" name="Oval 30"/>
            <p:cNvSpPr>
              <a:spLocks noChangeArrowheads="1"/>
            </p:cNvSpPr>
            <p:nvPr/>
          </p:nvSpPr>
          <p:spPr bwMode="auto">
            <a:xfrm>
              <a:off x="2784" y="864"/>
              <a:ext cx="144" cy="1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5" name="Oval 31"/>
            <p:cNvSpPr>
              <a:spLocks noChangeArrowheads="1"/>
            </p:cNvSpPr>
            <p:nvPr/>
          </p:nvSpPr>
          <p:spPr bwMode="auto">
            <a:xfrm>
              <a:off x="4224" y="2736"/>
              <a:ext cx="144" cy="1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6" name="Text Box 32"/>
            <p:cNvSpPr txBox="1">
              <a:spLocks noChangeArrowheads="1"/>
            </p:cNvSpPr>
            <p:nvPr/>
          </p:nvSpPr>
          <p:spPr bwMode="auto">
            <a:xfrm>
              <a:off x="4502" y="2711"/>
              <a:ext cx="9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Observation</a:t>
              </a:r>
            </a:p>
          </p:txBody>
        </p:sp>
      </p:grp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6327775" y="6200775"/>
            <a:ext cx="2816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Weaver and Courtier (2001)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</a:rPr>
              <a:t>(3D-Var &amp; 4D-Var)</a:t>
            </a:r>
          </a:p>
        </p:txBody>
      </p:sp>
      <p:sp>
        <p:nvSpPr>
          <p:cNvPr id="77857" name="Text Box 33"/>
          <p:cNvSpPr txBox="1">
            <a:spLocks noChangeArrowheads="1"/>
          </p:cNvSpPr>
          <p:nvPr/>
        </p:nvSpPr>
        <p:spPr bwMode="auto">
          <a:xfrm>
            <a:off x="6477000" y="4997450"/>
            <a:ext cx="235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Diffusion eqn with a</a:t>
            </a:r>
          </a:p>
          <a:p>
            <a:r>
              <a:rPr lang="en-US" b="1"/>
              <a:t>diffusion tensor.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6400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400" dirty="0" smtClean="0"/>
              <a:t>Digital filter – </a:t>
            </a:r>
            <a:r>
              <a:rPr lang="en-US" sz="2400" i="1" dirty="0" err="1" smtClean="0"/>
              <a:t>J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 </a:t>
            </a:r>
            <a:r>
              <a:rPr lang="en-US" sz="2400" dirty="0" smtClean="0"/>
              <a:t>to suppress initialization shock </a:t>
            </a:r>
            <a:r>
              <a:rPr lang="en-US" sz="1800" dirty="0" smtClean="0"/>
              <a:t>(Gauthier &amp; </a:t>
            </a:r>
            <a:r>
              <a:rPr lang="en-US" sz="1800" dirty="0" err="1" smtClean="0"/>
              <a:t>Thépaut</a:t>
            </a:r>
            <a:r>
              <a:rPr lang="en-US" sz="1800" dirty="0" smtClean="0"/>
              <a:t>, 2001)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Non-diagonal </a:t>
            </a:r>
            <a:r>
              <a:rPr lang="en-US" sz="2400" b="1" dirty="0" smtClean="0"/>
              <a:t>R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Bias-corrected 4D-Var </a:t>
            </a:r>
            <a:r>
              <a:rPr lang="en-US" sz="1800" dirty="0" smtClean="0"/>
              <a:t>(Dee, 2005)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Time correlations in </a:t>
            </a:r>
            <a:r>
              <a:rPr lang="en-US" sz="2400" b="1" dirty="0" smtClean="0"/>
              <a:t>B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Correlations rotated along </a:t>
            </a:r>
            <a:r>
              <a:rPr lang="en-US" sz="2400" dirty="0" err="1" smtClean="0"/>
              <a:t>isopycnals</a:t>
            </a:r>
            <a:r>
              <a:rPr lang="en-US" sz="2400" dirty="0" smtClean="0"/>
              <a:t> using diffusion tensor </a:t>
            </a:r>
            <a:r>
              <a:rPr lang="en-US" sz="1800" dirty="0" smtClean="0"/>
              <a:t>(Weaver &amp; Courtier, 2001)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Combine 4D-Var and </a:t>
            </a:r>
            <a:r>
              <a:rPr lang="en-US" sz="2400" b="1" dirty="0" err="1" smtClean="0">
                <a:solidFill>
                  <a:srgbClr val="0070C0"/>
                </a:solidFill>
              </a:rPr>
              <a:t>EnKF</a:t>
            </a:r>
            <a:r>
              <a:rPr lang="en-US" sz="2400" b="1" dirty="0" smtClean="0">
                <a:solidFill>
                  <a:srgbClr val="0070C0"/>
                </a:solidFill>
              </a:rPr>
              <a:t> (hybrid B)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528588" y="334962"/>
            <a:ext cx="41281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Planned Developments</a:t>
            </a:r>
            <a:endParaRPr lang="en-US" sz="3200" b="1" u="sng" dirty="0"/>
          </a:p>
        </p:txBody>
      </p:sp>
    </p:spTree>
  </p:cSld>
  <p:clrMapOvr>
    <a:masterClrMapping/>
  </p:clrMapOvr>
  <p:transition advTm="187344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6400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400" dirty="0" smtClean="0"/>
              <a:t>Digital filter – </a:t>
            </a:r>
            <a:r>
              <a:rPr lang="en-US" sz="2400" i="1" dirty="0" err="1" smtClean="0"/>
              <a:t>J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 </a:t>
            </a:r>
            <a:r>
              <a:rPr lang="en-US" sz="2400" dirty="0" smtClean="0"/>
              <a:t>to suppress initialization shock </a:t>
            </a:r>
            <a:r>
              <a:rPr lang="en-US" sz="1800" dirty="0" smtClean="0"/>
              <a:t>(Gauthier &amp; </a:t>
            </a:r>
            <a:r>
              <a:rPr lang="en-US" sz="1800" dirty="0" err="1" smtClean="0"/>
              <a:t>Thépaut</a:t>
            </a:r>
            <a:r>
              <a:rPr lang="en-US" sz="1800" dirty="0" smtClean="0"/>
              <a:t>, 2001)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Non-diagonal </a:t>
            </a:r>
            <a:r>
              <a:rPr lang="en-US" sz="2400" b="1" dirty="0" smtClean="0"/>
              <a:t>R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Bias-corrected 4D-Var </a:t>
            </a:r>
            <a:r>
              <a:rPr lang="en-US" sz="1800" dirty="0" smtClean="0"/>
              <a:t>(Dee, 2005)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Time correlations in </a:t>
            </a:r>
            <a:r>
              <a:rPr lang="en-US" sz="2400" b="1" dirty="0" smtClean="0"/>
              <a:t>B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Correlations rotated along </a:t>
            </a:r>
            <a:r>
              <a:rPr lang="en-US" sz="2400" dirty="0" err="1" smtClean="0"/>
              <a:t>isopycnals</a:t>
            </a:r>
            <a:r>
              <a:rPr lang="en-US" sz="2400" dirty="0" smtClean="0"/>
              <a:t> using diffusion tensor </a:t>
            </a:r>
            <a:r>
              <a:rPr lang="en-US" sz="1800" dirty="0" smtClean="0"/>
              <a:t>(Weaver &amp; Courtier, 2001)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Combine 4D-Var and </a:t>
            </a:r>
            <a:r>
              <a:rPr lang="en-US" sz="2400" dirty="0" err="1" smtClean="0"/>
              <a:t>EnKF</a:t>
            </a:r>
            <a:r>
              <a:rPr lang="en-US" sz="2400" dirty="0" smtClean="0"/>
              <a:t> (hybrid </a:t>
            </a:r>
            <a:r>
              <a:rPr lang="en-US" sz="2400" b="1" dirty="0" smtClean="0"/>
              <a:t>B</a:t>
            </a:r>
            <a:r>
              <a:rPr lang="en-US" sz="2400" dirty="0" smtClean="0"/>
              <a:t>)</a:t>
            </a:r>
          </a:p>
          <a:p>
            <a:pPr algn="just"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TL and AD of parameters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528588" y="334962"/>
            <a:ext cx="41281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Planned Developments</a:t>
            </a:r>
            <a:endParaRPr lang="en-US" sz="3200" b="1" u="sng" dirty="0"/>
          </a:p>
        </p:txBody>
      </p:sp>
    </p:spTree>
  </p:cSld>
  <p:clrMapOvr>
    <a:masterClrMapping/>
  </p:clrMapOvr>
  <p:transition advTm="187344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6400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400" dirty="0" smtClean="0"/>
              <a:t>Digital filter – </a:t>
            </a:r>
            <a:r>
              <a:rPr lang="en-US" sz="2400" i="1" dirty="0" err="1" smtClean="0"/>
              <a:t>J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 </a:t>
            </a:r>
            <a:r>
              <a:rPr lang="en-US" sz="2400" dirty="0" smtClean="0"/>
              <a:t>to suppress initialization shock </a:t>
            </a:r>
            <a:r>
              <a:rPr lang="en-US" sz="1800" dirty="0" smtClean="0"/>
              <a:t>(Gauthier &amp; </a:t>
            </a:r>
            <a:r>
              <a:rPr lang="en-US" sz="1800" dirty="0" err="1" smtClean="0"/>
              <a:t>Thépaut</a:t>
            </a:r>
            <a:r>
              <a:rPr lang="en-US" sz="1800" dirty="0" smtClean="0"/>
              <a:t>, 2001)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Non-diagonal </a:t>
            </a:r>
            <a:r>
              <a:rPr lang="en-US" sz="2400" b="1" dirty="0" smtClean="0"/>
              <a:t>R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Bias-corrected 4D-Var </a:t>
            </a:r>
            <a:r>
              <a:rPr lang="en-US" sz="1800" dirty="0" smtClean="0"/>
              <a:t>(Dee, 2005)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Time correlations in </a:t>
            </a:r>
            <a:r>
              <a:rPr lang="en-US" sz="2400" b="1" dirty="0" smtClean="0"/>
              <a:t>B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Correlations rotated along </a:t>
            </a:r>
            <a:r>
              <a:rPr lang="en-US" sz="2400" dirty="0" err="1" smtClean="0"/>
              <a:t>isopycnals</a:t>
            </a:r>
            <a:r>
              <a:rPr lang="en-US" sz="2400" dirty="0" smtClean="0"/>
              <a:t> using diffusion tensor </a:t>
            </a:r>
            <a:r>
              <a:rPr lang="en-US" sz="1800" dirty="0" smtClean="0"/>
              <a:t>(Weaver &amp; Courtier, 2001)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Combine 4D-Var and </a:t>
            </a:r>
            <a:r>
              <a:rPr lang="en-US" sz="2400" dirty="0" err="1" smtClean="0"/>
              <a:t>EnKF</a:t>
            </a:r>
            <a:r>
              <a:rPr lang="en-US" sz="2400" dirty="0" smtClean="0"/>
              <a:t> (hybrid </a:t>
            </a:r>
            <a:r>
              <a:rPr lang="en-US" sz="2400" b="1" dirty="0" smtClean="0"/>
              <a:t>B</a:t>
            </a:r>
            <a:r>
              <a:rPr lang="en-US" sz="2400" dirty="0" smtClean="0"/>
              <a:t>)</a:t>
            </a:r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TL and AD of parameters</a:t>
            </a:r>
          </a:p>
          <a:p>
            <a:pPr algn="just"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Nested 4D-Var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528588" y="334962"/>
            <a:ext cx="41281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Planned Developments</a:t>
            </a:r>
            <a:endParaRPr lang="en-US" sz="3200" b="1" u="sng" dirty="0"/>
          </a:p>
        </p:txBody>
      </p:sp>
    </p:spTree>
  </p:cSld>
  <p:clrMapOvr>
    <a:masterClrMapping/>
  </p:clrMapOvr>
  <p:transition advTm="187344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6400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400" dirty="0" smtClean="0"/>
              <a:t>Digital filter – </a:t>
            </a:r>
            <a:r>
              <a:rPr lang="en-US" sz="2400" i="1" dirty="0" err="1" smtClean="0"/>
              <a:t>J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 </a:t>
            </a:r>
            <a:r>
              <a:rPr lang="en-US" sz="2400" dirty="0" smtClean="0"/>
              <a:t>to suppress initialization shock </a:t>
            </a:r>
            <a:r>
              <a:rPr lang="en-US" sz="1800" dirty="0" smtClean="0"/>
              <a:t>(Gauthier &amp; </a:t>
            </a:r>
            <a:r>
              <a:rPr lang="en-US" sz="1800" dirty="0" err="1" smtClean="0"/>
              <a:t>Thépaut</a:t>
            </a:r>
            <a:r>
              <a:rPr lang="en-US" sz="1800" dirty="0" smtClean="0"/>
              <a:t>, 2001)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Non-diagonal </a:t>
            </a:r>
            <a:r>
              <a:rPr lang="en-US" sz="2400" b="1" dirty="0" smtClean="0"/>
              <a:t>R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Bias-corrected 4D-Var </a:t>
            </a:r>
            <a:r>
              <a:rPr lang="en-US" sz="1800" dirty="0" smtClean="0"/>
              <a:t>(Dee, 2005)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Time correlations in </a:t>
            </a:r>
            <a:r>
              <a:rPr lang="en-US" sz="2400" b="1" dirty="0" smtClean="0"/>
              <a:t>B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Correlations rotated along </a:t>
            </a:r>
            <a:r>
              <a:rPr lang="en-US" sz="2400" dirty="0" err="1" smtClean="0"/>
              <a:t>isopycnals</a:t>
            </a:r>
            <a:r>
              <a:rPr lang="en-US" sz="2400" dirty="0" smtClean="0"/>
              <a:t> using diffusion tensor </a:t>
            </a:r>
            <a:r>
              <a:rPr lang="en-US" sz="1800" dirty="0" smtClean="0"/>
              <a:t>(Weaver &amp; Courtier, 2001)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Combine 4D-Var and </a:t>
            </a:r>
            <a:r>
              <a:rPr lang="en-US" sz="2400" dirty="0" err="1" smtClean="0"/>
              <a:t>EnKF</a:t>
            </a:r>
            <a:r>
              <a:rPr lang="en-US" sz="2400" dirty="0" smtClean="0"/>
              <a:t> (hybrid </a:t>
            </a:r>
            <a:r>
              <a:rPr lang="en-US" sz="2400" b="1" dirty="0" smtClean="0"/>
              <a:t>B</a:t>
            </a:r>
            <a:r>
              <a:rPr lang="en-US" sz="2400" dirty="0" smtClean="0"/>
              <a:t>)</a:t>
            </a:r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TL and AD of parameters</a:t>
            </a:r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Nested 4D-Var</a:t>
            </a:r>
          </a:p>
          <a:p>
            <a:pPr algn="just"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POD for biogeochemistry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528588" y="334962"/>
            <a:ext cx="41281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Planned Developments</a:t>
            </a:r>
            <a:endParaRPr lang="en-US" sz="3200" b="1" u="sng" dirty="0"/>
          </a:p>
        </p:txBody>
      </p:sp>
    </p:spTree>
  </p:cSld>
  <p:clrMapOvr>
    <a:masterClrMapping/>
  </p:clrMapOvr>
  <p:transition advTm="187344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533400" y="1828800"/>
          <a:ext cx="8099704" cy="1363662"/>
        </p:xfrm>
        <a:graphic>
          <a:graphicData uri="http://schemas.openxmlformats.org/presentationml/2006/ole">
            <p:oleObj spid="_x0000_s53250" name="Equation" r:id="rId3" imgW="2184120" imgH="368280" progId="Equation.DSMT4">
              <p:embed/>
            </p:oleObj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88970" y="334962"/>
            <a:ext cx="56073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Biogeochemical Tracer Equation</a:t>
            </a:r>
            <a:endParaRPr lang="en-US" sz="3200" b="1" u="sng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867400" y="2971800"/>
            <a:ext cx="9906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05400" y="3810000"/>
            <a:ext cx="1736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Sources of </a:t>
            </a:r>
            <a:r>
              <a:rPr lang="en-US" sz="2400" b="1" i="1" dirty="0" smtClean="0"/>
              <a:t>P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229600" y="2819400"/>
            <a:ext cx="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35611" y="3810000"/>
            <a:ext cx="1403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Sinks of </a:t>
            </a:r>
            <a:r>
              <a:rPr lang="en-US" sz="2400" b="1" i="1" dirty="0" smtClean="0"/>
              <a:t>P</a:t>
            </a:r>
            <a:endParaRPr lang="en-US" sz="2400" b="1" dirty="0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227013" y="4572000"/>
          <a:ext cx="8712200" cy="704850"/>
        </p:xfrm>
        <a:graphic>
          <a:graphicData uri="http://schemas.openxmlformats.org/presentationml/2006/ole">
            <p:oleObj spid="_x0000_s53251" name="Equation" r:id="rId4" imgW="2349360" imgH="19044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9600" y="5558135"/>
            <a:ext cx="296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(Following </a:t>
            </a:r>
            <a:r>
              <a:rPr lang="en-US" sz="2400" b="1" dirty="0" err="1" smtClean="0"/>
              <a:t>Pelc</a:t>
            </a:r>
            <a:r>
              <a:rPr lang="en-US" sz="2400" b="1" dirty="0" smtClean="0"/>
              <a:t>, 2013)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6400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400" dirty="0" smtClean="0"/>
              <a:t>Digital filter – </a:t>
            </a:r>
            <a:r>
              <a:rPr lang="en-US" sz="2400" i="1" dirty="0" err="1" smtClean="0"/>
              <a:t>J</a:t>
            </a:r>
            <a:r>
              <a:rPr lang="en-US" sz="2400" i="1" baseline="-25000" dirty="0" err="1" smtClean="0"/>
              <a:t>c</a:t>
            </a:r>
            <a:r>
              <a:rPr lang="en-US" sz="2400" i="1" dirty="0" smtClean="0"/>
              <a:t> </a:t>
            </a:r>
            <a:r>
              <a:rPr lang="en-US" sz="2400" dirty="0" smtClean="0"/>
              <a:t>to suppress initialization shock </a:t>
            </a:r>
            <a:r>
              <a:rPr lang="en-US" sz="1800" dirty="0" smtClean="0"/>
              <a:t>(Gauthier &amp; </a:t>
            </a:r>
            <a:r>
              <a:rPr lang="en-US" sz="1800" dirty="0" err="1" smtClean="0"/>
              <a:t>Thépaut</a:t>
            </a:r>
            <a:r>
              <a:rPr lang="en-US" sz="1800" dirty="0" smtClean="0"/>
              <a:t>, 2001)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Non-diagonal </a:t>
            </a:r>
            <a:r>
              <a:rPr lang="en-US" sz="2400" b="1" dirty="0" smtClean="0"/>
              <a:t>R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Bias-corrected 4D-Var </a:t>
            </a:r>
            <a:r>
              <a:rPr lang="en-US" sz="1800" dirty="0" smtClean="0"/>
              <a:t>(Dee, 2005)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Time correlations in </a:t>
            </a:r>
            <a:r>
              <a:rPr lang="en-US" sz="2400" b="1" dirty="0" smtClean="0"/>
              <a:t>B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Correlations rotated along </a:t>
            </a:r>
            <a:r>
              <a:rPr lang="en-US" sz="2400" dirty="0" err="1" smtClean="0"/>
              <a:t>isopycnals</a:t>
            </a:r>
            <a:r>
              <a:rPr lang="en-US" sz="2400" dirty="0" smtClean="0"/>
              <a:t> using diffusion tensor </a:t>
            </a:r>
            <a:r>
              <a:rPr lang="en-US" sz="1800" dirty="0" smtClean="0"/>
              <a:t>(Weaver &amp; Courtier, 2001)</a:t>
            </a: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Combine 4D-Var and </a:t>
            </a:r>
            <a:r>
              <a:rPr lang="en-US" sz="2400" dirty="0" err="1" smtClean="0"/>
              <a:t>EnKF</a:t>
            </a:r>
            <a:r>
              <a:rPr lang="en-US" sz="2400" dirty="0" smtClean="0"/>
              <a:t> (hybrid </a:t>
            </a:r>
            <a:r>
              <a:rPr lang="en-US" sz="2400" b="1" dirty="0" smtClean="0"/>
              <a:t>B</a:t>
            </a:r>
            <a:r>
              <a:rPr lang="en-US" sz="2400" dirty="0" smtClean="0"/>
              <a:t>)</a:t>
            </a:r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TL and AD of parameters</a:t>
            </a:r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Nested 4D-Var</a:t>
            </a:r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POD for biogeochemistry</a:t>
            </a:r>
          </a:p>
          <a:p>
            <a:pPr algn="just"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TL and AD of sea-ice model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528588" y="334962"/>
            <a:ext cx="41281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Planned Developments</a:t>
            </a:r>
            <a:endParaRPr lang="en-US" sz="3200" b="1" u="sng" dirty="0"/>
          </a:p>
        </p:txBody>
      </p:sp>
    </p:spTree>
  </p:cSld>
  <p:clrMapOvr>
    <a:masterClrMapping/>
  </p:clrMapOvr>
  <p:transition advTm="18734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90800" y="280988"/>
            <a:ext cx="399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/>
              <a:t>Acknowledgements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143000" y="15240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err="1">
                <a:solidFill>
                  <a:srgbClr val="FF0000"/>
                </a:solidFill>
              </a:rPr>
              <a:t>Hernan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Arango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– Rutgers </a:t>
            </a:r>
            <a:r>
              <a:rPr lang="en-US" sz="2400" dirty="0" smtClean="0"/>
              <a:t>University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Art Miller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– Scripps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Bruce </a:t>
            </a:r>
            <a:r>
              <a:rPr lang="en-US" sz="2400" b="1" dirty="0" err="1" smtClean="0">
                <a:solidFill>
                  <a:srgbClr val="FF0000"/>
                </a:solidFill>
              </a:rPr>
              <a:t>Cornuelle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– Scripps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</a:rPr>
              <a:t>Emanuelle</a:t>
            </a:r>
            <a:r>
              <a:rPr lang="en-US" sz="2400" b="1" dirty="0" smtClean="0">
                <a:solidFill>
                  <a:srgbClr val="FF0000"/>
                </a:solidFill>
              </a:rPr>
              <a:t> Di Lorenzo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– GA Tech</a:t>
            </a:r>
            <a:endParaRPr lang="en-US" sz="24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Doug Nielson </a:t>
            </a:r>
            <a:r>
              <a:rPr lang="en-US" sz="2400" dirty="0" smtClean="0"/>
              <a:t>- </a:t>
            </a:r>
            <a:r>
              <a:rPr lang="en-US" sz="2400" dirty="0" smtClean="0"/>
              <a:t>Scripps</a:t>
            </a:r>
            <a:endParaRPr lang="en-US" sz="2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5537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“In </a:t>
            </a:r>
            <a:r>
              <a:rPr lang="en-US" sz="4000" b="1" dirty="0" smtClean="0"/>
              <a:t>the beginning</a:t>
            </a:r>
            <a:r>
              <a:rPr lang="en-US" sz="4000" b="1" dirty="0" smtClean="0"/>
              <a:t>…” </a:t>
            </a:r>
            <a:r>
              <a:rPr lang="en-US" sz="1600" b="1" dirty="0" smtClean="0"/>
              <a:t>Genesis 1.1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5537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“In </a:t>
            </a:r>
            <a:r>
              <a:rPr lang="en-US" sz="4000" b="1" dirty="0" smtClean="0"/>
              <a:t>the beginning</a:t>
            </a:r>
            <a:r>
              <a:rPr lang="en-US" sz="4000" b="1" dirty="0" smtClean="0"/>
              <a:t>…” </a:t>
            </a:r>
            <a:r>
              <a:rPr lang="en-US" sz="1600" b="1" dirty="0" smtClean="0"/>
              <a:t>Genesis 1.1</a:t>
            </a: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83" y="304800"/>
            <a:ext cx="8951317" cy="60198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752600" y="914400"/>
            <a:ext cx="4953000" cy="1981200"/>
            <a:chOff x="1752600" y="914400"/>
            <a:chExt cx="4953000" cy="1981200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1752600" y="1219200"/>
              <a:ext cx="1371600" cy="762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3886200" y="1371600"/>
              <a:ext cx="304800" cy="15240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334000" y="1295400"/>
              <a:ext cx="1371600" cy="3048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527596" y="914400"/>
              <a:ext cx="1577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No grey hair!!!</a:t>
              </a:r>
              <a:endParaRPr lang="en-US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8600" y="228600"/>
            <a:ext cx="5537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“In </a:t>
            </a:r>
            <a:r>
              <a:rPr lang="en-US" sz="4000" b="1" dirty="0" smtClean="0"/>
              <a:t>the beginning</a:t>
            </a:r>
            <a:r>
              <a:rPr lang="en-US" sz="4000" b="1" dirty="0" smtClean="0"/>
              <a:t>…” </a:t>
            </a:r>
            <a:r>
              <a:rPr lang="en-US" sz="1600" b="1" dirty="0" smtClean="0"/>
              <a:t>Genesis 1.1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ery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|33.7|31.4|15.6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8|1.6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3|8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1833</Words>
  <Application>Microsoft Office PowerPoint</Application>
  <PresentationFormat>On-screen Show (4:3)</PresentationFormat>
  <Paragraphs>375</Paragraphs>
  <Slides>59</Slides>
  <Notes>3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Office Theme</vt:lpstr>
      <vt:lpstr>Equation</vt:lpstr>
      <vt:lpstr>ROMS 4D-Var: Past, Present &amp; Future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Assimilation of biological variables</vt:lpstr>
      <vt:lpstr>Lognormal 4DVAR (L4DVAR) Example</vt:lpstr>
      <vt:lpstr>Biological Assimilation, an example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ROMS 4D-Var: Past, Present &amp; Future</dc:title>
  <dc:creator>Andy</dc:creator>
  <cp:lastModifiedBy>Andy</cp:lastModifiedBy>
  <cp:revision>58</cp:revision>
  <dcterms:created xsi:type="dcterms:W3CDTF">2014-05-19T21:46:41Z</dcterms:created>
  <dcterms:modified xsi:type="dcterms:W3CDTF">2014-05-28T14:04:43Z</dcterms:modified>
</cp:coreProperties>
</file>