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808525" cy="30279975"/>
  <p:notesSz cx="6858000" cy="9144000"/>
  <p:defaultTextStyle>
    <a:defPPr>
      <a:defRPr lang="es-ES"/>
    </a:defPPr>
    <a:lvl1pPr marL="0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96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92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88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85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980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177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372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568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89E125A0-DA73-40D6-B61C-1B5830B94EF1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585" autoAdjust="0"/>
  </p:normalViewPr>
  <p:slideViewPr>
    <p:cSldViewPr>
      <p:cViewPr>
        <p:scale>
          <a:sx n="40" d="100"/>
          <a:sy n="40" d="100"/>
        </p:scale>
        <p:origin x="2850" y="2064"/>
      </p:cViewPr>
      <p:guideLst>
        <p:guide orient="horz" pos="9537"/>
        <p:guide pos="13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F8844-9ABC-4BB8-BFF2-0579200216A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782B3F-1CF0-4D95-93C9-44FA213D16C7}">
      <dgm:prSet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A9DC9AB-A5B5-41EB-845C-8770C6309D0F}" type="parTrans" cxnId="{38A57F02-7BC0-4512-BAEA-1415C1AACF96}">
      <dgm:prSet/>
      <dgm:spPr/>
      <dgm:t>
        <a:bodyPr/>
        <a:lstStyle/>
        <a:p>
          <a:endParaRPr lang="es-ES"/>
        </a:p>
      </dgm:t>
    </dgm:pt>
    <dgm:pt modelId="{45719516-B4DB-46E1-9244-795F37EDB59B}" type="sibTrans" cxnId="{38A57F02-7BC0-4512-BAEA-1415C1AACF96}">
      <dgm:prSet/>
      <dgm:spPr/>
      <dgm:t>
        <a:bodyPr/>
        <a:lstStyle/>
        <a:p>
          <a:endParaRPr lang="es-ES"/>
        </a:p>
      </dgm:t>
    </dgm:pt>
    <dgm:pt modelId="{543B4322-4DD5-48EC-92CB-45C205A966D7}">
      <dgm:prSet/>
      <dgm:spPr/>
      <dgm:t>
        <a:bodyPr/>
        <a:lstStyle/>
        <a:p>
          <a:r>
            <a:rPr lang="en-US" b="0" i="0" dirty="0" smtClean="0"/>
            <a:t>2</a:t>
          </a:r>
          <a:endParaRPr lang="en-US" dirty="0"/>
        </a:p>
      </dgm:t>
    </dgm:pt>
    <dgm:pt modelId="{A960AC25-E2F1-46A3-88A5-28A1F031D155}" type="parTrans" cxnId="{2BF1E7D5-FF14-49C3-B569-2E931CE7EB55}">
      <dgm:prSet/>
      <dgm:spPr/>
      <dgm:t>
        <a:bodyPr/>
        <a:lstStyle/>
        <a:p>
          <a:endParaRPr lang="es-ES"/>
        </a:p>
      </dgm:t>
    </dgm:pt>
    <dgm:pt modelId="{22DF15AF-7CEA-4A89-8693-5EC022F07BBD}" type="sibTrans" cxnId="{2BF1E7D5-FF14-49C3-B569-2E931CE7EB55}">
      <dgm:prSet/>
      <dgm:spPr/>
      <dgm:t>
        <a:bodyPr/>
        <a:lstStyle/>
        <a:p>
          <a:endParaRPr lang="es-ES"/>
        </a:p>
      </dgm:t>
    </dgm:pt>
    <dgm:pt modelId="{F69315B9-D754-437D-90CB-D3C5D91759F4}">
      <dgm:prSet custT="1"/>
      <dgm:spPr/>
      <dgm:t>
        <a:bodyPr/>
        <a:lstStyle/>
        <a:p>
          <a:r>
            <a:rPr lang="en-US" sz="4000" b="0" i="0" dirty="0" smtClean="0"/>
            <a:t> Model, using a simplified geometry, the trajectory followed by the MOW</a:t>
          </a:r>
          <a:endParaRPr lang="es-ES" sz="4000" dirty="0"/>
        </a:p>
      </dgm:t>
    </dgm:pt>
    <dgm:pt modelId="{E7E9D941-C69F-4AE5-B825-E50143C64E3A}" type="parTrans" cxnId="{AC794CC1-2CED-49C2-9A11-932426ECE2A6}">
      <dgm:prSet/>
      <dgm:spPr/>
      <dgm:t>
        <a:bodyPr/>
        <a:lstStyle/>
        <a:p>
          <a:endParaRPr lang="es-ES"/>
        </a:p>
      </dgm:t>
    </dgm:pt>
    <dgm:pt modelId="{A6B22B81-269D-425B-AAF2-F2DBC1F52830}" type="sibTrans" cxnId="{AC794CC1-2CED-49C2-9A11-932426ECE2A6}">
      <dgm:prSet/>
      <dgm:spPr/>
      <dgm:t>
        <a:bodyPr/>
        <a:lstStyle/>
        <a:p>
          <a:endParaRPr lang="es-ES"/>
        </a:p>
      </dgm:t>
    </dgm:pt>
    <dgm:pt modelId="{39BE7F13-F90C-4DE0-8ADA-2A1D343769B7}">
      <dgm:prSet custT="1"/>
      <dgm:spPr/>
      <dgm:t>
        <a:bodyPr/>
        <a:lstStyle/>
        <a:p>
          <a:r>
            <a:rPr lang="en-US" sz="3200" b="0" i="0" dirty="0" smtClean="0"/>
            <a:t> </a:t>
          </a:r>
          <a:r>
            <a:rPr lang="en-US" sz="4000" b="0" i="0" dirty="0" smtClean="0"/>
            <a:t>Test the level of mixing with surrounding </a:t>
          </a:r>
          <a:r>
            <a:rPr lang="en-US" sz="4000" b="0" i="0" dirty="0" smtClean="0"/>
            <a:t>waters         </a:t>
          </a:r>
          <a:endParaRPr lang="es-ES" sz="4000" dirty="0"/>
        </a:p>
      </dgm:t>
    </dgm:pt>
    <dgm:pt modelId="{DA6322FE-AD37-4A61-B85E-2BC4B600FEE0}" type="parTrans" cxnId="{D0B39F58-CAE8-4F02-8BB1-DC111EE6A55E}">
      <dgm:prSet/>
      <dgm:spPr/>
      <dgm:t>
        <a:bodyPr/>
        <a:lstStyle/>
        <a:p>
          <a:endParaRPr lang="es-ES"/>
        </a:p>
      </dgm:t>
    </dgm:pt>
    <dgm:pt modelId="{5D13172E-4E3E-4DD4-B637-D7027F2F185F}" type="sibTrans" cxnId="{D0B39F58-CAE8-4F02-8BB1-DC111EE6A55E}">
      <dgm:prSet/>
      <dgm:spPr/>
      <dgm:t>
        <a:bodyPr/>
        <a:lstStyle/>
        <a:p>
          <a:endParaRPr lang="es-ES"/>
        </a:p>
      </dgm:t>
    </dgm:pt>
    <dgm:pt modelId="{DB35158C-5701-4BA1-8705-074BDF31A212}">
      <dgm:prSet/>
      <dgm:spPr/>
      <dgm:t>
        <a:bodyPr/>
        <a:lstStyle/>
        <a:p>
          <a:r>
            <a:rPr lang="en-US" b="0" i="0" dirty="0" smtClean="0"/>
            <a:t>3</a:t>
          </a:r>
          <a:endParaRPr lang="en-US" dirty="0"/>
        </a:p>
      </dgm:t>
    </dgm:pt>
    <dgm:pt modelId="{C60779B0-EBEB-407A-A6CD-8D1CCDD07206}" type="sibTrans" cxnId="{FF0FBA0D-F66F-45C0-BF0B-F1F4887C6F89}">
      <dgm:prSet/>
      <dgm:spPr/>
      <dgm:t>
        <a:bodyPr/>
        <a:lstStyle/>
        <a:p>
          <a:endParaRPr lang="es-ES"/>
        </a:p>
      </dgm:t>
    </dgm:pt>
    <dgm:pt modelId="{CE5564C1-96E7-4E96-8D1D-183E10E99E14}" type="parTrans" cxnId="{FF0FBA0D-F66F-45C0-BF0B-F1F4887C6F89}">
      <dgm:prSet/>
      <dgm:spPr/>
      <dgm:t>
        <a:bodyPr/>
        <a:lstStyle/>
        <a:p>
          <a:endParaRPr lang="es-ES"/>
        </a:p>
      </dgm:t>
    </dgm:pt>
    <dgm:pt modelId="{386D477C-D0A0-4587-A4B1-C41D1879AE45}">
      <dgm:prSet custT="1"/>
      <dgm:spPr/>
      <dgm:t>
        <a:bodyPr/>
        <a:lstStyle/>
        <a:p>
          <a:r>
            <a:rPr lang="en-US" sz="4000" b="0" i="0" dirty="0" smtClean="0"/>
            <a:t> Sensitivity of 1 and 2 to vertical diffusivity, stratification, </a:t>
          </a:r>
          <a:r>
            <a:rPr lang="en-US" sz="4000" b="0" i="0" dirty="0" smtClean="0"/>
            <a:t>                             </a:t>
          </a:r>
          <a:r>
            <a:rPr lang="en-US" sz="4000" b="0" i="0" dirty="0" err="1" smtClean="0"/>
            <a:t>Coriolis</a:t>
          </a:r>
          <a:r>
            <a:rPr lang="en-US" sz="4000" b="0" i="0" dirty="0" smtClean="0"/>
            <a:t> parameter, and level of the MOW-AW interface</a:t>
          </a:r>
          <a:endParaRPr lang="es-ES" sz="4000" dirty="0"/>
        </a:p>
      </dgm:t>
    </dgm:pt>
    <dgm:pt modelId="{9050091E-157A-4732-8E59-B3EA85110D3C}" type="parTrans" cxnId="{1C5CE8E5-4399-4DD9-9441-5E0B9B820348}">
      <dgm:prSet/>
      <dgm:spPr/>
      <dgm:t>
        <a:bodyPr/>
        <a:lstStyle/>
        <a:p>
          <a:endParaRPr lang="es-ES"/>
        </a:p>
      </dgm:t>
    </dgm:pt>
    <dgm:pt modelId="{0C191886-1FEA-4248-9D18-33F9225094A6}" type="sibTrans" cxnId="{1C5CE8E5-4399-4DD9-9441-5E0B9B820348}">
      <dgm:prSet/>
      <dgm:spPr/>
      <dgm:t>
        <a:bodyPr/>
        <a:lstStyle/>
        <a:p>
          <a:endParaRPr lang="es-ES"/>
        </a:p>
      </dgm:t>
    </dgm:pt>
    <dgm:pt modelId="{DA596543-0142-474D-BDCD-396F1E59C2B7}" type="pres">
      <dgm:prSet presAssocID="{6DEF8844-9ABC-4BB8-BFF2-0579200216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315C5F-CB8E-45D0-A4E8-A451472FBEA3}" type="pres">
      <dgm:prSet presAssocID="{6DEF8844-9ABC-4BB8-BFF2-0579200216A9}" presName="tSp" presStyleCnt="0"/>
      <dgm:spPr/>
    </dgm:pt>
    <dgm:pt modelId="{22417842-D213-46F9-8F08-E98A51143847}" type="pres">
      <dgm:prSet presAssocID="{6DEF8844-9ABC-4BB8-BFF2-0579200216A9}" presName="bSp" presStyleCnt="0"/>
      <dgm:spPr/>
    </dgm:pt>
    <dgm:pt modelId="{3DF81CE2-E86D-456E-8865-734962D612D8}" type="pres">
      <dgm:prSet presAssocID="{6DEF8844-9ABC-4BB8-BFF2-0579200216A9}" presName="process" presStyleCnt="0"/>
      <dgm:spPr/>
    </dgm:pt>
    <dgm:pt modelId="{61A688FE-A9E4-4062-89EF-533CD01B427D}" type="pres">
      <dgm:prSet presAssocID="{1F782B3F-1CF0-4D95-93C9-44FA213D16C7}" presName="composite1" presStyleCnt="0"/>
      <dgm:spPr/>
    </dgm:pt>
    <dgm:pt modelId="{9AD2315C-4A71-4F4B-968B-7924E355660B}" type="pres">
      <dgm:prSet presAssocID="{1F782B3F-1CF0-4D95-93C9-44FA213D16C7}" presName="dummyNode1" presStyleLbl="node1" presStyleIdx="0" presStyleCnt="3"/>
      <dgm:spPr/>
    </dgm:pt>
    <dgm:pt modelId="{D7EC82FE-6EB2-4839-9D23-5896F1363946}" type="pres">
      <dgm:prSet presAssocID="{1F782B3F-1CF0-4D95-93C9-44FA213D16C7}" presName="childNode1" presStyleLbl="bgAcc1" presStyleIdx="0" presStyleCnt="3" custScaleX="165857" custScaleY="125896" custLinFactNeighborX="-22068" custLinFactNeighborY="-116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B84686-8D4D-46D1-87C6-20E32FBE1B01}" type="pres">
      <dgm:prSet presAssocID="{1F782B3F-1CF0-4D95-93C9-44FA213D16C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888481-28E3-40FB-A415-C692E9876CB1}" type="pres">
      <dgm:prSet presAssocID="{1F782B3F-1CF0-4D95-93C9-44FA213D16C7}" presName="parentNode1" presStyleLbl="node1" presStyleIdx="0" presStyleCnt="3" custScaleX="52930" custLinFactY="-94380" custLinFactNeighborX="53882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25B83C-7F46-415D-B9FC-BF295BB62171}" type="pres">
      <dgm:prSet presAssocID="{1F782B3F-1CF0-4D95-93C9-44FA213D16C7}" presName="connSite1" presStyleCnt="0"/>
      <dgm:spPr/>
    </dgm:pt>
    <dgm:pt modelId="{AD4268D1-41AF-4740-8722-49EC97D5855A}" type="pres">
      <dgm:prSet presAssocID="{45719516-B4DB-46E1-9244-795F37EDB59B}" presName="Name9" presStyleLbl="sibTrans2D1" presStyleIdx="0" presStyleCnt="2" custAng="0" custScaleX="43752" custScaleY="39321" custLinFactNeighborX="59783" custLinFactNeighborY="-8392"/>
      <dgm:spPr>
        <a:prstGeom prst="circularArrow">
          <a:avLst/>
        </a:prstGeom>
      </dgm:spPr>
      <dgm:t>
        <a:bodyPr/>
        <a:lstStyle/>
        <a:p>
          <a:endParaRPr lang="es-ES"/>
        </a:p>
      </dgm:t>
    </dgm:pt>
    <dgm:pt modelId="{8DADC3E8-6105-471E-A50C-C0D38C62323E}" type="pres">
      <dgm:prSet presAssocID="{543B4322-4DD5-48EC-92CB-45C205A966D7}" presName="composite2" presStyleCnt="0"/>
      <dgm:spPr/>
    </dgm:pt>
    <dgm:pt modelId="{655C39E3-848A-42BE-B6B2-0679507FE849}" type="pres">
      <dgm:prSet presAssocID="{543B4322-4DD5-48EC-92CB-45C205A966D7}" presName="dummyNode2" presStyleLbl="node1" presStyleIdx="0" presStyleCnt="3"/>
      <dgm:spPr/>
    </dgm:pt>
    <dgm:pt modelId="{5B98B251-DE15-4C1F-93F1-923C89D57706}" type="pres">
      <dgm:prSet presAssocID="{543B4322-4DD5-48EC-92CB-45C205A966D7}" presName="childNode2" presStyleLbl="bgAcc1" presStyleIdx="1" presStyleCnt="3" custScaleX="162278" custScaleY="108340" custLinFactNeighborX="-3236" custLinFactNeighborY="-119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5DBFDD-3419-4F2D-8FF8-E354013E241F}" type="pres">
      <dgm:prSet presAssocID="{543B4322-4DD5-48EC-92CB-45C205A966D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6F0A51-FD8B-4DDD-94B1-BFA00B2264AB}" type="pres">
      <dgm:prSet presAssocID="{543B4322-4DD5-48EC-92CB-45C205A966D7}" presName="parentNode2" presStyleLbl="node1" presStyleIdx="1" presStyleCnt="3" custScaleX="94760" custLinFactNeighborX="16073" custLinFactNeighborY="-2741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606E57-0350-43ED-9F15-939556F9413E}" type="pres">
      <dgm:prSet presAssocID="{543B4322-4DD5-48EC-92CB-45C205A966D7}" presName="connSite2" presStyleCnt="0"/>
      <dgm:spPr/>
    </dgm:pt>
    <dgm:pt modelId="{0B7A9E4C-AA61-4468-A374-5F72CD7819B9}" type="pres">
      <dgm:prSet presAssocID="{22DF15AF-7CEA-4A89-8693-5EC022F07BBD}" presName="Name18" presStyleLbl="sibTrans2D1" presStyleIdx="1" presStyleCnt="2" custFlipVert="1" custFlipHor="1" custScaleX="20225" custScaleY="15994" custLinFactNeighborX="61489" custLinFactNeighborY="9151"/>
      <dgm:spPr/>
      <dgm:t>
        <a:bodyPr/>
        <a:lstStyle/>
        <a:p>
          <a:endParaRPr lang="es-ES"/>
        </a:p>
      </dgm:t>
    </dgm:pt>
    <dgm:pt modelId="{912BF772-FBFA-414A-8424-843AB1421CCC}" type="pres">
      <dgm:prSet presAssocID="{DB35158C-5701-4BA1-8705-074BDF31A212}" presName="composite1" presStyleCnt="0"/>
      <dgm:spPr/>
    </dgm:pt>
    <dgm:pt modelId="{82127724-547E-454E-9108-65713A37CE54}" type="pres">
      <dgm:prSet presAssocID="{DB35158C-5701-4BA1-8705-074BDF31A212}" presName="dummyNode1" presStyleLbl="node1" presStyleIdx="1" presStyleCnt="3"/>
      <dgm:spPr/>
    </dgm:pt>
    <dgm:pt modelId="{1AC3A546-B9E7-405C-B00F-0BA81E673660}" type="pres">
      <dgm:prSet presAssocID="{DB35158C-5701-4BA1-8705-074BDF31A212}" presName="childNode1" presStyleLbl="bgAcc1" presStyleIdx="2" presStyleCnt="3" custScaleX="227764" custScaleY="131788" custLinFactNeighborX="-25217" custLinFactNeighborY="-95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CDA6A1B-042B-40AB-8F0C-A093D3FCD479}" type="pres">
      <dgm:prSet presAssocID="{DB35158C-5701-4BA1-8705-074BDF31A212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30EAEB-788D-4655-8F27-D66D23C90CAE}" type="pres">
      <dgm:prSet presAssocID="{DB35158C-5701-4BA1-8705-074BDF31A212}" presName="parentNode1" presStyleLbl="node1" presStyleIdx="2" presStyleCnt="3" custScaleX="73209" custScaleY="141708" custLinFactY="-100000" custLinFactNeighborX="78595" custLinFactNeighborY="-10363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8DDD09-0104-4250-8243-FE1332AE6904}" type="pres">
      <dgm:prSet presAssocID="{DB35158C-5701-4BA1-8705-074BDF31A212}" presName="connSite1" presStyleCnt="0"/>
      <dgm:spPr/>
    </dgm:pt>
  </dgm:ptLst>
  <dgm:cxnLst>
    <dgm:cxn modelId="{8B4E0A08-68D4-4D60-B37D-C1BE5787E39E}" type="presOf" srcId="{386D477C-D0A0-4587-A4B1-C41D1879AE45}" destId="{CCDA6A1B-042B-40AB-8F0C-A093D3FCD479}" srcOrd="1" destOrd="0" presId="urn:microsoft.com/office/officeart/2005/8/layout/hProcess4"/>
    <dgm:cxn modelId="{D0B39F58-CAE8-4F02-8BB1-DC111EE6A55E}" srcId="{543B4322-4DD5-48EC-92CB-45C205A966D7}" destId="{39BE7F13-F90C-4DE0-8ADA-2A1D343769B7}" srcOrd="0" destOrd="0" parTransId="{DA6322FE-AD37-4A61-B85E-2BC4B600FEE0}" sibTransId="{5D13172E-4E3E-4DD4-B637-D7027F2F185F}"/>
    <dgm:cxn modelId="{70BFC599-524A-4150-A101-29857E27D989}" type="presOf" srcId="{45719516-B4DB-46E1-9244-795F37EDB59B}" destId="{AD4268D1-41AF-4740-8722-49EC97D5855A}" srcOrd="0" destOrd="0" presId="urn:microsoft.com/office/officeart/2005/8/layout/hProcess4"/>
    <dgm:cxn modelId="{BEA8D76E-C147-4D7F-8970-CD3CEB3BCE96}" type="presOf" srcId="{DB35158C-5701-4BA1-8705-074BDF31A212}" destId="{2A30EAEB-788D-4655-8F27-D66D23C90CAE}" srcOrd="0" destOrd="0" presId="urn:microsoft.com/office/officeart/2005/8/layout/hProcess4"/>
    <dgm:cxn modelId="{BA060DD9-4602-4D02-BF2F-719017B09CFB}" type="presOf" srcId="{39BE7F13-F90C-4DE0-8ADA-2A1D343769B7}" destId="{B45DBFDD-3419-4F2D-8FF8-E354013E241F}" srcOrd="1" destOrd="0" presId="urn:microsoft.com/office/officeart/2005/8/layout/hProcess4"/>
    <dgm:cxn modelId="{B9E91330-ED0F-492C-913B-AAD103C9CBBA}" type="presOf" srcId="{22DF15AF-7CEA-4A89-8693-5EC022F07BBD}" destId="{0B7A9E4C-AA61-4468-A374-5F72CD7819B9}" srcOrd="0" destOrd="0" presId="urn:microsoft.com/office/officeart/2005/8/layout/hProcess4"/>
    <dgm:cxn modelId="{317824A1-8DC1-486E-80C5-20623113A9DA}" type="presOf" srcId="{F69315B9-D754-437D-90CB-D3C5D91759F4}" destId="{D7EC82FE-6EB2-4839-9D23-5896F1363946}" srcOrd="0" destOrd="0" presId="urn:microsoft.com/office/officeart/2005/8/layout/hProcess4"/>
    <dgm:cxn modelId="{27346E6B-CFED-4D3E-A7D3-B81D6530204D}" type="presOf" srcId="{1F782B3F-1CF0-4D95-93C9-44FA213D16C7}" destId="{E5888481-28E3-40FB-A415-C692E9876CB1}" srcOrd="0" destOrd="0" presId="urn:microsoft.com/office/officeart/2005/8/layout/hProcess4"/>
    <dgm:cxn modelId="{2BF1E7D5-FF14-49C3-B569-2E931CE7EB55}" srcId="{6DEF8844-9ABC-4BB8-BFF2-0579200216A9}" destId="{543B4322-4DD5-48EC-92CB-45C205A966D7}" srcOrd="1" destOrd="0" parTransId="{A960AC25-E2F1-46A3-88A5-28A1F031D155}" sibTransId="{22DF15AF-7CEA-4A89-8693-5EC022F07BBD}"/>
    <dgm:cxn modelId="{3101C307-E574-4972-9F10-3EEAD1D5E7E2}" type="presOf" srcId="{386D477C-D0A0-4587-A4B1-C41D1879AE45}" destId="{1AC3A546-B9E7-405C-B00F-0BA81E673660}" srcOrd="0" destOrd="0" presId="urn:microsoft.com/office/officeart/2005/8/layout/hProcess4"/>
    <dgm:cxn modelId="{AC794CC1-2CED-49C2-9A11-932426ECE2A6}" srcId="{1F782B3F-1CF0-4D95-93C9-44FA213D16C7}" destId="{F69315B9-D754-437D-90CB-D3C5D91759F4}" srcOrd="0" destOrd="0" parTransId="{E7E9D941-C69F-4AE5-B825-E50143C64E3A}" sibTransId="{A6B22B81-269D-425B-AAF2-F2DBC1F52830}"/>
    <dgm:cxn modelId="{1561CB55-CB0A-4DE0-A6F8-30285708E952}" type="presOf" srcId="{6DEF8844-9ABC-4BB8-BFF2-0579200216A9}" destId="{DA596543-0142-474D-BDCD-396F1E59C2B7}" srcOrd="0" destOrd="0" presId="urn:microsoft.com/office/officeart/2005/8/layout/hProcess4"/>
    <dgm:cxn modelId="{1C5CE8E5-4399-4DD9-9441-5E0B9B820348}" srcId="{DB35158C-5701-4BA1-8705-074BDF31A212}" destId="{386D477C-D0A0-4587-A4B1-C41D1879AE45}" srcOrd="0" destOrd="0" parTransId="{9050091E-157A-4732-8E59-B3EA85110D3C}" sibTransId="{0C191886-1FEA-4248-9D18-33F9225094A6}"/>
    <dgm:cxn modelId="{8E4FC899-37D7-4330-A924-07610C5344D4}" type="presOf" srcId="{543B4322-4DD5-48EC-92CB-45C205A966D7}" destId="{716F0A51-FD8B-4DDD-94B1-BFA00B2264AB}" srcOrd="0" destOrd="0" presId="urn:microsoft.com/office/officeart/2005/8/layout/hProcess4"/>
    <dgm:cxn modelId="{38A57F02-7BC0-4512-BAEA-1415C1AACF96}" srcId="{6DEF8844-9ABC-4BB8-BFF2-0579200216A9}" destId="{1F782B3F-1CF0-4D95-93C9-44FA213D16C7}" srcOrd="0" destOrd="0" parTransId="{7A9DC9AB-A5B5-41EB-845C-8770C6309D0F}" sibTransId="{45719516-B4DB-46E1-9244-795F37EDB59B}"/>
    <dgm:cxn modelId="{C1355705-96B1-40EB-BE63-3F1801F0F9C6}" type="presOf" srcId="{39BE7F13-F90C-4DE0-8ADA-2A1D343769B7}" destId="{5B98B251-DE15-4C1F-93F1-923C89D57706}" srcOrd="0" destOrd="0" presId="urn:microsoft.com/office/officeart/2005/8/layout/hProcess4"/>
    <dgm:cxn modelId="{FF0FBA0D-F66F-45C0-BF0B-F1F4887C6F89}" srcId="{6DEF8844-9ABC-4BB8-BFF2-0579200216A9}" destId="{DB35158C-5701-4BA1-8705-074BDF31A212}" srcOrd="2" destOrd="0" parTransId="{CE5564C1-96E7-4E96-8D1D-183E10E99E14}" sibTransId="{C60779B0-EBEB-407A-A6CD-8D1CCDD07206}"/>
    <dgm:cxn modelId="{4F45CB29-035D-497E-92E5-0C833456A54D}" type="presOf" srcId="{F69315B9-D754-437D-90CB-D3C5D91759F4}" destId="{42B84686-8D4D-46D1-87C6-20E32FBE1B01}" srcOrd="1" destOrd="0" presId="urn:microsoft.com/office/officeart/2005/8/layout/hProcess4"/>
    <dgm:cxn modelId="{90A7A5EB-1D05-40CE-8EF5-EA4AD2E8460B}" type="presParOf" srcId="{DA596543-0142-474D-BDCD-396F1E59C2B7}" destId="{76315C5F-CB8E-45D0-A4E8-A451472FBEA3}" srcOrd="0" destOrd="0" presId="urn:microsoft.com/office/officeart/2005/8/layout/hProcess4"/>
    <dgm:cxn modelId="{623490D6-A57C-459D-90D1-28FA80B78446}" type="presParOf" srcId="{DA596543-0142-474D-BDCD-396F1E59C2B7}" destId="{22417842-D213-46F9-8F08-E98A51143847}" srcOrd="1" destOrd="0" presId="urn:microsoft.com/office/officeart/2005/8/layout/hProcess4"/>
    <dgm:cxn modelId="{46671DF7-33CA-458E-8B24-7DE9BF09499D}" type="presParOf" srcId="{DA596543-0142-474D-BDCD-396F1E59C2B7}" destId="{3DF81CE2-E86D-456E-8865-734962D612D8}" srcOrd="2" destOrd="0" presId="urn:microsoft.com/office/officeart/2005/8/layout/hProcess4"/>
    <dgm:cxn modelId="{821245AB-DA4C-4328-9651-CA2EE17CE058}" type="presParOf" srcId="{3DF81CE2-E86D-456E-8865-734962D612D8}" destId="{61A688FE-A9E4-4062-89EF-533CD01B427D}" srcOrd="0" destOrd="0" presId="urn:microsoft.com/office/officeart/2005/8/layout/hProcess4"/>
    <dgm:cxn modelId="{A84AC7A5-FCF0-4780-9894-0DD1C2F6AF32}" type="presParOf" srcId="{61A688FE-A9E4-4062-89EF-533CD01B427D}" destId="{9AD2315C-4A71-4F4B-968B-7924E355660B}" srcOrd="0" destOrd="0" presId="urn:microsoft.com/office/officeart/2005/8/layout/hProcess4"/>
    <dgm:cxn modelId="{C28C5D6A-5791-444A-895A-CC23103093C8}" type="presParOf" srcId="{61A688FE-A9E4-4062-89EF-533CD01B427D}" destId="{D7EC82FE-6EB2-4839-9D23-5896F1363946}" srcOrd="1" destOrd="0" presId="urn:microsoft.com/office/officeart/2005/8/layout/hProcess4"/>
    <dgm:cxn modelId="{BC409B6D-D37B-4826-AEFB-11944A0656D5}" type="presParOf" srcId="{61A688FE-A9E4-4062-89EF-533CD01B427D}" destId="{42B84686-8D4D-46D1-87C6-20E32FBE1B01}" srcOrd="2" destOrd="0" presId="urn:microsoft.com/office/officeart/2005/8/layout/hProcess4"/>
    <dgm:cxn modelId="{4105106E-068F-45C0-B823-509B4C81D504}" type="presParOf" srcId="{61A688FE-A9E4-4062-89EF-533CD01B427D}" destId="{E5888481-28E3-40FB-A415-C692E9876CB1}" srcOrd="3" destOrd="0" presId="urn:microsoft.com/office/officeart/2005/8/layout/hProcess4"/>
    <dgm:cxn modelId="{2117B13F-508C-4103-AB14-A658321E5FE1}" type="presParOf" srcId="{61A688FE-A9E4-4062-89EF-533CD01B427D}" destId="{BA25B83C-7F46-415D-B9FC-BF295BB62171}" srcOrd="4" destOrd="0" presId="urn:microsoft.com/office/officeart/2005/8/layout/hProcess4"/>
    <dgm:cxn modelId="{327F959A-D031-4866-8057-6DD14C31A96D}" type="presParOf" srcId="{3DF81CE2-E86D-456E-8865-734962D612D8}" destId="{AD4268D1-41AF-4740-8722-49EC97D5855A}" srcOrd="1" destOrd="0" presId="urn:microsoft.com/office/officeart/2005/8/layout/hProcess4"/>
    <dgm:cxn modelId="{F8E67932-A0C6-4967-B384-A41ECF6E94E0}" type="presParOf" srcId="{3DF81CE2-E86D-456E-8865-734962D612D8}" destId="{8DADC3E8-6105-471E-A50C-C0D38C62323E}" srcOrd="2" destOrd="0" presId="urn:microsoft.com/office/officeart/2005/8/layout/hProcess4"/>
    <dgm:cxn modelId="{2F535D5D-DB64-4374-9FD5-025D90595487}" type="presParOf" srcId="{8DADC3E8-6105-471E-A50C-C0D38C62323E}" destId="{655C39E3-848A-42BE-B6B2-0679507FE849}" srcOrd="0" destOrd="0" presId="urn:microsoft.com/office/officeart/2005/8/layout/hProcess4"/>
    <dgm:cxn modelId="{81C6C805-799B-4A92-8BA6-D55B92539222}" type="presParOf" srcId="{8DADC3E8-6105-471E-A50C-C0D38C62323E}" destId="{5B98B251-DE15-4C1F-93F1-923C89D57706}" srcOrd="1" destOrd="0" presId="urn:microsoft.com/office/officeart/2005/8/layout/hProcess4"/>
    <dgm:cxn modelId="{82D9E9F4-7FD5-40B1-9D67-7F7BD95EAFAA}" type="presParOf" srcId="{8DADC3E8-6105-471E-A50C-C0D38C62323E}" destId="{B45DBFDD-3419-4F2D-8FF8-E354013E241F}" srcOrd="2" destOrd="0" presId="urn:microsoft.com/office/officeart/2005/8/layout/hProcess4"/>
    <dgm:cxn modelId="{4F61AF42-6AEE-4C8C-96DF-3C45CEBF32A2}" type="presParOf" srcId="{8DADC3E8-6105-471E-A50C-C0D38C62323E}" destId="{716F0A51-FD8B-4DDD-94B1-BFA00B2264AB}" srcOrd="3" destOrd="0" presId="urn:microsoft.com/office/officeart/2005/8/layout/hProcess4"/>
    <dgm:cxn modelId="{4992B420-C182-4A6A-8211-2DA10E41C7C3}" type="presParOf" srcId="{8DADC3E8-6105-471E-A50C-C0D38C62323E}" destId="{76606E57-0350-43ED-9F15-939556F9413E}" srcOrd="4" destOrd="0" presId="urn:microsoft.com/office/officeart/2005/8/layout/hProcess4"/>
    <dgm:cxn modelId="{3EB12BDC-B4D4-4B7B-8CF4-618769401FD4}" type="presParOf" srcId="{3DF81CE2-E86D-456E-8865-734962D612D8}" destId="{0B7A9E4C-AA61-4468-A374-5F72CD7819B9}" srcOrd="3" destOrd="0" presId="urn:microsoft.com/office/officeart/2005/8/layout/hProcess4"/>
    <dgm:cxn modelId="{DA36AF6B-670B-4774-93CF-6D1F022CEA4D}" type="presParOf" srcId="{3DF81CE2-E86D-456E-8865-734962D612D8}" destId="{912BF772-FBFA-414A-8424-843AB1421CCC}" srcOrd="4" destOrd="0" presId="urn:microsoft.com/office/officeart/2005/8/layout/hProcess4"/>
    <dgm:cxn modelId="{027E8093-7047-4190-A503-876C8794FE7C}" type="presParOf" srcId="{912BF772-FBFA-414A-8424-843AB1421CCC}" destId="{82127724-547E-454E-9108-65713A37CE54}" srcOrd="0" destOrd="0" presId="urn:microsoft.com/office/officeart/2005/8/layout/hProcess4"/>
    <dgm:cxn modelId="{8B28E72F-149B-443D-995C-D508D6ECAEB3}" type="presParOf" srcId="{912BF772-FBFA-414A-8424-843AB1421CCC}" destId="{1AC3A546-B9E7-405C-B00F-0BA81E673660}" srcOrd="1" destOrd="0" presId="urn:microsoft.com/office/officeart/2005/8/layout/hProcess4"/>
    <dgm:cxn modelId="{6F080745-E7BB-4653-86EC-295038007C60}" type="presParOf" srcId="{912BF772-FBFA-414A-8424-843AB1421CCC}" destId="{CCDA6A1B-042B-40AB-8F0C-A093D3FCD479}" srcOrd="2" destOrd="0" presId="urn:microsoft.com/office/officeart/2005/8/layout/hProcess4"/>
    <dgm:cxn modelId="{8731B63C-CE9B-48F3-BB7A-33A3B948FFBF}" type="presParOf" srcId="{912BF772-FBFA-414A-8424-843AB1421CCC}" destId="{2A30EAEB-788D-4655-8F27-D66D23C90CAE}" srcOrd="3" destOrd="0" presId="urn:microsoft.com/office/officeart/2005/8/layout/hProcess4"/>
    <dgm:cxn modelId="{6C8D9BDB-9DF2-43ED-A2EA-86340DB1863C}" type="presParOf" srcId="{912BF772-FBFA-414A-8424-843AB1421CCC}" destId="{698DDD09-0104-4250-8243-FE1332AE690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C82FE-6EB2-4839-9D23-5896F1363946}">
      <dsp:nvSpPr>
        <dsp:cNvPr id="0" name=""/>
        <dsp:cNvSpPr/>
      </dsp:nvSpPr>
      <dsp:spPr>
        <a:xfrm>
          <a:off x="32184" y="662942"/>
          <a:ext cx="4843393" cy="3032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0" i="0" kern="1200" dirty="0" smtClean="0"/>
            <a:t> Model, using a simplified geometry, the trajectory followed by the MOW</a:t>
          </a:r>
          <a:endParaRPr lang="es-ES" sz="4000" kern="1200" dirty="0"/>
        </a:p>
      </dsp:txBody>
      <dsp:txXfrm>
        <a:off x="101966" y="732724"/>
        <a:ext cx="4703829" cy="2242955"/>
      </dsp:txXfrm>
    </dsp:sp>
    <dsp:sp modelId="{AD4268D1-41AF-4740-8722-49EC97D5855A}">
      <dsp:nvSpPr>
        <dsp:cNvPr id="0" name=""/>
        <dsp:cNvSpPr/>
      </dsp:nvSpPr>
      <dsp:spPr>
        <a:xfrm>
          <a:off x="8783326" y="852511"/>
          <a:ext cx="2001922" cy="179917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88481-28E3-40FB-A415-C692E9876CB1}">
      <dsp:nvSpPr>
        <dsp:cNvPr id="0" name=""/>
        <dsp:cNvSpPr/>
      </dsp:nvSpPr>
      <dsp:spPr>
        <a:xfrm>
          <a:off x="4296697" y="1141639"/>
          <a:ext cx="1373932" cy="1032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1</a:t>
          </a:r>
          <a:endParaRPr lang="en-US" sz="5800" kern="1200" dirty="0"/>
        </a:p>
      </dsp:txBody>
      <dsp:txXfrm>
        <a:off x="4326930" y="1171872"/>
        <a:ext cx="1313466" cy="971779"/>
      </dsp:txXfrm>
    </dsp:sp>
    <dsp:sp modelId="{5B98B251-DE15-4C1F-93F1-923C89D57706}">
      <dsp:nvSpPr>
        <dsp:cNvPr id="0" name=""/>
        <dsp:cNvSpPr/>
      </dsp:nvSpPr>
      <dsp:spPr>
        <a:xfrm>
          <a:off x="6402555" y="863763"/>
          <a:ext cx="4738878" cy="26094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0" i="0" kern="1200" dirty="0" smtClean="0"/>
            <a:t> </a:t>
          </a:r>
          <a:r>
            <a:rPr lang="en-US" sz="4000" b="0" i="0" kern="1200" dirty="0" smtClean="0"/>
            <a:t>Test the level of mixing with surrounding </a:t>
          </a:r>
          <a:r>
            <a:rPr lang="en-US" sz="4000" b="0" i="0" kern="1200" dirty="0" smtClean="0"/>
            <a:t>waters         </a:t>
          </a:r>
          <a:endParaRPr lang="es-ES" sz="4000" kern="1200" dirty="0"/>
        </a:p>
      </dsp:txBody>
      <dsp:txXfrm>
        <a:off x="6462606" y="1482981"/>
        <a:ext cx="4618776" cy="1930178"/>
      </dsp:txXfrm>
    </dsp:sp>
    <dsp:sp modelId="{0B7A9E4C-AA61-4468-A374-5F72CD7819B9}">
      <dsp:nvSpPr>
        <dsp:cNvPr id="0" name=""/>
        <dsp:cNvSpPr/>
      </dsp:nvSpPr>
      <dsp:spPr>
        <a:xfrm flipH="1" flipV="1">
          <a:off x="15167545" y="1834489"/>
          <a:ext cx="1188622" cy="939967"/>
        </a:xfrm>
        <a:prstGeom prst="leftCircularArrow">
          <a:avLst>
            <a:gd name="adj1" fmla="val 3491"/>
            <a:gd name="adj2" fmla="val 433088"/>
            <a:gd name="adj3" fmla="val 19350464"/>
            <a:gd name="adj4" fmla="val 12534574"/>
            <a:gd name="adj5" fmla="val 407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F0A51-FD8B-4DDD-94B1-BFA00B2264AB}">
      <dsp:nvSpPr>
        <dsp:cNvPr id="0" name=""/>
        <dsp:cNvSpPr/>
      </dsp:nvSpPr>
      <dsp:spPr>
        <a:xfrm>
          <a:off x="8540544" y="453569"/>
          <a:ext cx="2459735" cy="1032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b="0" i="0" kern="1200" dirty="0" smtClean="0"/>
            <a:t>2</a:t>
          </a:r>
          <a:endParaRPr lang="en-US" sz="5800" kern="1200" dirty="0"/>
        </a:p>
      </dsp:txBody>
      <dsp:txXfrm>
        <a:off x="8570777" y="483802"/>
        <a:ext cx="2399269" cy="971779"/>
      </dsp:txXfrm>
    </dsp:sp>
    <dsp:sp modelId="{1AC3A546-B9E7-405C-B00F-0BA81E673660}">
      <dsp:nvSpPr>
        <dsp:cNvPr id="0" name=""/>
        <dsp:cNvSpPr/>
      </dsp:nvSpPr>
      <dsp:spPr>
        <a:xfrm>
          <a:off x="11476580" y="536091"/>
          <a:ext cx="6651215" cy="3174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0" i="0" kern="1200" dirty="0" smtClean="0"/>
            <a:t> Sensitivity of 1 and 2 to vertical diffusivity, stratification, </a:t>
          </a:r>
          <a:r>
            <a:rPr lang="en-US" sz="4000" b="0" i="0" kern="1200" dirty="0" smtClean="0"/>
            <a:t>                             </a:t>
          </a:r>
          <a:r>
            <a:rPr lang="en-US" sz="4000" b="0" i="0" kern="1200" dirty="0" err="1" smtClean="0"/>
            <a:t>Coriolis</a:t>
          </a:r>
          <a:r>
            <a:rPr lang="en-US" sz="4000" b="0" i="0" kern="1200" dirty="0" smtClean="0"/>
            <a:t> parameter, and level of the MOW-AW interface</a:t>
          </a:r>
          <a:endParaRPr lang="es-ES" sz="4000" kern="1200" dirty="0"/>
        </a:p>
      </dsp:txBody>
      <dsp:txXfrm>
        <a:off x="11549627" y="609138"/>
        <a:ext cx="6505121" cy="2347928"/>
      </dsp:txXfrm>
    </dsp:sp>
    <dsp:sp modelId="{2A30EAEB-788D-4655-8F27-D66D23C90CAE}">
      <dsp:nvSpPr>
        <dsp:cNvPr id="0" name=""/>
        <dsp:cNvSpPr/>
      </dsp:nvSpPr>
      <dsp:spPr>
        <a:xfrm>
          <a:off x="17115254" y="723705"/>
          <a:ext cx="1900325" cy="1462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b="0" i="0" kern="1200" dirty="0" smtClean="0"/>
            <a:t>3</a:t>
          </a:r>
          <a:endParaRPr lang="en-US" sz="5800" kern="1200" dirty="0"/>
        </a:p>
      </dsp:txBody>
      <dsp:txXfrm>
        <a:off x="17158097" y="766548"/>
        <a:ext cx="1814639" cy="1377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7EA1A-7A6C-4FE8-BA58-5F9A00880A0D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9B43A-DE8D-49AB-9BDF-2B621BBC50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8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4706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69412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04117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38823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73529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8235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2940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7646" algn="l" defTabSz="8694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06475" y="685800"/>
            <a:ext cx="48450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9B43A-DE8D-49AB-9BDF-2B621BBC500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34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10640" y="9406421"/>
            <a:ext cx="36387246" cy="64905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1279" y="17158653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81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73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1036181" y="1212605"/>
            <a:ext cx="9631918" cy="258361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140426" y="1212605"/>
            <a:ext cx="28182279" cy="258361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37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48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81578" y="19457690"/>
            <a:ext cx="36387246" cy="601394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381578" y="12833947"/>
            <a:ext cx="36387246" cy="662374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9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9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7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9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1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37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5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148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40427" y="7065330"/>
            <a:ext cx="18907098" cy="19983384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761001" y="7065330"/>
            <a:ext cx="18907098" cy="19983384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89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40426" y="6777951"/>
            <a:ext cx="18914533" cy="282472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96" indent="0">
              <a:buNone/>
              <a:defRPr sz="9100" b="1"/>
            </a:lvl2pPr>
            <a:lvl3pPr marL="4176392" indent="0">
              <a:buNone/>
              <a:defRPr sz="8200" b="1"/>
            </a:lvl3pPr>
            <a:lvl4pPr marL="6264588" indent="0">
              <a:buNone/>
              <a:defRPr sz="7300" b="1"/>
            </a:lvl4pPr>
            <a:lvl5pPr marL="8352785" indent="0">
              <a:buNone/>
              <a:defRPr sz="7300" b="1"/>
            </a:lvl5pPr>
            <a:lvl6pPr marL="10440980" indent="0">
              <a:buNone/>
              <a:defRPr sz="7300" b="1"/>
            </a:lvl6pPr>
            <a:lvl7pPr marL="12529177" indent="0">
              <a:buNone/>
              <a:defRPr sz="7300" b="1"/>
            </a:lvl7pPr>
            <a:lvl8pPr marL="14617372" indent="0">
              <a:buNone/>
              <a:defRPr sz="7300" b="1"/>
            </a:lvl8pPr>
            <a:lvl9pPr marL="16705568" indent="0">
              <a:buNone/>
              <a:defRPr sz="7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40426" y="9602678"/>
            <a:ext cx="18914533" cy="17446034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1746139" y="6777951"/>
            <a:ext cx="18921962" cy="282472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96" indent="0">
              <a:buNone/>
              <a:defRPr sz="9100" b="1"/>
            </a:lvl2pPr>
            <a:lvl3pPr marL="4176392" indent="0">
              <a:buNone/>
              <a:defRPr sz="8200" b="1"/>
            </a:lvl3pPr>
            <a:lvl4pPr marL="6264588" indent="0">
              <a:buNone/>
              <a:defRPr sz="7300" b="1"/>
            </a:lvl4pPr>
            <a:lvl5pPr marL="8352785" indent="0">
              <a:buNone/>
              <a:defRPr sz="7300" b="1"/>
            </a:lvl5pPr>
            <a:lvl6pPr marL="10440980" indent="0">
              <a:buNone/>
              <a:defRPr sz="7300" b="1"/>
            </a:lvl6pPr>
            <a:lvl7pPr marL="12529177" indent="0">
              <a:buNone/>
              <a:defRPr sz="7300" b="1"/>
            </a:lvl7pPr>
            <a:lvl8pPr marL="14617372" indent="0">
              <a:buNone/>
              <a:defRPr sz="7300" b="1"/>
            </a:lvl8pPr>
            <a:lvl9pPr marL="16705568" indent="0">
              <a:buNone/>
              <a:defRPr sz="7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1746139" y="9602678"/>
            <a:ext cx="18921962" cy="17446034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70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39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35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0429" y="1205591"/>
            <a:ext cx="14083709" cy="513077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36944" y="1205594"/>
            <a:ext cx="23931155" cy="2584312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0429" y="6336368"/>
            <a:ext cx="14083709" cy="20712346"/>
          </a:xfrm>
        </p:spPr>
        <p:txBody>
          <a:bodyPr/>
          <a:lstStyle>
            <a:lvl1pPr marL="0" indent="0">
              <a:buNone/>
              <a:defRPr sz="6400"/>
            </a:lvl1pPr>
            <a:lvl2pPr marL="2088196" indent="0">
              <a:buNone/>
              <a:defRPr sz="5500"/>
            </a:lvl2pPr>
            <a:lvl3pPr marL="4176392" indent="0">
              <a:buNone/>
              <a:defRPr sz="4600"/>
            </a:lvl3pPr>
            <a:lvl4pPr marL="6264588" indent="0">
              <a:buNone/>
              <a:defRPr sz="4100"/>
            </a:lvl4pPr>
            <a:lvl5pPr marL="8352785" indent="0">
              <a:buNone/>
              <a:defRPr sz="4100"/>
            </a:lvl5pPr>
            <a:lvl6pPr marL="10440980" indent="0">
              <a:buNone/>
              <a:defRPr sz="4100"/>
            </a:lvl6pPr>
            <a:lvl7pPr marL="12529177" indent="0">
              <a:buNone/>
              <a:defRPr sz="4100"/>
            </a:lvl7pPr>
            <a:lvl8pPr marL="14617372" indent="0">
              <a:buNone/>
              <a:defRPr sz="4100"/>
            </a:lvl8pPr>
            <a:lvl9pPr marL="16705568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35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90771" y="21195983"/>
            <a:ext cx="25685115" cy="25023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90771" y="2705572"/>
            <a:ext cx="25685115" cy="18167985"/>
          </a:xfrm>
        </p:spPr>
        <p:txBody>
          <a:bodyPr/>
          <a:lstStyle>
            <a:lvl1pPr marL="0" indent="0">
              <a:buNone/>
              <a:defRPr sz="14600"/>
            </a:lvl1pPr>
            <a:lvl2pPr marL="2088196" indent="0">
              <a:buNone/>
              <a:defRPr sz="12800"/>
            </a:lvl2pPr>
            <a:lvl3pPr marL="4176392" indent="0">
              <a:buNone/>
              <a:defRPr sz="10900"/>
            </a:lvl3pPr>
            <a:lvl4pPr marL="6264588" indent="0">
              <a:buNone/>
              <a:defRPr sz="9100"/>
            </a:lvl4pPr>
            <a:lvl5pPr marL="8352785" indent="0">
              <a:buNone/>
              <a:defRPr sz="9100"/>
            </a:lvl5pPr>
            <a:lvl6pPr marL="10440980" indent="0">
              <a:buNone/>
              <a:defRPr sz="9100"/>
            </a:lvl6pPr>
            <a:lvl7pPr marL="12529177" indent="0">
              <a:buNone/>
              <a:defRPr sz="9100"/>
            </a:lvl7pPr>
            <a:lvl8pPr marL="14617372" indent="0">
              <a:buNone/>
              <a:defRPr sz="9100"/>
            </a:lvl8pPr>
            <a:lvl9pPr marL="16705568" indent="0">
              <a:buNone/>
              <a:defRPr sz="9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90771" y="23698288"/>
            <a:ext cx="25685115" cy="3553690"/>
          </a:xfrm>
        </p:spPr>
        <p:txBody>
          <a:bodyPr/>
          <a:lstStyle>
            <a:lvl1pPr marL="0" indent="0">
              <a:buNone/>
              <a:defRPr sz="6400"/>
            </a:lvl1pPr>
            <a:lvl2pPr marL="2088196" indent="0">
              <a:buNone/>
              <a:defRPr sz="5500"/>
            </a:lvl2pPr>
            <a:lvl3pPr marL="4176392" indent="0">
              <a:buNone/>
              <a:defRPr sz="4600"/>
            </a:lvl3pPr>
            <a:lvl4pPr marL="6264588" indent="0">
              <a:buNone/>
              <a:defRPr sz="4100"/>
            </a:lvl4pPr>
            <a:lvl5pPr marL="8352785" indent="0">
              <a:buNone/>
              <a:defRPr sz="4100"/>
            </a:lvl5pPr>
            <a:lvl6pPr marL="10440980" indent="0">
              <a:buNone/>
              <a:defRPr sz="4100"/>
            </a:lvl6pPr>
            <a:lvl7pPr marL="12529177" indent="0">
              <a:buNone/>
              <a:defRPr sz="4100"/>
            </a:lvl7pPr>
            <a:lvl8pPr marL="14617372" indent="0">
              <a:buNone/>
              <a:defRPr sz="4100"/>
            </a:lvl8pPr>
            <a:lvl9pPr marL="16705568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52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140426" y="1212604"/>
            <a:ext cx="38527673" cy="5046662"/>
          </a:xfrm>
          <a:prstGeom prst="rect">
            <a:avLst/>
          </a:prstGeom>
        </p:spPr>
        <p:txBody>
          <a:bodyPr vert="horz" lIns="417639" tIns="208819" rIns="417639" bIns="20881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40426" y="7065330"/>
            <a:ext cx="38527673" cy="19983384"/>
          </a:xfrm>
          <a:prstGeom prst="rect">
            <a:avLst/>
          </a:prstGeom>
        </p:spPr>
        <p:txBody>
          <a:bodyPr vert="horz" lIns="417639" tIns="208819" rIns="417639" bIns="20881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140426" y="28065054"/>
            <a:ext cx="9988656" cy="1612128"/>
          </a:xfrm>
          <a:prstGeom prst="rect">
            <a:avLst/>
          </a:prstGeom>
        </p:spPr>
        <p:txBody>
          <a:bodyPr vert="horz" lIns="417639" tIns="208819" rIns="417639" bIns="208819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3765-1C95-4CFA-AE75-0FA6FBE9C83E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4626246" y="28065054"/>
            <a:ext cx="13556033" cy="1612128"/>
          </a:xfrm>
          <a:prstGeom prst="rect">
            <a:avLst/>
          </a:prstGeom>
        </p:spPr>
        <p:txBody>
          <a:bodyPr vert="horz" lIns="417639" tIns="208819" rIns="417639" bIns="208819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0679444" y="28065054"/>
            <a:ext cx="9988656" cy="1612128"/>
          </a:xfrm>
          <a:prstGeom prst="rect">
            <a:avLst/>
          </a:prstGeom>
        </p:spPr>
        <p:txBody>
          <a:bodyPr vert="horz" lIns="417639" tIns="208819" rIns="417639" bIns="208819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3B49-6F05-4745-BBDD-A360F7CF5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60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92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47" indent="-1566147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19" indent="-1305122" algn="l" defTabSz="4176392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90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86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882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078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275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470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667" indent="-1044098" algn="l" defTabSz="41763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96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92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88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85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980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177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372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568" algn="l" defTabSz="417639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diagramLayout" Target="../diagrams/layout1.xml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1 Título"/>
          <p:cNvSpPr txBox="1">
            <a:spLocks/>
          </p:cNvSpPr>
          <p:nvPr/>
        </p:nvSpPr>
        <p:spPr>
          <a:xfrm>
            <a:off x="1567927" y="26430246"/>
            <a:ext cx="40000275" cy="307198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29000">
                <a:schemeClr val="accent1">
                  <a:lumMod val="20000"/>
                  <a:lumOff val="80000"/>
                  <a:alpha val="69000"/>
                </a:schemeClr>
              </a:gs>
              <a:gs pos="100000">
                <a:schemeClr val="bg1">
                  <a:alpha val="48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txBody>
          <a:bodyPr vert="horz" lIns="417639" tIns="208819" rIns="417639" bIns="208819" rtlCol="0" anchor="ctr">
            <a:noAutofit/>
          </a:bodyPr>
          <a:lstStyle>
            <a:lvl1pPr algn="ctr" defTabSz="4392503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109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124" y="645373"/>
            <a:ext cx="40140627" cy="3071986"/>
          </a:xfr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29000">
                <a:schemeClr val="accent1">
                  <a:lumMod val="20000"/>
                  <a:lumOff val="80000"/>
                  <a:alpha val="69000"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  <a:tileRect/>
          </a:gradFill>
          <a:effectLst>
            <a:softEdge rad="63500"/>
          </a:effectLst>
        </p:spPr>
        <p:txBody>
          <a:bodyPr>
            <a:noAutofit/>
          </a:bodyPr>
          <a:lstStyle/>
          <a:p>
            <a:r>
              <a:rPr lang="en-US" sz="109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NUMERICAL STUDY OF THE MEDITERRANEAN OUTFLOW WITH A SIMPLIFIED TOPOGRAPHY</a:t>
            </a:r>
            <a:endParaRPr lang="es-ES" sz="109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018276" y="3717359"/>
            <a:ext cx="21193078" cy="15297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417639" tIns="208819" rIns="417639" bIns="208819" rtlCol="0">
            <a:spAutoFit/>
          </a:bodyPr>
          <a:lstStyle/>
          <a:p>
            <a:pPr algn="ctr"/>
            <a:r>
              <a:rPr lang="es-ES" sz="3600" dirty="0"/>
              <a:t>Sergio Ramírez-Garrido, Jordi Solé, Antonio García-Olivares, Josep L. Pelegrí</a:t>
            </a:r>
            <a:endParaRPr lang="es-ES" sz="3600" dirty="0"/>
          </a:p>
          <a:p>
            <a:pPr algn="ctr"/>
            <a:r>
              <a:rPr lang="en-US" sz="3600" dirty="0"/>
              <a:t>Institute </a:t>
            </a:r>
            <a:r>
              <a:rPr lang="en-US" sz="3600" dirty="0"/>
              <a:t>of Marine </a:t>
            </a:r>
            <a:r>
              <a:rPr lang="en-US" sz="3600" dirty="0"/>
              <a:t>Sciences, CSIC, Barcelona, Spain</a:t>
            </a:r>
            <a:endParaRPr lang="es-ES" sz="3600" dirty="0"/>
          </a:p>
        </p:txBody>
      </p:sp>
      <p:sp>
        <p:nvSpPr>
          <p:cNvPr id="6" name="5 Rectángulo"/>
          <p:cNvSpPr/>
          <p:nvPr/>
        </p:nvSpPr>
        <p:spPr>
          <a:xfrm>
            <a:off x="1404124" y="5464210"/>
            <a:ext cx="40140627" cy="3253261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txBody>
          <a:bodyPr wrap="square" lIns="417639" tIns="208819" rIns="417639" bIns="208819">
            <a:spAutoFit/>
          </a:bodyPr>
          <a:lstStyle/>
          <a:p>
            <a:pPr algn="just"/>
            <a:r>
              <a:rPr lang="en-US" sz="4600" dirty="0"/>
              <a:t>A </a:t>
            </a:r>
            <a:r>
              <a:rPr lang="en-US" sz="4600" dirty="0"/>
              <a:t>3D numerical model is used to </a:t>
            </a:r>
            <a:r>
              <a:rPr lang="en-US" sz="4600" dirty="0"/>
              <a:t>examine a </a:t>
            </a:r>
            <a:r>
              <a:rPr lang="en-US" sz="4600" dirty="0"/>
              <a:t>simplified scenario on the Atlantic side of the Strait of Gibraltar, simulating an Atlantic Water (AW) flowing into Mediterranean basin along the surface and a Mediterranean Outflow Water (MOW) escaping to the Atlantic near the sea bottom. </a:t>
            </a:r>
            <a:r>
              <a:rPr lang="en-US" sz="4600" dirty="0"/>
              <a:t>With </a:t>
            </a:r>
            <a:r>
              <a:rPr lang="en-US" sz="4600" dirty="0"/>
              <a:t>this simplified </a:t>
            </a:r>
            <a:r>
              <a:rPr lang="en-US" sz="4600" dirty="0"/>
              <a:t>scenario, </a:t>
            </a:r>
            <a:r>
              <a:rPr lang="en-US" sz="4600" dirty="0"/>
              <a:t>we </a:t>
            </a:r>
            <a:r>
              <a:rPr lang="en-US" sz="4600" dirty="0"/>
              <a:t>will </a:t>
            </a:r>
            <a:r>
              <a:rPr lang="en-US" sz="4600" dirty="0"/>
              <a:t>study the way a gravity current behaves for different outflow </a:t>
            </a:r>
            <a:r>
              <a:rPr lang="en-US" sz="4600" dirty="0"/>
              <a:t>conditions (density difference and layer thickness). The model will be solely forced by </a:t>
            </a:r>
            <a:r>
              <a:rPr lang="en-US" sz="4600" dirty="0"/>
              <a:t>the density contrast between the </a:t>
            </a:r>
            <a:r>
              <a:rPr lang="en-US" sz="4600" dirty="0" err="1"/>
              <a:t>Alboran</a:t>
            </a:r>
            <a:r>
              <a:rPr lang="en-US" sz="4600" dirty="0"/>
              <a:t> Sea and the Gulf of Cadiz, without any other forcing, such as tides, </a:t>
            </a:r>
            <a:r>
              <a:rPr lang="en-US" sz="4600" dirty="0"/>
              <a:t>surface winds </a:t>
            </a:r>
            <a:r>
              <a:rPr lang="en-US" sz="4600" dirty="0"/>
              <a:t>or atmospheric pressure  [</a:t>
            </a:r>
            <a:r>
              <a:rPr lang="en-US" sz="4600" dirty="0" err="1"/>
              <a:t>Sanino</a:t>
            </a:r>
            <a:r>
              <a:rPr lang="en-US" sz="4600" dirty="0"/>
              <a:t> et </a:t>
            </a:r>
            <a:r>
              <a:rPr lang="en-US" sz="4600" dirty="0"/>
              <a:t>al., </a:t>
            </a:r>
            <a:r>
              <a:rPr lang="en-US" sz="4600" dirty="0"/>
              <a:t>2004</a:t>
            </a:r>
            <a:r>
              <a:rPr lang="en-US" sz="4600" dirty="0"/>
              <a:t>].</a:t>
            </a:r>
            <a:endParaRPr lang="en-US" sz="5500" dirty="0"/>
          </a:p>
        </p:txBody>
      </p:sp>
      <p:sp>
        <p:nvSpPr>
          <p:cNvPr id="12" name="11 Rectángulo"/>
          <p:cNvSpPr/>
          <p:nvPr/>
        </p:nvSpPr>
        <p:spPr>
          <a:xfrm>
            <a:off x="15181880" y="26537874"/>
            <a:ext cx="26315970" cy="2883929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lIns="417639" tIns="208819" rIns="417639" bIns="208819">
            <a:spAutoFit/>
          </a:bodyPr>
          <a:lstStyle/>
          <a:p>
            <a:pPr algn="r"/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  <a:p>
            <a:pPr algn="r"/>
            <a:r>
              <a:rPr lang="es-ES" sz="1900" b="1" dirty="0" err="1"/>
              <a:t>Alvaro</a:t>
            </a:r>
            <a:r>
              <a:rPr lang="es-ES" sz="1900" b="1" dirty="0"/>
              <a:t> </a:t>
            </a:r>
            <a:r>
              <a:rPr lang="es-ES" sz="1900" b="1" dirty="0" err="1"/>
              <a:t>Peliz</a:t>
            </a:r>
            <a:r>
              <a:rPr lang="es-ES" sz="1900" b="1" dirty="0"/>
              <a:t>, </a:t>
            </a:r>
            <a:r>
              <a:rPr lang="es-ES" sz="1900" b="1" dirty="0" err="1"/>
              <a:t>Jesus</a:t>
            </a:r>
            <a:r>
              <a:rPr lang="es-ES" sz="1900" b="1" dirty="0"/>
              <a:t> </a:t>
            </a:r>
            <a:r>
              <a:rPr lang="es-ES" sz="1900" b="1" dirty="0" err="1"/>
              <a:t>Dubert</a:t>
            </a:r>
            <a:r>
              <a:rPr lang="es-ES" sz="1900" b="1" dirty="0"/>
              <a:t>, Patrick </a:t>
            </a:r>
            <a:r>
              <a:rPr lang="es-ES" sz="1900" b="1" dirty="0" err="1"/>
              <a:t>Marchesiello</a:t>
            </a:r>
            <a:r>
              <a:rPr lang="es-ES" sz="1900" b="1" dirty="0"/>
              <a:t>, Ana Teles-Machado.</a:t>
            </a:r>
            <a:r>
              <a:rPr lang="es-ES" sz="1900" dirty="0"/>
              <a:t> </a:t>
            </a:r>
            <a:r>
              <a:rPr lang="es-ES" sz="1900" dirty="0" err="1"/>
              <a:t>November</a:t>
            </a:r>
            <a:r>
              <a:rPr lang="es-ES" sz="1900" dirty="0"/>
              <a:t> 2007. </a:t>
            </a:r>
            <a:r>
              <a:rPr lang="en-US" sz="1900" dirty="0"/>
              <a:t>Surface circulation in the Gulf of </a:t>
            </a:r>
            <a:r>
              <a:rPr lang="en-US" sz="1900" dirty="0" err="1"/>
              <a:t>Cadiz:Model</a:t>
            </a:r>
            <a:r>
              <a:rPr lang="en-US" sz="1900" dirty="0"/>
              <a:t> and mean flow </a:t>
            </a:r>
            <a:r>
              <a:rPr lang="en-US" sz="1900" dirty="0"/>
              <a:t>structure. study Journal Of Geophysical Research, Vol. </a:t>
            </a:r>
            <a:r>
              <a:rPr lang="en-US" sz="1900" dirty="0"/>
              <a:t>112, C11015.</a:t>
            </a:r>
            <a:endParaRPr lang="en-US" sz="1900" dirty="0"/>
          </a:p>
          <a:p>
            <a:pPr algn="r"/>
            <a:r>
              <a:rPr lang="it-IT" sz="1900" b="1" dirty="0"/>
              <a:t>Sannino, A. Bargagli, and V. Artale. </a:t>
            </a:r>
            <a:r>
              <a:rPr lang="it-IT" sz="1900" dirty="0"/>
              <a:t>May 2007. </a:t>
            </a:r>
            <a:r>
              <a:rPr lang="en-US" sz="1900" dirty="0"/>
              <a:t>Numerical modeling of the semidiurnal tidal exchange through </a:t>
            </a:r>
            <a:r>
              <a:rPr lang="es-ES" sz="1900" dirty="0" err="1"/>
              <a:t>the</a:t>
            </a:r>
            <a:r>
              <a:rPr lang="es-ES" sz="1900" dirty="0"/>
              <a:t> </a:t>
            </a:r>
            <a:r>
              <a:rPr lang="es-ES" sz="1900" dirty="0" err="1"/>
              <a:t>Strait</a:t>
            </a:r>
            <a:r>
              <a:rPr lang="es-ES" sz="1900" dirty="0"/>
              <a:t> of Gibraltar</a:t>
            </a:r>
            <a:r>
              <a:rPr lang="it-IT" sz="1900" dirty="0"/>
              <a:t>.</a:t>
            </a:r>
            <a:r>
              <a:rPr lang="en-US" sz="1900" dirty="0"/>
              <a:t> study Journal Of Geophysical Research, Vol. </a:t>
            </a:r>
            <a:r>
              <a:rPr lang="en-US" sz="1900" dirty="0"/>
              <a:t>117, No 0.</a:t>
            </a:r>
            <a:endParaRPr lang="it-IT" sz="1900" dirty="0"/>
          </a:p>
          <a:p>
            <a:pPr algn="r"/>
            <a:r>
              <a:rPr lang="es-ES" sz="1900" b="1" dirty="0"/>
              <a:t>Alexander F. </a:t>
            </a:r>
            <a:r>
              <a:rPr lang="es-ES" sz="1900" b="1" dirty="0" err="1"/>
              <a:t>Shchepetkin</a:t>
            </a:r>
            <a:r>
              <a:rPr lang="es-ES" sz="1900" b="1" dirty="0"/>
              <a:t>, James C. </a:t>
            </a:r>
            <a:r>
              <a:rPr lang="es-ES" sz="1900" b="1" dirty="0" err="1"/>
              <a:t>McWilliams</a:t>
            </a:r>
            <a:r>
              <a:rPr lang="es-ES" sz="1900" b="1" dirty="0"/>
              <a:t>. </a:t>
            </a:r>
            <a:r>
              <a:rPr lang="es-ES" sz="1900" dirty="0" err="1"/>
              <a:t>September</a:t>
            </a:r>
            <a:r>
              <a:rPr lang="es-ES" sz="1900" dirty="0"/>
              <a:t> 2004. </a:t>
            </a:r>
            <a:r>
              <a:rPr lang="en-US" sz="1900" dirty="0"/>
              <a:t>The regional oceanic modeling system (ROMS): </a:t>
            </a:r>
            <a:r>
              <a:rPr lang="es-ES" sz="1900" dirty="0"/>
              <a:t>a </a:t>
            </a:r>
            <a:r>
              <a:rPr lang="es-ES" sz="1900" dirty="0" err="1"/>
              <a:t>split-explicit</a:t>
            </a:r>
            <a:r>
              <a:rPr lang="es-ES" sz="1900" dirty="0"/>
              <a:t>, free-</a:t>
            </a:r>
            <a:r>
              <a:rPr lang="es-ES" sz="1900" dirty="0" err="1"/>
              <a:t>surface</a:t>
            </a:r>
            <a:r>
              <a:rPr lang="es-ES" sz="1900" dirty="0"/>
              <a:t>, </a:t>
            </a:r>
            <a:r>
              <a:rPr lang="es-ES" sz="1900" dirty="0" err="1"/>
              <a:t>topography-following-coordinate</a:t>
            </a:r>
            <a:r>
              <a:rPr lang="es-ES" sz="1900" dirty="0"/>
              <a:t> </a:t>
            </a:r>
            <a:r>
              <a:rPr lang="es-ES" sz="1900" dirty="0" err="1"/>
              <a:t>oceanic</a:t>
            </a:r>
            <a:r>
              <a:rPr lang="es-ES" sz="1900" dirty="0"/>
              <a:t> </a:t>
            </a:r>
            <a:r>
              <a:rPr lang="es-ES" sz="1900" dirty="0" err="1"/>
              <a:t>model</a:t>
            </a:r>
            <a:r>
              <a:rPr lang="es-ES" sz="1900" dirty="0"/>
              <a:t>. </a:t>
            </a:r>
            <a:r>
              <a:rPr lang="es-ES" sz="1900" dirty="0" err="1"/>
              <a:t>Ocean</a:t>
            </a:r>
            <a:r>
              <a:rPr lang="es-ES" sz="1900" dirty="0"/>
              <a:t> </a:t>
            </a:r>
            <a:r>
              <a:rPr lang="es-ES" sz="1900" dirty="0" err="1"/>
              <a:t>Modeling</a:t>
            </a:r>
            <a:r>
              <a:rPr lang="es-ES" sz="1900" dirty="0"/>
              <a:t>, volume9, </a:t>
            </a:r>
            <a:r>
              <a:rPr lang="es-ES" sz="1900" dirty="0" err="1"/>
              <a:t>Issue</a:t>
            </a:r>
            <a:r>
              <a:rPr lang="es-ES" sz="1900" dirty="0"/>
              <a:t> 4</a:t>
            </a:r>
          </a:p>
          <a:p>
            <a:pPr algn="r"/>
            <a:r>
              <a:rPr lang="it-IT" sz="1900" b="1" dirty="0"/>
              <a:t>A. </a:t>
            </a:r>
            <a:r>
              <a:rPr lang="it-IT" sz="1900" b="1" dirty="0"/>
              <a:t>Sánchez-Román, G. Sannino, J. García-Lafuente, A. Carillo, </a:t>
            </a:r>
            <a:r>
              <a:rPr lang="es-ES" sz="1900" b="1" dirty="0"/>
              <a:t>and F. Criado-</a:t>
            </a:r>
            <a:r>
              <a:rPr lang="es-ES" sz="1900" b="1" dirty="0" err="1"/>
              <a:t>Aldeanueva</a:t>
            </a:r>
            <a:r>
              <a:rPr lang="es-ES" sz="1900" b="1" dirty="0"/>
              <a:t>.</a:t>
            </a:r>
            <a:r>
              <a:rPr lang="es-ES" sz="1900" dirty="0"/>
              <a:t> </a:t>
            </a:r>
            <a:r>
              <a:rPr lang="en-US" sz="1900" dirty="0"/>
              <a:t>June 2009. Transport estimates at the western section of the Strait of Gibraltar: A combined experimental and numerical </a:t>
            </a:r>
            <a:r>
              <a:rPr lang="en-US" sz="1900" dirty="0"/>
              <a:t>modeling study. </a:t>
            </a:r>
            <a:r>
              <a:rPr lang="en-US" sz="1900" dirty="0"/>
              <a:t>Study. </a:t>
            </a:r>
            <a:r>
              <a:rPr lang="en-US" sz="1900" dirty="0"/>
              <a:t>Journal Of Geophysical Research, Vol. 114, </a:t>
            </a:r>
            <a:r>
              <a:rPr lang="en-US" sz="1900" dirty="0"/>
              <a:t>C06002,</a:t>
            </a:r>
            <a:endParaRPr lang="en-US" sz="1900" dirty="0"/>
          </a:p>
          <a:p>
            <a:pPr algn="r"/>
            <a:r>
              <a:rPr lang="es-ES" sz="1900" b="1" dirty="0"/>
              <a:t>Katherine S. </a:t>
            </a:r>
            <a:r>
              <a:rPr lang="es-ES" sz="1900" b="1" dirty="0" err="1"/>
              <a:t>Hedström</a:t>
            </a:r>
            <a:r>
              <a:rPr lang="es-ES" sz="1900" b="1" dirty="0"/>
              <a:t>. </a:t>
            </a:r>
            <a:r>
              <a:rPr lang="es-ES" sz="1900" dirty="0" err="1"/>
              <a:t>November</a:t>
            </a:r>
            <a:r>
              <a:rPr lang="es-ES" sz="1900" dirty="0"/>
              <a:t>  2009. </a:t>
            </a:r>
            <a:r>
              <a:rPr lang="en-US" sz="1900" dirty="0"/>
              <a:t>DRAFT Technical Manual for a Coupled Sea-Ice/Ocean </a:t>
            </a:r>
            <a:r>
              <a:rPr lang="es-ES" sz="1900" dirty="0" err="1"/>
              <a:t>Circulation</a:t>
            </a:r>
            <a:r>
              <a:rPr lang="es-ES" sz="1900" dirty="0"/>
              <a:t> </a:t>
            </a:r>
            <a:r>
              <a:rPr lang="es-ES" sz="1900" dirty="0" err="1"/>
              <a:t>Model</a:t>
            </a:r>
            <a:r>
              <a:rPr lang="es-ES" sz="1900" dirty="0"/>
              <a:t> (</a:t>
            </a:r>
            <a:r>
              <a:rPr lang="es-ES" sz="1900" dirty="0" err="1"/>
              <a:t>Version</a:t>
            </a:r>
            <a:r>
              <a:rPr lang="es-ES" sz="1900" dirty="0"/>
              <a:t> 3)</a:t>
            </a:r>
            <a:endParaRPr lang="es-ES" sz="1900" dirty="0"/>
          </a:p>
        </p:txBody>
      </p:sp>
      <p:grpSp>
        <p:nvGrpSpPr>
          <p:cNvPr id="25" name="24 Grupo"/>
          <p:cNvGrpSpPr/>
          <p:nvPr/>
        </p:nvGrpSpPr>
        <p:grpSpPr>
          <a:xfrm>
            <a:off x="1516490" y="8852368"/>
            <a:ext cx="12813378" cy="19847641"/>
            <a:chOff x="1948875" y="9631138"/>
            <a:chExt cx="13147896" cy="21593701"/>
          </a:xfrm>
        </p:grpSpPr>
        <p:grpSp>
          <p:nvGrpSpPr>
            <p:cNvPr id="21" name="20 Grupo"/>
            <p:cNvGrpSpPr/>
            <p:nvPr/>
          </p:nvGrpSpPr>
          <p:grpSpPr>
            <a:xfrm>
              <a:off x="2121607" y="9631138"/>
              <a:ext cx="12975164" cy="9936347"/>
              <a:chOff x="236531" y="1702430"/>
              <a:chExt cx="2701010" cy="2068476"/>
            </a:xfrm>
          </p:grpSpPr>
          <p:pic>
            <p:nvPicPr>
              <p:cNvPr id="11" name="10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8386" y="2046766"/>
                <a:ext cx="1341968" cy="1079039"/>
              </a:xfrm>
              <a:prstGeom prst="rect">
                <a:avLst/>
              </a:prstGeom>
            </p:spPr>
          </p:pic>
          <p:pic>
            <p:nvPicPr>
              <p:cNvPr id="8" name="7 Imagen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69" r="46463" b="15487"/>
              <a:stretch/>
            </p:blipFill>
            <p:spPr>
              <a:xfrm>
                <a:off x="1677402" y="2047258"/>
                <a:ext cx="1253513" cy="1080000"/>
              </a:xfrm>
              <a:prstGeom prst="rect">
                <a:avLst/>
              </a:prstGeom>
            </p:spPr>
          </p:pic>
          <p:sp>
            <p:nvSpPr>
              <p:cNvPr id="9" name="8 Rectángulo"/>
              <p:cNvSpPr/>
              <p:nvPr/>
            </p:nvSpPr>
            <p:spPr>
              <a:xfrm>
                <a:off x="251521" y="1702430"/>
                <a:ext cx="2686020" cy="21260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5500" b="1" dirty="0">
                    <a:solidFill>
                      <a:schemeClr val="accent1">
                        <a:lumMod val="75000"/>
                      </a:schemeClr>
                    </a:solidFill>
                  </a:rPr>
                  <a:t>DOMAIN</a:t>
                </a:r>
                <a:endParaRPr lang="en-US" sz="55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" name="12 Rectángulo"/>
              <p:cNvSpPr/>
              <p:nvPr/>
            </p:nvSpPr>
            <p:spPr>
              <a:xfrm>
                <a:off x="236531" y="3160968"/>
                <a:ext cx="2686020" cy="609938"/>
              </a:xfrm>
              <a:prstGeom prst="rect">
                <a:avLst/>
              </a:prstGeom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softEdge rad="12700"/>
              </a:effec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b="1" dirty="0"/>
                  <a:t>Fig. </a:t>
                </a:r>
                <a:r>
                  <a:rPr lang="en-US" sz="3200" b="1" dirty="0"/>
                  <a:t>1</a:t>
                </a:r>
                <a:r>
                  <a:rPr lang="en-US" sz="4100" b="1" dirty="0"/>
                  <a:t>.</a:t>
                </a:r>
                <a:r>
                  <a:rPr lang="en-US" sz="4100" dirty="0"/>
                  <a:t> </a:t>
                </a:r>
                <a:r>
                  <a:rPr lang="en-US" sz="3200" dirty="0"/>
                  <a:t>The model domain is centered in the area of the Gulf of Cadis. Map from </a:t>
                </a:r>
                <a:r>
                  <a:rPr lang="en-US" sz="3200" dirty="0" err="1"/>
                  <a:t>Peliz</a:t>
                </a:r>
                <a:r>
                  <a:rPr lang="en-US" sz="3200" dirty="0"/>
                  <a:t> et al </a:t>
                </a:r>
                <a:r>
                  <a:rPr lang="en-US" sz="3200" dirty="0"/>
                  <a:t>(2007)</a:t>
                </a:r>
                <a:r>
                  <a:rPr lang="en-US" sz="3200" b="1" dirty="0"/>
                  <a:t>.</a:t>
                </a:r>
                <a:r>
                  <a:rPr lang="en-US" sz="3200" dirty="0"/>
                  <a:t> </a:t>
                </a:r>
                <a:r>
                  <a:rPr lang="en-US" sz="3200" dirty="0"/>
                  <a:t>The grid has </a:t>
                </a:r>
                <a:r>
                  <a:rPr lang="en-US" sz="3200" dirty="0"/>
                  <a:t>96×64 </a:t>
                </a:r>
                <a:r>
                  <a:rPr lang="en-US" sz="3200" dirty="0"/>
                  <a:t>grid </a:t>
                </a:r>
                <a:r>
                  <a:rPr lang="en-US" sz="3200" dirty="0"/>
                  <a:t>points</a:t>
                </a:r>
                <a:r>
                  <a:rPr lang="en-US" sz="3200" dirty="0"/>
                  <a:t>, </a:t>
                </a:r>
                <a:r>
                  <a:rPr lang="en-US" sz="3200" dirty="0"/>
                  <a:t>3.5×3 km </a:t>
                </a:r>
                <a:r>
                  <a:rPr lang="en-US" sz="3200" dirty="0"/>
                  <a:t>resolution </a:t>
                </a:r>
                <a:r>
                  <a:rPr lang="en-US" sz="3200" dirty="0"/>
                  <a:t>and </a:t>
                </a:r>
                <a:r>
                  <a:rPr lang="en-US" sz="3200" dirty="0"/>
                  <a:t>36 sigma levels (</a:t>
                </a:r>
                <a:r>
                  <a:rPr lang="en-US" sz="3200" dirty="0" err="1"/>
                  <a:t>Shchepetkin</a:t>
                </a:r>
                <a:r>
                  <a:rPr lang="en-US" sz="3200" dirty="0"/>
                  <a:t> and McWilliams, 2005). The complex topography of the area has been simplified through </a:t>
                </a:r>
                <a:r>
                  <a:rPr lang="en-US" sz="3200" dirty="0"/>
                  <a:t>a </a:t>
                </a:r>
                <a:r>
                  <a:rPr lang="en-US" sz="3200" dirty="0"/>
                  <a:t>slope and a hyperbolic tangent function.</a:t>
                </a:r>
                <a:endParaRPr lang="es-ES" sz="3200" dirty="0"/>
              </a:p>
            </p:txBody>
          </p:sp>
        </p:grpSp>
        <p:grpSp>
          <p:nvGrpSpPr>
            <p:cNvPr id="24" name="23 Grupo"/>
            <p:cNvGrpSpPr/>
            <p:nvPr/>
          </p:nvGrpSpPr>
          <p:grpSpPr>
            <a:xfrm>
              <a:off x="1948875" y="19556456"/>
              <a:ext cx="13130579" cy="11668383"/>
              <a:chOff x="6059654" y="2050504"/>
              <a:chExt cx="2821305" cy="2464677"/>
            </a:xfrm>
          </p:grpSpPr>
          <p:sp>
            <p:nvSpPr>
              <p:cNvPr id="14" name="13 Rectángulo"/>
              <p:cNvSpPr/>
              <p:nvPr/>
            </p:nvSpPr>
            <p:spPr>
              <a:xfrm>
                <a:off x="6089994" y="3701787"/>
                <a:ext cx="2787912" cy="813394"/>
              </a:xfrm>
              <a:prstGeom prst="rect">
                <a:avLst/>
              </a:prstGeom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b="1" dirty="0"/>
                  <a:t>Fig. </a:t>
                </a:r>
                <a:r>
                  <a:rPr lang="en-US" sz="3200" b="1" dirty="0"/>
                  <a:t>3</a:t>
                </a:r>
                <a:r>
                  <a:rPr lang="en-US" sz="3200" dirty="0"/>
                  <a:t>. To keep a reasonable resolution near the bottom, which is important for the outflow on the Gulf of Cadiz slope </a:t>
                </a:r>
                <a:r>
                  <a:rPr lang="en-US" sz="3200" dirty="0"/>
                  <a:t>(</a:t>
                </a:r>
                <a:r>
                  <a:rPr lang="en-US" sz="3200" dirty="0" err="1"/>
                  <a:t>Hedstrom</a:t>
                </a:r>
                <a:r>
                  <a:rPr lang="en-US" sz="3200" dirty="0"/>
                  <a:t>, 2009; Appendix </a:t>
                </a:r>
                <a:r>
                  <a:rPr lang="en-US" sz="3200" dirty="0"/>
                  <a:t>B), we have </a:t>
                </a:r>
                <a:r>
                  <a:rPr lang="en-US" sz="3200" dirty="0"/>
                  <a:t>used a simple procedure </a:t>
                </a:r>
                <a:r>
                  <a:rPr lang="en-US" sz="3200" dirty="0"/>
                  <a:t>to choose </a:t>
                </a:r>
                <a:r>
                  <a:rPr lang="el-GR" sz="3200" i="1" dirty="0"/>
                  <a:t>Θ</a:t>
                </a:r>
                <a:r>
                  <a:rPr lang="es-ES" sz="3200" i="1" baseline="-25000" dirty="0"/>
                  <a:t>b</a:t>
                </a:r>
                <a:r>
                  <a:rPr lang="es-ES" sz="3200" dirty="0"/>
                  <a:t> </a:t>
                </a:r>
                <a:r>
                  <a:rPr lang="es-ES" sz="3200" dirty="0"/>
                  <a:t>and </a:t>
                </a:r>
                <a:r>
                  <a:rPr lang="el-GR" sz="3200" i="1" dirty="0"/>
                  <a:t>Θ</a:t>
                </a:r>
                <a:r>
                  <a:rPr lang="es-ES" sz="3200" i="1" baseline="-25000" dirty="0"/>
                  <a:t>s</a:t>
                </a:r>
                <a:r>
                  <a:rPr lang="en-US" sz="3200" dirty="0"/>
                  <a:t>.  It consists in calculating </a:t>
                </a:r>
                <a:r>
                  <a:rPr lang="en-US" sz="3200" dirty="0"/>
                  <a:t>the mean </a:t>
                </a:r>
                <a:r>
                  <a:rPr lang="en-US" sz="3200" dirty="0"/>
                  <a:t>separation among </a:t>
                </a:r>
                <a:r>
                  <a:rPr lang="en-US" sz="3200" dirty="0"/>
                  <a:t>the </a:t>
                </a:r>
                <a:r>
                  <a:rPr lang="en-US" sz="3200" dirty="0"/>
                  <a:t>last/first two sigma </a:t>
                </a:r>
                <a:r>
                  <a:rPr lang="en-US" sz="3200" dirty="0"/>
                  <a:t>levels with the different combinations of </a:t>
                </a:r>
                <a:r>
                  <a:rPr lang="el-GR" sz="3200" i="1" dirty="0"/>
                  <a:t>Θ</a:t>
                </a:r>
                <a:r>
                  <a:rPr lang="es-ES" sz="3200" i="1" baseline="-25000" dirty="0"/>
                  <a:t>b</a:t>
                </a:r>
                <a:r>
                  <a:rPr lang="es-ES" sz="3200" dirty="0"/>
                  <a:t> and </a:t>
                </a:r>
                <a:r>
                  <a:rPr lang="el-GR" sz="3200" i="1" dirty="0"/>
                  <a:t>Θ</a:t>
                </a:r>
                <a:r>
                  <a:rPr lang="es-ES" sz="3200" i="1" baseline="-25000" dirty="0"/>
                  <a:t>s</a:t>
                </a:r>
                <a:r>
                  <a:rPr lang="en-US" sz="3200" dirty="0"/>
                  <a:t> </a:t>
                </a:r>
                <a:r>
                  <a:rPr lang="en-US" sz="3200" dirty="0"/>
                  <a:t>and plotting it in a 3D grid </a:t>
                </a:r>
                <a:r>
                  <a:rPr lang="en-US" sz="3200" dirty="0"/>
                  <a:t>as a function of depth. In this way we may approximately assess the resolution </a:t>
                </a:r>
                <a:r>
                  <a:rPr lang="en-US" sz="3200" dirty="0"/>
                  <a:t>of each value at </a:t>
                </a:r>
                <a:r>
                  <a:rPr lang="en-US" sz="3200" dirty="0"/>
                  <a:t>the bottom </a:t>
                </a:r>
                <a:r>
                  <a:rPr lang="en-US" sz="3200" dirty="0"/>
                  <a:t>and </a:t>
                </a:r>
                <a:r>
                  <a:rPr lang="en-US" sz="3200" dirty="0"/>
                  <a:t>surface levels.</a:t>
                </a:r>
                <a:endParaRPr lang="es-ES" sz="4600" dirty="0"/>
              </a:p>
            </p:txBody>
          </p:sp>
          <p:pic>
            <p:nvPicPr>
              <p:cNvPr id="15" name="14 Imagen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258" r="6345" b="6826"/>
              <a:stretch/>
            </p:blipFill>
            <p:spPr>
              <a:xfrm>
                <a:off x="6059654" y="2419378"/>
                <a:ext cx="1423889" cy="1216667"/>
              </a:xfrm>
              <a:prstGeom prst="rect">
                <a:avLst/>
              </a:prstGeom>
            </p:spPr>
          </p:pic>
          <p:pic>
            <p:nvPicPr>
              <p:cNvPr id="16" name="15 Imagen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394" r="5247" b="6089"/>
              <a:stretch/>
            </p:blipFill>
            <p:spPr>
              <a:xfrm>
                <a:off x="7442834" y="2418035"/>
                <a:ext cx="1438125" cy="1209063"/>
              </a:xfrm>
              <a:prstGeom prst="rect">
                <a:avLst/>
              </a:prstGeom>
            </p:spPr>
          </p:pic>
          <p:sp>
            <p:nvSpPr>
              <p:cNvPr id="17" name="16 CuadroTexto"/>
              <p:cNvSpPr txBox="1"/>
              <p:nvPr/>
            </p:nvSpPr>
            <p:spPr>
              <a:xfrm>
                <a:off x="6190383" y="2050504"/>
                <a:ext cx="2636459" cy="41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5500" b="1" dirty="0" err="1"/>
                  <a:t>First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analysis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approximation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for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setting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the</a:t>
                </a:r>
                <a:r>
                  <a:rPr lang="es-ES" sz="5500" b="1" dirty="0"/>
                  <a:t> </a:t>
                </a:r>
                <a:r>
                  <a:rPr lang="es-ES" sz="5500" b="1" dirty="0" err="1"/>
                  <a:t>model’s</a:t>
                </a:r>
                <a:r>
                  <a:rPr lang="es-ES" sz="5500" b="1" dirty="0"/>
                  <a:t> </a:t>
                </a:r>
                <a:r>
                  <a:rPr lang="el-GR" sz="5500" i="1" dirty="0"/>
                  <a:t>Θ</a:t>
                </a:r>
                <a:r>
                  <a:rPr lang="es-ES" sz="5500" i="1" baseline="-25000" dirty="0"/>
                  <a:t>b</a:t>
                </a:r>
                <a:r>
                  <a:rPr lang="es-ES" sz="5500" i="1" dirty="0"/>
                  <a:t> </a:t>
                </a:r>
                <a:r>
                  <a:rPr lang="es-ES" sz="5500" b="1" dirty="0"/>
                  <a:t>and</a:t>
                </a:r>
                <a:r>
                  <a:rPr lang="es-ES" sz="5500" i="1" dirty="0"/>
                  <a:t> </a:t>
                </a:r>
                <a:r>
                  <a:rPr lang="el-GR" sz="5500" i="1" dirty="0"/>
                  <a:t>Θ</a:t>
                </a:r>
                <a:r>
                  <a:rPr lang="es-ES" sz="5500" i="1" baseline="-25000" dirty="0"/>
                  <a:t>s</a:t>
                </a:r>
                <a:endParaRPr lang="es-ES" sz="5500" i="1" baseline="-25000" dirty="0"/>
              </a:p>
            </p:txBody>
          </p:sp>
        </p:grpSp>
      </p:grpSp>
      <p:sp>
        <p:nvSpPr>
          <p:cNvPr id="27" name="26 CuadroTexto"/>
          <p:cNvSpPr txBox="1"/>
          <p:nvPr/>
        </p:nvSpPr>
        <p:spPr>
          <a:xfrm>
            <a:off x="11290891" y="4330187"/>
            <a:ext cx="843500" cy="1683600"/>
          </a:xfrm>
          <a:prstGeom prst="rect">
            <a:avLst/>
          </a:prstGeom>
          <a:noFill/>
        </p:spPr>
        <p:txBody>
          <a:bodyPr wrap="none" lIns="417639" tIns="208819" rIns="417639" bIns="208819" rtlCol="0">
            <a:spAutoFit/>
          </a:bodyPr>
          <a:lstStyle/>
          <a:p>
            <a:endParaRPr lang="es-ES" dirty="0"/>
          </a:p>
        </p:txBody>
      </p:sp>
      <p:grpSp>
        <p:nvGrpSpPr>
          <p:cNvPr id="30" name="29 Grupo"/>
          <p:cNvGrpSpPr/>
          <p:nvPr/>
        </p:nvGrpSpPr>
        <p:grpSpPr>
          <a:xfrm>
            <a:off x="28281503" y="8852369"/>
            <a:ext cx="13403601" cy="13898946"/>
            <a:chOff x="29488807" y="9703149"/>
            <a:chExt cx="14839601" cy="15121680"/>
          </a:xfrm>
        </p:grpSpPr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88807" y="19958408"/>
              <a:ext cx="6488560" cy="4866421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749"/>
            <a:stretch/>
          </p:blipFill>
          <p:spPr>
            <a:xfrm>
              <a:off x="38153312" y="11755274"/>
              <a:ext cx="6175096" cy="7178810"/>
            </a:xfrm>
            <a:prstGeom prst="rect">
              <a:avLst/>
            </a:prstGeom>
          </p:spPr>
        </p:pic>
        <p:sp>
          <p:nvSpPr>
            <p:cNvPr id="19" name="18 CuadroTexto"/>
            <p:cNvSpPr txBox="1"/>
            <p:nvPr/>
          </p:nvSpPr>
          <p:spPr>
            <a:xfrm>
              <a:off x="29629430" y="9703149"/>
              <a:ext cx="14567670" cy="102130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r"/>
              <a:r>
                <a:rPr lang="es-ES" sz="5500" b="1" dirty="0">
                  <a:solidFill>
                    <a:schemeClr val="accent1">
                      <a:lumMod val="75000"/>
                    </a:schemeClr>
                  </a:solidFill>
                </a:rPr>
                <a:t>PRELIMINARY RESULTS    </a:t>
              </a:r>
              <a:endParaRPr lang="es-ES" sz="55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29799584" y="11049274"/>
              <a:ext cx="8269370" cy="7969493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softEdge rad="12700"/>
            </a:effectLst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/>
                <a:t>Fig. 4. </a:t>
              </a:r>
              <a:r>
                <a:rPr lang="en-US" sz="3200" dirty="0"/>
                <a:t>In </a:t>
              </a:r>
              <a:r>
                <a:rPr lang="en-US" sz="3200" dirty="0"/>
                <a:t>the vicinity of the eastern and western ends of </a:t>
              </a:r>
              <a:r>
                <a:rPr lang="en-US" sz="3200" dirty="0"/>
                <a:t>the computational </a:t>
              </a:r>
              <a:r>
                <a:rPr lang="en-US" sz="3200" dirty="0"/>
                <a:t>domain, two open boundaries are defined, </a:t>
              </a:r>
              <a:r>
                <a:rPr lang="en-US" sz="3200" dirty="0"/>
                <a:t>where </a:t>
              </a:r>
              <a:r>
                <a:rPr lang="en-US" sz="3200" dirty="0"/>
                <a:t>values of velocity, temperature, and salinity must </a:t>
              </a:r>
              <a:r>
                <a:rPr lang="en-US" sz="3200" dirty="0"/>
                <a:t>be specified.</a:t>
              </a:r>
            </a:p>
            <a:p>
              <a:pPr algn="just"/>
              <a:endParaRPr lang="en-US" sz="1100" dirty="0"/>
            </a:p>
            <a:p>
              <a:pPr algn="just"/>
              <a:r>
                <a:rPr lang="en-US" sz="3200" dirty="0"/>
                <a:t>In </a:t>
              </a:r>
              <a:r>
                <a:rPr lang="en-US" sz="3200" dirty="0"/>
                <a:t>order to </a:t>
              </a:r>
              <a:r>
                <a:rPr lang="en-US" sz="3200" dirty="0"/>
                <a:t>assess </a:t>
              </a:r>
              <a:r>
                <a:rPr lang="en-US" sz="3200" dirty="0"/>
                <a:t>the </a:t>
              </a:r>
              <a:r>
                <a:rPr lang="en-US" sz="3200" dirty="0"/>
                <a:t>residual pressure </a:t>
              </a:r>
              <a:r>
                <a:rPr lang="en-US" sz="3200" dirty="0"/>
                <a:t>gradient error, the model was integrated for </a:t>
              </a:r>
              <a:r>
                <a:rPr lang="en-US" sz="3200" dirty="0"/>
                <a:t>120 days without </a:t>
              </a:r>
              <a:r>
                <a:rPr lang="en-US" sz="3200" dirty="0"/>
                <a:t>initial horizontal density </a:t>
              </a:r>
              <a:r>
                <a:rPr lang="en-US" sz="3200" dirty="0"/>
                <a:t>gradient.</a:t>
              </a:r>
            </a:p>
            <a:p>
              <a:pPr algn="just"/>
              <a:endParaRPr lang="en-US" sz="1100" dirty="0"/>
            </a:p>
            <a:p>
              <a:pPr algn="just"/>
              <a:r>
                <a:rPr lang="ca-ES" sz="3200" i="1" dirty="0"/>
                <a:t>T</a:t>
              </a:r>
              <a:r>
                <a:rPr lang="en-US" sz="3200" dirty="0"/>
                <a:t> and </a:t>
              </a:r>
              <a:r>
                <a:rPr lang="en-US" sz="3200" i="1" dirty="0"/>
                <a:t>S</a:t>
              </a:r>
              <a:r>
                <a:rPr lang="en-US" sz="3200" dirty="0"/>
                <a:t> </a:t>
              </a:r>
              <a:r>
                <a:rPr lang="en-US" sz="3200" dirty="0"/>
                <a:t>fields varying only </a:t>
              </a:r>
              <a:r>
                <a:rPr lang="en-US" sz="3200" u="sng" dirty="0"/>
                <a:t>with</a:t>
              </a:r>
              <a:r>
                <a:rPr lang="en-US" sz="3200" dirty="0"/>
                <a:t> depth, </a:t>
              </a:r>
              <a:r>
                <a:rPr lang="en-US" sz="3200" dirty="0"/>
                <a:t>with Clamped open </a:t>
              </a:r>
              <a:r>
                <a:rPr lang="en-US" sz="3200" dirty="0"/>
                <a:t>boundary </a:t>
              </a:r>
              <a:r>
                <a:rPr lang="en-US" sz="3200" dirty="0"/>
                <a:t>applied on the east and west side and Closed for the north and south borders, </a:t>
              </a:r>
              <a:r>
                <a:rPr lang="en-US" sz="3200" dirty="0"/>
                <a:t>and without any other external forcing or velocity field</a:t>
              </a:r>
              <a:r>
                <a:rPr lang="en-US" sz="3200" dirty="0"/>
                <a:t>.</a:t>
              </a: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35471262" y="19568245"/>
              <a:ext cx="8649830" cy="4754907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softEdge rad="12700"/>
            </a:effectLst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/>
                <a:t>Fig. 5.</a:t>
              </a:r>
              <a:r>
                <a:rPr lang="en-US" sz="3200" dirty="0"/>
                <a:t> We </a:t>
              </a:r>
              <a:r>
                <a:rPr lang="en-US" sz="3200" dirty="0"/>
                <a:t>introduce </a:t>
              </a:r>
              <a:r>
                <a:rPr lang="en-US" sz="3200" dirty="0"/>
                <a:t>a zonal velocity field, </a:t>
              </a:r>
              <a:r>
                <a:rPr lang="en-US" sz="3200" dirty="0"/>
                <a:t>with a time ramp </a:t>
              </a:r>
              <a:r>
                <a:rPr lang="en-US" sz="3200" dirty="0"/>
                <a:t>to </a:t>
              </a:r>
              <a:r>
                <a:rPr lang="en-US" sz="3200" dirty="0"/>
                <a:t>start the spin up </a:t>
              </a:r>
              <a:r>
                <a:rPr lang="en-US" sz="3200" dirty="0"/>
                <a:t>process. </a:t>
              </a:r>
            </a:p>
            <a:p>
              <a:pPr algn="just"/>
              <a:endParaRPr lang="en-US" sz="1100" dirty="0"/>
            </a:p>
            <a:p>
              <a:pPr algn="just"/>
              <a:r>
                <a:rPr lang="en-US" sz="3200" dirty="0"/>
                <a:t>So far the results are not satisfactory. </a:t>
              </a:r>
            </a:p>
            <a:p>
              <a:pPr algn="just"/>
              <a:endParaRPr lang="en-US" sz="1100" dirty="0"/>
            </a:p>
            <a:p>
              <a:pPr algn="just"/>
              <a:r>
                <a:rPr lang="en-US" sz="3200" dirty="0"/>
                <a:t>Using different </a:t>
              </a:r>
              <a:r>
                <a:rPr lang="en-US" sz="3200" dirty="0"/>
                <a:t>combinations and options at the </a:t>
              </a:r>
              <a:r>
                <a:rPr lang="en-US" sz="3200" dirty="0"/>
                <a:t>OBC (Clamped, Rad, </a:t>
              </a:r>
              <a:r>
                <a:rPr lang="en-US" sz="3200" dirty="0" err="1"/>
                <a:t>RadNud</a:t>
              </a:r>
              <a:r>
                <a:rPr lang="en-US" sz="3200" dirty="0"/>
                <a:t>) the model:</a:t>
              </a:r>
            </a:p>
            <a:p>
              <a:pPr algn="just"/>
              <a:r>
                <a:rPr lang="en-US" sz="3200" dirty="0"/>
                <a:t> </a:t>
              </a:r>
              <a:r>
                <a:rPr lang="en-US" sz="3200" dirty="0"/>
                <a:t>- Blows </a:t>
              </a:r>
              <a:r>
                <a:rPr lang="en-US" sz="3200" dirty="0"/>
                <a:t>up </a:t>
              </a:r>
              <a:r>
                <a:rPr lang="en-US" sz="3200" dirty="0"/>
                <a:t>after reaching max velocities, </a:t>
              </a:r>
              <a:endParaRPr lang="en-US" sz="3200" dirty="0"/>
            </a:p>
            <a:p>
              <a:pPr algn="just"/>
              <a:r>
                <a:rPr lang="en-US" sz="3200" dirty="0"/>
                <a:t> </a:t>
              </a:r>
              <a:r>
                <a:rPr lang="en-US" sz="3200" dirty="0"/>
                <a:t>- Leads to values </a:t>
              </a:r>
              <a:r>
                <a:rPr lang="en-US" sz="3200" dirty="0"/>
                <a:t>with no physical </a:t>
              </a:r>
              <a:r>
                <a:rPr lang="en-US" sz="3200" dirty="0"/>
                <a:t>meaning, </a:t>
              </a:r>
              <a:endParaRPr lang="en-US" sz="3200" dirty="0"/>
            </a:p>
            <a:p>
              <a:pPr algn="just"/>
              <a:r>
                <a:rPr lang="en-US" sz="3200" dirty="0"/>
                <a:t>-  Produces scattered spurious results.</a:t>
              </a:r>
              <a:endParaRPr lang="en-US" sz="3200" dirty="0"/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15228782" y="22065837"/>
            <a:ext cx="12607850" cy="4152515"/>
            <a:chOff x="16586891" y="23536665"/>
            <a:chExt cx="12937003" cy="4517825"/>
          </a:xfrm>
        </p:grpSpPr>
        <p:sp>
          <p:nvSpPr>
            <p:cNvPr id="31" name="30 CuadroTexto"/>
            <p:cNvSpPr txBox="1"/>
            <p:nvPr/>
          </p:nvSpPr>
          <p:spPr>
            <a:xfrm>
              <a:off x="16621494" y="23536665"/>
              <a:ext cx="12902400" cy="102130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s-ES" sz="5500" b="1" dirty="0">
                  <a:solidFill>
                    <a:schemeClr val="accent1">
                      <a:lumMod val="75000"/>
                    </a:schemeClr>
                  </a:solidFill>
                </a:rPr>
                <a:t>WORK TO DO &amp; MOTIVATION</a:t>
              </a:r>
              <a:endParaRPr lang="es-ES" sz="55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16586891" y="24538537"/>
              <a:ext cx="7824444" cy="3515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/>
                <a:t>Evaluate accurately:</a:t>
              </a:r>
            </a:p>
            <a:p>
              <a:r>
                <a:rPr lang="en-US" sz="3400" dirty="0"/>
                <a:t>        Number of sigma levels, </a:t>
              </a:r>
            </a:p>
            <a:p>
              <a:r>
                <a:rPr lang="en-US" sz="3400" dirty="0"/>
                <a:t>        </a:t>
              </a:r>
              <a:r>
                <a:rPr lang="en-US" sz="3400" dirty="0" err="1"/>
                <a:t>Tcline</a:t>
              </a:r>
              <a:r>
                <a:rPr lang="en-US" sz="3400" dirty="0"/>
                <a:t>, </a:t>
              </a:r>
              <a:r>
                <a:rPr lang="en-US" sz="3400" i="1" dirty="0" err="1"/>
                <a:t>Θ</a:t>
              </a:r>
              <a:r>
                <a:rPr lang="en-US" sz="3400" i="1" baseline="-25000" dirty="0" err="1"/>
                <a:t>b</a:t>
              </a:r>
              <a:r>
                <a:rPr lang="en-US" sz="3400" i="1" dirty="0"/>
                <a:t> ,</a:t>
              </a:r>
              <a:r>
                <a:rPr lang="en-US" sz="3400" i="1" dirty="0" err="1"/>
                <a:t>Θ</a:t>
              </a:r>
              <a:r>
                <a:rPr lang="en-US" sz="3400" i="1" baseline="-25000" dirty="0" err="1"/>
                <a:t>s</a:t>
              </a:r>
              <a:endParaRPr lang="en-US" sz="3400" dirty="0"/>
            </a:p>
            <a:p>
              <a:r>
                <a:rPr lang="en-US" sz="3400" dirty="0"/>
                <a:t>        DT and NDTFAST</a:t>
              </a:r>
            </a:p>
            <a:p>
              <a:r>
                <a:rPr lang="en-US" sz="3400" dirty="0"/>
                <a:t>        The analytical expressions</a:t>
              </a:r>
            </a:p>
            <a:p>
              <a:r>
                <a:rPr lang="en-US" sz="3400" dirty="0"/>
                <a:t>        LBC at the *.in file</a:t>
              </a:r>
              <a:endParaRPr lang="en-US" sz="3400" dirty="0"/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15228781" y="8871649"/>
            <a:ext cx="12574128" cy="13003457"/>
            <a:chOff x="16336816" y="9652116"/>
            <a:chExt cx="12136276" cy="14147412"/>
          </a:xfrm>
        </p:grpSpPr>
        <p:grpSp>
          <p:nvGrpSpPr>
            <p:cNvPr id="20" name="19 Grupo"/>
            <p:cNvGrpSpPr/>
            <p:nvPr/>
          </p:nvGrpSpPr>
          <p:grpSpPr>
            <a:xfrm>
              <a:off x="16518217" y="10921884"/>
              <a:ext cx="11789593" cy="12877644"/>
              <a:chOff x="14942037" y="10779493"/>
              <a:chExt cx="14581865" cy="12877644"/>
            </a:xfrm>
          </p:grpSpPr>
          <p:sp>
            <p:nvSpPr>
              <p:cNvPr id="10" name="9 Rectángulo"/>
              <p:cNvSpPr/>
              <p:nvPr/>
            </p:nvSpPr>
            <p:spPr>
              <a:xfrm>
                <a:off x="14942037" y="10779493"/>
                <a:ext cx="14571249" cy="4082225"/>
              </a:xfrm>
              <a:prstGeom prst="rect">
                <a:avLst/>
              </a:prstGeom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 wrap="square" lIns="439250" tIns="219625" rIns="439250" bIns="219625">
                <a:spAutoFit/>
              </a:bodyPr>
              <a:lstStyle/>
              <a:p>
                <a:pPr algn="just"/>
                <a:r>
                  <a:rPr lang="en-US" sz="3200" dirty="0"/>
                  <a:t>The </a:t>
                </a:r>
                <a:r>
                  <a:rPr lang="en-US" sz="3200" dirty="0"/>
                  <a:t>initial conditions consist in two layers of different density, the upper one simulating the </a:t>
                </a:r>
                <a:r>
                  <a:rPr lang="en-US" sz="3200" dirty="0"/>
                  <a:t>AW (from </a:t>
                </a:r>
                <a:r>
                  <a:rPr lang="en-US" sz="3200" dirty="0"/>
                  <a:t>the surface to </a:t>
                </a:r>
                <a:r>
                  <a:rPr lang="en-US" sz="3200" dirty="0"/>
                  <a:t>175 m) </a:t>
                </a:r>
                <a:r>
                  <a:rPr lang="en-US" sz="3200" dirty="0"/>
                  <a:t>and the lower simulating the </a:t>
                </a:r>
                <a:r>
                  <a:rPr lang="en-US" sz="3200" dirty="0"/>
                  <a:t>MOW (from </a:t>
                </a:r>
                <a:r>
                  <a:rPr lang="en-US" sz="3200" dirty="0"/>
                  <a:t>175 m to the sea </a:t>
                </a:r>
                <a:r>
                  <a:rPr lang="en-US" sz="3200" dirty="0"/>
                  <a:t>bottom).</a:t>
                </a:r>
                <a:endParaRPr lang="en-US" sz="3200" dirty="0"/>
              </a:p>
              <a:p>
                <a:pPr algn="just"/>
                <a:r>
                  <a:rPr lang="en-US" sz="5500" b="1" dirty="0"/>
                  <a:t>OBC</a:t>
                </a:r>
              </a:p>
              <a:p>
                <a:pPr algn="just"/>
                <a:r>
                  <a:rPr lang="en-US" sz="3200" dirty="0"/>
                  <a:t>The open boundary conditions for temperature, salinity and velocity are specified using analytical vertical profiles. </a:t>
                </a:r>
                <a:endParaRPr lang="en-US" sz="4100" dirty="0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14942038" y="19424228"/>
                <a:ext cx="14571248" cy="4232909"/>
              </a:xfrm>
              <a:prstGeom prst="rect">
                <a:avLst/>
              </a:prstGeom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 wrap="square" lIns="439250" tIns="219625" rIns="439250" bIns="219625">
                <a:spAutoFit/>
              </a:bodyPr>
              <a:lstStyle/>
              <a:p>
                <a:pPr algn="just"/>
                <a:r>
                  <a:rPr lang="en-US" sz="3200" b="1" dirty="0"/>
                  <a:t>Fig. 2</a:t>
                </a:r>
                <a:r>
                  <a:rPr lang="en-US" sz="3200" b="1" dirty="0"/>
                  <a:t>.</a:t>
                </a:r>
                <a:r>
                  <a:rPr lang="en-US" sz="3200" dirty="0"/>
                  <a:t> The </a:t>
                </a:r>
                <a:r>
                  <a:rPr lang="en-US" sz="3200" dirty="0"/>
                  <a:t>velocities </a:t>
                </a:r>
                <a:r>
                  <a:rPr lang="en-US" sz="3200" dirty="0"/>
                  <a:t>profiles have been adjusted and calculated with a positive velocity for the inflow and negative one for the outflow, such that mass is conserved within the model domain. </a:t>
                </a:r>
                <a:r>
                  <a:rPr lang="en-US" sz="3200" dirty="0"/>
                  <a:t>(</a:t>
                </a:r>
                <a:r>
                  <a:rPr lang="en-US" sz="3200" dirty="0" err="1"/>
                  <a:t>Peliz</a:t>
                </a:r>
                <a:r>
                  <a:rPr lang="en-US" sz="3200" dirty="0"/>
                  <a:t> </a:t>
                </a:r>
                <a:r>
                  <a:rPr lang="en-US" sz="3200" dirty="0"/>
                  <a:t>et al</a:t>
                </a:r>
                <a:r>
                  <a:rPr lang="en-US" sz="3200" dirty="0"/>
                  <a:t>., 2007). Temperature (</a:t>
                </a:r>
                <a:r>
                  <a:rPr lang="en-US" sz="3200" i="1" dirty="0"/>
                  <a:t>T</a:t>
                </a:r>
                <a:r>
                  <a:rPr lang="en-US" sz="3200" dirty="0"/>
                  <a:t>) and salinity (</a:t>
                </a:r>
                <a:r>
                  <a:rPr lang="en-US" sz="3200" i="1" dirty="0"/>
                  <a:t>S</a:t>
                </a:r>
                <a:r>
                  <a:rPr lang="en-US" sz="3200" dirty="0"/>
                  <a:t>) field profiles using  an exponential function similar to </a:t>
                </a:r>
                <a:r>
                  <a:rPr lang="en-US" sz="3200" dirty="0" err="1"/>
                  <a:t>Sanino</a:t>
                </a:r>
                <a:r>
                  <a:rPr lang="en-US" sz="3200" dirty="0"/>
                  <a:t> et al. (2004). Salinity increases/decreases with depth in the eastern/western OBC, the temperature decreases in both sides.</a:t>
                </a:r>
                <a:endParaRPr lang="en-US" sz="3200" dirty="0"/>
              </a:p>
            </p:txBody>
          </p:sp>
          <p:pic>
            <p:nvPicPr>
              <p:cNvPr id="3" name="2 Imagen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60696" y="15103748"/>
                <a:ext cx="3543235" cy="41504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</p:pic>
          <p:grpSp>
            <p:nvGrpSpPr>
              <p:cNvPr id="26" name="25 Grupo"/>
              <p:cNvGrpSpPr/>
              <p:nvPr/>
            </p:nvGrpSpPr>
            <p:grpSpPr>
              <a:xfrm>
                <a:off x="18504651" y="15103748"/>
                <a:ext cx="11019251" cy="4132117"/>
                <a:chOff x="3862324" y="4513022"/>
                <a:chExt cx="2293852" cy="860194"/>
              </a:xfrm>
            </p:grpSpPr>
            <p:pic>
              <p:nvPicPr>
                <p:cNvPr id="4" name="3 Imagen"/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09250" y="4513022"/>
                  <a:ext cx="1146926" cy="860194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</p:pic>
            <p:pic>
              <p:nvPicPr>
                <p:cNvPr id="7" name="6 Imagen"/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62324" y="4513022"/>
                  <a:ext cx="1146926" cy="860194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</p:pic>
          </p:grpSp>
        </p:grpSp>
        <p:sp>
          <p:nvSpPr>
            <p:cNvPr id="40" name="39 Rectángulo"/>
            <p:cNvSpPr/>
            <p:nvPr/>
          </p:nvSpPr>
          <p:spPr>
            <a:xfrm>
              <a:off x="16336816" y="9652116"/>
              <a:ext cx="12136276" cy="102130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r"/>
              <a:r>
                <a:rPr lang="en-US" sz="5500" b="1" dirty="0">
                  <a:solidFill>
                    <a:schemeClr val="accent1">
                      <a:lumMod val="75000"/>
                    </a:schemeClr>
                  </a:solidFill>
                </a:rPr>
                <a:t>INITIAL CONDITIONS</a:t>
              </a:r>
              <a:endParaRPr lang="en-US" sz="55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43" name="42 Conector recto"/>
          <p:cNvCxnSpPr/>
          <p:nvPr/>
        </p:nvCxnSpPr>
        <p:spPr>
          <a:xfrm flipV="1">
            <a:off x="11432066" y="4991262"/>
            <a:ext cx="20425672" cy="8853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V="1">
            <a:off x="11580588" y="3818203"/>
            <a:ext cx="20425672" cy="8853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14807725" y="10242263"/>
            <a:ext cx="0" cy="1879667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H="1">
            <a:off x="28141151" y="10308449"/>
            <a:ext cx="85137" cy="11450084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8" name="37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533" y="3301704"/>
            <a:ext cx="4179996" cy="944420"/>
          </a:xfrm>
          <a:prstGeom prst="rect">
            <a:avLst/>
          </a:prstGeom>
        </p:spPr>
      </p:pic>
      <p:pic>
        <p:nvPicPr>
          <p:cNvPr id="42" name="41 Imagen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9" t="-1" b="-7467"/>
          <a:stretch/>
        </p:blipFill>
        <p:spPr>
          <a:xfrm>
            <a:off x="1516486" y="3301704"/>
            <a:ext cx="4175819" cy="1275096"/>
          </a:xfrm>
          <a:prstGeom prst="rect">
            <a:avLst/>
          </a:prstGeom>
        </p:spPr>
      </p:pic>
      <p:graphicFrame>
        <p:nvGraphicFramePr>
          <p:cNvPr id="50" name="49 Diagrama"/>
          <p:cNvGraphicFramePr/>
          <p:nvPr>
            <p:extLst>
              <p:ext uri="{D42A27DB-BD31-4B8C-83A1-F6EECF244321}">
                <p14:modId xmlns:p14="http://schemas.microsoft.com/office/powerpoint/2010/main" val="883914496"/>
              </p:ext>
            </p:extLst>
          </p:nvPr>
        </p:nvGraphicFramePr>
        <p:xfrm>
          <a:off x="22235856" y="22751315"/>
          <a:ext cx="19540808" cy="4915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40852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569</TotalTime>
  <Words>926</Words>
  <Application>Microsoft Office PowerPoint</Application>
  <PresentationFormat>Personalizado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NUMERICAL STUDY OF THE MEDITERRANEAN OUTFLOW WITH A SIMPLIFIED TOPOGRAPHY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</dc:creator>
  <cp:lastModifiedBy>SERGIO</cp:lastModifiedBy>
  <cp:revision>64</cp:revision>
  <dcterms:created xsi:type="dcterms:W3CDTF">2014-05-20T10:15:46Z</dcterms:created>
  <dcterms:modified xsi:type="dcterms:W3CDTF">2014-05-22T08:54:43Z</dcterms:modified>
</cp:coreProperties>
</file>