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7" r:id="rId3"/>
    <p:sldId id="291" r:id="rId4"/>
    <p:sldId id="260" r:id="rId5"/>
    <p:sldId id="292" r:id="rId6"/>
    <p:sldId id="263" r:id="rId7"/>
    <p:sldId id="296" r:id="rId8"/>
    <p:sldId id="289" r:id="rId9"/>
    <p:sldId id="268" r:id="rId10"/>
    <p:sldId id="300" r:id="rId11"/>
    <p:sldId id="297" r:id="rId12"/>
    <p:sldId id="285" r:id="rId13"/>
    <p:sldId id="302" r:id="rId14"/>
    <p:sldId id="288" r:id="rId15"/>
    <p:sldId id="301" r:id="rId16"/>
    <p:sldId id="304" r:id="rId17"/>
    <p:sldId id="303" r:id="rId18"/>
    <p:sldId id="309" r:id="rId19"/>
    <p:sldId id="299" r:id="rId20"/>
    <p:sldId id="306" r:id="rId21"/>
    <p:sldId id="293" r:id="rId22"/>
    <p:sldId id="294" r:id="rId23"/>
    <p:sldId id="307" r:id="rId24"/>
    <p:sldId id="308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2.wmf"/><Relationship Id="rId4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image" Target="../media/image4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5.wmf"/><Relationship Id="rId7" Type="http://schemas.openxmlformats.org/officeDocument/2006/relationships/image" Target="../media/image13.wmf"/><Relationship Id="rId2" Type="http://schemas.openxmlformats.org/officeDocument/2006/relationships/image" Target="../media/image4.wmf"/><Relationship Id="rId1" Type="http://schemas.openxmlformats.org/officeDocument/2006/relationships/image" Target="../media/image1.wmf"/><Relationship Id="rId6" Type="http://schemas.openxmlformats.org/officeDocument/2006/relationships/image" Target="../media/image12.wmf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1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1.wmf"/><Relationship Id="rId6" Type="http://schemas.openxmlformats.org/officeDocument/2006/relationships/image" Target="../media/image18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20.wmf"/><Relationship Id="rId2" Type="http://schemas.openxmlformats.org/officeDocument/2006/relationships/image" Target="../media/image4.wmf"/><Relationship Id="rId1" Type="http://schemas.openxmlformats.org/officeDocument/2006/relationships/image" Target="../media/image1.wmf"/><Relationship Id="rId6" Type="http://schemas.openxmlformats.org/officeDocument/2006/relationships/image" Target="../media/image19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26C7F-0155-4868-B5C2-59FD1F50B882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A4893-7208-4336-AC7B-40DA0783A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E86-6345-488A-A148-0DF5B2D8963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F461-4DC6-4EE6-AD82-912169004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E86-6345-488A-A148-0DF5B2D8963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F461-4DC6-4EE6-AD82-912169004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E86-6345-488A-A148-0DF5B2D8963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F461-4DC6-4EE6-AD82-912169004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E86-6345-488A-A148-0DF5B2D8963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F461-4DC6-4EE6-AD82-912169004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E86-6345-488A-A148-0DF5B2D8963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F461-4DC6-4EE6-AD82-912169004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E86-6345-488A-A148-0DF5B2D8963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F461-4DC6-4EE6-AD82-912169004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E86-6345-488A-A148-0DF5B2D8963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F461-4DC6-4EE6-AD82-912169004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E86-6345-488A-A148-0DF5B2D8963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F461-4DC6-4EE6-AD82-912169004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E86-6345-488A-A148-0DF5B2D8963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F461-4DC6-4EE6-AD82-912169004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E86-6345-488A-A148-0DF5B2D8963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F461-4DC6-4EE6-AD82-912169004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9E86-6345-488A-A148-0DF5B2D8963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F461-4DC6-4EE6-AD82-912169004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9E86-6345-488A-A148-0DF5B2D89634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F461-4DC6-4EE6-AD82-912169004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7.bin"/><Relationship Id="rId2" Type="http://schemas.openxmlformats.org/officeDocument/2006/relationships/tags" Target="../tags/tag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23.jpeg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3.bin"/><Relationship Id="rId2" Type="http://schemas.openxmlformats.org/officeDocument/2006/relationships/tags" Target="../tags/tag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33.jpeg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Forecasting Forecast Error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Andy Moore &amp; Kevin Smith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UC Santa Cruz</a:t>
            </a:r>
          </a:p>
          <a:p>
            <a:r>
              <a:rPr lang="en-US" b="1" dirty="0" err="1" smtClean="0">
                <a:solidFill>
                  <a:srgbClr val="7030A0"/>
                </a:solidFill>
              </a:rPr>
              <a:t>Hernan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Arango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Rutgers University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>
          <a:xfrm>
            <a:off x="3886200" y="2057400"/>
            <a:ext cx="2819400" cy="1384300"/>
          </a:xfrm>
          <a:custGeom>
            <a:avLst/>
            <a:gdLst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81200 w 2854037"/>
              <a:gd name="connsiteY6" fmla="*/ 330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05000 w 2854037"/>
              <a:gd name="connsiteY6" fmla="*/ 457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092037 w 2854037"/>
              <a:gd name="connsiteY7" fmla="*/ 1758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54037 w 2854037"/>
              <a:gd name="connsiteY11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371600 w 2854037"/>
              <a:gd name="connsiteY4" fmla="*/ 760076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36073 h 1136073"/>
              <a:gd name="connsiteX1" fmla="*/ 318655 w 2854037"/>
              <a:gd name="connsiteY1" fmla="*/ 817418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297873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297873 h 1136073"/>
              <a:gd name="connsiteX7" fmla="*/ 2133600 w 2854037"/>
              <a:gd name="connsiteY7" fmla="*/ 69273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304636 h 1304636"/>
              <a:gd name="connsiteX1" fmla="*/ 457200 w 2854037"/>
              <a:gd name="connsiteY1" fmla="*/ 1076036 h 1304636"/>
              <a:gd name="connsiteX2" fmla="*/ 762000 w 2854037"/>
              <a:gd name="connsiteY2" fmla="*/ 1076036 h 1304636"/>
              <a:gd name="connsiteX3" fmla="*/ 1066800 w 2854037"/>
              <a:gd name="connsiteY3" fmla="*/ 1076036 h 1304636"/>
              <a:gd name="connsiteX4" fmla="*/ 1447800 w 2854037"/>
              <a:gd name="connsiteY4" fmla="*/ 999836 h 1304636"/>
              <a:gd name="connsiteX5" fmla="*/ 1676400 w 2854037"/>
              <a:gd name="connsiteY5" fmla="*/ 695036 h 1304636"/>
              <a:gd name="connsiteX6" fmla="*/ 1905000 w 2854037"/>
              <a:gd name="connsiteY6" fmla="*/ 466436 h 1304636"/>
              <a:gd name="connsiteX7" fmla="*/ 2133600 w 2854037"/>
              <a:gd name="connsiteY7" fmla="*/ 237836 h 1304636"/>
              <a:gd name="connsiteX8" fmla="*/ 2362200 w 2854037"/>
              <a:gd name="connsiteY8" fmla="*/ 9236 h 1304636"/>
              <a:gd name="connsiteX9" fmla="*/ 2604655 w 2854037"/>
              <a:gd name="connsiteY9" fmla="*/ 182417 h 1304636"/>
              <a:gd name="connsiteX10" fmla="*/ 2854037 w 2854037"/>
              <a:gd name="connsiteY10" fmla="*/ 168563 h 1304636"/>
              <a:gd name="connsiteX0" fmla="*/ 0 w 2854037"/>
              <a:gd name="connsiteY0" fmla="*/ 1333500 h 1333500"/>
              <a:gd name="connsiteX1" fmla="*/ 457200 w 2854037"/>
              <a:gd name="connsiteY1" fmla="*/ 1104900 h 1333500"/>
              <a:gd name="connsiteX2" fmla="*/ 762000 w 2854037"/>
              <a:gd name="connsiteY2" fmla="*/ 1104900 h 1333500"/>
              <a:gd name="connsiteX3" fmla="*/ 1066800 w 2854037"/>
              <a:gd name="connsiteY3" fmla="*/ 1104900 h 1333500"/>
              <a:gd name="connsiteX4" fmla="*/ 1447800 w 2854037"/>
              <a:gd name="connsiteY4" fmla="*/ 1028700 h 1333500"/>
              <a:gd name="connsiteX5" fmla="*/ 1676400 w 2854037"/>
              <a:gd name="connsiteY5" fmla="*/ 723900 h 1333500"/>
              <a:gd name="connsiteX6" fmla="*/ 1905000 w 2854037"/>
              <a:gd name="connsiteY6" fmla="*/ 495300 h 1333500"/>
              <a:gd name="connsiteX7" fmla="*/ 2133600 w 2854037"/>
              <a:gd name="connsiteY7" fmla="*/ 266700 h 1333500"/>
              <a:gd name="connsiteX8" fmla="*/ 2362200 w 2854037"/>
              <a:gd name="connsiteY8" fmla="*/ 38100 h 1333500"/>
              <a:gd name="connsiteX9" fmla="*/ 2667000 w 2854037"/>
              <a:gd name="connsiteY9" fmla="*/ 38100 h 1333500"/>
              <a:gd name="connsiteX10" fmla="*/ 2854037 w 2854037"/>
              <a:gd name="connsiteY10" fmla="*/ 197427 h 13335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10668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9906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9906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84300 h 1384300"/>
              <a:gd name="connsiteX1" fmla="*/ 457200 w 2819400"/>
              <a:gd name="connsiteY1" fmla="*/ 1155700 h 1384300"/>
              <a:gd name="connsiteX2" fmla="*/ 762000 w 2819400"/>
              <a:gd name="connsiteY2" fmla="*/ 1155700 h 1384300"/>
              <a:gd name="connsiteX3" fmla="*/ 1066800 w 2819400"/>
              <a:gd name="connsiteY3" fmla="*/ 1155700 h 1384300"/>
              <a:gd name="connsiteX4" fmla="*/ 1447800 w 2819400"/>
              <a:gd name="connsiteY4" fmla="*/ 1003300 h 1384300"/>
              <a:gd name="connsiteX5" fmla="*/ 1676400 w 2819400"/>
              <a:gd name="connsiteY5" fmla="*/ 774700 h 1384300"/>
              <a:gd name="connsiteX6" fmla="*/ 1905000 w 2819400"/>
              <a:gd name="connsiteY6" fmla="*/ 546100 h 1384300"/>
              <a:gd name="connsiteX7" fmla="*/ 2133600 w 2819400"/>
              <a:gd name="connsiteY7" fmla="*/ 317500 h 1384300"/>
              <a:gd name="connsiteX8" fmla="*/ 2362200 w 2819400"/>
              <a:gd name="connsiteY8" fmla="*/ 88900 h 1384300"/>
              <a:gd name="connsiteX9" fmla="*/ 2590800 w 2819400"/>
              <a:gd name="connsiteY9" fmla="*/ 12700 h 1384300"/>
              <a:gd name="connsiteX10" fmla="*/ 2819400 w 2819400"/>
              <a:gd name="connsiteY10" fmla="*/ 127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9400" h="1384300">
                <a:moveTo>
                  <a:pt x="0" y="1384300"/>
                </a:moveTo>
                <a:cubicBezTo>
                  <a:pt x="101600" y="1257300"/>
                  <a:pt x="330200" y="1193800"/>
                  <a:pt x="457200" y="1155700"/>
                </a:cubicBezTo>
                <a:cubicBezTo>
                  <a:pt x="584200" y="1117600"/>
                  <a:pt x="660400" y="1155700"/>
                  <a:pt x="762000" y="1155700"/>
                </a:cubicBezTo>
                <a:cubicBezTo>
                  <a:pt x="863600" y="1155700"/>
                  <a:pt x="952500" y="1181100"/>
                  <a:pt x="1066800" y="1155700"/>
                </a:cubicBezTo>
                <a:cubicBezTo>
                  <a:pt x="1181100" y="1130300"/>
                  <a:pt x="1346200" y="1066800"/>
                  <a:pt x="1447800" y="1003300"/>
                </a:cubicBezTo>
                <a:cubicBezTo>
                  <a:pt x="1549400" y="939800"/>
                  <a:pt x="1600200" y="850900"/>
                  <a:pt x="1676400" y="774700"/>
                </a:cubicBezTo>
                <a:lnTo>
                  <a:pt x="1905000" y="546100"/>
                </a:lnTo>
                <a:lnTo>
                  <a:pt x="2133600" y="317500"/>
                </a:lnTo>
                <a:cubicBezTo>
                  <a:pt x="2209800" y="241300"/>
                  <a:pt x="2286000" y="139700"/>
                  <a:pt x="2362200" y="88900"/>
                </a:cubicBezTo>
                <a:cubicBezTo>
                  <a:pt x="2438400" y="38100"/>
                  <a:pt x="2514600" y="25400"/>
                  <a:pt x="2590800" y="12700"/>
                </a:cubicBezTo>
                <a:cubicBezTo>
                  <a:pt x="2667000" y="0"/>
                  <a:pt x="2767446" y="15586"/>
                  <a:pt x="2819400" y="12700"/>
                </a:cubicBezTo>
              </a:path>
            </a:pathLst>
          </a:cu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752600" y="1981200"/>
            <a:ext cx="0" cy="220980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52600" y="4191000"/>
            <a:ext cx="52578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810000" y="2590800"/>
            <a:ext cx="2854037" cy="1136073"/>
          </a:xfrm>
          <a:custGeom>
            <a:avLst/>
            <a:gdLst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81200 w 2854037"/>
              <a:gd name="connsiteY6" fmla="*/ 330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05000 w 2854037"/>
              <a:gd name="connsiteY6" fmla="*/ 457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092037 w 2854037"/>
              <a:gd name="connsiteY7" fmla="*/ 1758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54037 w 2854037"/>
              <a:gd name="connsiteY11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371600 w 2854037"/>
              <a:gd name="connsiteY4" fmla="*/ 760076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36073 h 1136073"/>
              <a:gd name="connsiteX1" fmla="*/ 318655 w 2854037"/>
              <a:gd name="connsiteY1" fmla="*/ 817418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4037" h="1136073">
                <a:moveTo>
                  <a:pt x="0" y="1136073"/>
                </a:moveTo>
                <a:cubicBezTo>
                  <a:pt x="101600" y="1009073"/>
                  <a:pt x="203200" y="882073"/>
                  <a:pt x="318655" y="817418"/>
                </a:cubicBezTo>
                <a:cubicBezTo>
                  <a:pt x="434110" y="752763"/>
                  <a:pt x="584201" y="759691"/>
                  <a:pt x="692728" y="748145"/>
                </a:cubicBezTo>
                <a:cubicBezTo>
                  <a:pt x="801255" y="736600"/>
                  <a:pt x="856674" y="747760"/>
                  <a:pt x="969819" y="748145"/>
                </a:cubicBezTo>
                <a:cubicBezTo>
                  <a:pt x="1082964" y="748530"/>
                  <a:pt x="1251527" y="771236"/>
                  <a:pt x="1371600" y="750454"/>
                </a:cubicBezTo>
                <a:cubicBezTo>
                  <a:pt x="1491673" y="729672"/>
                  <a:pt x="1601355" y="674254"/>
                  <a:pt x="1690255" y="623454"/>
                </a:cubicBezTo>
                <a:cubicBezTo>
                  <a:pt x="1779155" y="572654"/>
                  <a:pt x="1831109" y="513387"/>
                  <a:pt x="1905000" y="445654"/>
                </a:cubicBezTo>
                <a:cubicBezTo>
                  <a:pt x="1978891" y="377921"/>
                  <a:pt x="2057400" y="280554"/>
                  <a:pt x="2133600" y="217054"/>
                </a:cubicBezTo>
                <a:cubicBezTo>
                  <a:pt x="2209800" y="153554"/>
                  <a:pt x="2283691" y="98521"/>
                  <a:pt x="2362200" y="64654"/>
                </a:cubicBezTo>
                <a:cubicBezTo>
                  <a:pt x="2440709" y="30787"/>
                  <a:pt x="2522682" y="24630"/>
                  <a:pt x="2604655" y="13854"/>
                </a:cubicBezTo>
                <a:cubicBezTo>
                  <a:pt x="2686628" y="3078"/>
                  <a:pt x="2802083" y="2886"/>
                  <a:pt x="2854037" y="0"/>
                </a:cubicBezTo>
              </a:path>
            </a:pathLst>
          </a:cu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77000" y="1828800"/>
            <a:ext cx="381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0" idx="0"/>
          </p:cNvCxnSpPr>
          <p:nvPr/>
        </p:nvCxnSpPr>
        <p:spPr>
          <a:xfrm>
            <a:off x="3810000" y="3726873"/>
            <a:ext cx="0" cy="4641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29400" y="3505200"/>
            <a:ext cx="0" cy="6927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60714" y="4343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16984" y="435506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657600" y="3200400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2057400" y="3733800"/>
            <a:ext cx="0" cy="4641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8114" y="435506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r>
              <a:rPr lang="en-US" b="1" dirty="0" smtClean="0">
                <a:latin typeface="Symbol" pitchFamily="18" charset="2"/>
              </a:rPr>
              <a:t>t</a:t>
            </a:r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33600" y="3657600"/>
            <a:ext cx="1524000" cy="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15648" y="3733800"/>
            <a:ext cx="83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4D-Var</a:t>
            </a:r>
            <a:endParaRPr lang="en-US" b="1" dirty="0"/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1314450" y="2743200"/>
          <a:ext cx="285750" cy="285750"/>
        </p:xfrm>
        <a:graphic>
          <a:graphicData uri="http://schemas.openxmlformats.org/presentationml/2006/ole">
            <p:oleObj spid="_x0000_s103426" name="Equation" r:id="rId3" imgW="126720" imgH="126720" progId="Equation.DSMT4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5619750" y="3048000"/>
          <a:ext cx="400050" cy="514350"/>
        </p:xfrm>
        <a:graphic>
          <a:graphicData uri="http://schemas.openxmlformats.org/presentationml/2006/ole">
            <p:oleObj spid="_x0000_s103427" name="Equation" r:id="rId4" imgW="177480" imgH="228600" progId="Equation.DSMT4">
              <p:embed/>
            </p:oleObj>
          </a:graphicData>
        </a:graphic>
      </p:graphicFrame>
      <p:cxnSp>
        <p:nvCxnSpPr>
          <p:cNvPr id="52" name="Straight Arrow Connector 51"/>
          <p:cNvCxnSpPr>
            <a:stCxn id="30" idx="7"/>
          </p:cNvCxnSpPr>
          <p:nvPr/>
        </p:nvCxnSpPr>
        <p:spPr>
          <a:xfrm flipH="1" flipV="1">
            <a:off x="5943600" y="2438400"/>
            <a:ext cx="1" cy="36945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6019800" y="2362200"/>
          <a:ext cx="370114" cy="304800"/>
        </p:xfrm>
        <a:graphic>
          <a:graphicData uri="http://schemas.openxmlformats.org/presentationml/2006/ole">
            <p:oleObj spid="_x0000_s103428" name="Equation" r:id="rId5" imgW="215640" imgH="177480" progId="Equation.DSMT4">
              <p:embed/>
            </p:oleObj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flipV="1">
            <a:off x="2133600" y="4888468"/>
            <a:ext cx="1524000" cy="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15648" y="4964668"/>
            <a:ext cx="96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Analysis</a:t>
            </a:r>
            <a:endParaRPr lang="en-US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886200" y="4876800"/>
            <a:ext cx="2743200" cy="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01648" y="4953000"/>
            <a:ext cx="98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Forecast</a:t>
            </a:r>
            <a:endParaRPr lang="en-US" b="1" dirty="0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3586163" y="2552700"/>
          <a:ext cx="428625" cy="514350"/>
        </p:xfrm>
        <a:graphic>
          <a:graphicData uri="http://schemas.openxmlformats.org/presentationml/2006/ole">
            <p:oleObj spid="_x0000_s103429" name="Equation" r:id="rId6" imgW="190440" imgH="228600" progId="Equation.DSMT4">
              <p:embed/>
            </p:oleObj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6534150" y="1290638"/>
          <a:ext cx="314325" cy="371475"/>
        </p:xfrm>
        <a:graphic>
          <a:graphicData uri="http://schemas.openxmlformats.org/presentationml/2006/ole">
            <p:oleObj spid="_x0000_s103430" name="Equation" r:id="rId7" imgW="139680" imgH="164880" progId="Equation.DSMT4">
              <p:embed/>
            </p:oleObj>
          </a:graphicData>
        </a:graphic>
      </p:graphicFrame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854831" y="253425"/>
            <a:ext cx="5335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Is F Consistent with the Truth</a:t>
            </a:r>
            <a:r>
              <a:rPr lang="en-US" sz="3200" b="1" dirty="0" smtClean="0"/>
              <a:t>?</a:t>
            </a:r>
            <a:endParaRPr lang="en-US" sz="3200" b="1" u="sng" dirty="0"/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3657600" y="5486400"/>
          <a:ext cx="1266825" cy="579438"/>
        </p:xfrm>
        <a:graphic>
          <a:graphicData uri="http://schemas.openxmlformats.org/presentationml/2006/ole">
            <p:oleObj spid="_x0000_s103431" name="Equation" r:id="rId8" imgW="444240" imgH="203040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981200" y="5558135"/>
            <a:ext cx="1410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Compare </a:t>
            </a:r>
            <a:endParaRPr lang="en-US" sz="240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800600" y="3429000"/>
            <a:ext cx="22860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93946" y="3657600"/>
            <a:ext cx="965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Reference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forecast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002454" y="2590800"/>
            <a:ext cx="331546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89580" y="213360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True state</a:t>
            </a:r>
          </a:p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of the system</a:t>
            </a:r>
            <a:endParaRPr lang="en-US" sz="1400" b="1" dirty="0">
              <a:solidFill>
                <a:srgbClr val="00B0F0"/>
              </a:solidFill>
            </a:endParaRPr>
          </a:p>
        </p:txBody>
      </p:sp>
      <p:graphicFrame>
        <p:nvGraphicFramePr>
          <p:cNvPr id="103432" name="Object 8"/>
          <p:cNvGraphicFramePr>
            <a:graphicFrameLocks noChangeAspect="1"/>
          </p:cNvGraphicFramePr>
          <p:nvPr/>
        </p:nvGraphicFramePr>
        <p:xfrm>
          <a:off x="5845175" y="5424488"/>
          <a:ext cx="1012825" cy="976312"/>
        </p:xfrm>
        <a:graphic>
          <a:graphicData uri="http://schemas.openxmlformats.org/presentationml/2006/ole">
            <p:oleObj spid="_x0000_s103432" name="Equation" r:id="rId9" imgW="355320" imgH="342720" progId="Equation.DSMT4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953253" y="5562600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with</a:t>
            </a:r>
            <a:endParaRPr lang="en-US" sz="2400" b="1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705600" y="1828800"/>
            <a:ext cx="0" cy="76200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34200" y="1905000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pitchFamily="18" charset="2"/>
              </a:rPr>
              <a:t>(</a:t>
            </a:r>
            <a:r>
              <a:rPr lang="en-US" sz="3600" i="1" dirty="0" err="1" smtClean="0">
                <a:latin typeface="Symbol" pitchFamily="18" charset="2"/>
              </a:rPr>
              <a:t>l</a:t>
            </a:r>
            <a:r>
              <a:rPr lang="en-US" sz="3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 err="1" smtClean="0">
                <a:latin typeface="Symbol" pitchFamily="18" charset="2"/>
              </a:rPr>
              <a:t>,</a:t>
            </a:r>
            <a:r>
              <a:rPr lang="en-US" sz="3600" b="1" i="1" dirty="0" err="1" smtClean="0">
                <a:latin typeface="Symbol" pitchFamily="18" charset="2"/>
              </a:rPr>
              <a:t>p</a:t>
            </a:r>
            <a:r>
              <a:rPr lang="en-US" sz="3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Symbol" pitchFamily="18" charset="2"/>
              </a:rPr>
              <a:t>)</a:t>
            </a:r>
            <a:endParaRPr lang="en-US" sz="36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nel_dxdy6_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762" y="533400"/>
            <a:ext cx="7395882" cy="3657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6562" y="2590800"/>
            <a:ext cx="950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 day</a:t>
            </a:r>
          </a:p>
          <a:p>
            <a:r>
              <a:rPr lang="en-US" b="1" dirty="0" smtClean="0"/>
              <a:t>forecast</a:t>
            </a:r>
            <a:endParaRPr lang="en-US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029200" y="1066800"/>
            <a:ext cx="5334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562600" y="914400"/>
            <a:ext cx="150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(True error)</a:t>
            </a:r>
            <a:r>
              <a:rPr lang="en-US" b="1" baseline="30000" dirty="0" smtClean="0"/>
              <a:t>1/2</a:t>
            </a:r>
            <a:endParaRPr lang="en-US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029200" y="1383268"/>
            <a:ext cx="5334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62600" y="1230868"/>
            <a:ext cx="179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(Total EOF </a:t>
            </a:r>
            <a:r>
              <a:rPr lang="en-US" b="1" dirty="0" err="1" smtClean="0"/>
              <a:t>var</a:t>
            </a:r>
            <a:r>
              <a:rPr lang="en-US" b="1" dirty="0" smtClean="0"/>
              <a:t>)</a:t>
            </a:r>
            <a:r>
              <a:rPr lang="en-US" b="1" baseline="30000" dirty="0" smtClean="0"/>
              <a:t>1/2</a:t>
            </a:r>
            <a:endParaRPr lang="en-US" b="1" dirty="0"/>
          </a:p>
        </p:txBody>
      </p:sp>
      <p:pic>
        <p:nvPicPr>
          <p:cNvPr id="43" name="Picture 42" descr="soccer-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7556" y="4650834"/>
            <a:ext cx="1110592" cy="1093141"/>
          </a:xfrm>
          <a:prstGeom prst="rect">
            <a:avLst/>
          </a:prstGeom>
        </p:spPr>
      </p:pic>
      <p:pic>
        <p:nvPicPr>
          <p:cNvPr id="49" name="Picture 2" descr="rugby-b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76506">
            <a:off x="5512848" y="4103424"/>
            <a:ext cx="2120014" cy="2035958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>
            <a:off x="3591548" y="5174850"/>
            <a:ext cx="1156441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916766" y="5866847"/>
            <a:ext cx="11732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Initial time</a:t>
            </a:r>
          </a:p>
          <a:p>
            <a:pPr algn="ctr"/>
            <a:r>
              <a:rPr lang="en-US" sz="1400" b="1" dirty="0"/>
              <a:t>u</a:t>
            </a:r>
            <a:r>
              <a:rPr lang="en-US" sz="1400" b="1" dirty="0" smtClean="0"/>
              <a:t>nit norm </a:t>
            </a:r>
          </a:p>
          <a:p>
            <a:pPr algn="ctr"/>
            <a:r>
              <a:rPr lang="en-US" sz="1400" b="1" dirty="0" smtClean="0"/>
              <a:t>hyper-sphere</a:t>
            </a:r>
            <a:endParaRPr lang="en-US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949929" y="5890736"/>
            <a:ext cx="13713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Final time</a:t>
            </a:r>
          </a:p>
          <a:p>
            <a:pPr algn="ctr"/>
            <a:r>
              <a:rPr lang="en-US" sz="1400" b="1" dirty="0" smtClean="0"/>
              <a:t>hyper-ellipse</a:t>
            </a:r>
          </a:p>
          <a:p>
            <a:pPr algn="ctr"/>
            <a:r>
              <a:rPr lang="en-US" sz="1400" b="1" dirty="0" smtClean="0"/>
              <a:t>defined by EOFs</a:t>
            </a:r>
          </a:p>
        </p:txBody>
      </p:sp>
      <p:sp>
        <p:nvSpPr>
          <p:cNvPr id="54" name="Oval 53"/>
          <p:cNvSpPr/>
          <p:nvPr/>
        </p:nvSpPr>
        <p:spPr>
          <a:xfrm>
            <a:off x="2543762" y="4876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2315162" y="4191000"/>
          <a:ext cx="806375" cy="415585"/>
        </p:xfrm>
        <a:graphic>
          <a:graphicData uri="http://schemas.openxmlformats.org/presentationml/2006/ole">
            <p:oleObj spid="_x0000_s102402" name="Equation" r:id="rId6" imgW="393480" imgH="203040" progId="Equation.DSMT4">
              <p:embed/>
            </p:oleObj>
          </a:graphicData>
        </a:graphic>
      </p:graphicFrame>
      <p:sp>
        <p:nvSpPr>
          <p:cNvPr id="56" name="Oval 55"/>
          <p:cNvSpPr/>
          <p:nvPr/>
        </p:nvSpPr>
        <p:spPr>
          <a:xfrm>
            <a:off x="6353762" y="4572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820362" y="2514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010400" y="3886200"/>
            <a:ext cx="228600" cy="228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391362" y="1371600"/>
            <a:ext cx="228600" cy="228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019762" y="4963180"/>
            <a:ext cx="671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t=0</a:t>
            </a:r>
            <a:endParaRPr lang="en-US" sz="2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816907" y="4953000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t=6 d</a:t>
            </a:r>
            <a:endParaRPr lang="en-US" sz="2800" b="1" dirty="0"/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7340600" y="4114800"/>
          <a:ext cx="754063" cy="415925"/>
        </p:xfrm>
        <a:graphic>
          <a:graphicData uri="http://schemas.openxmlformats.org/presentationml/2006/ole">
            <p:oleObj spid="_x0000_s102403" name="Equation" r:id="rId7" imgW="368280" imgH="203040" progId="Equation.DSMT4">
              <p:embed/>
            </p:oleObj>
          </a:graphicData>
        </a:graphic>
      </p:graphicFrame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3220018" y="76200"/>
            <a:ext cx="2605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Reliability of F</a:t>
            </a:r>
            <a:endParaRPr lang="en-US" sz="3200" b="1" u="sng" dirty="0"/>
          </a:p>
        </p:txBody>
      </p:sp>
      <p:sp>
        <p:nvSpPr>
          <p:cNvPr id="65" name="TextBox 64"/>
          <p:cNvSpPr txBox="1"/>
          <p:nvPr/>
        </p:nvSpPr>
        <p:spPr>
          <a:xfrm>
            <a:off x="2997723" y="990600"/>
            <a:ext cx="196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6 day forecast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stt_fi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85054" y="304800"/>
            <a:ext cx="71231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Fraction of TRUE Error Explained by EOFs</a:t>
            </a:r>
            <a:endParaRPr lang="en-US" sz="3200" b="1" u="sng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483181" y="4876800"/>
            <a:ext cx="1066800" cy="0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54781" y="4724400"/>
            <a:ext cx="357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Projection of analysis error on HSVs</a:t>
            </a:r>
            <a:endParaRPr lang="en-US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83181" y="5322332"/>
            <a:ext cx="1066800" cy="0"/>
          </a:xfrm>
          <a:prstGeom prst="line">
            <a:avLst/>
          </a:prstGeom>
          <a:ln w="412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54781" y="5105400"/>
            <a:ext cx="414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Projection of 2 day forecast error on EOFs</a:t>
            </a:r>
            <a:endParaRPr lang="en-US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483181" y="5703332"/>
            <a:ext cx="1066800" cy="0"/>
          </a:xfrm>
          <a:prstGeom prst="line">
            <a:avLst/>
          </a:prstGeom>
          <a:ln w="412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54781" y="5486400"/>
            <a:ext cx="414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Projection of 6 day forecast error on EOFs</a:t>
            </a:r>
            <a:endParaRPr lang="en-US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07694" y="6072664"/>
            <a:ext cx="1066800" cy="0"/>
          </a:xfrm>
          <a:prstGeom prst="line">
            <a:avLst/>
          </a:prstGeom>
          <a:ln w="412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02595" y="5855732"/>
            <a:ext cx="426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Projection of 12 day forecast error on EOFs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stt_fi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85054" y="304800"/>
            <a:ext cx="71231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Fraction of TRUE Error Explained by EOFs</a:t>
            </a:r>
            <a:endParaRPr lang="en-US" sz="3200" b="1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3886200" y="4800600"/>
            <a:ext cx="1684792" cy="1676400"/>
            <a:chOff x="2209800" y="838200"/>
            <a:chExt cx="4114800" cy="36576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209800" y="4495800"/>
              <a:ext cx="41148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2209800" y="838200"/>
              <a:ext cx="1" cy="3657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638800" y="6073914"/>
            <a:ext cx="1395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Known EOF</a:t>
            </a:r>
          </a:p>
          <a:p>
            <a:pPr algn="ctr"/>
            <a:r>
              <a:rPr lang="en-US" sz="2000" b="1" dirty="0" smtClean="0"/>
              <a:t>Subspace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4702314"/>
            <a:ext cx="1278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Unknown</a:t>
            </a:r>
          </a:p>
          <a:p>
            <a:pPr algn="ctr"/>
            <a:r>
              <a:rPr lang="en-US" sz="2000" b="1" dirty="0" smtClean="0"/>
              <a:t>Subspace </a:t>
            </a:r>
            <a:endParaRPr lang="en-US" sz="2000" b="1" dirty="0"/>
          </a:p>
        </p:txBody>
      </p:sp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3479800" y="6242050"/>
          <a:ext cx="482600" cy="615950"/>
        </p:xfrm>
        <a:graphic>
          <a:graphicData uri="http://schemas.openxmlformats.org/presentationml/2006/ole">
            <p:oleObj spid="_x0000_s107522" name="Equation" r:id="rId4" imgW="177480" imgH="228600" progId="Equation.DSMT4">
              <p:embed/>
            </p:oleObj>
          </a:graphicData>
        </a:graphic>
      </p:graphicFrame>
      <p:sp>
        <p:nvSpPr>
          <p:cNvPr id="11" name="5-Point Star 10"/>
          <p:cNvSpPr>
            <a:spLocks noChangeAspect="1"/>
          </p:cNvSpPr>
          <p:nvPr/>
        </p:nvSpPr>
        <p:spPr>
          <a:xfrm>
            <a:off x="4343400" y="4953000"/>
            <a:ext cx="274320" cy="27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916680" y="5181600"/>
            <a:ext cx="502920" cy="1295401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4618038" y="4724400"/>
          <a:ext cx="792162" cy="615950"/>
        </p:xfrm>
        <a:graphic>
          <a:graphicData uri="http://schemas.openxmlformats.org/presentationml/2006/ole">
            <p:oleObj spid="_x0000_s107523" name="Equation" r:id="rId5" imgW="291960" imgH="228600" progId="Equation.DSMT4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3886200" y="5105400"/>
            <a:ext cx="5334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5800" y="5105400"/>
            <a:ext cx="0" cy="1371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7239000" y="6096000"/>
            <a:ext cx="155448" cy="609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36649" y="6096000"/>
            <a:ext cx="1457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Determined</a:t>
            </a:r>
          </a:p>
          <a:p>
            <a:pPr algn="ctr"/>
            <a:r>
              <a:rPr lang="en-US" sz="2000" b="1" dirty="0" smtClean="0"/>
              <a:t>by B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64770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~10%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400" y="49530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~90%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-152400" y="1371600"/>
            <a:ext cx="9220200" cy="3124200"/>
            <a:chOff x="-152400" y="1371600"/>
            <a:chExt cx="9220200" cy="3124200"/>
          </a:xfrm>
        </p:grpSpPr>
        <p:pic>
          <p:nvPicPr>
            <p:cNvPr id="24" name="Picture 23" descr="cosstt_fig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52400" y="1962150"/>
              <a:ext cx="2971800" cy="2228850"/>
            </a:xfrm>
            <a:prstGeom prst="rect">
              <a:avLst/>
            </a:prstGeom>
          </p:spPr>
        </p:pic>
        <p:pic>
          <p:nvPicPr>
            <p:cNvPr id="22" name="Picture 21" descr="panel_dxdy6_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0956" y="1371600"/>
              <a:ext cx="2776844" cy="1373276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4495800" y="1676400"/>
              <a:ext cx="2133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1981200" y="3124200"/>
              <a:ext cx="1905000" cy="1371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Arc 7"/>
          <p:cNvSpPr>
            <a:spLocks noChangeAspect="1"/>
          </p:cNvSpPr>
          <p:nvPr/>
        </p:nvSpPr>
        <p:spPr>
          <a:xfrm>
            <a:off x="-220208" y="1447800"/>
            <a:ext cx="6400800" cy="6400800"/>
          </a:xfrm>
          <a:prstGeom prst="arc">
            <a:avLst>
              <a:gd name="adj1" fmla="val 16029955"/>
              <a:gd name="adj2" fmla="val 0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7792" y="990600"/>
            <a:ext cx="4114800" cy="3657600"/>
            <a:chOff x="2209800" y="838200"/>
            <a:chExt cx="4114800" cy="365760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2209800" y="4495800"/>
              <a:ext cx="41148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2209800" y="838200"/>
              <a:ext cx="1" cy="3657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5-Point Star 8"/>
          <p:cNvSpPr>
            <a:spLocks noChangeAspect="1"/>
          </p:cNvSpPr>
          <p:nvPr/>
        </p:nvSpPr>
        <p:spPr>
          <a:xfrm>
            <a:off x="3818392" y="1447800"/>
            <a:ext cx="274320" cy="27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08190" y="3962400"/>
            <a:ext cx="18795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Known EOF</a:t>
            </a:r>
          </a:p>
          <a:p>
            <a:pPr algn="ctr"/>
            <a:r>
              <a:rPr lang="en-US" sz="2800" b="1" dirty="0" smtClean="0"/>
              <a:t>Subspace 1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95723" y="76200"/>
            <a:ext cx="18468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Unknown</a:t>
            </a:r>
          </a:p>
          <a:p>
            <a:pPr algn="ctr"/>
            <a:r>
              <a:rPr lang="en-US" sz="2800" b="1" dirty="0" smtClean="0"/>
              <a:t>Subspace 2</a:t>
            </a:r>
            <a:endParaRPr lang="en-US" sz="2800" b="1" dirty="0"/>
          </a:p>
        </p:txBody>
      </p:sp>
      <p:cxnSp>
        <p:nvCxnSpPr>
          <p:cNvPr id="13" name="Straight Connector 12"/>
          <p:cNvCxnSpPr>
            <a:endCxn id="9" idx="2"/>
          </p:cNvCxnSpPr>
          <p:nvPr/>
        </p:nvCxnSpPr>
        <p:spPr>
          <a:xfrm flipV="1">
            <a:off x="2827792" y="1722119"/>
            <a:ext cx="1042990" cy="2926081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46982" y="1722119"/>
            <a:ext cx="23810" cy="292608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27792" y="1676400"/>
            <a:ext cx="10668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608592" y="5014912"/>
          <a:ext cx="2270125" cy="547688"/>
        </p:xfrm>
        <a:graphic>
          <a:graphicData uri="http://schemas.openxmlformats.org/presentationml/2006/ole">
            <p:oleObj spid="_x0000_s58370" name="Equation" r:id="rId6" imgW="838080" imgH="203040" progId="Equation.DSMT4">
              <p:embed/>
            </p:oleObj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532392" y="5427663"/>
          <a:ext cx="5641975" cy="820737"/>
        </p:xfrm>
        <a:graphic>
          <a:graphicData uri="http://schemas.openxmlformats.org/presentationml/2006/ole">
            <p:oleObj spid="_x0000_s58371" name="Equation" r:id="rId7" imgW="2082600" imgH="304560" progId="Equation.DSMT4">
              <p:embed/>
            </p:oleObj>
          </a:graphicData>
        </a:graphic>
      </p:graphicFrame>
      <p:sp>
        <p:nvSpPr>
          <p:cNvPr id="27" name="Right Brace 26"/>
          <p:cNvSpPr/>
          <p:nvPr/>
        </p:nvSpPr>
        <p:spPr>
          <a:xfrm rot="5400000">
            <a:off x="4426468" y="5335524"/>
            <a:ext cx="231648" cy="1905000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4388304" y="6324600"/>
          <a:ext cx="344488" cy="444500"/>
        </p:xfrm>
        <a:graphic>
          <a:graphicData uri="http://schemas.openxmlformats.org/presentationml/2006/ole">
            <p:oleObj spid="_x0000_s58372" name="Equation" r:id="rId8" imgW="126720" imgH="164880" progId="Equation.DSMT4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V="1">
            <a:off x="7094992" y="4953000"/>
            <a:ext cx="3810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46992" y="685800"/>
            <a:ext cx="914400" cy="0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37592" y="457200"/>
            <a:ext cx="3337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Space NOT spanned by B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247392" y="5029200"/>
            <a:ext cx="1896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Space </a:t>
            </a:r>
          </a:p>
          <a:p>
            <a:pPr algn="ctr"/>
            <a:r>
              <a:rPr lang="en-US" sz="2400" b="1" dirty="0" smtClean="0"/>
              <a:t>spanned by B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886200" y="1143000"/>
            <a:ext cx="1671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Forecast error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710" y="4724400"/>
            <a:ext cx="1314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Analysis:</a:t>
            </a:r>
            <a:endParaRPr lang="en-US" sz="2400" b="1" dirty="0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2489200" y="4413250"/>
          <a:ext cx="482600" cy="615950"/>
        </p:xfrm>
        <a:graphic>
          <a:graphicData uri="http://schemas.openxmlformats.org/presentationml/2006/ole">
            <p:oleObj spid="_x0000_s58373" name="Equation" r:id="rId9" imgW="177480" imgH="22860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22537" y="4114800"/>
            <a:ext cx="129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Known HSV</a:t>
            </a:r>
          </a:p>
          <a:p>
            <a:pPr algn="ctr"/>
            <a:r>
              <a:rPr lang="en-US" b="1" dirty="0" smtClean="0"/>
              <a:t>Subspace 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953869"/>
            <a:ext cx="124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Unknown</a:t>
            </a:r>
          </a:p>
          <a:p>
            <a:pPr algn="ctr"/>
            <a:r>
              <a:rPr lang="en-US" b="1" dirty="0" smtClean="0"/>
              <a:t>Subspace 2</a:t>
            </a:r>
            <a:endParaRPr lang="en-US" b="1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608592" y="5014912"/>
          <a:ext cx="2270125" cy="547688"/>
        </p:xfrm>
        <a:graphic>
          <a:graphicData uri="http://schemas.openxmlformats.org/presentationml/2006/ole">
            <p:oleObj spid="_x0000_s106498" name="Equation" r:id="rId4" imgW="838080" imgH="203040" progId="Equation.DSMT4">
              <p:embed/>
            </p:oleObj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532392" y="5427663"/>
          <a:ext cx="5641975" cy="820737"/>
        </p:xfrm>
        <a:graphic>
          <a:graphicData uri="http://schemas.openxmlformats.org/presentationml/2006/ole">
            <p:oleObj spid="_x0000_s106499" name="Equation" r:id="rId5" imgW="2082600" imgH="304560" progId="Equation.DSMT4">
              <p:embed/>
            </p:oleObj>
          </a:graphicData>
        </a:graphic>
      </p:graphicFrame>
      <p:sp>
        <p:nvSpPr>
          <p:cNvPr id="27" name="Right Brace 26"/>
          <p:cNvSpPr/>
          <p:nvPr/>
        </p:nvSpPr>
        <p:spPr>
          <a:xfrm rot="5400000">
            <a:off x="4765172" y="4996820"/>
            <a:ext cx="231648" cy="2582408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4724400" y="6324600"/>
          <a:ext cx="344488" cy="444500"/>
        </p:xfrm>
        <a:graphic>
          <a:graphicData uri="http://schemas.openxmlformats.org/presentationml/2006/ole">
            <p:oleObj spid="_x0000_s106500" name="Equation" r:id="rId6" imgW="126720" imgH="164880" progId="Equation.DSMT4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 flipV="1">
            <a:off x="4038600" y="4800600"/>
            <a:ext cx="3056392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0"/>
          </p:cNvCxnSpPr>
          <p:nvPr/>
        </p:nvCxnSpPr>
        <p:spPr>
          <a:xfrm flipV="1">
            <a:off x="853355" y="533400"/>
            <a:ext cx="823045" cy="420469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4785" y="228600"/>
            <a:ext cx="2814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Space NOT spanned by B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247392" y="5029200"/>
            <a:ext cx="1896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Space </a:t>
            </a:r>
          </a:p>
          <a:p>
            <a:pPr algn="ctr"/>
            <a:r>
              <a:rPr lang="en-US" sz="2400" b="1" dirty="0" smtClean="0"/>
              <a:t>spanned by B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143000" y="1905000"/>
            <a:ext cx="165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Analysis error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0711" y="4724400"/>
            <a:ext cx="2254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4D-Var Analysis:</a:t>
            </a:r>
            <a:endParaRPr lang="en-US" sz="2400" b="1" dirty="0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81000" y="4114800"/>
          <a:ext cx="482600" cy="615950"/>
        </p:xfrm>
        <a:graphic>
          <a:graphicData uri="http://schemas.openxmlformats.org/presentationml/2006/ole">
            <p:oleObj spid="_x0000_s106501" name="Equation" r:id="rId7" imgW="177480" imgH="228600" progId="Equation.DSMT4">
              <p:embed/>
            </p:oleObj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-609600" y="1676400"/>
            <a:ext cx="4038600" cy="4038600"/>
            <a:chOff x="-228600" y="2209800"/>
            <a:chExt cx="4038600" cy="4038600"/>
          </a:xfrm>
        </p:grpSpPr>
        <p:grpSp>
          <p:nvGrpSpPr>
            <p:cNvPr id="47" name="Group 46"/>
            <p:cNvGrpSpPr/>
            <p:nvPr/>
          </p:nvGrpSpPr>
          <p:grpSpPr>
            <a:xfrm>
              <a:off x="-228600" y="2209800"/>
              <a:ext cx="4038600" cy="4038600"/>
              <a:chOff x="-228600" y="2209800"/>
              <a:chExt cx="4038600" cy="4038600"/>
            </a:xfrm>
          </p:grpSpPr>
          <p:cxnSp>
            <p:nvCxnSpPr>
              <p:cNvPr id="13" name="Straight Connector 12"/>
              <p:cNvCxnSpPr>
                <a:endCxn id="9" idx="2"/>
              </p:cNvCxnSpPr>
              <p:nvPr/>
            </p:nvCxnSpPr>
            <p:spPr>
              <a:xfrm flipV="1">
                <a:off x="1295400" y="3169919"/>
                <a:ext cx="509590" cy="1478281"/>
              </a:xfrm>
              <a:prstGeom prst="line">
                <a:avLst/>
              </a:prstGeom>
              <a:ln w="508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Arc 7"/>
              <p:cNvSpPr>
                <a:spLocks noChangeAspect="1"/>
              </p:cNvSpPr>
              <p:nvPr/>
            </p:nvSpPr>
            <p:spPr>
              <a:xfrm>
                <a:off x="-228600" y="2971800"/>
                <a:ext cx="3276600" cy="3276600"/>
              </a:xfrm>
              <a:prstGeom prst="arc">
                <a:avLst>
                  <a:gd name="adj1" fmla="val 16029955"/>
                  <a:gd name="adj2" fmla="val 0"/>
                </a:avLst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" name="Straight Arrow Connector 2"/>
              <p:cNvCxnSpPr/>
              <p:nvPr/>
            </p:nvCxnSpPr>
            <p:spPr>
              <a:xfrm>
                <a:off x="1295400" y="4648200"/>
                <a:ext cx="251460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1295400" y="2209800"/>
                <a:ext cx="2" cy="243840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905000" y="2971800"/>
                <a:ext cx="0" cy="167640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1295400" y="3048000"/>
                <a:ext cx="609600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5-Point Star 8"/>
            <p:cNvSpPr>
              <a:spLocks noChangeAspect="1"/>
            </p:cNvSpPr>
            <p:nvPr/>
          </p:nvSpPr>
          <p:spPr>
            <a:xfrm>
              <a:off x="1752600" y="2895600"/>
              <a:ext cx="274320" cy="27432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212592" y="683777"/>
            <a:ext cx="5649462" cy="5717023"/>
            <a:chOff x="3212592" y="683777"/>
            <a:chExt cx="5649462" cy="5717023"/>
          </a:xfrm>
        </p:grpSpPr>
        <p:grpSp>
          <p:nvGrpSpPr>
            <p:cNvPr id="70" name="Group 69"/>
            <p:cNvGrpSpPr/>
            <p:nvPr/>
          </p:nvGrpSpPr>
          <p:grpSpPr>
            <a:xfrm>
              <a:off x="3212592" y="683777"/>
              <a:ext cx="5649462" cy="5717023"/>
              <a:chOff x="3212592" y="683777"/>
              <a:chExt cx="5649462" cy="571702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3212592" y="683777"/>
                <a:ext cx="5649462" cy="5717023"/>
                <a:chOff x="3212592" y="683777"/>
                <a:chExt cx="5649462" cy="5717023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3733800" y="1424946"/>
                  <a:ext cx="5128254" cy="4975854"/>
                  <a:chOff x="4015746" y="1371600"/>
                  <a:chExt cx="5128254" cy="4975854"/>
                </a:xfrm>
              </p:grpSpPr>
              <p:cxnSp>
                <p:nvCxnSpPr>
                  <p:cNvPr id="52" name="Straight Connector 51"/>
                  <p:cNvCxnSpPr>
                    <a:endCxn id="50" idx="2"/>
                  </p:cNvCxnSpPr>
                  <p:nvPr/>
                </p:nvCxnSpPr>
                <p:spPr>
                  <a:xfrm flipV="1">
                    <a:off x="6248400" y="1875130"/>
                    <a:ext cx="423033" cy="2087270"/>
                  </a:xfrm>
                  <a:prstGeom prst="line">
                    <a:avLst/>
                  </a:prstGeom>
                  <a:ln w="508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Arc 52"/>
                  <p:cNvSpPr>
                    <a:spLocks noChangeAspect="1"/>
                  </p:cNvSpPr>
                  <p:nvPr/>
                </p:nvSpPr>
                <p:spPr>
                  <a:xfrm rot="19601367">
                    <a:off x="4015746" y="1663406"/>
                    <a:ext cx="4684048" cy="4684048"/>
                  </a:xfrm>
                  <a:prstGeom prst="arc">
                    <a:avLst>
                      <a:gd name="adj1" fmla="val 16029955"/>
                      <a:gd name="adj2" fmla="val 0"/>
                    </a:avLst>
                  </a:prstGeom>
                  <a:ln w="508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5-Point Star 49"/>
                  <p:cNvSpPr>
                    <a:spLocks noChangeAspect="1"/>
                  </p:cNvSpPr>
                  <p:nvPr/>
                </p:nvSpPr>
                <p:spPr>
                  <a:xfrm rot="19601367">
                    <a:off x="6529791" y="1576792"/>
                    <a:ext cx="274320" cy="274320"/>
                  </a:xfrm>
                  <a:prstGeom prst="star5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4" name="Straight Arrow Connector 53"/>
                  <p:cNvCxnSpPr/>
                  <p:nvPr/>
                </p:nvCxnSpPr>
                <p:spPr>
                  <a:xfrm flipV="1">
                    <a:off x="6239940" y="2133601"/>
                    <a:ext cx="2904060" cy="1894746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Arrow Connector 3"/>
                  <p:cNvCxnSpPr/>
                  <p:nvPr/>
                </p:nvCxnSpPr>
                <p:spPr>
                  <a:xfrm flipH="1" flipV="1">
                    <a:off x="4419600" y="1371600"/>
                    <a:ext cx="1820341" cy="2656746"/>
                  </a:xfrm>
                  <a:prstGeom prst="straightConnector1">
                    <a:avLst/>
                  </a:prstGeom>
                  <a:ln w="508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9601367">
                    <a:off x="7165920" y="1614889"/>
                    <a:ext cx="0" cy="1676400"/>
                  </a:xfrm>
                  <a:prstGeom prst="line">
                    <a:avLst/>
                  </a:prstGeom>
                  <a:ln w="38100"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>
                    <a:stCxn id="50" idx="1"/>
                  </p:cNvCxnSpPr>
                  <p:nvPr/>
                </p:nvCxnSpPr>
                <p:spPr>
                  <a:xfrm flipH="1">
                    <a:off x="5334001" y="1762218"/>
                    <a:ext cx="1200543" cy="782361"/>
                  </a:xfrm>
                  <a:prstGeom prst="line">
                    <a:avLst/>
                  </a:prstGeom>
                  <a:ln w="38100"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TextBox 63"/>
                <p:cNvSpPr txBox="1"/>
                <p:nvPr/>
              </p:nvSpPr>
              <p:spPr>
                <a:xfrm rot="19597882">
                  <a:off x="7540455" y="2963704"/>
                  <a:ext cx="12725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Known EOF</a:t>
                  </a:r>
                </a:p>
                <a:p>
                  <a:pPr algn="ctr"/>
                  <a:r>
                    <a:rPr lang="en-US" b="1" dirty="0" smtClean="0"/>
                    <a:t>Subspace 1</a:t>
                  </a:r>
                  <a:endParaRPr lang="en-US" b="1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 rot="19469453">
                  <a:off x="3500516" y="683777"/>
                  <a:ext cx="12495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Unknown</a:t>
                  </a:r>
                </a:p>
                <a:p>
                  <a:pPr algn="ctr"/>
                  <a:r>
                    <a:rPr lang="en-US" b="1" dirty="0" smtClean="0"/>
                    <a:t>Subspace 2</a:t>
                  </a:r>
                  <a:endParaRPr lang="en-US" b="1" dirty="0"/>
                </a:p>
              </p:txBody>
            </p:sp>
            <p:sp>
              <p:nvSpPr>
                <p:cNvPr id="68" name="Right Arrow 67"/>
                <p:cNvSpPr/>
                <p:nvPr/>
              </p:nvSpPr>
              <p:spPr>
                <a:xfrm>
                  <a:off x="3212592" y="2819400"/>
                  <a:ext cx="978408" cy="33223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106502" name="Object 6"/>
                <p:cNvGraphicFramePr>
                  <a:graphicFrameLocks noChangeAspect="1"/>
                </p:cNvGraphicFramePr>
                <p:nvPr/>
              </p:nvGraphicFramePr>
              <p:xfrm>
                <a:off x="3352800" y="2133600"/>
                <a:ext cx="654050" cy="615950"/>
              </p:xfrm>
              <a:graphic>
                <a:graphicData uri="http://schemas.openxmlformats.org/presentationml/2006/ole">
                  <p:oleObj spid="_x0000_s106502" name="Equation" r:id="rId8" imgW="241200" imgH="228600" progId="Equation.DSMT4">
                    <p:embed/>
                  </p:oleObj>
                </a:graphicData>
              </a:graphic>
            </p:graphicFrame>
          </p:grpSp>
          <p:graphicFrame>
            <p:nvGraphicFramePr>
              <p:cNvPr id="106503" name="Object 7"/>
              <p:cNvGraphicFramePr>
                <a:graphicFrameLocks noChangeAspect="1"/>
              </p:cNvGraphicFramePr>
              <p:nvPr/>
            </p:nvGraphicFramePr>
            <p:xfrm>
              <a:off x="5689600" y="4032250"/>
              <a:ext cx="482600" cy="615950"/>
            </p:xfrm>
            <a:graphic>
              <a:graphicData uri="http://schemas.openxmlformats.org/presentationml/2006/ole">
                <p:oleObj spid="_x0000_s106503" name="Equation" r:id="rId9" imgW="177480" imgH="228600" progId="Equation.DSMT4">
                  <p:embed/>
                </p:oleObj>
              </a:graphicData>
            </a:graphic>
          </p:graphicFrame>
        </p:grpSp>
        <p:sp>
          <p:nvSpPr>
            <p:cNvPr id="71" name="TextBox 70"/>
            <p:cNvSpPr txBox="1"/>
            <p:nvPr/>
          </p:nvSpPr>
          <p:spPr>
            <a:xfrm>
              <a:off x="5715000" y="1143000"/>
              <a:ext cx="1803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Forecast error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600200" y="609600"/>
            <a:ext cx="6674969" cy="3429000"/>
            <a:chOff x="1600200" y="609600"/>
            <a:chExt cx="6674969" cy="3429000"/>
          </a:xfrm>
        </p:grpSpPr>
        <p:grpSp>
          <p:nvGrpSpPr>
            <p:cNvPr id="76" name="Group 75"/>
            <p:cNvGrpSpPr/>
            <p:nvPr/>
          </p:nvGrpSpPr>
          <p:grpSpPr>
            <a:xfrm>
              <a:off x="1600200" y="609600"/>
              <a:ext cx="6674969" cy="3429000"/>
              <a:chOff x="1600200" y="609600"/>
              <a:chExt cx="6674969" cy="3429000"/>
            </a:xfrm>
          </p:grpSpPr>
          <p:pic>
            <p:nvPicPr>
              <p:cNvPr id="73" name="Picture 72" descr="tf1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505200" y="609600"/>
                <a:ext cx="4769969" cy="1835988"/>
              </a:xfrm>
              <a:prstGeom prst="rect">
                <a:avLst/>
              </a:prstGeom>
            </p:spPr>
          </p:pic>
          <p:cxnSp>
            <p:nvCxnSpPr>
              <p:cNvPr id="74" name="Straight Arrow Connector 73"/>
              <p:cNvCxnSpPr/>
              <p:nvPr/>
            </p:nvCxnSpPr>
            <p:spPr>
              <a:xfrm flipV="1">
                <a:off x="1600200" y="1408332"/>
                <a:ext cx="1828800" cy="2630268"/>
              </a:xfrm>
              <a:prstGeom prst="straightConnector1">
                <a:avLst/>
              </a:prstGeom>
              <a:ln w="38100"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706331" y="838200"/>
              <a:ext cx="26238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Fraction of initial forecast</a:t>
              </a:r>
            </a:p>
            <a:p>
              <a:pPr algn="ctr"/>
              <a:r>
                <a:rPr lang="en-US" b="1" dirty="0" smtClean="0"/>
                <a:t>error explained by HSVs</a:t>
              </a:r>
              <a:endParaRPr lang="en-US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000251" y="3200400"/>
            <a:ext cx="7143749" cy="3657600"/>
            <a:chOff x="2000251" y="3200400"/>
            <a:chExt cx="7143749" cy="3657600"/>
          </a:xfrm>
        </p:grpSpPr>
        <p:grpSp>
          <p:nvGrpSpPr>
            <p:cNvPr id="81" name="Group 80"/>
            <p:cNvGrpSpPr/>
            <p:nvPr/>
          </p:nvGrpSpPr>
          <p:grpSpPr>
            <a:xfrm>
              <a:off x="2000251" y="3200400"/>
              <a:ext cx="7143749" cy="3657600"/>
              <a:chOff x="2000251" y="3200400"/>
              <a:chExt cx="7143749" cy="3657600"/>
            </a:xfrm>
          </p:grpSpPr>
          <p:pic>
            <p:nvPicPr>
              <p:cNvPr id="77" name="Picture 76" descr="tf2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000251" y="4106334"/>
                <a:ext cx="7143749" cy="2751666"/>
              </a:xfrm>
              <a:prstGeom prst="rect">
                <a:avLst/>
              </a:prstGeom>
            </p:spPr>
          </p:pic>
          <p:cxnSp>
            <p:nvCxnSpPr>
              <p:cNvPr id="78" name="Straight Arrow Connector 77"/>
              <p:cNvCxnSpPr/>
              <p:nvPr/>
            </p:nvCxnSpPr>
            <p:spPr>
              <a:xfrm flipH="1">
                <a:off x="6781800" y="3200400"/>
                <a:ext cx="533400" cy="990600"/>
              </a:xfrm>
              <a:prstGeom prst="straightConnector1">
                <a:avLst/>
              </a:prstGeom>
              <a:ln w="38100"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2743200" y="4306669"/>
              <a:ext cx="25581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Fraction of final forecast </a:t>
              </a:r>
            </a:p>
            <a:p>
              <a:pPr algn="ctr"/>
              <a:r>
                <a:rPr lang="en-US" b="1" dirty="0" smtClean="0"/>
                <a:t>error explained by EOFs</a:t>
              </a:r>
              <a:endParaRPr lang="en-US" b="1" dirty="0"/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day_case_n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5"/>
            <a:ext cx="9144000" cy="6852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725269"/>
            <a:ext cx="2949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30 day forecasts, </a:t>
            </a:r>
            <a:r>
              <a:rPr lang="en-US" b="1" dirty="0" err="1" smtClean="0"/>
              <a:t>ds</a:t>
            </a:r>
            <a:r>
              <a:rPr lang="en-US" b="1" dirty="0" smtClean="0"/>
              <a:t>=6</a:t>
            </a:r>
          </a:p>
          <a:p>
            <a:pPr algn="ctr"/>
            <a:r>
              <a:rPr lang="en-US" b="1" dirty="0" smtClean="0"/>
              <a:t>2 outer-loops, 15 inner-loops</a:t>
            </a:r>
            <a:endParaRPr lang="en-US" b="1" dirty="0"/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27400"/>
            <a:ext cx="8060953" cy="2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219200" y="59436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09800" y="5791200"/>
            <a:ext cx="214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% explained by HSVs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0" y="6336268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9800" y="6183868"/>
            <a:ext cx="213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% explained by EOFs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0" y="59436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5791200"/>
            <a:ext cx="179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(Total EOF </a:t>
            </a:r>
            <a:r>
              <a:rPr lang="en-US" b="1" dirty="0" err="1" smtClean="0"/>
              <a:t>var</a:t>
            </a:r>
            <a:r>
              <a:rPr lang="en-US" b="1" dirty="0" smtClean="0"/>
              <a:t>)</a:t>
            </a:r>
            <a:r>
              <a:rPr lang="en-US" b="1" baseline="30000" dirty="0" smtClean="0"/>
              <a:t>1/2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0" y="6336268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6183868"/>
            <a:ext cx="150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(True error)</a:t>
            </a:r>
            <a:r>
              <a:rPr lang="en-US" b="1" baseline="30000" dirty="0" smtClean="0"/>
              <a:t>1/2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5334000" y="2590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8" y="2286000"/>
            <a:ext cx="168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Good TL approx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day_c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5"/>
            <a:ext cx="9144000" cy="6852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5105400"/>
            <a:ext cx="172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 day forecasts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488" y="2514600"/>
            <a:ext cx="7435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Can we predict the forecast error?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nel_dxdy6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0" y="304800"/>
            <a:ext cx="10647265" cy="6019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39000" y="5311914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log</a:t>
            </a:r>
            <a:r>
              <a:rPr lang="en-US" sz="4000" b="1" baseline="-25000" dirty="0" smtClean="0"/>
              <a:t>10</a:t>
            </a:r>
            <a:r>
              <a:rPr lang="en-US" sz="4000" b="1" dirty="0" smtClean="0"/>
              <a:t> </a:t>
            </a:r>
            <a:r>
              <a:rPr lang="en-US" sz="4000" b="1" dirty="0" smtClean="0">
                <a:latin typeface="Symbol" pitchFamily="18" charset="2"/>
              </a:rPr>
              <a:t>l</a:t>
            </a:r>
            <a:endParaRPr lang="en-US" sz="4000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723900" y="3212813"/>
            <a:ext cx="24384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Eigenvalue</a:t>
            </a:r>
            <a:r>
              <a:rPr lang="en-US" sz="3200" b="1" dirty="0" smtClean="0"/>
              <a:t> #</a:t>
            </a:r>
            <a:endParaRPr lang="en-US" sz="32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24000" y="1600200"/>
            <a:ext cx="5181600" cy="914400"/>
            <a:chOff x="1600200" y="3733800"/>
            <a:chExt cx="5181600" cy="914400"/>
          </a:xfrm>
        </p:grpSpPr>
        <p:sp>
          <p:nvSpPr>
            <p:cNvPr id="35" name="Oval 34"/>
            <p:cNvSpPr/>
            <p:nvPr/>
          </p:nvSpPr>
          <p:spPr>
            <a:xfrm>
              <a:off x="1600200" y="3733800"/>
              <a:ext cx="2286000" cy="914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495800" y="4114800"/>
              <a:ext cx="22860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52600" y="2590800"/>
            <a:ext cx="4114800" cy="2514600"/>
            <a:chOff x="1752600" y="2590800"/>
            <a:chExt cx="4114800" cy="2514600"/>
          </a:xfrm>
        </p:grpSpPr>
        <p:sp>
          <p:nvSpPr>
            <p:cNvPr id="39" name="Up-Down Arrow 38"/>
            <p:cNvSpPr/>
            <p:nvPr/>
          </p:nvSpPr>
          <p:spPr>
            <a:xfrm>
              <a:off x="1752600" y="2590800"/>
              <a:ext cx="381000" cy="2514600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Up-Down Arrow 39"/>
            <p:cNvSpPr/>
            <p:nvPr/>
          </p:nvSpPr>
          <p:spPr>
            <a:xfrm>
              <a:off x="5486400" y="3733800"/>
              <a:ext cx="381000" cy="1371600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392154" y="1528762"/>
            <a:ext cx="6922323" cy="5024438"/>
            <a:chOff x="1392154" y="1528762"/>
            <a:chExt cx="6922323" cy="5024438"/>
          </a:xfrm>
        </p:grpSpPr>
        <p:grpSp>
          <p:nvGrpSpPr>
            <p:cNvPr id="29" name="Group 28"/>
            <p:cNvGrpSpPr/>
            <p:nvPr/>
          </p:nvGrpSpPr>
          <p:grpSpPr>
            <a:xfrm>
              <a:off x="3124200" y="1528762"/>
              <a:ext cx="5190277" cy="1824038"/>
              <a:chOff x="3124200" y="1528762"/>
              <a:chExt cx="5190277" cy="1824038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124200" y="1528762"/>
                <a:ext cx="2895600" cy="1824038"/>
                <a:chOff x="3124200" y="1528762"/>
                <a:chExt cx="2895600" cy="1824038"/>
              </a:xfrm>
            </p:grpSpPr>
            <p:sp>
              <p:nvSpPr>
                <p:cNvPr id="33" name="Freeform 32"/>
                <p:cNvSpPr/>
                <p:nvPr/>
              </p:nvSpPr>
              <p:spPr>
                <a:xfrm>
                  <a:off x="3200400" y="1841500"/>
                  <a:ext cx="2819400" cy="1371600"/>
                </a:xfrm>
                <a:custGeom>
                  <a:avLst/>
                  <a:gdLst>
                    <a:gd name="connsiteX0" fmla="*/ 0 w 2854037"/>
                    <a:gd name="connsiteY0" fmla="*/ 1147619 h 1147619"/>
                    <a:gd name="connsiteX1" fmla="*/ 318655 w 2854037"/>
                    <a:gd name="connsiteY1" fmla="*/ 828964 h 1147619"/>
                    <a:gd name="connsiteX2" fmla="*/ 692728 w 2854037"/>
                    <a:gd name="connsiteY2" fmla="*/ 759691 h 1147619"/>
                    <a:gd name="connsiteX3" fmla="*/ 969819 w 2854037"/>
                    <a:gd name="connsiteY3" fmla="*/ 759691 h 1147619"/>
                    <a:gd name="connsiteX4" fmla="*/ 1537855 w 2854037"/>
                    <a:gd name="connsiteY4" fmla="*/ 704273 h 1147619"/>
                    <a:gd name="connsiteX5" fmla="*/ 1690255 w 2854037"/>
                    <a:gd name="connsiteY5" fmla="*/ 635000 h 1147619"/>
                    <a:gd name="connsiteX6" fmla="*/ 1981200 w 2854037"/>
                    <a:gd name="connsiteY6" fmla="*/ 330200 h 1147619"/>
                    <a:gd name="connsiteX7" fmla="*/ 2092037 w 2854037"/>
                    <a:gd name="connsiteY7" fmla="*/ 177800 h 1147619"/>
                    <a:gd name="connsiteX8" fmla="*/ 2202873 w 2854037"/>
                    <a:gd name="connsiteY8" fmla="*/ 163946 h 1147619"/>
                    <a:gd name="connsiteX9" fmla="*/ 2604655 w 2854037"/>
                    <a:gd name="connsiteY9" fmla="*/ 25400 h 1147619"/>
                    <a:gd name="connsiteX10" fmla="*/ 2757055 w 2854037"/>
                    <a:gd name="connsiteY10" fmla="*/ 11546 h 1147619"/>
                    <a:gd name="connsiteX11" fmla="*/ 2812473 w 2854037"/>
                    <a:gd name="connsiteY11" fmla="*/ 11546 h 1147619"/>
                    <a:gd name="connsiteX12" fmla="*/ 2854037 w 2854037"/>
                    <a:gd name="connsiteY12" fmla="*/ 11546 h 1147619"/>
                    <a:gd name="connsiteX0" fmla="*/ 0 w 2854037"/>
                    <a:gd name="connsiteY0" fmla="*/ 1147619 h 1147619"/>
                    <a:gd name="connsiteX1" fmla="*/ 318655 w 2854037"/>
                    <a:gd name="connsiteY1" fmla="*/ 828964 h 1147619"/>
                    <a:gd name="connsiteX2" fmla="*/ 692728 w 2854037"/>
                    <a:gd name="connsiteY2" fmla="*/ 759691 h 1147619"/>
                    <a:gd name="connsiteX3" fmla="*/ 969819 w 2854037"/>
                    <a:gd name="connsiteY3" fmla="*/ 759691 h 1147619"/>
                    <a:gd name="connsiteX4" fmla="*/ 1537855 w 2854037"/>
                    <a:gd name="connsiteY4" fmla="*/ 704273 h 1147619"/>
                    <a:gd name="connsiteX5" fmla="*/ 1690255 w 2854037"/>
                    <a:gd name="connsiteY5" fmla="*/ 635000 h 1147619"/>
                    <a:gd name="connsiteX6" fmla="*/ 1905000 w 2854037"/>
                    <a:gd name="connsiteY6" fmla="*/ 457200 h 1147619"/>
                    <a:gd name="connsiteX7" fmla="*/ 2092037 w 2854037"/>
                    <a:gd name="connsiteY7" fmla="*/ 177800 h 1147619"/>
                    <a:gd name="connsiteX8" fmla="*/ 2202873 w 2854037"/>
                    <a:gd name="connsiteY8" fmla="*/ 163946 h 1147619"/>
                    <a:gd name="connsiteX9" fmla="*/ 2604655 w 2854037"/>
                    <a:gd name="connsiteY9" fmla="*/ 25400 h 1147619"/>
                    <a:gd name="connsiteX10" fmla="*/ 2757055 w 2854037"/>
                    <a:gd name="connsiteY10" fmla="*/ 11546 h 1147619"/>
                    <a:gd name="connsiteX11" fmla="*/ 2812473 w 2854037"/>
                    <a:gd name="connsiteY11" fmla="*/ 11546 h 1147619"/>
                    <a:gd name="connsiteX12" fmla="*/ 2854037 w 2854037"/>
                    <a:gd name="connsiteY12" fmla="*/ 11546 h 1147619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092037 w 2854037"/>
                    <a:gd name="connsiteY7" fmla="*/ 1758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12473 w 2854037"/>
                    <a:gd name="connsiteY11" fmla="*/ 9622 h 1145695"/>
                    <a:gd name="connsiteX12" fmla="*/ 2854037 w 2854037"/>
                    <a:gd name="connsiteY12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12473 w 2854037"/>
                    <a:gd name="connsiteY11" fmla="*/ 9622 h 1145695"/>
                    <a:gd name="connsiteX12" fmla="*/ 2854037 w 2854037"/>
                    <a:gd name="connsiteY12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54037 w 2854037"/>
                    <a:gd name="connsiteY11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854037 w 2854037"/>
                    <a:gd name="connsiteY10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371600 w 2854037"/>
                    <a:gd name="connsiteY4" fmla="*/ 760076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854037 w 2854037"/>
                    <a:gd name="connsiteY10" fmla="*/ 9622 h 1145695"/>
                    <a:gd name="connsiteX0" fmla="*/ 0 w 2854037"/>
                    <a:gd name="connsiteY0" fmla="*/ 1136073 h 1136073"/>
                    <a:gd name="connsiteX1" fmla="*/ 318655 w 2854037"/>
                    <a:gd name="connsiteY1" fmla="*/ 817418 h 1136073"/>
                    <a:gd name="connsiteX2" fmla="*/ 692728 w 2854037"/>
                    <a:gd name="connsiteY2" fmla="*/ 748145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692728 w 2854037"/>
                    <a:gd name="connsiteY2" fmla="*/ 748145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297873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297873 h 1136073"/>
                    <a:gd name="connsiteX7" fmla="*/ 2133600 w 2854037"/>
                    <a:gd name="connsiteY7" fmla="*/ 69273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304636 h 1304636"/>
                    <a:gd name="connsiteX1" fmla="*/ 457200 w 2854037"/>
                    <a:gd name="connsiteY1" fmla="*/ 1076036 h 1304636"/>
                    <a:gd name="connsiteX2" fmla="*/ 762000 w 2854037"/>
                    <a:gd name="connsiteY2" fmla="*/ 1076036 h 1304636"/>
                    <a:gd name="connsiteX3" fmla="*/ 1066800 w 2854037"/>
                    <a:gd name="connsiteY3" fmla="*/ 1076036 h 1304636"/>
                    <a:gd name="connsiteX4" fmla="*/ 1447800 w 2854037"/>
                    <a:gd name="connsiteY4" fmla="*/ 999836 h 1304636"/>
                    <a:gd name="connsiteX5" fmla="*/ 1676400 w 2854037"/>
                    <a:gd name="connsiteY5" fmla="*/ 695036 h 1304636"/>
                    <a:gd name="connsiteX6" fmla="*/ 1905000 w 2854037"/>
                    <a:gd name="connsiteY6" fmla="*/ 466436 h 1304636"/>
                    <a:gd name="connsiteX7" fmla="*/ 2133600 w 2854037"/>
                    <a:gd name="connsiteY7" fmla="*/ 237836 h 1304636"/>
                    <a:gd name="connsiteX8" fmla="*/ 2362200 w 2854037"/>
                    <a:gd name="connsiteY8" fmla="*/ 9236 h 1304636"/>
                    <a:gd name="connsiteX9" fmla="*/ 2604655 w 2854037"/>
                    <a:gd name="connsiteY9" fmla="*/ 182417 h 1304636"/>
                    <a:gd name="connsiteX10" fmla="*/ 2854037 w 2854037"/>
                    <a:gd name="connsiteY10" fmla="*/ 168563 h 1304636"/>
                    <a:gd name="connsiteX0" fmla="*/ 0 w 2854037"/>
                    <a:gd name="connsiteY0" fmla="*/ 1333500 h 1333500"/>
                    <a:gd name="connsiteX1" fmla="*/ 457200 w 2854037"/>
                    <a:gd name="connsiteY1" fmla="*/ 1104900 h 1333500"/>
                    <a:gd name="connsiteX2" fmla="*/ 762000 w 2854037"/>
                    <a:gd name="connsiteY2" fmla="*/ 1104900 h 1333500"/>
                    <a:gd name="connsiteX3" fmla="*/ 1066800 w 2854037"/>
                    <a:gd name="connsiteY3" fmla="*/ 1104900 h 1333500"/>
                    <a:gd name="connsiteX4" fmla="*/ 1447800 w 2854037"/>
                    <a:gd name="connsiteY4" fmla="*/ 1028700 h 1333500"/>
                    <a:gd name="connsiteX5" fmla="*/ 1676400 w 2854037"/>
                    <a:gd name="connsiteY5" fmla="*/ 723900 h 1333500"/>
                    <a:gd name="connsiteX6" fmla="*/ 1905000 w 2854037"/>
                    <a:gd name="connsiteY6" fmla="*/ 495300 h 1333500"/>
                    <a:gd name="connsiteX7" fmla="*/ 2133600 w 2854037"/>
                    <a:gd name="connsiteY7" fmla="*/ 266700 h 1333500"/>
                    <a:gd name="connsiteX8" fmla="*/ 2362200 w 2854037"/>
                    <a:gd name="connsiteY8" fmla="*/ 38100 h 1333500"/>
                    <a:gd name="connsiteX9" fmla="*/ 2667000 w 2854037"/>
                    <a:gd name="connsiteY9" fmla="*/ 38100 h 1333500"/>
                    <a:gd name="connsiteX10" fmla="*/ 2854037 w 2854037"/>
                    <a:gd name="connsiteY10" fmla="*/ 197427 h 13335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10668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9906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9906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84300 h 1384300"/>
                    <a:gd name="connsiteX1" fmla="*/ 457200 w 2819400"/>
                    <a:gd name="connsiteY1" fmla="*/ 1155700 h 1384300"/>
                    <a:gd name="connsiteX2" fmla="*/ 762000 w 2819400"/>
                    <a:gd name="connsiteY2" fmla="*/ 1155700 h 1384300"/>
                    <a:gd name="connsiteX3" fmla="*/ 1066800 w 2819400"/>
                    <a:gd name="connsiteY3" fmla="*/ 1155700 h 1384300"/>
                    <a:gd name="connsiteX4" fmla="*/ 1447800 w 2819400"/>
                    <a:gd name="connsiteY4" fmla="*/ 1003300 h 1384300"/>
                    <a:gd name="connsiteX5" fmla="*/ 1676400 w 2819400"/>
                    <a:gd name="connsiteY5" fmla="*/ 774700 h 1384300"/>
                    <a:gd name="connsiteX6" fmla="*/ 1905000 w 2819400"/>
                    <a:gd name="connsiteY6" fmla="*/ 5461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155700 h 1384300"/>
                    <a:gd name="connsiteX2" fmla="*/ 762000 w 2819400"/>
                    <a:gd name="connsiteY2" fmla="*/ 1155700 h 1384300"/>
                    <a:gd name="connsiteX3" fmla="*/ 1066800 w 2819400"/>
                    <a:gd name="connsiteY3" fmla="*/ 1155700 h 1384300"/>
                    <a:gd name="connsiteX4" fmla="*/ 1524000 w 2819400"/>
                    <a:gd name="connsiteY4" fmla="*/ 1143000 h 1384300"/>
                    <a:gd name="connsiteX5" fmla="*/ 1676400 w 2819400"/>
                    <a:gd name="connsiteY5" fmla="*/ 774700 h 1384300"/>
                    <a:gd name="connsiteX6" fmla="*/ 1905000 w 2819400"/>
                    <a:gd name="connsiteY6" fmla="*/ 5461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155700 h 1384300"/>
                    <a:gd name="connsiteX2" fmla="*/ 762000 w 2819400"/>
                    <a:gd name="connsiteY2" fmla="*/ 1155700 h 1384300"/>
                    <a:gd name="connsiteX3" fmla="*/ 1066800 w 2819400"/>
                    <a:gd name="connsiteY3" fmla="*/ 1155700 h 1384300"/>
                    <a:gd name="connsiteX4" fmla="*/ 1524000 w 2819400"/>
                    <a:gd name="connsiteY4" fmla="*/ 1143000 h 1384300"/>
                    <a:gd name="connsiteX5" fmla="*/ 1905000 w 2819400"/>
                    <a:gd name="connsiteY5" fmla="*/ 990600 h 1384300"/>
                    <a:gd name="connsiteX6" fmla="*/ 1905000 w 2819400"/>
                    <a:gd name="connsiteY6" fmla="*/ 5461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155700 h 1384300"/>
                    <a:gd name="connsiteX2" fmla="*/ 762000 w 2819400"/>
                    <a:gd name="connsiteY2" fmla="*/ 1155700 h 1384300"/>
                    <a:gd name="connsiteX3" fmla="*/ 1066800 w 2819400"/>
                    <a:gd name="connsiteY3" fmla="*/ 1155700 h 1384300"/>
                    <a:gd name="connsiteX4" fmla="*/ 1524000 w 2819400"/>
                    <a:gd name="connsiteY4" fmla="*/ 1143000 h 1384300"/>
                    <a:gd name="connsiteX5" fmla="*/ 1905000 w 2819400"/>
                    <a:gd name="connsiteY5" fmla="*/ 990600 h 1384300"/>
                    <a:gd name="connsiteX6" fmla="*/ 2133600 w 2819400"/>
                    <a:gd name="connsiteY6" fmla="*/ 7620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155700 h 1384300"/>
                    <a:gd name="connsiteX2" fmla="*/ 762000 w 2819400"/>
                    <a:gd name="connsiteY2" fmla="*/ 1155700 h 1384300"/>
                    <a:gd name="connsiteX3" fmla="*/ 1066800 w 2819400"/>
                    <a:gd name="connsiteY3" fmla="*/ 1155700 h 1384300"/>
                    <a:gd name="connsiteX4" fmla="*/ 1524000 w 2819400"/>
                    <a:gd name="connsiteY4" fmla="*/ 1143000 h 1384300"/>
                    <a:gd name="connsiteX5" fmla="*/ 1905000 w 2819400"/>
                    <a:gd name="connsiteY5" fmla="*/ 990600 h 1384300"/>
                    <a:gd name="connsiteX6" fmla="*/ 2133600 w 2819400"/>
                    <a:gd name="connsiteY6" fmla="*/ 762000 h 1384300"/>
                    <a:gd name="connsiteX7" fmla="*/ 2286000 w 2819400"/>
                    <a:gd name="connsiteY7" fmla="*/ 5334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445683 h 1445683"/>
                    <a:gd name="connsiteX1" fmla="*/ 457200 w 2819400"/>
                    <a:gd name="connsiteY1" fmla="*/ 1217083 h 1445683"/>
                    <a:gd name="connsiteX2" fmla="*/ 762000 w 2819400"/>
                    <a:gd name="connsiteY2" fmla="*/ 1217083 h 1445683"/>
                    <a:gd name="connsiteX3" fmla="*/ 1066800 w 2819400"/>
                    <a:gd name="connsiteY3" fmla="*/ 1217083 h 1445683"/>
                    <a:gd name="connsiteX4" fmla="*/ 1524000 w 2819400"/>
                    <a:gd name="connsiteY4" fmla="*/ 1204383 h 1445683"/>
                    <a:gd name="connsiteX5" fmla="*/ 1905000 w 2819400"/>
                    <a:gd name="connsiteY5" fmla="*/ 1051983 h 1445683"/>
                    <a:gd name="connsiteX6" fmla="*/ 2133600 w 2819400"/>
                    <a:gd name="connsiteY6" fmla="*/ 823383 h 1445683"/>
                    <a:gd name="connsiteX7" fmla="*/ 2286000 w 2819400"/>
                    <a:gd name="connsiteY7" fmla="*/ 594783 h 1445683"/>
                    <a:gd name="connsiteX8" fmla="*/ 2438400 w 2819400"/>
                    <a:gd name="connsiteY8" fmla="*/ 518583 h 1445683"/>
                    <a:gd name="connsiteX9" fmla="*/ 2590800 w 2819400"/>
                    <a:gd name="connsiteY9" fmla="*/ 74083 h 1445683"/>
                    <a:gd name="connsiteX10" fmla="*/ 2819400 w 2819400"/>
                    <a:gd name="connsiteY10" fmla="*/ 74083 h 1445683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524000 w 2819400"/>
                    <a:gd name="connsiteY4" fmla="*/ 1130300 h 1371600"/>
                    <a:gd name="connsiteX5" fmla="*/ 1905000 w 2819400"/>
                    <a:gd name="connsiteY5" fmla="*/ 977900 h 1371600"/>
                    <a:gd name="connsiteX6" fmla="*/ 2133600 w 2819400"/>
                    <a:gd name="connsiteY6" fmla="*/ 749300 h 1371600"/>
                    <a:gd name="connsiteX7" fmla="*/ 2286000 w 2819400"/>
                    <a:gd name="connsiteY7" fmla="*/ 520700 h 1371600"/>
                    <a:gd name="connsiteX8" fmla="*/ 2438400 w 2819400"/>
                    <a:gd name="connsiteY8" fmla="*/ 444500 h 1371600"/>
                    <a:gd name="connsiteX9" fmla="*/ 2667000 w 2819400"/>
                    <a:gd name="connsiteY9" fmla="*/ 292101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524000 w 2819400"/>
                    <a:gd name="connsiteY4" fmla="*/ 1130300 h 1371600"/>
                    <a:gd name="connsiteX5" fmla="*/ 1905000 w 2819400"/>
                    <a:gd name="connsiteY5" fmla="*/ 977900 h 1371600"/>
                    <a:gd name="connsiteX6" fmla="*/ 2133600 w 2819400"/>
                    <a:gd name="connsiteY6" fmla="*/ 749300 h 1371600"/>
                    <a:gd name="connsiteX7" fmla="*/ 2286000 w 2819400"/>
                    <a:gd name="connsiteY7" fmla="*/ 596900 h 1371600"/>
                    <a:gd name="connsiteX8" fmla="*/ 2438400 w 2819400"/>
                    <a:gd name="connsiteY8" fmla="*/ 444500 h 1371600"/>
                    <a:gd name="connsiteX9" fmla="*/ 2667000 w 2819400"/>
                    <a:gd name="connsiteY9" fmla="*/ 292101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524000 w 2819400"/>
                    <a:gd name="connsiteY4" fmla="*/ 1130300 h 1371600"/>
                    <a:gd name="connsiteX5" fmla="*/ 1905000 w 2819400"/>
                    <a:gd name="connsiteY5" fmla="*/ 977900 h 1371600"/>
                    <a:gd name="connsiteX6" fmla="*/ 2133600 w 2819400"/>
                    <a:gd name="connsiteY6" fmla="*/ 749300 h 1371600"/>
                    <a:gd name="connsiteX7" fmla="*/ 2286000 w 2819400"/>
                    <a:gd name="connsiteY7" fmla="*/ 596900 h 1371600"/>
                    <a:gd name="connsiteX8" fmla="*/ 2438400 w 2819400"/>
                    <a:gd name="connsiteY8" fmla="*/ 520700 h 1371600"/>
                    <a:gd name="connsiteX9" fmla="*/ 2667000 w 2819400"/>
                    <a:gd name="connsiteY9" fmla="*/ 292101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524000 w 2819400"/>
                    <a:gd name="connsiteY4" fmla="*/ 1130300 h 1371600"/>
                    <a:gd name="connsiteX5" fmla="*/ 1905000 w 2819400"/>
                    <a:gd name="connsiteY5" fmla="*/ 977900 h 1371600"/>
                    <a:gd name="connsiteX6" fmla="*/ 2133600 w 2819400"/>
                    <a:gd name="connsiteY6" fmla="*/ 749300 h 1371600"/>
                    <a:gd name="connsiteX7" fmla="*/ 2438400 w 2819400"/>
                    <a:gd name="connsiteY7" fmla="*/ 520700 h 1371600"/>
                    <a:gd name="connsiteX8" fmla="*/ 2667000 w 2819400"/>
                    <a:gd name="connsiteY8" fmla="*/ 292101 h 1371600"/>
                    <a:gd name="connsiteX9" fmla="*/ 2819400 w 2819400"/>
                    <a:gd name="connsiteY9" fmla="*/ 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9400" h="1371600">
                      <a:moveTo>
                        <a:pt x="0" y="1371600"/>
                      </a:moveTo>
                      <a:cubicBezTo>
                        <a:pt x="101600" y="1244600"/>
                        <a:pt x="330200" y="1181100"/>
                        <a:pt x="457200" y="1143000"/>
                      </a:cubicBezTo>
                      <a:cubicBezTo>
                        <a:pt x="584200" y="1104900"/>
                        <a:pt x="660400" y="1143000"/>
                        <a:pt x="762000" y="1143000"/>
                      </a:cubicBezTo>
                      <a:cubicBezTo>
                        <a:pt x="863600" y="1143000"/>
                        <a:pt x="939800" y="1145117"/>
                        <a:pt x="1066800" y="1143000"/>
                      </a:cubicBezTo>
                      <a:cubicBezTo>
                        <a:pt x="1193800" y="1140883"/>
                        <a:pt x="1384300" y="1157817"/>
                        <a:pt x="1524000" y="1130300"/>
                      </a:cubicBezTo>
                      <a:cubicBezTo>
                        <a:pt x="1663700" y="1102783"/>
                        <a:pt x="1803400" y="1041400"/>
                        <a:pt x="1905000" y="977900"/>
                      </a:cubicBezTo>
                      <a:cubicBezTo>
                        <a:pt x="2006600" y="914400"/>
                        <a:pt x="2070100" y="812800"/>
                        <a:pt x="2133600" y="749300"/>
                      </a:cubicBezTo>
                      <a:cubicBezTo>
                        <a:pt x="2222500" y="673100"/>
                        <a:pt x="2349500" y="596900"/>
                        <a:pt x="2438400" y="520700"/>
                      </a:cubicBezTo>
                      <a:cubicBezTo>
                        <a:pt x="2527300" y="444500"/>
                        <a:pt x="2603500" y="378884"/>
                        <a:pt x="2667000" y="292101"/>
                      </a:cubicBezTo>
                      <a:cubicBezTo>
                        <a:pt x="2730500" y="205318"/>
                        <a:pt x="2767446" y="2886"/>
                        <a:pt x="2819400" y="0"/>
                      </a:cubicBezTo>
                    </a:path>
                  </a:pathLst>
                </a:cu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3200400" y="1528762"/>
                  <a:ext cx="2819400" cy="1384300"/>
                </a:xfrm>
                <a:custGeom>
                  <a:avLst/>
                  <a:gdLst>
                    <a:gd name="connsiteX0" fmla="*/ 0 w 2854037"/>
                    <a:gd name="connsiteY0" fmla="*/ 1147619 h 1147619"/>
                    <a:gd name="connsiteX1" fmla="*/ 318655 w 2854037"/>
                    <a:gd name="connsiteY1" fmla="*/ 828964 h 1147619"/>
                    <a:gd name="connsiteX2" fmla="*/ 692728 w 2854037"/>
                    <a:gd name="connsiteY2" fmla="*/ 759691 h 1147619"/>
                    <a:gd name="connsiteX3" fmla="*/ 969819 w 2854037"/>
                    <a:gd name="connsiteY3" fmla="*/ 759691 h 1147619"/>
                    <a:gd name="connsiteX4" fmla="*/ 1537855 w 2854037"/>
                    <a:gd name="connsiteY4" fmla="*/ 704273 h 1147619"/>
                    <a:gd name="connsiteX5" fmla="*/ 1690255 w 2854037"/>
                    <a:gd name="connsiteY5" fmla="*/ 635000 h 1147619"/>
                    <a:gd name="connsiteX6" fmla="*/ 1981200 w 2854037"/>
                    <a:gd name="connsiteY6" fmla="*/ 330200 h 1147619"/>
                    <a:gd name="connsiteX7" fmla="*/ 2092037 w 2854037"/>
                    <a:gd name="connsiteY7" fmla="*/ 177800 h 1147619"/>
                    <a:gd name="connsiteX8" fmla="*/ 2202873 w 2854037"/>
                    <a:gd name="connsiteY8" fmla="*/ 163946 h 1147619"/>
                    <a:gd name="connsiteX9" fmla="*/ 2604655 w 2854037"/>
                    <a:gd name="connsiteY9" fmla="*/ 25400 h 1147619"/>
                    <a:gd name="connsiteX10" fmla="*/ 2757055 w 2854037"/>
                    <a:gd name="connsiteY10" fmla="*/ 11546 h 1147619"/>
                    <a:gd name="connsiteX11" fmla="*/ 2812473 w 2854037"/>
                    <a:gd name="connsiteY11" fmla="*/ 11546 h 1147619"/>
                    <a:gd name="connsiteX12" fmla="*/ 2854037 w 2854037"/>
                    <a:gd name="connsiteY12" fmla="*/ 11546 h 1147619"/>
                    <a:gd name="connsiteX0" fmla="*/ 0 w 2854037"/>
                    <a:gd name="connsiteY0" fmla="*/ 1147619 h 1147619"/>
                    <a:gd name="connsiteX1" fmla="*/ 318655 w 2854037"/>
                    <a:gd name="connsiteY1" fmla="*/ 828964 h 1147619"/>
                    <a:gd name="connsiteX2" fmla="*/ 692728 w 2854037"/>
                    <a:gd name="connsiteY2" fmla="*/ 759691 h 1147619"/>
                    <a:gd name="connsiteX3" fmla="*/ 969819 w 2854037"/>
                    <a:gd name="connsiteY3" fmla="*/ 759691 h 1147619"/>
                    <a:gd name="connsiteX4" fmla="*/ 1537855 w 2854037"/>
                    <a:gd name="connsiteY4" fmla="*/ 704273 h 1147619"/>
                    <a:gd name="connsiteX5" fmla="*/ 1690255 w 2854037"/>
                    <a:gd name="connsiteY5" fmla="*/ 635000 h 1147619"/>
                    <a:gd name="connsiteX6" fmla="*/ 1905000 w 2854037"/>
                    <a:gd name="connsiteY6" fmla="*/ 457200 h 1147619"/>
                    <a:gd name="connsiteX7" fmla="*/ 2092037 w 2854037"/>
                    <a:gd name="connsiteY7" fmla="*/ 177800 h 1147619"/>
                    <a:gd name="connsiteX8" fmla="*/ 2202873 w 2854037"/>
                    <a:gd name="connsiteY8" fmla="*/ 163946 h 1147619"/>
                    <a:gd name="connsiteX9" fmla="*/ 2604655 w 2854037"/>
                    <a:gd name="connsiteY9" fmla="*/ 25400 h 1147619"/>
                    <a:gd name="connsiteX10" fmla="*/ 2757055 w 2854037"/>
                    <a:gd name="connsiteY10" fmla="*/ 11546 h 1147619"/>
                    <a:gd name="connsiteX11" fmla="*/ 2812473 w 2854037"/>
                    <a:gd name="connsiteY11" fmla="*/ 11546 h 1147619"/>
                    <a:gd name="connsiteX12" fmla="*/ 2854037 w 2854037"/>
                    <a:gd name="connsiteY12" fmla="*/ 11546 h 1147619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092037 w 2854037"/>
                    <a:gd name="connsiteY7" fmla="*/ 1758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12473 w 2854037"/>
                    <a:gd name="connsiteY11" fmla="*/ 9622 h 1145695"/>
                    <a:gd name="connsiteX12" fmla="*/ 2854037 w 2854037"/>
                    <a:gd name="connsiteY12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12473 w 2854037"/>
                    <a:gd name="connsiteY11" fmla="*/ 9622 h 1145695"/>
                    <a:gd name="connsiteX12" fmla="*/ 2854037 w 2854037"/>
                    <a:gd name="connsiteY12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54037 w 2854037"/>
                    <a:gd name="connsiteY11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854037 w 2854037"/>
                    <a:gd name="connsiteY10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371600 w 2854037"/>
                    <a:gd name="connsiteY4" fmla="*/ 760076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854037 w 2854037"/>
                    <a:gd name="connsiteY10" fmla="*/ 9622 h 1145695"/>
                    <a:gd name="connsiteX0" fmla="*/ 0 w 2854037"/>
                    <a:gd name="connsiteY0" fmla="*/ 1136073 h 1136073"/>
                    <a:gd name="connsiteX1" fmla="*/ 318655 w 2854037"/>
                    <a:gd name="connsiteY1" fmla="*/ 817418 h 1136073"/>
                    <a:gd name="connsiteX2" fmla="*/ 692728 w 2854037"/>
                    <a:gd name="connsiteY2" fmla="*/ 748145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692728 w 2854037"/>
                    <a:gd name="connsiteY2" fmla="*/ 748145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297873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297873 h 1136073"/>
                    <a:gd name="connsiteX7" fmla="*/ 2133600 w 2854037"/>
                    <a:gd name="connsiteY7" fmla="*/ 69273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304636 h 1304636"/>
                    <a:gd name="connsiteX1" fmla="*/ 457200 w 2854037"/>
                    <a:gd name="connsiteY1" fmla="*/ 1076036 h 1304636"/>
                    <a:gd name="connsiteX2" fmla="*/ 762000 w 2854037"/>
                    <a:gd name="connsiteY2" fmla="*/ 1076036 h 1304636"/>
                    <a:gd name="connsiteX3" fmla="*/ 1066800 w 2854037"/>
                    <a:gd name="connsiteY3" fmla="*/ 1076036 h 1304636"/>
                    <a:gd name="connsiteX4" fmla="*/ 1447800 w 2854037"/>
                    <a:gd name="connsiteY4" fmla="*/ 999836 h 1304636"/>
                    <a:gd name="connsiteX5" fmla="*/ 1676400 w 2854037"/>
                    <a:gd name="connsiteY5" fmla="*/ 695036 h 1304636"/>
                    <a:gd name="connsiteX6" fmla="*/ 1905000 w 2854037"/>
                    <a:gd name="connsiteY6" fmla="*/ 466436 h 1304636"/>
                    <a:gd name="connsiteX7" fmla="*/ 2133600 w 2854037"/>
                    <a:gd name="connsiteY7" fmla="*/ 237836 h 1304636"/>
                    <a:gd name="connsiteX8" fmla="*/ 2362200 w 2854037"/>
                    <a:gd name="connsiteY8" fmla="*/ 9236 h 1304636"/>
                    <a:gd name="connsiteX9" fmla="*/ 2604655 w 2854037"/>
                    <a:gd name="connsiteY9" fmla="*/ 182417 h 1304636"/>
                    <a:gd name="connsiteX10" fmla="*/ 2854037 w 2854037"/>
                    <a:gd name="connsiteY10" fmla="*/ 168563 h 1304636"/>
                    <a:gd name="connsiteX0" fmla="*/ 0 w 2854037"/>
                    <a:gd name="connsiteY0" fmla="*/ 1333500 h 1333500"/>
                    <a:gd name="connsiteX1" fmla="*/ 457200 w 2854037"/>
                    <a:gd name="connsiteY1" fmla="*/ 1104900 h 1333500"/>
                    <a:gd name="connsiteX2" fmla="*/ 762000 w 2854037"/>
                    <a:gd name="connsiteY2" fmla="*/ 1104900 h 1333500"/>
                    <a:gd name="connsiteX3" fmla="*/ 1066800 w 2854037"/>
                    <a:gd name="connsiteY3" fmla="*/ 1104900 h 1333500"/>
                    <a:gd name="connsiteX4" fmla="*/ 1447800 w 2854037"/>
                    <a:gd name="connsiteY4" fmla="*/ 1028700 h 1333500"/>
                    <a:gd name="connsiteX5" fmla="*/ 1676400 w 2854037"/>
                    <a:gd name="connsiteY5" fmla="*/ 723900 h 1333500"/>
                    <a:gd name="connsiteX6" fmla="*/ 1905000 w 2854037"/>
                    <a:gd name="connsiteY6" fmla="*/ 495300 h 1333500"/>
                    <a:gd name="connsiteX7" fmla="*/ 2133600 w 2854037"/>
                    <a:gd name="connsiteY7" fmla="*/ 266700 h 1333500"/>
                    <a:gd name="connsiteX8" fmla="*/ 2362200 w 2854037"/>
                    <a:gd name="connsiteY8" fmla="*/ 38100 h 1333500"/>
                    <a:gd name="connsiteX9" fmla="*/ 2667000 w 2854037"/>
                    <a:gd name="connsiteY9" fmla="*/ 38100 h 1333500"/>
                    <a:gd name="connsiteX10" fmla="*/ 2854037 w 2854037"/>
                    <a:gd name="connsiteY10" fmla="*/ 197427 h 13335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10668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9906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9906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84300 h 1384300"/>
                    <a:gd name="connsiteX1" fmla="*/ 457200 w 2819400"/>
                    <a:gd name="connsiteY1" fmla="*/ 1155700 h 1384300"/>
                    <a:gd name="connsiteX2" fmla="*/ 762000 w 2819400"/>
                    <a:gd name="connsiteY2" fmla="*/ 1155700 h 1384300"/>
                    <a:gd name="connsiteX3" fmla="*/ 1066800 w 2819400"/>
                    <a:gd name="connsiteY3" fmla="*/ 1155700 h 1384300"/>
                    <a:gd name="connsiteX4" fmla="*/ 1447800 w 2819400"/>
                    <a:gd name="connsiteY4" fmla="*/ 1003300 h 1384300"/>
                    <a:gd name="connsiteX5" fmla="*/ 1676400 w 2819400"/>
                    <a:gd name="connsiteY5" fmla="*/ 774700 h 1384300"/>
                    <a:gd name="connsiteX6" fmla="*/ 1905000 w 2819400"/>
                    <a:gd name="connsiteY6" fmla="*/ 5461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9400" h="1384300">
                      <a:moveTo>
                        <a:pt x="0" y="1384300"/>
                      </a:moveTo>
                      <a:cubicBezTo>
                        <a:pt x="101600" y="1257300"/>
                        <a:pt x="330200" y="1193800"/>
                        <a:pt x="457200" y="1155700"/>
                      </a:cubicBezTo>
                      <a:cubicBezTo>
                        <a:pt x="584200" y="1117600"/>
                        <a:pt x="660400" y="1155700"/>
                        <a:pt x="762000" y="1155700"/>
                      </a:cubicBezTo>
                      <a:cubicBezTo>
                        <a:pt x="863600" y="1155700"/>
                        <a:pt x="952500" y="1181100"/>
                        <a:pt x="1066800" y="1155700"/>
                      </a:cubicBezTo>
                      <a:cubicBezTo>
                        <a:pt x="1181100" y="1130300"/>
                        <a:pt x="1346200" y="1066800"/>
                        <a:pt x="1447800" y="1003300"/>
                      </a:cubicBezTo>
                      <a:cubicBezTo>
                        <a:pt x="1549400" y="939800"/>
                        <a:pt x="1600200" y="850900"/>
                        <a:pt x="1676400" y="774700"/>
                      </a:cubicBezTo>
                      <a:lnTo>
                        <a:pt x="1905000" y="546100"/>
                      </a:lnTo>
                      <a:lnTo>
                        <a:pt x="2133600" y="317500"/>
                      </a:lnTo>
                      <a:cubicBezTo>
                        <a:pt x="2209800" y="241300"/>
                        <a:pt x="2286000" y="139700"/>
                        <a:pt x="2362200" y="88900"/>
                      </a:cubicBezTo>
                      <a:cubicBezTo>
                        <a:pt x="2438400" y="38100"/>
                        <a:pt x="2514600" y="25400"/>
                        <a:pt x="2590800" y="12700"/>
                      </a:cubicBezTo>
                      <a:cubicBezTo>
                        <a:pt x="2667000" y="0"/>
                        <a:pt x="2767446" y="15586"/>
                        <a:pt x="2819400" y="12700"/>
                      </a:cubicBezTo>
                    </a:path>
                  </a:pathLst>
                </a:cu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3200400" y="1739900"/>
                  <a:ext cx="2819400" cy="1384300"/>
                </a:xfrm>
                <a:custGeom>
                  <a:avLst/>
                  <a:gdLst>
                    <a:gd name="connsiteX0" fmla="*/ 0 w 2854037"/>
                    <a:gd name="connsiteY0" fmla="*/ 1147619 h 1147619"/>
                    <a:gd name="connsiteX1" fmla="*/ 318655 w 2854037"/>
                    <a:gd name="connsiteY1" fmla="*/ 828964 h 1147619"/>
                    <a:gd name="connsiteX2" fmla="*/ 692728 w 2854037"/>
                    <a:gd name="connsiteY2" fmla="*/ 759691 h 1147619"/>
                    <a:gd name="connsiteX3" fmla="*/ 969819 w 2854037"/>
                    <a:gd name="connsiteY3" fmla="*/ 759691 h 1147619"/>
                    <a:gd name="connsiteX4" fmla="*/ 1537855 w 2854037"/>
                    <a:gd name="connsiteY4" fmla="*/ 704273 h 1147619"/>
                    <a:gd name="connsiteX5" fmla="*/ 1690255 w 2854037"/>
                    <a:gd name="connsiteY5" fmla="*/ 635000 h 1147619"/>
                    <a:gd name="connsiteX6" fmla="*/ 1981200 w 2854037"/>
                    <a:gd name="connsiteY6" fmla="*/ 330200 h 1147619"/>
                    <a:gd name="connsiteX7" fmla="*/ 2092037 w 2854037"/>
                    <a:gd name="connsiteY7" fmla="*/ 177800 h 1147619"/>
                    <a:gd name="connsiteX8" fmla="*/ 2202873 w 2854037"/>
                    <a:gd name="connsiteY8" fmla="*/ 163946 h 1147619"/>
                    <a:gd name="connsiteX9" fmla="*/ 2604655 w 2854037"/>
                    <a:gd name="connsiteY9" fmla="*/ 25400 h 1147619"/>
                    <a:gd name="connsiteX10" fmla="*/ 2757055 w 2854037"/>
                    <a:gd name="connsiteY10" fmla="*/ 11546 h 1147619"/>
                    <a:gd name="connsiteX11" fmla="*/ 2812473 w 2854037"/>
                    <a:gd name="connsiteY11" fmla="*/ 11546 h 1147619"/>
                    <a:gd name="connsiteX12" fmla="*/ 2854037 w 2854037"/>
                    <a:gd name="connsiteY12" fmla="*/ 11546 h 1147619"/>
                    <a:gd name="connsiteX0" fmla="*/ 0 w 2854037"/>
                    <a:gd name="connsiteY0" fmla="*/ 1147619 h 1147619"/>
                    <a:gd name="connsiteX1" fmla="*/ 318655 w 2854037"/>
                    <a:gd name="connsiteY1" fmla="*/ 828964 h 1147619"/>
                    <a:gd name="connsiteX2" fmla="*/ 692728 w 2854037"/>
                    <a:gd name="connsiteY2" fmla="*/ 759691 h 1147619"/>
                    <a:gd name="connsiteX3" fmla="*/ 969819 w 2854037"/>
                    <a:gd name="connsiteY3" fmla="*/ 759691 h 1147619"/>
                    <a:gd name="connsiteX4" fmla="*/ 1537855 w 2854037"/>
                    <a:gd name="connsiteY4" fmla="*/ 704273 h 1147619"/>
                    <a:gd name="connsiteX5" fmla="*/ 1690255 w 2854037"/>
                    <a:gd name="connsiteY5" fmla="*/ 635000 h 1147619"/>
                    <a:gd name="connsiteX6" fmla="*/ 1905000 w 2854037"/>
                    <a:gd name="connsiteY6" fmla="*/ 457200 h 1147619"/>
                    <a:gd name="connsiteX7" fmla="*/ 2092037 w 2854037"/>
                    <a:gd name="connsiteY7" fmla="*/ 177800 h 1147619"/>
                    <a:gd name="connsiteX8" fmla="*/ 2202873 w 2854037"/>
                    <a:gd name="connsiteY8" fmla="*/ 163946 h 1147619"/>
                    <a:gd name="connsiteX9" fmla="*/ 2604655 w 2854037"/>
                    <a:gd name="connsiteY9" fmla="*/ 25400 h 1147619"/>
                    <a:gd name="connsiteX10" fmla="*/ 2757055 w 2854037"/>
                    <a:gd name="connsiteY10" fmla="*/ 11546 h 1147619"/>
                    <a:gd name="connsiteX11" fmla="*/ 2812473 w 2854037"/>
                    <a:gd name="connsiteY11" fmla="*/ 11546 h 1147619"/>
                    <a:gd name="connsiteX12" fmla="*/ 2854037 w 2854037"/>
                    <a:gd name="connsiteY12" fmla="*/ 11546 h 1147619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092037 w 2854037"/>
                    <a:gd name="connsiteY7" fmla="*/ 1758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12473 w 2854037"/>
                    <a:gd name="connsiteY11" fmla="*/ 9622 h 1145695"/>
                    <a:gd name="connsiteX12" fmla="*/ 2854037 w 2854037"/>
                    <a:gd name="connsiteY12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12473 w 2854037"/>
                    <a:gd name="connsiteY11" fmla="*/ 9622 h 1145695"/>
                    <a:gd name="connsiteX12" fmla="*/ 2854037 w 2854037"/>
                    <a:gd name="connsiteY12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54037 w 2854037"/>
                    <a:gd name="connsiteY11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854037 w 2854037"/>
                    <a:gd name="connsiteY10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371600 w 2854037"/>
                    <a:gd name="connsiteY4" fmla="*/ 760076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854037 w 2854037"/>
                    <a:gd name="connsiteY10" fmla="*/ 9622 h 1145695"/>
                    <a:gd name="connsiteX0" fmla="*/ 0 w 2854037"/>
                    <a:gd name="connsiteY0" fmla="*/ 1136073 h 1136073"/>
                    <a:gd name="connsiteX1" fmla="*/ 318655 w 2854037"/>
                    <a:gd name="connsiteY1" fmla="*/ 817418 h 1136073"/>
                    <a:gd name="connsiteX2" fmla="*/ 692728 w 2854037"/>
                    <a:gd name="connsiteY2" fmla="*/ 748145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692728 w 2854037"/>
                    <a:gd name="connsiteY2" fmla="*/ 748145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297873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297873 h 1136073"/>
                    <a:gd name="connsiteX7" fmla="*/ 2133600 w 2854037"/>
                    <a:gd name="connsiteY7" fmla="*/ 69273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304636 h 1304636"/>
                    <a:gd name="connsiteX1" fmla="*/ 457200 w 2854037"/>
                    <a:gd name="connsiteY1" fmla="*/ 1076036 h 1304636"/>
                    <a:gd name="connsiteX2" fmla="*/ 762000 w 2854037"/>
                    <a:gd name="connsiteY2" fmla="*/ 1076036 h 1304636"/>
                    <a:gd name="connsiteX3" fmla="*/ 1066800 w 2854037"/>
                    <a:gd name="connsiteY3" fmla="*/ 1076036 h 1304636"/>
                    <a:gd name="connsiteX4" fmla="*/ 1447800 w 2854037"/>
                    <a:gd name="connsiteY4" fmla="*/ 999836 h 1304636"/>
                    <a:gd name="connsiteX5" fmla="*/ 1676400 w 2854037"/>
                    <a:gd name="connsiteY5" fmla="*/ 695036 h 1304636"/>
                    <a:gd name="connsiteX6" fmla="*/ 1905000 w 2854037"/>
                    <a:gd name="connsiteY6" fmla="*/ 466436 h 1304636"/>
                    <a:gd name="connsiteX7" fmla="*/ 2133600 w 2854037"/>
                    <a:gd name="connsiteY7" fmla="*/ 237836 h 1304636"/>
                    <a:gd name="connsiteX8" fmla="*/ 2362200 w 2854037"/>
                    <a:gd name="connsiteY8" fmla="*/ 9236 h 1304636"/>
                    <a:gd name="connsiteX9" fmla="*/ 2604655 w 2854037"/>
                    <a:gd name="connsiteY9" fmla="*/ 182417 h 1304636"/>
                    <a:gd name="connsiteX10" fmla="*/ 2854037 w 2854037"/>
                    <a:gd name="connsiteY10" fmla="*/ 168563 h 1304636"/>
                    <a:gd name="connsiteX0" fmla="*/ 0 w 2854037"/>
                    <a:gd name="connsiteY0" fmla="*/ 1333500 h 1333500"/>
                    <a:gd name="connsiteX1" fmla="*/ 457200 w 2854037"/>
                    <a:gd name="connsiteY1" fmla="*/ 1104900 h 1333500"/>
                    <a:gd name="connsiteX2" fmla="*/ 762000 w 2854037"/>
                    <a:gd name="connsiteY2" fmla="*/ 1104900 h 1333500"/>
                    <a:gd name="connsiteX3" fmla="*/ 1066800 w 2854037"/>
                    <a:gd name="connsiteY3" fmla="*/ 1104900 h 1333500"/>
                    <a:gd name="connsiteX4" fmla="*/ 1447800 w 2854037"/>
                    <a:gd name="connsiteY4" fmla="*/ 1028700 h 1333500"/>
                    <a:gd name="connsiteX5" fmla="*/ 1676400 w 2854037"/>
                    <a:gd name="connsiteY5" fmla="*/ 723900 h 1333500"/>
                    <a:gd name="connsiteX6" fmla="*/ 1905000 w 2854037"/>
                    <a:gd name="connsiteY6" fmla="*/ 495300 h 1333500"/>
                    <a:gd name="connsiteX7" fmla="*/ 2133600 w 2854037"/>
                    <a:gd name="connsiteY7" fmla="*/ 266700 h 1333500"/>
                    <a:gd name="connsiteX8" fmla="*/ 2362200 w 2854037"/>
                    <a:gd name="connsiteY8" fmla="*/ 38100 h 1333500"/>
                    <a:gd name="connsiteX9" fmla="*/ 2667000 w 2854037"/>
                    <a:gd name="connsiteY9" fmla="*/ 38100 h 1333500"/>
                    <a:gd name="connsiteX10" fmla="*/ 2854037 w 2854037"/>
                    <a:gd name="connsiteY10" fmla="*/ 197427 h 13335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10668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9906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9906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84300 h 1384300"/>
                    <a:gd name="connsiteX1" fmla="*/ 457200 w 2819400"/>
                    <a:gd name="connsiteY1" fmla="*/ 1155700 h 1384300"/>
                    <a:gd name="connsiteX2" fmla="*/ 762000 w 2819400"/>
                    <a:gd name="connsiteY2" fmla="*/ 1155700 h 1384300"/>
                    <a:gd name="connsiteX3" fmla="*/ 1066800 w 2819400"/>
                    <a:gd name="connsiteY3" fmla="*/ 1155700 h 1384300"/>
                    <a:gd name="connsiteX4" fmla="*/ 1447800 w 2819400"/>
                    <a:gd name="connsiteY4" fmla="*/ 1003300 h 1384300"/>
                    <a:gd name="connsiteX5" fmla="*/ 1676400 w 2819400"/>
                    <a:gd name="connsiteY5" fmla="*/ 774700 h 1384300"/>
                    <a:gd name="connsiteX6" fmla="*/ 1905000 w 2819400"/>
                    <a:gd name="connsiteY6" fmla="*/ 5461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9400" h="1384300">
                      <a:moveTo>
                        <a:pt x="0" y="1384300"/>
                      </a:moveTo>
                      <a:cubicBezTo>
                        <a:pt x="101600" y="1257300"/>
                        <a:pt x="330200" y="1193800"/>
                        <a:pt x="457200" y="1155700"/>
                      </a:cubicBezTo>
                      <a:cubicBezTo>
                        <a:pt x="584200" y="1117600"/>
                        <a:pt x="660400" y="1155700"/>
                        <a:pt x="762000" y="1155700"/>
                      </a:cubicBezTo>
                      <a:cubicBezTo>
                        <a:pt x="863600" y="1155700"/>
                        <a:pt x="952500" y="1181100"/>
                        <a:pt x="1066800" y="1155700"/>
                      </a:cubicBezTo>
                      <a:cubicBezTo>
                        <a:pt x="1181100" y="1130300"/>
                        <a:pt x="1346200" y="1066800"/>
                        <a:pt x="1447800" y="1003300"/>
                      </a:cubicBezTo>
                      <a:cubicBezTo>
                        <a:pt x="1549400" y="939800"/>
                        <a:pt x="1600200" y="850900"/>
                        <a:pt x="1676400" y="774700"/>
                      </a:cubicBezTo>
                      <a:lnTo>
                        <a:pt x="1905000" y="546100"/>
                      </a:lnTo>
                      <a:lnTo>
                        <a:pt x="2133600" y="317500"/>
                      </a:lnTo>
                      <a:cubicBezTo>
                        <a:pt x="2209800" y="241300"/>
                        <a:pt x="2286000" y="139700"/>
                        <a:pt x="2362200" y="88900"/>
                      </a:cubicBezTo>
                      <a:cubicBezTo>
                        <a:pt x="2438400" y="38100"/>
                        <a:pt x="2514600" y="25400"/>
                        <a:pt x="2590800" y="12700"/>
                      </a:cubicBezTo>
                      <a:cubicBezTo>
                        <a:pt x="2667000" y="0"/>
                        <a:pt x="2767446" y="15586"/>
                        <a:pt x="2819400" y="12700"/>
                      </a:cubicBezTo>
                    </a:path>
                  </a:pathLst>
                </a:cu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3200400" y="1981200"/>
                  <a:ext cx="2819400" cy="1371600"/>
                </a:xfrm>
                <a:custGeom>
                  <a:avLst/>
                  <a:gdLst>
                    <a:gd name="connsiteX0" fmla="*/ 0 w 2854037"/>
                    <a:gd name="connsiteY0" fmla="*/ 1147619 h 1147619"/>
                    <a:gd name="connsiteX1" fmla="*/ 318655 w 2854037"/>
                    <a:gd name="connsiteY1" fmla="*/ 828964 h 1147619"/>
                    <a:gd name="connsiteX2" fmla="*/ 692728 w 2854037"/>
                    <a:gd name="connsiteY2" fmla="*/ 759691 h 1147619"/>
                    <a:gd name="connsiteX3" fmla="*/ 969819 w 2854037"/>
                    <a:gd name="connsiteY3" fmla="*/ 759691 h 1147619"/>
                    <a:gd name="connsiteX4" fmla="*/ 1537855 w 2854037"/>
                    <a:gd name="connsiteY4" fmla="*/ 704273 h 1147619"/>
                    <a:gd name="connsiteX5" fmla="*/ 1690255 w 2854037"/>
                    <a:gd name="connsiteY5" fmla="*/ 635000 h 1147619"/>
                    <a:gd name="connsiteX6" fmla="*/ 1981200 w 2854037"/>
                    <a:gd name="connsiteY6" fmla="*/ 330200 h 1147619"/>
                    <a:gd name="connsiteX7" fmla="*/ 2092037 w 2854037"/>
                    <a:gd name="connsiteY7" fmla="*/ 177800 h 1147619"/>
                    <a:gd name="connsiteX8" fmla="*/ 2202873 w 2854037"/>
                    <a:gd name="connsiteY8" fmla="*/ 163946 h 1147619"/>
                    <a:gd name="connsiteX9" fmla="*/ 2604655 w 2854037"/>
                    <a:gd name="connsiteY9" fmla="*/ 25400 h 1147619"/>
                    <a:gd name="connsiteX10" fmla="*/ 2757055 w 2854037"/>
                    <a:gd name="connsiteY10" fmla="*/ 11546 h 1147619"/>
                    <a:gd name="connsiteX11" fmla="*/ 2812473 w 2854037"/>
                    <a:gd name="connsiteY11" fmla="*/ 11546 h 1147619"/>
                    <a:gd name="connsiteX12" fmla="*/ 2854037 w 2854037"/>
                    <a:gd name="connsiteY12" fmla="*/ 11546 h 1147619"/>
                    <a:gd name="connsiteX0" fmla="*/ 0 w 2854037"/>
                    <a:gd name="connsiteY0" fmla="*/ 1147619 h 1147619"/>
                    <a:gd name="connsiteX1" fmla="*/ 318655 w 2854037"/>
                    <a:gd name="connsiteY1" fmla="*/ 828964 h 1147619"/>
                    <a:gd name="connsiteX2" fmla="*/ 692728 w 2854037"/>
                    <a:gd name="connsiteY2" fmla="*/ 759691 h 1147619"/>
                    <a:gd name="connsiteX3" fmla="*/ 969819 w 2854037"/>
                    <a:gd name="connsiteY3" fmla="*/ 759691 h 1147619"/>
                    <a:gd name="connsiteX4" fmla="*/ 1537855 w 2854037"/>
                    <a:gd name="connsiteY4" fmla="*/ 704273 h 1147619"/>
                    <a:gd name="connsiteX5" fmla="*/ 1690255 w 2854037"/>
                    <a:gd name="connsiteY5" fmla="*/ 635000 h 1147619"/>
                    <a:gd name="connsiteX6" fmla="*/ 1905000 w 2854037"/>
                    <a:gd name="connsiteY6" fmla="*/ 457200 h 1147619"/>
                    <a:gd name="connsiteX7" fmla="*/ 2092037 w 2854037"/>
                    <a:gd name="connsiteY7" fmla="*/ 177800 h 1147619"/>
                    <a:gd name="connsiteX8" fmla="*/ 2202873 w 2854037"/>
                    <a:gd name="connsiteY8" fmla="*/ 163946 h 1147619"/>
                    <a:gd name="connsiteX9" fmla="*/ 2604655 w 2854037"/>
                    <a:gd name="connsiteY9" fmla="*/ 25400 h 1147619"/>
                    <a:gd name="connsiteX10" fmla="*/ 2757055 w 2854037"/>
                    <a:gd name="connsiteY10" fmla="*/ 11546 h 1147619"/>
                    <a:gd name="connsiteX11" fmla="*/ 2812473 w 2854037"/>
                    <a:gd name="connsiteY11" fmla="*/ 11546 h 1147619"/>
                    <a:gd name="connsiteX12" fmla="*/ 2854037 w 2854037"/>
                    <a:gd name="connsiteY12" fmla="*/ 11546 h 1147619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092037 w 2854037"/>
                    <a:gd name="connsiteY7" fmla="*/ 1758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12473 w 2854037"/>
                    <a:gd name="connsiteY11" fmla="*/ 9622 h 1145695"/>
                    <a:gd name="connsiteX12" fmla="*/ 2854037 w 2854037"/>
                    <a:gd name="connsiteY12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12473 w 2854037"/>
                    <a:gd name="connsiteY11" fmla="*/ 9622 h 1145695"/>
                    <a:gd name="connsiteX12" fmla="*/ 2854037 w 2854037"/>
                    <a:gd name="connsiteY12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54037 w 2854037"/>
                    <a:gd name="connsiteY11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854037 w 2854037"/>
                    <a:gd name="connsiteY10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371600 w 2854037"/>
                    <a:gd name="connsiteY4" fmla="*/ 760076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854037 w 2854037"/>
                    <a:gd name="connsiteY10" fmla="*/ 9622 h 1145695"/>
                    <a:gd name="connsiteX0" fmla="*/ 0 w 2854037"/>
                    <a:gd name="connsiteY0" fmla="*/ 1136073 h 1136073"/>
                    <a:gd name="connsiteX1" fmla="*/ 318655 w 2854037"/>
                    <a:gd name="connsiteY1" fmla="*/ 817418 h 1136073"/>
                    <a:gd name="connsiteX2" fmla="*/ 692728 w 2854037"/>
                    <a:gd name="connsiteY2" fmla="*/ 748145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692728 w 2854037"/>
                    <a:gd name="connsiteY2" fmla="*/ 748145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297873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297873 h 1136073"/>
                    <a:gd name="connsiteX7" fmla="*/ 2133600 w 2854037"/>
                    <a:gd name="connsiteY7" fmla="*/ 69273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304636 h 1304636"/>
                    <a:gd name="connsiteX1" fmla="*/ 457200 w 2854037"/>
                    <a:gd name="connsiteY1" fmla="*/ 1076036 h 1304636"/>
                    <a:gd name="connsiteX2" fmla="*/ 762000 w 2854037"/>
                    <a:gd name="connsiteY2" fmla="*/ 1076036 h 1304636"/>
                    <a:gd name="connsiteX3" fmla="*/ 1066800 w 2854037"/>
                    <a:gd name="connsiteY3" fmla="*/ 1076036 h 1304636"/>
                    <a:gd name="connsiteX4" fmla="*/ 1447800 w 2854037"/>
                    <a:gd name="connsiteY4" fmla="*/ 999836 h 1304636"/>
                    <a:gd name="connsiteX5" fmla="*/ 1676400 w 2854037"/>
                    <a:gd name="connsiteY5" fmla="*/ 695036 h 1304636"/>
                    <a:gd name="connsiteX6" fmla="*/ 1905000 w 2854037"/>
                    <a:gd name="connsiteY6" fmla="*/ 466436 h 1304636"/>
                    <a:gd name="connsiteX7" fmla="*/ 2133600 w 2854037"/>
                    <a:gd name="connsiteY7" fmla="*/ 237836 h 1304636"/>
                    <a:gd name="connsiteX8" fmla="*/ 2362200 w 2854037"/>
                    <a:gd name="connsiteY8" fmla="*/ 9236 h 1304636"/>
                    <a:gd name="connsiteX9" fmla="*/ 2604655 w 2854037"/>
                    <a:gd name="connsiteY9" fmla="*/ 182417 h 1304636"/>
                    <a:gd name="connsiteX10" fmla="*/ 2854037 w 2854037"/>
                    <a:gd name="connsiteY10" fmla="*/ 168563 h 1304636"/>
                    <a:gd name="connsiteX0" fmla="*/ 0 w 2854037"/>
                    <a:gd name="connsiteY0" fmla="*/ 1333500 h 1333500"/>
                    <a:gd name="connsiteX1" fmla="*/ 457200 w 2854037"/>
                    <a:gd name="connsiteY1" fmla="*/ 1104900 h 1333500"/>
                    <a:gd name="connsiteX2" fmla="*/ 762000 w 2854037"/>
                    <a:gd name="connsiteY2" fmla="*/ 1104900 h 1333500"/>
                    <a:gd name="connsiteX3" fmla="*/ 1066800 w 2854037"/>
                    <a:gd name="connsiteY3" fmla="*/ 1104900 h 1333500"/>
                    <a:gd name="connsiteX4" fmla="*/ 1447800 w 2854037"/>
                    <a:gd name="connsiteY4" fmla="*/ 1028700 h 1333500"/>
                    <a:gd name="connsiteX5" fmla="*/ 1676400 w 2854037"/>
                    <a:gd name="connsiteY5" fmla="*/ 723900 h 1333500"/>
                    <a:gd name="connsiteX6" fmla="*/ 1905000 w 2854037"/>
                    <a:gd name="connsiteY6" fmla="*/ 495300 h 1333500"/>
                    <a:gd name="connsiteX7" fmla="*/ 2133600 w 2854037"/>
                    <a:gd name="connsiteY7" fmla="*/ 266700 h 1333500"/>
                    <a:gd name="connsiteX8" fmla="*/ 2362200 w 2854037"/>
                    <a:gd name="connsiteY8" fmla="*/ 38100 h 1333500"/>
                    <a:gd name="connsiteX9" fmla="*/ 2667000 w 2854037"/>
                    <a:gd name="connsiteY9" fmla="*/ 38100 h 1333500"/>
                    <a:gd name="connsiteX10" fmla="*/ 2854037 w 2854037"/>
                    <a:gd name="connsiteY10" fmla="*/ 197427 h 13335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10668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9906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9906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84300 h 1384300"/>
                    <a:gd name="connsiteX1" fmla="*/ 457200 w 2819400"/>
                    <a:gd name="connsiteY1" fmla="*/ 1155700 h 1384300"/>
                    <a:gd name="connsiteX2" fmla="*/ 762000 w 2819400"/>
                    <a:gd name="connsiteY2" fmla="*/ 1155700 h 1384300"/>
                    <a:gd name="connsiteX3" fmla="*/ 1066800 w 2819400"/>
                    <a:gd name="connsiteY3" fmla="*/ 1155700 h 1384300"/>
                    <a:gd name="connsiteX4" fmla="*/ 1447800 w 2819400"/>
                    <a:gd name="connsiteY4" fmla="*/ 1003300 h 1384300"/>
                    <a:gd name="connsiteX5" fmla="*/ 1676400 w 2819400"/>
                    <a:gd name="connsiteY5" fmla="*/ 774700 h 1384300"/>
                    <a:gd name="connsiteX6" fmla="*/ 1905000 w 2819400"/>
                    <a:gd name="connsiteY6" fmla="*/ 5461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155700 h 1384300"/>
                    <a:gd name="connsiteX2" fmla="*/ 762000 w 2819400"/>
                    <a:gd name="connsiteY2" fmla="*/ 1155700 h 1384300"/>
                    <a:gd name="connsiteX3" fmla="*/ 1066800 w 2819400"/>
                    <a:gd name="connsiteY3" fmla="*/ 1155700 h 1384300"/>
                    <a:gd name="connsiteX4" fmla="*/ 1524000 w 2819400"/>
                    <a:gd name="connsiteY4" fmla="*/ 1143000 h 1384300"/>
                    <a:gd name="connsiteX5" fmla="*/ 1676400 w 2819400"/>
                    <a:gd name="connsiteY5" fmla="*/ 774700 h 1384300"/>
                    <a:gd name="connsiteX6" fmla="*/ 1905000 w 2819400"/>
                    <a:gd name="connsiteY6" fmla="*/ 5461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155700 h 1384300"/>
                    <a:gd name="connsiteX2" fmla="*/ 762000 w 2819400"/>
                    <a:gd name="connsiteY2" fmla="*/ 1155700 h 1384300"/>
                    <a:gd name="connsiteX3" fmla="*/ 1066800 w 2819400"/>
                    <a:gd name="connsiteY3" fmla="*/ 1155700 h 1384300"/>
                    <a:gd name="connsiteX4" fmla="*/ 1524000 w 2819400"/>
                    <a:gd name="connsiteY4" fmla="*/ 1143000 h 1384300"/>
                    <a:gd name="connsiteX5" fmla="*/ 1905000 w 2819400"/>
                    <a:gd name="connsiteY5" fmla="*/ 990600 h 1384300"/>
                    <a:gd name="connsiteX6" fmla="*/ 1905000 w 2819400"/>
                    <a:gd name="connsiteY6" fmla="*/ 5461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155700 h 1384300"/>
                    <a:gd name="connsiteX2" fmla="*/ 762000 w 2819400"/>
                    <a:gd name="connsiteY2" fmla="*/ 1155700 h 1384300"/>
                    <a:gd name="connsiteX3" fmla="*/ 1066800 w 2819400"/>
                    <a:gd name="connsiteY3" fmla="*/ 1155700 h 1384300"/>
                    <a:gd name="connsiteX4" fmla="*/ 1524000 w 2819400"/>
                    <a:gd name="connsiteY4" fmla="*/ 1143000 h 1384300"/>
                    <a:gd name="connsiteX5" fmla="*/ 1905000 w 2819400"/>
                    <a:gd name="connsiteY5" fmla="*/ 990600 h 1384300"/>
                    <a:gd name="connsiteX6" fmla="*/ 2133600 w 2819400"/>
                    <a:gd name="connsiteY6" fmla="*/ 7620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155700 h 1384300"/>
                    <a:gd name="connsiteX2" fmla="*/ 762000 w 2819400"/>
                    <a:gd name="connsiteY2" fmla="*/ 1155700 h 1384300"/>
                    <a:gd name="connsiteX3" fmla="*/ 1066800 w 2819400"/>
                    <a:gd name="connsiteY3" fmla="*/ 1155700 h 1384300"/>
                    <a:gd name="connsiteX4" fmla="*/ 1524000 w 2819400"/>
                    <a:gd name="connsiteY4" fmla="*/ 1143000 h 1384300"/>
                    <a:gd name="connsiteX5" fmla="*/ 1905000 w 2819400"/>
                    <a:gd name="connsiteY5" fmla="*/ 990600 h 1384300"/>
                    <a:gd name="connsiteX6" fmla="*/ 2133600 w 2819400"/>
                    <a:gd name="connsiteY6" fmla="*/ 762000 h 1384300"/>
                    <a:gd name="connsiteX7" fmla="*/ 2286000 w 2819400"/>
                    <a:gd name="connsiteY7" fmla="*/ 5334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445683 h 1445683"/>
                    <a:gd name="connsiteX1" fmla="*/ 457200 w 2819400"/>
                    <a:gd name="connsiteY1" fmla="*/ 1217083 h 1445683"/>
                    <a:gd name="connsiteX2" fmla="*/ 762000 w 2819400"/>
                    <a:gd name="connsiteY2" fmla="*/ 1217083 h 1445683"/>
                    <a:gd name="connsiteX3" fmla="*/ 1066800 w 2819400"/>
                    <a:gd name="connsiteY3" fmla="*/ 1217083 h 1445683"/>
                    <a:gd name="connsiteX4" fmla="*/ 1524000 w 2819400"/>
                    <a:gd name="connsiteY4" fmla="*/ 1204383 h 1445683"/>
                    <a:gd name="connsiteX5" fmla="*/ 1905000 w 2819400"/>
                    <a:gd name="connsiteY5" fmla="*/ 1051983 h 1445683"/>
                    <a:gd name="connsiteX6" fmla="*/ 2133600 w 2819400"/>
                    <a:gd name="connsiteY6" fmla="*/ 823383 h 1445683"/>
                    <a:gd name="connsiteX7" fmla="*/ 2286000 w 2819400"/>
                    <a:gd name="connsiteY7" fmla="*/ 594783 h 1445683"/>
                    <a:gd name="connsiteX8" fmla="*/ 2438400 w 2819400"/>
                    <a:gd name="connsiteY8" fmla="*/ 518583 h 1445683"/>
                    <a:gd name="connsiteX9" fmla="*/ 2590800 w 2819400"/>
                    <a:gd name="connsiteY9" fmla="*/ 74083 h 1445683"/>
                    <a:gd name="connsiteX10" fmla="*/ 2819400 w 2819400"/>
                    <a:gd name="connsiteY10" fmla="*/ 74083 h 1445683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524000 w 2819400"/>
                    <a:gd name="connsiteY4" fmla="*/ 1130300 h 1371600"/>
                    <a:gd name="connsiteX5" fmla="*/ 1905000 w 2819400"/>
                    <a:gd name="connsiteY5" fmla="*/ 977900 h 1371600"/>
                    <a:gd name="connsiteX6" fmla="*/ 2133600 w 2819400"/>
                    <a:gd name="connsiteY6" fmla="*/ 749300 h 1371600"/>
                    <a:gd name="connsiteX7" fmla="*/ 2286000 w 2819400"/>
                    <a:gd name="connsiteY7" fmla="*/ 520700 h 1371600"/>
                    <a:gd name="connsiteX8" fmla="*/ 2438400 w 2819400"/>
                    <a:gd name="connsiteY8" fmla="*/ 444500 h 1371600"/>
                    <a:gd name="connsiteX9" fmla="*/ 2667000 w 2819400"/>
                    <a:gd name="connsiteY9" fmla="*/ 292101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524000 w 2819400"/>
                    <a:gd name="connsiteY4" fmla="*/ 1130300 h 1371600"/>
                    <a:gd name="connsiteX5" fmla="*/ 1905000 w 2819400"/>
                    <a:gd name="connsiteY5" fmla="*/ 977900 h 1371600"/>
                    <a:gd name="connsiteX6" fmla="*/ 2133600 w 2819400"/>
                    <a:gd name="connsiteY6" fmla="*/ 749300 h 1371600"/>
                    <a:gd name="connsiteX7" fmla="*/ 2286000 w 2819400"/>
                    <a:gd name="connsiteY7" fmla="*/ 596900 h 1371600"/>
                    <a:gd name="connsiteX8" fmla="*/ 2438400 w 2819400"/>
                    <a:gd name="connsiteY8" fmla="*/ 444500 h 1371600"/>
                    <a:gd name="connsiteX9" fmla="*/ 2667000 w 2819400"/>
                    <a:gd name="connsiteY9" fmla="*/ 292101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524000 w 2819400"/>
                    <a:gd name="connsiteY4" fmla="*/ 1130300 h 1371600"/>
                    <a:gd name="connsiteX5" fmla="*/ 1905000 w 2819400"/>
                    <a:gd name="connsiteY5" fmla="*/ 977900 h 1371600"/>
                    <a:gd name="connsiteX6" fmla="*/ 2133600 w 2819400"/>
                    <a:gd name="connsiteY6" fmla="*/ 749300 h 1371600"/>
                    <a:gd name="connsiteX7" fmla="*/ 2286000 w 2819400"/>
                    <a:gd name="connsiteY7" fmla="*/ 596900 h 1371600"/>
                    <a:gd name="connsiteX8" fmla="*/ 2438400 w 2819400"/>
                    <a:gd name="connsiteY8" fmla="*/ 520700 h 1371600"/>
                    <a:gd name="connsiteX9" fmla="*/ 2667000 w 2819400"/>
                    <a:gd name="connsiteY9" fmla="*/ 292101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524000 w 2819400"/>
                    <a:gd name="connsiteY4" fmla="*/ 1130300 h 1371600"/>
                    <a:gd name="connsiteX5" fmla="*/ 1905000 w 2819400"/>
                    <a:gd name="connsiteY5" fmla="*/ 977900 h 1371600"/>
                    <a:gd name="connsiteX6" fmla="*/ 2133600 w 2819400"/>
                    <a:gd name="connsiteY6" fmla="*/ 749300 h 1371600"/>
                    <a:gd name="connsiteX7" fmla="*/ 2438400 w 2819400"/>
                    <a:gd name="connsiteY7" fmla="*/ 520700 h 1371600"/>
                    <a:gd name="connsiteX8" fmla="*/ 2667000 w 2819400"/>
                    <a:gd name="connsiteY8" fmla="*/ 292101 h 1371600"/>
                    <a:gd name="connsiteX9" fmla="*/ 2819400 w 2819400"/>
                    <a:gd name="connsiteY9" fmla="*/ 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9400" h="1371600">
                      <a:moveTo>
                        <a:pt x="0" y="1371600"/>
                      </a:moveTo>
                      <a:cubicBezTo>
                        <a:pt x="101600" y="1244600"/>
                        <a:pt x="330200" y="1181100"/>
                        <a:pt x="457200" y="1143000"/>
                      </a:cubicBezTo>
                      <a:cubicBezTo>
                        <a:pt x="584200" y="1104900"/>
                        <a:pt x="660400" y="1143000"/>
                        <a:pt x="762000" y="1143000"/>
                      </a:cubicBezTo>
                      <a:cubicBezTo>
                        <a:pt x="863600" y="1143000"/>
                        <a:pt x="939800" y="1145117"/>
                        <a:pt x="1066800" y="1143000"/>
                      </a:cubicBezTo>
                      <a:cubicBezTo>
                        <a:pt x="1193800" y="1140883"/>
                        <a:pt x="1384300" y="1157817"/>
                        <a:pt x="1524000" y="1130300"/>
                      </a:cubicBezTo>
                      <a:cubicBezTo>
                        <a:pt x="1663700" y="1102783"/>
                        <a:pt x="1803400" y="1041400"/>
                        <a:pt x="1905000" y="977900"/>
                      </a:cubicBezTo>
                      <a:cubicBezTo>
                        <a:pt x="2006600" y="914400"/>
                        <a:pt x="2070100" y="812800"/>
                        <a:pt x="2133600" y="749300"/>
                      </a:cubicBezTo>
                      <a:cubicBezTo>
                        <a:pt x="2222500" y="673100"/>
                        <a:pt x="2349500" y="596900"/>
                        <a:pt x="2438400" y="520700"/>
                      </a:cubicBezTo>
                      <a:cubicBezTo>
                        <a:pt x="2527300" y="444500"/>
                        <a:pt x="2603500" y="378884"/>
                        <a:pt x="2667000" y="292101"/>
                      </a:cubicBezTo>
                      <a:cubicBezTo>
                        <a:pt x="2730500" y="205318"/>
                        <a:pt x="2767446" y="2886"/>
                        <a:pt x="2819400" y="0"/>
                      </a:cubicBezTo>
                    </a:path>
                  </a:pathLst>
                </a:cu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3124200" y="1981200"/>
                  <a:ext cx="2895600" cy="1155700"/>
                </a:xfrm>
                <a:custGeom>
                  <a:avLst/>
                  <a:gdLst>
                    <a:gd name="connsiteX0" fmla="*/ 0 w 2854037"/>
                    <a:gd name="connsiteY0" fmla="*/ 1147619 h 1147619"/>
                    <a:gd name="connsiteX1" fmla="*/ 318655 w 2854037"/>
                    <a:gd name="connsiteY1" fmla="*/ 828964 h 1147619"/>
                    <a:gd name="connsiteX2" fmla="*/ 692728 w 2854037"/>
                    <a:gd name="connsiteY2" fmla="*/ 759691 h 1147619"/>
                    <a:gd name="connsiteX3" fmla="*/ 969819 w 2854037"/>
                    <a:gd name="connsiteY3" fmla="*/ 759691 h 1147619"/>
                    <a:gd name="connsiteX4" fmla="*/ 1537855 w 2854037"/>
                    <a:gd name="connsiteY4" fmla="*/ 704273 h 1147619"/>
                    <a:gd name="connsiteX5" fmla="*/ 1690255 w 2854037"/>
                    <a:gd name="connsiteY5" fmla="*/ 635000 h 1147619"/>
                    <a:gd name="connsiteX6" fmla="*/ 1981200 w 2854037"/>
                    <a:gd name="connsiteY6" fmla="*/ 330200 h 1147619"/>
                    <a:gd name="connsiteX7" fmla="*/ 2092037 w 2854037"/>
                    <a:gd name="connsiteY7" fmla="*/ 177800 h 1147619"/>
                    <a:gd name="connsiteX8" fmla="*/ 2202873 w 2854037"/>
                    <a:gd name="connsiteY8" fmla="*/ 163946 h 1147619"/>
                    <a:gd name="connsiteX9" fmla="*/ 2604655 w 2854037"/>
                    <a:gd name="connsiteY9" fmla="*/ 25400 h 1147619"/>
                    <a:gd name="connsiteX10" fmla="*/ 2757055 w 2854037"/>
                    <a:gd name="connsiteY10" fmla="*/ 11546 h 1147619"/>
                    <a:gd name="connsiteX11" fmla="*/ 2812473 w 2854037"/>
                    <a:gd name="connsiteY11" fmla="*/ 11546 h 1147619"/>
                    <a:gd name="connsiteX12" fmla="*/ 2854037 w 2854037"/>
                    <a:gd name="connsiteY12" fmla="*/ 11546 h 1147619"/>
                    <a:gd name="connsiteX0" fmla="*/ 0 w 2854037"/>
                    <a:gd name="connsiteY0" fmla="*/ 1147619 h 1147619"/>
                    <a:gd name="connsiteX1" fmla="*/ 318655 w 2854037"/>
                    <a:gd name="connsiteY1" fmla="*/ 828964 h 1147619"/>
                    <a:gd name="connsiteX2" fmla="*/ 692728 w 2854037"/>
                    <a:gd name="connsiteY2" fmla="*/ 759691 h 1147619"/>
                    <a:gd name="connsiteX3" fmla="*/ 969819 w 2854037"/>
                    <a:gd name="connsiteY3" fmla="*/ 759691 h 1147619"/>
                    <a:gd name="connsiteX4" fmla="*/ 1537855 w 2854037"/>
                    <a:gd name="connsiteY4" fmla="*/ 704273 h 1147619"/>
                    <a:gd name="connsiteX5" fmla="*/ 1690255 w 2854037"/>
                    <a:gd name="connsiteY5" fmla="*/ 635000 h 1147619"/>
                    <a:gd name="connsiteX6" fmla="*/ 1905000 w 2854037"/>
                    <a:gd name="connsiteY6" fmla="*/ 457200 h 1147619"/>
                    <a:gd name="connsiteX7" fmla="*/ 2092037 w 2854037"/>
                    <a:gd name="connsiteY7" fmla="*/ 177800 h 1147619"/>
                    <a:gd name="connsiteX8" fmla="*/ 2202873 w 2854037"/>
                    <a:gd name="connsiteY8" fmla="*/ 163946 h 1147619"/>
                    <a:gd name="connsiteX9" fmla="*/ 2604655 w 2854037"/>
                    <a:gd name="connsiteY9" fmla="*/ 25400 h 1147619"/>
                    <a:gd name="connsiteX10" fmla="*/ 2757055 w 2854037"/>
                    <a:gd name="connsiteY10" fmla="*/ 11546 h 1147619"/>
                    <a:gd name="connsiteX11" fmla="*/ 2812473 w 2854037"/>
                    <a:gd name="connsiteY11" fmla="*/ 11546 h 1147619"/>
                    <a:gd name="connsiteX12" fmla="*/ 2854037 w 2854037"/>
                    <a:gd name="connsiteY12" fmla="*/ 11546 h 1147619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092037 w 2854037"/>
                    <a:gd name="connsiteY7" fmla="*/ 1758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12473 w 2854037"/>
                    <a:gd name="connsiteY11" fmla="*/ 9622 h 1145695"/>
                    <a:gd name="connsiteX12" fmla="*/ 2854037 w 2854037"/>
                    <a:gd name="connsiteY12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12473 w 2854037"/>
                    <a:gd name="connsiteY11" fmla="*/ 9622 h 1145695"/>
                    <a:gd name="connsiteX12" fmla="*/ 2854037 w 2854037"/>
                    <a:gd name="connsiteY12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757055 w 2854037"/>
                    <a:gd name="connsiteY10" fmla="*/ 9622 h 1145695"/>
                    <a:gd name="connsiteX11" fmla="*/ 2854037 w 2854037"/>
                    <a:gd name="connsiteY11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537855 w 2854037"/>
                    <a:gd name="connsiteY4" fmla="*/ 702349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854037 w 2854037"/>
                    <a:gd name="connsiteY10" fmla="*/ 9622 h 1145695"/>
                    <a:gd name="connsiteX0" fmla="*/ 0 w 2854037"/>
                    <a:gd name="connsiteY0" fmla="*/ 1145695 h 1145695"/>
                    <a:gd name="connsiteX1" fmla="*/ 318655 w 2854037"/>
                    <a:gd name="connsiteY1" fmla="*/ 827040 h 1145695"/>
                    <a:gd name="connsiteX2" fmla="*/ 692728 w 2854037"/>
                    <a:gd name="connsiteY2" fmla="*/ 757767 h 1145695"/>
                    <a:gd name="connsiteX3" fmla="*/ 969819 w 2854037"/>
                    <a:gd name="connsiteY3" fmla="*/ 757767 h 1145695"/>
                    <a:gd name="connsiteX4" fmla="*/ 1371600 w 2854037"/>
                    <a:gd name="connsiteY4" fmla="*/ 760076 h 1145695"/>
                    <a:gd name="connsiteX5" fmla="*/ 1690255 w 2854037"/>
                    <a:gd name="connsiteY5" fmla="*/ 633076 h 1145695"/>
                    <a:gd name="connsiteX6" fmla="*/ 1905000 w 2854037"/>
                    <a:gd name="connsiteY6" fmla="*/ 455276 h 1145695"/>
                    <a:gd name="connsiteX7" fmla="*/ 2133600 w 2854037"/>
                    <a:gd name="connsiteY7" fmla="*/ 226676 h 1145695"/>
                    <a:gd name="connsiteX8" fmla="*/ 2362200 w 2854037"/>
                    <a:gd name="connsiteY8" fmla="*/ 150476 h 1145695"/>
                    <a:gd name="connsiteX9" fmla="*/ 2604655 w 2854037"/>
                    <a:gd name="connsiteY9" fmla="*/ 23476 h 1145695"/>
                    <a:gd name="connsiteX10" fmla="*/ 2854037 w 2854037"/>
                    <a:gd name="connsiteY10" fmla="*/ 9622 h 1145695"/>
                    <a:gd name="connsiteX0" fmla="*/ 0 w 2854037"/>
                    <a:gd name="connsiteY0" fmla="*/ 1136073 h 1136073"/>
                    <a:gd name="connsiteX1" fmla="*/ 318655 w 2854037"/>
                    <a:gd name="connsiteY1" fmla="*/ 817418 h 1136073"/>
                    <a:gd name="connsiteX2" fmla="*/ 692728 w 2854037"/>
                    <a:gd name="connsiteY2" fmla="*/ 748145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692728 w 2854037"/>
                    <a:gd name="connsiteY2" fmla="*/ 748145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969819 w 2854037"/>
                    <a:gd name="connsiteY3" fmla="*/ 748145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371600 w 2854037"/>
                    <a:gd name="connsiteY4" fmla="*/ 750454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90255 w 2854037"/>
                    <a:gd name="connsiteY5" fmla="*/ 623454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445654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297873 h 1136073"/>
                    <a:gd name="connsiteX7" fmla="*/ 2133600 w 2854037"/>
                    <a:gd name="connsiteY7" fmla="*/ 217054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136073 h 1136073"/>
                    <a:gd name="connsiteX1" fmla="*/ 457200 w 2854037"/>
                    <a:gd name="connsiteY1" fmla="*/ 907473 h 1136073"/>
                    <a:gd name="connsiteX2" fmla="*/ 762000 w 2854037"/>
                    <a:gd name="connsiteY2" fmla="*/ 907473 h 1136073"/>
                    <a:gd name="connsiteX3" fmla="*/ 1066800 w 2854037"/>
                    <a:gd name="connsiteY3" fmla="*/ 907473 h 1136073"/>
                    <a:gd name="connsiteX4" fmla="*/ 1447800 w 2854037"/>
                    <a:gd name="connsiteY4" fmla="*/ 831273 h 1136073"/>
                    <a:gd name="connsiteX5" fmla="*/ 1676400 w 2854037"/>
                    <a:gd name="connsiteY5" fmla="*/ 526473 h 1136073"/>
                    <a:gd name="connsiteX6" fmla="*/ 1905000 w 2854037"/>
                    <a:gd name="connsiteY6" fmla="*/ 297873 h 1136073"/>
                    <a:gd name="connsiteX7" fmla="*/ 2133600 w 2854037"/>
                    <a:gd name="connsiteY7" fmla="*/ 69273 h 1136073"/>
                    <a:gd name="connsiteX8" fmla="*/ 2362200 w 2854037"/>
                    <a:gd name="connsiteY8" fmla="*/ 64654 h 1136073"/>
                    <a:gd name="connsiteX9" fmla="*/ 2604655 w 2854037"/>
                    <a:gd name="connsiteY9" fmla="*/ 13854 h 1136073"/>
                    <a:gd name="connsiteX10" fmla="*/ 2854037 w 2854037"/>
                    <a:gd name="connsiteY10" fmla="*/ 0 h 1136073"/>
                    <a:gd name="connsiteX0" fmla="*/ 0 w 2854037"/>
                    <a:gd name="connsiteY0" fmla="*/ 1304636 h 1304636"/>
                    <a:gd name="connsiteX1" fmla="*/ 457200 w 2854037"/>
                    <a:gd name="connsiteY1" fmla="*/ 1076036 h 1304636"/>
                    <a:gd name="connsiteX2" fmla="*/ 762000 w 2854037"/>
                    <a:gd name="connsiteY2" fmla="*/ 1076036 h 1304636"/>
                    <a:gd name="connsiteX3" fmla="*/ 1066800 w 2854037"/>
                    <a:gd name="connsiteY3" fmla="*/ 1076036 h 1304636"/>
                    <a:gd name="connsiteX4" fmla="*/ 1447800 w 2854037"/>
                    <a:gd name="connsiteY4" fmla="*/ 999836 h 1304636"/>
                    <a:gd name="connsiteX5" fmla="*/ 1676400 w 2854037"/>
                    <a:gd name="connsiteY5" fmla="*/ 695036 h 1304636"/>
                    <a:gd name="connsiteX6" fmla="*/ 1905000 w 2854037"/>
                    <a:gd name="connsiteY6" fmla="*/ 466436 h 1304636"/>
                    <a:gd name="connsiteX7" fmla="*/ 2133600 w 2854037"/>
                    <a:gd name="connsiteY7" fmla="*/ 237836 h 1304636"/>
                    <a:gd name="connsiteX8" fmla="*/ 2362200 w 2854037"/>
                    <a:gd name="connsiteY8" fmla="*/ 9236 h 1304636"/>
                    <a:gd name="connsiteX9" fmla="*/ 2604655 w 2854037"/>
                    <a:gd name="connsiteY9" fmla="*/ 182417 h 1304636"/>
                    <a:gd name="connsiteX10" fmla="*/ 2854037 w 2854037"/>
                    <a:gd name="connsiteY10" fmla="*/ 168563 h 1304636"/>
                    <a:gd name="connsiteX0" fmla="*/ 0 w 2854037"/>
                    <a:gd name="connsiteY0" fmla="*/ 1333500 h 1333500"/>
                    <a:gd name="connsiteX1" fmla="*/ 457200 w 2854037"/>
                    <a:gd name="connsiteY1" fmla="*/ 1104900 h 1333500"/>
                    <a:gd name="connsiteX2" fmla="*/ 762000 w 2854037"/>
                    <a:gd name="connsiteY2" fmla="*/ 1104900 h 1333500"/>
                    <a:gd name="connsiteX3" fmla="*/ 1066800 w 2854037"/>
                    <a:gd name="connsiteY3" fmla="*/ 1104900 h 1333500"/>
                    <a:gd name="connsiteX4" fmla="*/ 1447800 w 2854037"/>
                    <a:gd name="connsiteY4" fmla="*/ 1028700 h 1333500"/>
                    <a:gd name="connsiteX5" fmla="*/ 1676400 w 2854037"/>
                    <a:gd name="connsiteY5" fmla="*/ 723900 h 1333500"/>
                    <a:gd name="connsiteX6" fmla="*/ 1905000 w 2854037"/>
                    <a:gd name="connsiteY6" fmla="*/ 495300 h 1333500"/>
                    <a:gd name="connsiteX7" fmla="*/ 2133600 w 2854037"/>
                    <a:gd name="connsiteY7" fmla="*/ 266700 h 1333500"/>
                    <a:gd name="connsiteX8" fmla="*/ 2362200 w 2854037"/>
                    <a:gd name="connsiteY8" fmla="*/ 38100 h 1333500"/>
                    <a:gd name="connsiteX9" fmla="*/ 2667000 w 2854037"/>
                    <a:gd name="connsiteY9" fmla="*/ 38100 h 1333500"/>
                    <a:gd name="connsiteX10" fmla="*/ 2854037 w 2854037"/>
                    <a:gd name="connsiteY10" fmla="*/ 197427 h 13335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10668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9906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71600 h 1371600"/>
                    <a:gd name="connsiteX1" fmla="*/ 457200 w 2819400"/>
                    <a:gd name="connsiteY1" fmla="*/ 1143000 h 1371600"/>
                    <a:gd name="connsiteX2" fmla="*/ 762000 w 2819400"/>
                    <a:gd name="connsiteY2" fmla="*/ 1143000 h 1371600"/>
                    <a:gd name="connsiteX3" fmla="*/ 1066800 w 2819400"/>
                    <a:gd name="connsiteY3" fmla="*/ 1143000 h 1371600"/>
                    <a:gd name="connsiteX4" fmla="*/ 1447800 w 2819400"/>
                    <a:gd name="connsiteY4" fmla="*/ 990600 h 1371600"/>
                    <a:gd name="connsiteX5" fmla="*/ 1676400 w 2819400"/>
                    <a:gd name="connsiteY5" fmla="*/ 762000 h 1371600"/>
                    <a:gd name="connsiteX6" fmla="*/ 1905000 w 2819400"/>
                    <a:gd name="connsiteY6" fmla="*/ 533400 h 1371600"/>
                    <a:gd name="connsiteX7" fmla="*/ 2133600 w 2819400"/>
                    <a:gd name="connsiteY7" fmla="*/ 304800 h 1371600"/>
                    <a:gd name="connsiteX8" fmla="*/ 2362200 w 2819400"/>
                    <a:gd name="connsiteY8" fmla="*/ 76200 h 1371600"/>
                    <a:gd name="connsiteX9" fmla="*/ 2667000 w 2819400"/>
                    <a:gd name="connsiteY9" fmla="*/ 76200 h 1371600"/>
                    <a:gd name="connsiteX10" fmla="*/ 2819400 w 2819400"/>
                    <a:gd name="connsiteY10" fmla="*/ 0 h 1371600"/>
                    <a:gd name="connsiteX0" fmla="*/ 0 w 2819400"/>
                    <a:gd name="connsiteY0" fmla="*/ 1384300 h 1384300"/>
                    <a:gd name="connsiteX1" fmla="*/ 457200 w 2819400"/>
                    <a:gd name="connsiteY1" fmla="*/ 1155700 h 1384300"/>
                    <a:gd name="connsiteX2" fmla="*/ 762000 w 2819400"/>
                    <a:gd name="connsiteY2" fmla="*/ 1155700 h 1384300"/>
                    <a:gd name="connsiteX3" fmla="*/ 1066800 w 2819400"/>
                    <a:gd name="connsiteY3" fmla="*/ 1155700 h 1384300"/>
                    <a:gd name="connsiteX4" fmla="*/ 1447800 w 2819400"/>
                    <a:gd name="connsiteY4" fmla="*/ 1003300 h 1384300"/>
                    <a:gd name="connsiteX5" fmla="*/ 1676400 w 2819400"/>
                    <a:gd name="connsiteY5" fmla="*/ 774700 h 1384300"/>
                    <a:gd name="connsiteX6" fmla="*/ 1905000 w 2819400"/>
                    <a:gd name="connsiteY6" fmla="*/ 5461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295400 h 1384300"/>
                    <a:gd name="connsiteX2" fmla="*/ 762000 w 2819400"/>
                    <a:gd name="connsiteY2" fmla="*/ 1155700 h 1384300"/>
                    <a:gd name="connsiteX3" fmla="*/ 1066800 w 2819400"/>
                    <a:gd name="connsiteY3" fmla="*/ 1155700 h 1384300"/>
                    <a:gd name="connsiteX4" fmla="*/ 1447800 w 2819400"/>
                    <a:gd name="connsiteY4" fmla="*/ 1003300 h 1384300"/>
                    <a:gd name="connsiteX5" fmla="*/ 1676400 w 2819400"/>
                    <a:gd name="connsiteY5" fmla="*/ 774700 h 1384300"/>
                    <a:gd name="connsiteX6" fmla="*/ 1905000 w 2819400"/>
                    <a:gd name="connsiteY6" fmla="*/ 5461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295400 h 1384300"/>
                    <a:gd name="connsiteX2" fmla="*/ 838200 w 2819400"/>
                    <a:gd name="connsiteY2" fmla="*/ 1295400 h 1384300"/>
                    <a:gd name="connsiteX3" fmla="*/ 1066800 w 2819400"/>
                    <a:gd name="connsiteY3" fmla="*/ 1155700 h 1384300"/>
                    <a:gd name="connsiteX4" fmla="*/ 1447800 w 2819400"/>
                    <a:gd name="connsiteY4" fmla="*/ 1003300 h 1384300"/>
                    <a:gd name="connsiteX5" fmla="*/ 1676400 w 2819400"/>
                    <a:gd name="connsiteY5" fmla="*/ 774700 h 1384300"/>
                    <a:gd name="connsiteX6" fmla="*/ 1905000 w 2819400"/>
                    <a:gd name="connsiteY6" fmla="*/ 5461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295400 h 1384300"/>
                    <a:gd name="connsiteX2" fmla="*/ 838200 w 2819400"/>
                    <a:gd name="connsiteY2" fmla="*/ 1295400 h 1384300"/>
                    <a:gd name="connsiteX3" fmla="*/ 1143000 w 2819400"/>
                    <a:gd name="connsiteY3" fmla="*/ 1219200 h 1384300"/>
                    <a:gd name="connsiteX4" fmla="*/ 1447800 w 2819400"/>
                    <a:gd name="connsiteY4" fmla="*/ 1003300 h 1384300"/>
                    <a:gd name="connsiteX5" fmla="*/ 1676400 w 2819400"/>
                    <a:gd name="connsiteY5" fmla="*/ 774700 h 1384300"/>
                    <a:gd name="connsiteX6" fmla="*/ 1905000 w 2819400"/>
                    <a:gd name="connsiteY6" fmla="*/ 5461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295400 h 1384300"/>
                    <a:gd name="connsiteX2" fmla="*/ 838200 w 2819400"/>
                    <a:gd name="connsiteY2" fmla="*/ 1295400 h 1384300"/>
                    <a:gd name="connsiteX3" fmla="*/ 1143000 w 2819400"/>
                    <a:gd name="connsiteY3" fmla="*/ 1219200 h 1384300"/>
                    <a:gd name="connsiteX4" fmla="*/ 1447800 w 2819400"/>
                    <a:gd name="connsiteY4" fmla="*/ 1143000 h 1384300"/>
                    <a:gd name="connsiteX5" fmla="*/ 1676400 w 2819400"/>
                    <a:gd name="connsiteY5" fmla="*/ 774700 h 1384300"/>
                    <a:gd name="connsiteX6" fmla="*/ 1905000 w 2819400"/>
                    <a:gd name="connsiteY6" fmla="*/ 5461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295400 h 1384300"/>
                    <a:gd name="connsiteX2" fmla="*/ 838200 w 2819400"/>
                    <a:gd name="connsiteY2" fmla="*/ 1295400 h 1384300"/>
                    <a:gd name="connsiteX3" fmla="*/ 1143000 w 2819400"/>
                    <a:gd name="connsiteY3" fmla="*/ 1219200 h 1384300"/>
                    <a:gd name="connsiteX4" fmla="*/ 1447800 w 2819400"/>
                    <a:gd name="connsiteY4" fmla="*/ 1143000 h 1384300"/>
                    <a:gd name="connsiteX5" fmla="*/ 1752600 w 2819400"/>
                    <a:gd name="connsiteY5" fmla="*/ 990600 h 1384300"/>
                    <a:gd name="connsiteX6" fmla="*/ 1905000 w 2819400"/>
                    <a:gd name="connsiteY6" fmla="*/ 5461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295400 h 1384300"/>
                    <a:gd name="connsiteX2" fmla="*/ 838200 w 2819400"/>
                    <a:gd name="connsiteY2" fmla="*/ 1295400 h 1384300"/>
                    <a:gd name="connsiteX3" fmla="*/ 1143000 w 2819400"/>
                    <a:gd name="connsiteY3" fmla="*/ 1219200 h 1384300"/>
                    <a:gd name="connsiteX4" fmla="*/ 1447800 w 2819400"/>
                    <a:gd name="connsiteY4" fmla="*/ 1143000 h 1384300"/>
                    <a:gd name="connsiteX5" fmla="*/ 1752600 w 2819400"/>
                    <a:gd name="connsiteY5" fmla="*/ 990600 h 1384300"/>
                    <a:gd name="connsiteX6" fmla="*/ 2057400 w 2819400"/>
                    <a:gd name="connsiteY6" fmla="*/ 762000 h 1384300"/>
                    <a:gd name="connsiteX7" fmla="*/ 2133600 w 2819400"/>
                    <a:gd name="connsiteY7" fmla="*/ 3175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384300 h 1384300"/>
                    <a:gd name="connsiteX1" fmla="*/ 457200 w 2819400"/>
                    <a:gd name="connsiteY1" fmla="*/ 1295400 h 1384300"/>
                    <a:gd name="connsiteX2" fmla="*/ 838200 w 2819400"/>
                    <a:gd name="connsiteY2" fmla="*/ 1295400 h 1384300"/>
                    <a:gd name="connsiteX3" fmla="*/ 1143000 w 2819400"/>
                    <a:gd name="connsiteY3" fmla="*/ 1219200 h 1384300"/>
                    <a:gd name="connsiteX4" fmla="*/ 1447800 w 2819400"/>
                    <a:gd name="connsiteY4" fmla="*/ 1143000 h 1384300"/>
                    <a:gd name="connsiteX5" fmla="*/ 1752600 w 2819400"/>
                    <a:gd name="connsiteY5" fmla="*/ 990600 h 1384300"/>
                    <a:gd name="connsiteX6" fmla="*/ 2057400 w 2819400"/>
                    <a:gd name="connsiteY6" fmla="*/ 762000 h 1384300"/>
                    <a:gd name="connsiteX7" fmla="*/ 2286000 w 2819400"/>
                    <a:gd name="connsiteY7" fmla="*/ 533400 h 1384300"/>
                    <a:gd name="connsiteX8" fmla="*/ 2362200 w 2819400"/>
                    <a:gd name="connsiteY8" fmla="*/ 88900 h 1384300"/>
                    <a:gd name="connsiteX9" fmla="*/ 2590800 w 2819400"/>
                    <a:gd name="connsiteY9" fmla="*/ 12700 h 1384300"/>
                    <a:gd name="connsiteX10" fmla="*/ 2819400 w 2819400"/>
                    <a:gd name="connsiteY10" fmla="*/ 12700 h 1384300"/>
                    <a:gd name="connsiteX0" fmla="*/ 0 w 2819400"/>
                    <a:gd name="connsiteY0" fmla="*/ 1445683 h 1445683"/>
                    <a:gd name="connsiteX1" fmla="*/ 457200 w 2819400"/>
                    <a:gd name="connsiteY1" fmla="*/ 1356783 h 1445683"/>
                    <a:gd name="connsiteX2" fmla="*/ 838200 w 2819400"/>
                    <a:gd name="connsiteY2" fmla="*/ 1356783 h 1445683"/>
                    <a:gd name="connsiteX3" fmla="*/ 1143000 w 2819400"/>
                    <a:gd name="connsiteY3" fmla="*/ 1280583 h 1445683"/>
                    <a:gd name="connsiteX4" fmla="*/ 1447800 w 2819400"/>
                    <a:gd name="connsiteY4" fmla="*/ 1204383 h 1445683"/>
                    <a:gd name="connsiteX5" fmla="*/ 1752600 w 2819400"/>
                    <a:gd name="connsiteY5" fmla="*/ 1051983 h 1445683"/>
                    <a:gd name="connsiteX6" fmla="*/ 2057400 w 2819400"/>
                    <a:gd name="connsiteY6" fmla="*/ 823383 h 1445683"/>
                    <a:gd name="connsiteX7" fmla="*/ 2286000 w 2819400"/>
                    <a:gd name="connsiteY7" fmla="*/ 594783 h 1445683"/>
                    <a:gd name="connsiteX8" fmla="*/ 2438400 w 2819400"/>
                    <a:gd name="connsiteY8" fmla="*/ 518583 h 1445683"/>
                    <a:gd name="connsiteX9" fmla="*/ 2590800 w 2819400"/>
                    <a:gd name="connsiteY9" fmla="*/ 74083 h 1445683"/>
                    <a:gd name="connsiteX10" fmla="*/ 2819400 w 2819400"/>
                    <a:gd name="connsiteY10" fmla="*/ 74083 h 1445683"/>
                    <a:gd name="connsiteX0" fmla="*/ 0 w 2819400"/>
                    <a:gd name="connsiteY0" fmla="*/ 1371600 h 1371600"/>
                    <a:gd name="connsiteX1" fmla="*/ 457200 w 2819400"/>
                    <a:gd name="connsiteY1" fmla="*/ 1282700 h 1371600"/>
                    <a:gd name="connsiteX2" fmla="*/ 838200 w 2819400"/>
                    <a:gd name="connsiteY2" fmla="*/ 1282700 h 1371600"/>
                    <a:gd name="connsiteX3" fmla="*/ 1143000 w 2819400"/>
                    <a:gd name="connsiteY3" fmla="*/ 1206500 h 1371600"/>
                    <a:gd name="connsiteX4" fmla="*/ 1447800 w 2819400"/>
                    <a:gd name="connsiteY4" fmla="*/ 1130300 h 1371600"/>
                    <a:gd name="connsiteX5" fmla="*/ 1752600 w 2819400"/>
                    <a:gd name="connsiteY5" fmla="*/ 977900 h 1371600"/>
                    <a:gd name="connsiteX6" fmla="*/ 2057400 w 2819400"/>
                    <a:gd name="connsiteY6" fmla="*/ 749300 h 1371600"/>
                    <a:gd name="connsiteX7" fmla="*/ 2286000 w 2819400"/>
                    <a:gd name="connsiteY7" fmla="*/ 520700 h 1371600"/>
                    <a:gd name="connsiteX8" fmla="*/ 2438400 w 2819400"/>
                    <a:gd name="connsiteY8" fmla="*/ 444500 h 1371600"/>
                    <a:gd name="connsiteX9" fmla="*/ 2667000 w 2819400"/>
                    <a:gd name="connsiteY9" fmla="*/ 292101 h 1371600"/>
                    <a:gd name="connsiteX10" fmla="*/ 2819400 w 2819400"/>
                    <a:gd name="connsiteY10" fmla="*/ 0 h 1371600"/>
                    <a:gd name="connsiteX0" fmla="*/ 0 w 2895600"/>
                    <a:gd name="connsiteY0" fmla="*/ 1155700 h 1155700"/>
                    <a:gd name="connsiteX1" fmla="*/ 457200 w 2895600"/>
                    <a:gd name="connsiteY1" fmla="*/ 1066800 h 1155700"/>
                    <a:gd name="connsiteX2" fmla="*/ 838200 w 2895600"/>
                    <a:gd name="connsiteY2" fmla="*/ 1066800 h 1155700"/>
                    <a:gd name="connsiteX3" fmla="*/ 1143000 w 2895600"/>
                    <a:gd name="connsiteY3" fmla="*/ 990600 h 1155700"/>
                    <a:gd name="connsiteX4" fmla="*/ 1447800 w 2895600"/>
                    <a:gd name="connsiteY4" fmla="*/ 914400 h 1155700"/>
                    <a:gd name="connsiteX5" fmla="*/ 1752600 w 2895600"/>
                    <a:gd name="connsiteY5" fmla="*/ 762000 h 1155700"/>
                    <a:gd name="connsiteX6" fmla="*/ 2057400 w 2895600"/>
                    <a:gd name="connsiteY6" fmla="*/ 533400 h 1155700"/>
                    <a:gd name="connsiteX7" fmla="*/ 2286000 w 2895600"/>
                    <a:gd name="connsiteY7" fmla="*/ 304800 h 1155700"/>
                    <a:gd name="connsiteX8" fmla="*/ 2438400 w 2895600"/>
                    <a:gd name="connsiteY8" fmla="*/ 228600 h 1155700"/>
                    <a:gd name="connsiteX9" fmla="*/ 2667000 w 2895600"/>
                    <a:gd name="connsiteY9" fmla="*/ 76201 h 1155700"/>
                    <a:gd name="connsiteX10" fmla="*/ 2895600 w 2895600"/>
                    <a:gd name="connsiteY10" fmla="*/ 0 h 115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95600" h="1155700">
                      <a:moveTo>
                        <a:pt x="0" y="1155700"/>
                      </a:moveTo>
                      <a:cubicBezTo>
                        <a:pt x="101600" y="1028700"/>
                        <a:pt x="317500" y="1081617"/>
                        <a:pt x="457200" y="1066800"/>
                      </a:cubicBezTo>
                      <a:cubicBezTo>
                        <a:pt x="596900" y="1051983"/>
                        <a:pt x="723900" y="1079500"/>
                        <a:pt x="838200" y="1066800"/>
                      </a:cubicBezTo>
                      <a:cubicBezTo>
                        <a:pt x="952500" y="1054100"/>
                        <a:pt x="1041400" y="1016000"/>
                        <a:pt x="1143000" y="990600"/>
                      </a:cubicBezTo>
                      <a:cubicBezTo>
                        <a:pt x="1244600" y="965200"/>
                        <a:pt x="1346200" y="952500"/>
                        <a:pt x="1447800" y="914400"/>
                      </a:cubicBezTo>
                      <a:cubicBezTo>
                        <a:pt x="1549400" y="876300"/>
                        <a:pt x="1651000" y="825500"/>
                        <a:pt x="1752600" y="762000"/>
                      </a:cubicBezTo>
                      <a:cubicBezTo>
                        <a:pt x="1854200" y="698500"/>
                        <a:pt x="1968500" y="609600"/>
                        <a:pt x="2057400" y="533400"/>
                      </a:cubicBezTo>
                      <a:cubicBezTo>
                        <a:pt x="2146300" y="457200"/>
                        <a:pt x="2222500" y="355600"/>
                        <a:pt x="2286000" y="304800"/>
                      </a:cubicBezTo>
                      <a:cubicBezTo>
                        <a:pt x="2349500" y="254000"/>
                        <a:pt x="2374900" y="266700"/>
                        <a:pt x="2438400" y="228600"/>
                      </a:cubicBezTo>
                      <a:cubicBezTo>
                        <a:pt x="2501900" y="190500"/>
                        <a:pt x="2590800" y="114301"/>
                        <a:pt x="2667000" y="76201"/>
                      </a:cubicBezTo>
                      <a:cubicBezTo>
                        <a:pt x="2743200" y="38101"/>
                        <a:pt x="2843646" y="2886"/>
                        <a:pt x="2895600" y="0"/>
                      </a:cubicBezTo>
                    </a:path>
                  </a:pathLst>
                </a:cu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6629400" y="1560493"/>
                <a:ext cx="168507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Ensemble </a:t>
                </a:r>
              </a:p>
              <a:p>
                <a:pPr algn="ctr"/>
                <a:r>
                  <a:rPr lang="en-US" sz="2800" dirty="0" smtClean="0"/>
                  <a:t>methods</a:t>
                </a:r>
                <a:endParaRPr lang="en-US" sz="2800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392154" y="4306431"/>
              <a:ext cx="6075446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Issues with ensemble methods:</a:t>
              </a:r>
            </a:p>
            <a:p>
              <a:pPr>
                <a:buNone/>
              </a:pPr>
              <a:r>
                <a:rPr lang="en-US" sz="2800" dirty="0" smtClean="0"/>
                <a:t>    - how to choose the perturbations?</a:t>
              </a:r>
            </a:p>
            <a:p>
              <a:pPr>
                <a:buNone/>
              </a:pPr>
              <a:r>
                <a:rPr lang="en-US" sz="2800" dirty="0" smtClean="0"/>
                <a:t>    - how large should the ensemble be?</a:t>
              </a:r>
            </a:p>
            <a:p>
              <a:pPr>
                <a:buNone/>
              </a:pPr>
              <a:r>
                <a:rPr lang="en-US" sz="2800" dirty="0" smtClean="0"/>
                <a:t>    - localization and covariance inflation?</a:t>
              </a:r>
            </a:p>
            <a:p>
              <a:endParaRPr lang="en-US" sz="2800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124200" y="2971800"/>
            <a:ext cx="0" cy="6927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514600" y="1452562"/>
            <a:ext cx="0" cy="220980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14600" y="3657600"/>
            <a:ext cx="3810000" cy="476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124200" y="2062162"/>
            <a:ext cx="2854037" cy="1136073"/>
          </a:xfrm>
          <a:custGeom>
            <a:avLst/>
            <a:gdLst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81200 w 2854037"/>
              <a:gd name="connsiteY6" fmla="*/ 330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05000 w 2854037"/>
              <a:gd name="connsiteY6" fmla="*/ 457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092037 w 2854037"/>
              <a:gd name="connsiteY7" fmla="*/ 1758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54037 w 2854037"/>
              <a:gd name="connsiteY11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371600 w 2854037"/>
              <a:gd name="connsiteY4" fmla="*/ 760076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36073 h 1136073"/>
              <a:gd name="connsiteX1" fmla="*/ 318655 w 2854037"/>
              <a:gd name="connsiteY1" fmla="*/ 817418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4037" h="1136073">
                <a:moveTo>
                  <a:pt x="0" y="1136073"/>
                </a:moveTo>
                <a:cubicBezTo>
                  <a:pt x="101600" y="1009073"/>
                  <a:pt x="203200" y="882073"/>
                  <a:pt x="318655" y="817418"/>
                </a:cubicBezTo>
                <a:cubicBezTo>
                  <a:pt x="434110" y="752763"/>
                  <a:pt x="584201" y="759691"/>
                  <a:pt x="692728" y="748145"/>
                </a:cubicBezTo>
                <a:cubicBezTo>
                  <a:pt x="801255" y="736600"/>
                  <a:pt x="856674" y="747760"/>
                  <a:pt x="969819" y="748145"/>
                </a:cubicBezTo>
                <a:cubicBezTo>
                  <a:pt x="1082964" y="748530"/>
                  <a:pt x="1251527" y="771236"/>
                  <a:pt x="1371600" y="750454"/>
                </a:cubicBezTo>
                <a:cubicBezTo>
                  <a:pt x="1491673" y="729672"/>
                  <a:pt x="1601355" y="674254"/>
                  <a:pt x="1690255" y="623454"/>
                </a:cubicBezTo>
                <a:cubicBezTo>
                  <a:pt x="1779155" y="572654"/>
                  <a:pt x="1831109" y="513387"/>
                  <a:pt x="1905000" y="445654"/>
                </a:cubicBezTo>
                <a:cubicBezTo>
                  <a:pt x="1978891" y="377921"/>
                  <a:pt x="2057400" y="280554"/>
                  <a:pt x="2133600" y="217054"/>
                </a:cubicBezTo>
                <a:cubicBezTo>
                  <a:pt x="2209800" y="153554"/>
                  <a:pt x="2283691" y="98521"/>
                  <a:pt x="2362200" y="64654"/>
                </a:cubicBezTo>
                <a:cubicBezTo>
                  <a:pt x="2440709" y="30787"/>
                  <a:pt x="2522682" y="24630"/>
                  <a:pt x="2604655" y="13854"/>
                </a:cubicBezTo>
                <a:cubicBezTo>
                  <a:pt x="2686628" y="3078"/>
                  <a:pt x="2802083" y="2886"/>
                  <a:pt x="2854037" y="0"/>
                </a:cubicBezTo>
              </a:path>
            </a:pathLst>
          </a:cu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943600" y="2976562"/>
            <a:ext cx="0" cy="6927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4914" y="38147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31184" y="382643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1981200" y="2209800"/>
          <a:ext cx="285750" cy="285750"/>
        </p:xfrm>
        <a:graphic>
          <a:graphicData uri="http://schemas.openxmlformats.org/presentationml/2006/ole">
            <p:oleObj spid="_x0000_s60418" name="Equation" r:id="rId4" imgW="126720" imgH="126720" progId="Equation.DSMT4">
              <p:embed/>
            </p:oleObj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/>
        </p:nvGraphicFramePr>
        <p:xfrm>
          <a:off x="2900363" y="2024062"/>
          <a:ext cx="428625" cy="514350"/>
        </p:xfrm>
        <a:graphic>
          <a:graphicData uri="http://schemas.openxmlformats.org/presentationml/2006/ole">
            <p:oleObj spid="_x0000_s60421" name="Equation" r:id="rId5" imgW="190440" imgH="228600" progId="Equation.DSMT4">
              <p:embed/>
            </p:oleObj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/>
        </p:nvGraphicFramePr>
        <p:xfrm>
          <a:off x="5848350" y="762000"/>
          <a:ext cx="314325" cy="371475"/>
        </p:xfrm>
        <a:graphic>
          <a:graphicData uri="http://schemas.openxmlformats.org/presentationml/2006/ole">
            <p:oleObj spid="_x0000_s60422" name="Equation" r:id="rId6" imgW="139680" imgH="164880" progId="Equation.DSMT4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5791200" y="1300162"/>
            <a:ext cx="381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2671762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422371" y="152400"/>
            <a:ext cx="6248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How can we predict forecast error ?</a:t>
            </a:r>
            <a:endParaRPr lang="en-US" sz="3200" b="1" u="sng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457200"/>
            <a:ext cx="1088806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560990" y="5311914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log</a:t>
            </a:r>
            <a:r>
              <a:rPr lang="en-US" sz="4000" b="1" baseline="-25000" dirty="0" smtClean="0"/>
              <a:t>10</a:t>
            </a:r>
            <a:r>
              <a:rPr lang="en-US" sz="4000" b="1" dirty="0" smtClean="0"/>
              <a:t> </a:t>
            </a:r>
            <a:r>
              <a:rPr lang="en-US" sz="4000" b="1" dirty="0" smtClean="0">
                <a:latin typeface="Symbol" pitchFamily="18" charset="2"/>
              </a:rPr>
              <a:t>l</a:t>
            </a:r>
            <a:endParaRPr lang="en-US" sz="4000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681928" y="3212813"/>
            <a:ext cx="24384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Eigenvalue</a:t>
            </a:r>
            <a:r>
              <a:rPr lang="en-US" sz="3200" b="1" dirty="0" smtClean="0"/>
              <a:t> #</a:t>
            </a:r>
            <a:endParaRPr lang="en-US" sz="3200" b="1" dirty="0"/>
          </a:p>
        </p:txBody>
      </p:sp>
      <p:grpSp>
        <p:nvGrpSpPr>
          <p:cNvPr id="2" name="Group 36"/>
          <p:cNvGrpSpPr/>
          <p:nvPr/>
        </p:nvGrpSpPr>
        <p:grpSpPr>
          <a:xfrm>
            <a:off x="1667860" y="1600200"/>
            <a:ext cx="5181600" cy="914400"/>
            <a:chOff x="1600200" y="3733800"/>
            <a:chExt cx="5181600" cy="914400"/>
          </a:xfrm>
        </p:grpSpPr>
        <p:sp>
          <p:nvSpPr>
            <p:cNvPr id="35" name="Oval 34"/>
            <p:cNvSpPr/>
            <p:nvPr/>
          </p:nvSpPr>
          <p:spPr>
            <a:xfrm>
              <a:off x="1600200" y="3733800"/>
              <a:ext cx="2286000" cy="914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495800" y="4114800"/>
              <a:ext cx="22860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2506060" y="2590800"/>
            <a:ext cx="3429000" cy="2514600"/>
            <a:chOff x="1752600" y="2590800"/>
            <a:chExt cx="3429000" cy="2514600"/>
          </a:xfrm>
        </p:grpSpPr>
        <p:sp>
          <p:nvSpPr>
            <p:cNvPr id="39" name="Up-Down Arrow 38"/>
            <p:cNvSpPr/>
            <p:nvPr/>
          </p:nvSpPr>
          <p:spPr>
            <a:xfrm>
              <a:off x="1752600" y="2590800"/>
              <a:ext cx="381000" cy="2514600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Up-Down Arrow 39"/>
            <p:cNvSpPr/>
            <p:nvPr/>
          </p:nvSpPr>
          <p:spPr>
            <a:xfrm>
              <a:off x="4800600" y="3733800"/>
              <a:ext cx="381000" cy="1371600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609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09600" y="228600"/>
            <a:ext cx="0" cy="1600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1828800"/>
            <a:ext cx="2514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4450" y="525462"/>
          <a:ext cx="412750" cy="617538"/>
        </p:xfrm>
        <a:graphic>
          <a:graphicData uri="http://schemas.openxmlformats.org/presentationml/2006/ole">
            <p:oleObj spid="_x0000_s92162" name="Equation" r:id="rId3" imgW="152280" imgH="228600" progId="Equation.DSMT4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557463" y="1889125"/>
          <a:ext cx="481012" cy="650875"/>
        </p:xfrm>
        <a:graphic>
          <a:graphicData uri="http://schemas.openxmlformats.org/presentationml/2006/ole">
            <p:oleObj spid="_x0000_s92163" name="Equation" r:id="rId4" imgW="177480" imgH="241200" progId="Equation.DSMT4">
              <p:embed/>
            </p:oleObj>
          </a:graphicData>
        </a:graphic>
      </p:graphicFrame>
      <p:sp>
        <p:nvSpPr>
          <p:cNvPr id="13" name="Oval 12"/>
          <p:cNvSpPr/>
          <p:nvPr/>
        </p:nvSpPr>
        <p:spPr>
          <a:xfrm>
            <a:off x="762000" y="2811462"/>
            <a:ext cx="228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09600" y="2430462"/>
            <a:ext cx="0" cy="1600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600" y="4030662"/>
            <a:ext cx="2514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11113" y="2727325"/>
          <a:ext cx="481012" cy="617537"/>
        </p:xfrm>
        <a:graphic>
          <a:graphicData uri="http://schemas.openxmlformats.org/presentationml/2006/ole">
            <p:oleObj spid="_x0000_s92164" name="Equation" r:id="rId5" imgW="177480" imgH="228600" progId="Equation.DSMT4">
              <p:embed/>
            </p:oleObj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2590800" y="4108450"/>
          <a:ext cx="412750" cy="615950"/>
        </p:xfrm>
        <a:graphic>
          <a:graphicData uri="http://schemas.openxmlformats.org/presentationml/2006/ole">
            <p:oleObj spid="_x0000_s92165" name="Equation" r:id="rId6" imgW="152280" imgH="228600" progId="Equation.DSMT4">
              <p:embed/>
            </p:oleObj>
          </a:graphicData>
        </a:graphic>
      </p:graphicFrame>
      <p:sp>
        <p:nvSpPr>
          <p:cNvPr id="18" name="Oval 17"/>
          <p:cNvSpPr/>
          <p:nvPr/>
        </p:nvSpPr>
        <p:spPr>
          <a:xfrm>
            <a:off x="762000" y="5181600"/>
            <a:ext cx="2286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09600" y="4572000"/>
            <a:ext cx="0" cy="1600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9600" y="6172200"/>
            <a:ext cx="2514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-4763" y="4868863"/>
          <a:ext cx="514351" cy="617537"/>
        </p:xfrm>
        <a:graphic>
          <a:graphicData uri="http://schemas.openxmlformats.org/presentationml/2006/ole">
            <p:oleObj spid="_x0000_s92166" name="Equation" r:id="rId7" imgW="190440" imgH="228600" progId="Equation.DSMT4">
              <p:embed/>
            </p:oleObj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2557463" y="6249988"/>
          <a:ext cx="481012" cy="615950"/>
        </p:xfrm>
        <a:graphic>
          <a:graphicData uri="http://schemas.openxmlformats.org/presentationml/2006/ole">
            <p:oleObj spid="_x0000_s92167" name="Equation" r:id="rId8" imgW="177480" imgH="228600" progId="Equation.DSMT4">
              <p:embed/>
            </p:oleObj>
          </a:graphicData>
        </a:graphic>
      </p:graphicFrame>
      <p:sp>
        <p:nvSpPr>
          <p:cNvPr id="23" name="Right Brace 22"/>
          <p:cNvSpPr/>
          <p:nvPr/>
        </p:nvSpPr>
        <p:spPr>
          <a:xfrm>
            <a:off x="5562600" y="838200"/>
            <a:ext cx="381000" cy="5029200"/>
          </a:xfrm>
          <a:prstGeom prst="rightBrace">
            <a:avLst>
              <a:gd name="adj1" fmla="val 8333"/>
              <a:gd name="adj2" fmla="val 50276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3549650" y="762000"/>
          <a:ext cx="1403350" cy="880882"/>
        </p:xfrm>
        <a:graphic>
          <a:graphicData uri="http://schemas.openxmlformats.org/presentationml/2006/ole">
            <p:oleObj spid="_x0000_s92168" name="Equation" r:id="rId9" imgW="787320" imgH="495000" progId="Equation.DSMT4">
              <p:embed/>
            </p:oleObj>
          </a:graphicData>
        </a:graphic>
      </p:graphicFrame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3429000" y="2743200"/>
          <a:ext cx="1449388" cy="857250"/>
        </p:xfrm>
        <a:graphic>
          <a:graphicData uri="http://schemas.openxmlformats.org/presentationml/2006/ole">
            <p:oleObj spid="_x0000_s92169" name="Equation" r:id="rId10" imgW="812520" imgH="482400" progId="Equation.DSMT4">
              <p:embed/>
            </p:oleObj>
          </a:graphicData>
        </a:graphic>
      </p:graphicFrame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3613150" y="4876800"/>
          <a:ext cx="1539875" cy="857250"/>
        </p:xfrm>
        <a:graphic>
          <a:graphicData uri="http://schemas.openxmlformats.org/presentationml/2006/ole">
            <p:oleObj spid="_x0000_s92170" name="Equation" r:id="rId11" imgW="863280" imgH="482400" progId="Equation.DSMT4">
              <p:embed/>
            </p:oleObj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6324600" y="2895600"/>
          <a:ext cx="2638079" cy="957262"/>
        </p:xfrm>
        <a:graphic>
          <a:graphicData uri="http://schemas.openxmlformats.org/presentationml/2006/ole">
            <p:oleObj spid="_x0000_s92171" name="Equation" r:id="rId12" imgW="1257120" imgH="457200" progId="Equation.DSMT4">
              <p:embed/>
            </p:oleObj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796501" y="101025"/>
            <a:ext cx="30059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/>
              <a:t>Eccentricity of the</a:t>
            </a:r>
          </a:p>
          <a:p>
            <a:pPr algn="ctr"/>
            <a:r>
              <a:rPr lang="en-US" sz="2800" b="1" u="sng" dirty="0" smtClean="0"/>
              <a:t> Marginal</a:t>
            </a:r>
          </a:p>
          <a:p>
            <a:pPr algn="ctr"/>
            <a:r>
              <a:rPr lang="en-US" sz="2800" b="1" u="sng" dirty="0" smtClean="0"/>
              <a:t>Covariance Ellipses</a:t>
            </a:r>
            <a:endParaRPr lang="en-US" sz="28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762000" y="685800"/>
            <a:ext cx="6669944" cy="9220200"/>
            <a:chOff x="1143000" y="257013"/>
            <a:chExt cx="6974744" cy="9953787"/>
          </a:xfrm>
        </p:grpSpPr>
        <p:pic>
          <p:nvPicPr>
            <p:cNvPr id="2" name="Picture 1" descr="mecc_dxdy6_6da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257013"/>
              <a:ext cx="6974744" cy="9953787"/>
            </a:xfrm>
            <a:prstGeom prst="rect">
              <a:avLst/>
            </a:prstGeom>
          </p:spPr>
        </p:pic>
        <p:graphicFrame>
          <p:nvGraphicFramePr>
            <p:cNvPr id="94210" name="Object 2"/>
            <p:cNvGraphicFramePr>
              <a:graphicFrameLocks noChangeAspect="1"/>
            </p:cNvGraphicFramePr>
            <p:nvPr/>
          </p:nvGraphicFramePr>
          <p:xfrm>
            <a:off x="5638800" y="3200400"/>
            <a:ext cx="266700" cy="344487"/>
          </p:xfrm>
          <a:graphic>
            <a:graphicData uri="http://schemas.openxmlformats.org/presentationml/2006/ole">
              <p:oleObj spid="_x0000_s93186" name="Equation" r:id="rId4" imgW="126720" imgH="164880" progId="Equation.DSMT4">
                <p:embed/>
              </p:oleObj>
            </a:graphicData>
          </a:graphic>
        </p:graphicFrame>
        <p:graphicFrame>
          <p:nvGraphicFramePr>
            <p:cNvPr id="94211" name="Object 3"/>
            <p:cNvGraphicFramePr>
              <a:graphicFrameLocks noChangeAspect="1"/>
            </p:cNvGraphicFramePr>
            <p:nvPr/>
          </p:nvGraphicFramePr>
          <p:xfrm>
            <a:off x="5638800" y="6361112"/>
            <a:ext cx="266700" cy="344488"/>
          </p:xfrm>
          <a:graphic>
            <a:graphicData uri="http://schemas.openxmlformats.org/presentationml/2006/ole">
              <p:oleObj spid="_x0000_s93187" name="Equation" r:id="rId5" imgW="126720" imgH="164880" progId="Equation.DSMT4">
                <p:embed/>
              </p:oleObj>
            </a:graphicData>
          </a:graphic>
        </p:graphicFrame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080" y="304800"/>
            <a:ext cx="56350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Mean Eccentricity as a Predictor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143000"/>
            <a:ext cx="216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6 day forecasts, </a:t>
            </a:r>
            <a:r>
              <a:rPr lang="en-US" b="1" dirty="0" err="1" smtClean="0"/>
              <a:t>ds</a:t>
            </a:r>
            <a:r>
              <a:rPr lang="en-US" b="1" dirty="0" smtClean="0"/>
              <a:t>=6</a:t>
            </a:r>
          </a:p>
          <a:p>
            <a:pPr algn="ctr"/>
            <a:r>
              <a:rPr lang="en-US" b="1" dirty="0" smtClean="0"/>
              <a:t>k=2, m=15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26596"/>
            <a:ext cx="6368934" cy="625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29080" y="76200"/>
            <a:ext cx="56350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Mean Eccentricity as a Predictor</a:t>
            </a:r>
            <a:endParaRPr lang="en-US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647091" y="1143000"/>
            <a:ext cx="228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30 day forecasts, </a:t>
            </a:r>
            <a:r>
              <a:rPr lang="en-US" b="1" dirty="0" err="1" smtClean="0"/>
              <a:t>ds</a:t>
            </a:r>
            <a:r>
              <a:rPr lang="en-US" b="1" dirty="0" smtClean="0"/>
              <a:t>=6</a:t>
            </a:r>
          </a:p>
          <a:p>
            <a:pPr algn="ctr"/>
            <a:r>
              <a:rPr lang="en-US" b="1" dirty="0" smtClean="0"/>
              <a:t>k=2, m=15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781800" y="3886200"/>
            <a:ext cx="5405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?</a:t>
            </a:r>
            <a:endParaRPr lang="en-US" sz="6000" b="1" dirty="0"/>
          </a:p>
        </p:txBody>
      </p:sp>
      <p:pic>
        <p:nvPicPr>
          <p:cNvPr id="2" name="Picture 1" descr="soccer-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110592" cy="1093141"/>
          </a:xfrm>
          <a:prstGeom prst="rect">
            <a:avLst/>
          </a:prstGeom>
        </p:spPr>
      </p:pic>
      <p:pic>
        <p:nvPicPr>
          <p:cNvPr id="3" name="Picture 2" descr="rugby-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76506">
            <a:off x="2607098" y="1665024"/>
            <a:ext cx="2120014" cy="203595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905000" y="1295400"/>
            <a:ext cx="990600" cy="60960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ana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769733">
            <a:off x="4961585" y="3037802"/>
            <a:ext cx="4316876" cy="2877917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6585" y="76200"/>
            <a:ext cx="5420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Limit of Gaussian Assumption?</a:t>
            </a:r>
            <a:endParaRPr lang="en-US" sz="3200" b="1" u="sng" dirty="0"/>
          </a:p>
        </p:txBody>
      </p:sp>
      <p:pic>
        <p:nvPicPr>
          <p:cNvPr id="8" name="Picture 7" descr="banan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65471">
            <a:off x="5767352" y="2796917"/>
            <a:ext cx="2743200" cy="3657600"/>
          </a:xfrm>
          <a:prstGeom prst="rect">
            <a:avLst/>
          </a:prstGeom>
        </p:spPr>
      </p:pic>
      <p:pic>
        <p:nvPicPr>
          <p:cNvPr id="9" name="Picture 8" descr="bananas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362578">
            <a:off x="4553077" y="2747848"/>
            <a:ext cx="4502236" cy="337718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029200" y="3276600"/>
            <a:ext cx="990600" cy="60960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67200" y="3733800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Linear or</a:t>
            </a:r>
          </a:p>
          <a:p>
            <a:pPr algn="ctr"/>
            <a:r>
              <a:rPr lang="en-US" b="1" dirty="0" smtClean="0"/>
              <a:t>Non-linear?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275486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Gaussian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97732" y="1563469"/>
            <a:ext cx="77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Linear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40202" y="634425"/>
            <a:ext cx="66128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SVD </a:t>
            </a:r>
            <a:r>
              <a:rPr lang="en-US" sz="3200" b="1" u="sng" dirty="0" err="1" smtClean="0"/>
              <a:t>vs</a:t>
            </a:r>
            <a:r>
              <a:rPr lang="en-US" sz="3200" b="1" u="sng" dirty="0" smtClean="0"/>
              <a:t> Traditional Ensemble Methods</a:t>
            </a:r>
            <a:endParaRPr lang="en-US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98231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cost of SVD ~ cost of a 50 member ensemble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SVD more elegant and less </a:t>
            </a:r>
            <a:r>
              <a:rPr lang="en-US" sz="2800" b="1" i="1" dirty="0" smtClean="0"/>
              <a:t>ad hoc</a:t>
            </a:r>
            <a:r>
              <a:rPr lang="en-US" sz="2800" b="1" dirty="0" smtClean="0"/>
              <a:t> than ensemble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SVD intimately linked to 4D-Var analysis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SVD does not require localization due to limited </a:t>
            </a:r>
          </a:p>
          <a:p>
            <a:r>
              <a:rPr lang="en-US" sz="2800" b="1" dirty="0" smtClean="0"/>
              <a:t>   ensemble size.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Extensions needed for SVD to account for errors in:</a:t>
            </a:r>
          </a:p>
          <a:p>
            <a:r>
              <a:rPr lang="en-US" sz="2800" b="1" dirty="0" smtClean="0"/>
              <a:t>      - surface forcing</a:t>
            </a:r>
          </a:p>
          <a:p>
            <a:r>
              <a:rPr lang="en-US" sz="2800" b="1" dirty="0" smtClean="0"/>
              <a:t>      - open boundary conditions</a:t>
            </a:r>
          </a:p>
          <a:p>
            <a:r>
              <a:rPr lang="en-US" sz="2800" b="1" dirty="0" smtClean="0"/>
              <a:t>      - ocean dynamics (weak constraint)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>
          <a:xfrm>
            <a:off x="3886200" y="1223962"/>
            <a:ext cx="2819400" cy="1384300"/>
          </a:xfrm>
          <a:custGeom>
            <a:avLst/>
            <a:gdLst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81200 w 2854037"/>
              <a:gd name="connsiteY6" fmla="*/ 330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05000 w 2854037"/>
              <a:gd name="connsiteY6" fmla="*/ 457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092037 w 2854037"/>
              <a:gd name="connsiteY7" fmla="*/ 1758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54037 w 2854037"/>
              <a:gd name="connsiteY11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371600 w 2854037"/>
              <a:gd name="connsiteY4" fmla="*/ 760076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36073 h 1136073"/>
              <a:gd name="connsiteX1" fmla="*/ 318655 w 2854037"/>
              <a:gd name="connsiteY1" fmla="*/ 817418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297873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297873 h 1136073"/>
              <a:gd name="connsiteX7" fmla="*/ 2133600 w 2854037"/>
              <a:gd name="connsiteY7" fmla="*/ 69273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304636 h 1304636"/>
              <a:gd name="connsiteX1" fmla="*/ 457200 w 2854037"/>
              <a:gd name="connsiteY1" fmla="*/ 1076036 h 1304636"/>
              <a:gd name="connsiteX2" fmla="*/ 762000 w 2854037"/>
              <a:gd name="connsiteY2" fmla="*/ 1076036 h 1304636"/>
              <a:gd name="connsiteX3" fmla="*/ 1066800 w 2854037"/>
              <a:gd name="connsiteY3" fmla="*/ 1076036 h 1304636"/>
              <a:gd name="connsiteX4" fmla="*/ 1447800 w 2854037"/>
              <a:gd name="connsiteY4" fmla="*/ 999836 h 1304636"/>
              <a:gd name="connsiteX5" fmla="*/ 1676400 w 2854037"/>
              <a:gd name="connsiteY5" fmla="*/ 695036 h 1304636"/>
              <a:gd name="connsiteX6" fmla="*/ 1905000 w 2854037"/>
              <a:gd name="connsiteY6" fmla="*/ 466436 h 1304636"/>
              <a:gd name="connsiteX7" fmla="*/ 2133600 w 2854037"/>
              <a:gd name="connsiteY7" fmla="*/ 237836 h 1304636"/>
              <a:gd name="connsiteX8" fmla="*/ 2362200 w 2854037"/>
              <a:gd name="connsiteY8" fmla="*/ 9236 h 1304636"/>
              <a:gd name="connsiteX9" fmla="*/ 2604655 w 2854037"/>
              <a:gd name="connsiteY9" fmla="*/ 182417 h 1304636"/>
              <a:gd name="connsiteX10" fmla="*/ 2854037 w 2854037"/>
              <a:gd name="connsiteY10" fmla="*/ 168563 h 1304636"/>
              <a:gd name="connsiteX0" fmla="*/ 0 w 2854037"/>
              <a:gd name="connsiteY0" fmla="*/ 1333500 h 1333500"/>
              <a:gd name="connsiteX1" fmla="*/ 457200 w 2854037"/>
              <a:gd name="connsiteY1" fmla="*/ 1104900 h 1333500"/>
              <a:gd name="connsiteX2" fmla="*/ 762000 w 2854037"/>
              <a:gd name="connsiteY2" fmla="*/ 1104900 h 1333500"/>
              <a:gd name="connsiteX3" fmla="*/ 1066800 w 2854037"/>
              <a:gd name="connsiteY3" fmla="*/ 1104900 h 1333500"/>
              <a:gd name="connsiteX4" fmla="*/ 1447800 w 2854037"/>
              <a:gd name="connsiteY4" fmla="*/ 1028700 h 1333500"/>
              <a:gd name="connsiteX5" fmla="*/ 1676400 w 2854037"/>
              <a:gd name="connsiteY5" fmla="*/ 723900 h 1333500"/>
              <a:gd name="connsiteX6" fmla="*/ 1905000 w 2854037"/>
              <a:gd name="connsiteY6" fmla="*/ 495300 h 1333500"/>
              <a:gd name="connsiteX7" fmla="*/ 2133600 w 2854037"/>
              <a:gd name="connsiteY7" fmla="*/ 266700 h 1333500"/>
              <a:gd name="connsiteX8" fmla="*/ 2362200 w 2854037"/>
              <a:gd name="connsiteY8" fmla="*/ 38100 h 1333500"/>
              <a:gd name="connsiteX9" fmla="*/ 2667000 w 2854037"/>
              <a:gd name="connsiteY9" fmla="*/ 38100 h 1333500"/>
              <a:gd name="connsiteX10" fmla="*/ 2854037 w 2854037"/>
              <a:gd name="connsiteY10" fmla="*/ 197427 h 13335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10668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9906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9906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84300 h 1384300"/>
              <a:gd name="connsiteX1" fmla="*/ 457200 w 2819400"/>
              <a:gd name="connsiteY1" fmla="*/ 1155700 h 1384300"/>
              <a:gd name="connsiteX2" fmla="*/ 762000 w 2819400"/>
              <a:gd name="connsiteY2" fmla="*/ 1155700 h 1384300"/>
              <a:gd name="connsiteX3" fmla="*/ 1066800 w 2819400"/>
              <a:gd name="connsiteY3" fmla="*/ 1155700 h 1384300"/>
              <a:gd name="connsiteX4" fmla="*/ 1447800 w 2819400"/>
              <a:gd name="connsiteY4" fmla="*/ 1003300 h 1384300"/>
              <a:gd name="connsiteX5" fmla="*/ 1676400 w 2819400"/>
              <a:gd name="connsiteY5" fmla="*/ 774700 h 1384300"/>
              <a:gd name="connsiteX6" fmla="*/ 1905000 w 2819400"/>
              <a:gd name="connsiteY6" fmla="*/ 546100 h 1384300"/>
              <a:gd name="connsiteX7" fmla="*/ 2133600 w 2819400"/>
              <a:gd name="connsiteY7" fmla="*/ 317500 h 1384300"/>
              <a:gd name="connsiteX8" fmla="*/ 2362200 w 2819400"/>
              <a:gd name="connsiteY8" fmla="*/ 88900 h 1384300"/>
              <a:gd name="connsiteX9" fmla="*/ 2590800 w 2819400"/>
              <a:gd name="connsiteY9" fmla="*/ 12700 h 1384300"/>
              <a:gd name="connsiteX10" fmla="*/ 2819400 w 2819400"/>
              <a:gd name="connsiteY10" fmla="*/ 127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9400" h="1384300">
                <a:moveTo>
                  <a:pt x="0" y="1384300"/>
                </a:moveTo>
                <a:cubicBezTo>
                  <a:pt x="101600" y="1257300"/>
                  <a:pt x="330200" y="1193800"/>
                  <a:pt x="457200" y="1155700"/>
                </a:cubicBezTo>
                <a:cubicBezTo>
                  <a:pt x="584200" y="1117600"/>
                  <a:pt x="660400" y="1155700"/>
                  <a:pt x="762000" y="1155700"/>
                </a:cubicBezTo>
                <a:cubicBezTo>
                  <a:pt x="863600" y="1155700"/>
                  <a:pt x="952500" y="1181100"/>
                  <a:pt x="1066800" y="1155700"/>
                </a:cubicBezTo>
                <a:cubicBezTo>
                  <a:pt x="1181100" y="1130300"/>
                  <a:pt x="1346200" y="1066800"/>
                  <a:pt x="1447800" y="1003300"/>
                </a:cubicBezTo>
                <a:cubicBezTo>
                  <a:pt x="1549400" y="939800"/>
                  <a:pt x="1600200" y="850900"/>
                  <a:pt x="1676400" y="774700"/>
                </a:cubicBezTo>
                <a:lnTo>
                  <a:pt x="1905000" y="546100"/>
                </a:lnTo>
                <a:lnTo>
                  <a:pt x="2133600" y="317500"/>
                </a:lnTo>
                <a:cubicBezTo>
                  <a:pt x="2209800" y="241300"/>
                  <a:pt x="2286000" y="139700"/>
                  <a:pt x="2362200" y="88900"/>
                </a:cubicBezTo>
                <a:cubicBezTo>
                  <a:pt x="2438400" y="38100"/>
                  <a:pt x="2514600" y="25400"/>
                  <a:pt x="2590800" y="12700"/>
                </a:cubicBezTo>
                <a:cubicBezTo>
                  <a:pt x="2667000" y="0"/>
                  <a:pt x="2767446" y="15586"/>
                  <a:pt x="2819400" y="12700"/>
                </a:cubicBezTo>
              </a:path>
            </a:pathLst>
          </a:cu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752600" y="1147762"/>
            <a:ext cx="0" cy="220980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52600" y="3357562"/>
            <a:ext cx="52578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810000" y="1757362"/>
            <a:ext cx="2854037" cy="1136073"/>
          </a:xfrm>
          <a:custGeom>
            <a:avLst/>
            <a:gdLst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81200 w 2854037"/>
              <a:gd name="connsiteY6" fmla="*/ 330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05000 w 2854037"/>
              <a:gd name="connsiteY6" fmla="*/ 457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092037 w 2854037"/>
              <a:gd name="connsiteY7" fmla="*/ 1758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54037 w 2854037"/>
              <a:gd name="connsiteY11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371600 w 2854037"/>
              <a:gd name="connsiteY4" fmla="*/ 760076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36073 h 1136073"/>
              <a:gd name="connsiteX1" fmla="*/ 318655 w 2854037"/>
              <a:gd name="connsiteY1" fmla="*/ 817418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4037" h="1136073">
                <a:moveTo>
                  <a:pt x="0" y="1136073"/>
                </a:moveTo>
                <a:cubicBezTo>
                  <a:pt x="101600" y="1009073"/>
                  <a:pt x="203200" y="882073"/>
                  <a:pt x="318655" y="817418"/>
                </a:cubicBezTo>
                <a:cubicBezTo>
                  <a:pt x="434110" y="752763"/>
                  <a:pt x="584201" y="759691"/>
                  <a:pt x="692728" y="748145"/>
                </a:cubicBezTo>
                <a:cubicBezTo>
                  <a:pt x="801255" y="736600"/>
                  <a:pt x="856674" y="747760"/>
                  <a:pt x="969819" y="748145"/>
                </a:cubicBezTo>
                <a:cubicBezTo>
                  <a:pt x="1082964" y="748530"/>
                  <a:pt x="1251527" y="771236"/>
                  <a:pt x="1371600" y="750454"/>
                </a:cubicBezTo>
                <a:cubicBezTo>
                  <a:pt x="1491673" y="729672"/>
                  <a:pt x="1601355" y="674254"/>
                  <a:pt x="1690255" y="623454"/>
                </a:cubicBezTo>
                <a:cubicBezTo>
                  <a:pt x="1779155" y="572654"/>
                  <a:pt x="1831109" y="513387"/>
                  <a:pt x="1905000" y="445654"/>
                </a:cubicBezTo>
                <a:cubicBezTo>
                  <a:pt x="1978891" y="377921"/>
                  <a:pt x="2057400" y="280554"/>
                  <a:pt x="2133600" y="217054"/>
                </a:cubicBezTo>
                <a:cubicBezTo>
                  <a:pt x="2209800" y="153554"/>
                  <a:pt x="2283691" y="98521"/>
                  <a:pt x="2362200" y="64654"/>
                </a:cubicBezTo>
                <a:cubicBezTo>
                  <a:pt x="2440709" y="30787"/>
                  <a:pt x="2522682" y="24630"/>
                  <a:pt x="2604655" y="13854"/>
                </a:cubicBezTo>
                <a:cubicBezTo>
                  <a:pt x="2686628" y="3078"/>
                  <a:pt x="2802083" y="2886"/>
                  <a:pt x="2854037" y="0"/>
                </a:cubicBezTo>
              </a:path>
            </a:pathLst>
          </a:cu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77000" y="995362"/>
            <a:ext cx="381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0" idx="0"/>
          </p:cNvCxnSpPr>
          <p:nvPr/>
        </p:nvCxnSpPr>
        <p:spPr>
          <a:xfrm>
            <a:off x="3810000" y="2893435"/>
            <a:ext cx="0" cy="4641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29400" y="2671762"/>
            <a:ext cx="0" cy="6927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60714" y="35099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16984" y="352163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657600" y="2366962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2057400" y="2900362"/>
            <a:ext cx="0" cy="4641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8114" y="352163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r>
              <a:rPr lang="en-US" b="1" dirty="0" smtClean="0">
                <a:latin typeface="Symbol" pitchFamily="18" charset="2"/>
              </a:rPr>
              <a:t>t</a:t>
            </a:r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33600" y="2824162"/>
            <a:ext cx="1524000" cy="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15648" y="2900362"/>
            <a:ext cx="83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4D-Var</a:t>
            </a:r>
            <a:endParaRPr lang="en-US" b="1" dirty="0"/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1314450" y="1909762"/>
          <a:ext cx="285750" cy="285750"/>
        </p:xfrm>
        <a:graphic>
          <a:graphicData uri="http://schemas.openxmlformats.org/presentationml/2006/ole">
            <p:oleObj spid="_x0000_s82946" name="Equation" r:id="rId4" imgW="126720" imgH="126720" progId="Equation.DSMT4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5619750" y="2214562"/>
          <a:ext cx="400050" cy="514350"/>
        </p:xfrm>
        <a:graphic>
          <a:graphicData uri="http://schemas.openxmlformats.org/presentationml/2006/ole">
            <p:oleObj spid="_x0000_s82947" name="Equation" r:id="rId5" imgW="177480" imgH="228600" progId="Equation.DSMT4">
              <p:embed/>
            </p:oleObj>
          </a:graphicData>
        </a:graphic>
      </p:graphicFrame>
      <p:cxnSp>
        <p:nvCxnSpPr>
          <p:cNvPr id="52" name="Straight Arrow Connector 51"/>
          <p:cNvCxnSpPr>
            <a:stCxn id="30" idx="7"/>
          </p:cNvCxnSpPr>
          <p:nvPr/>
        </p:nvCxnSpPr>
        <p:spPr>
          <a:xfrm flipH="1" flipV="1">
            <a:off x="5943600" y="1604962"/>
            <a:ext cx="1" cy="36945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6019800" y="1528762"/>
          <a:ext cx="370114" cy="304800"/>
        </p:xfrm>
        <a:graphic>
          <a:graphicData uri="http://schemas.openxmlformats.org/presentationml/2006/ole">
            <p:oleObj spid="_x0000_s82948" name="Equation" r:id="rId6" imgW="215640" imgH="177480" progId="Equation.DSMT4">
              <p:embed/>
            </p:oleObj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flipV="1">
            <a:off x="2133600" y="4055030"/>
            <a:ext cx="1524000" cy="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15648" y="4131230"/>
            <a:ext cx="96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Analysis</a:t>
            </a:r>
            <a:endParaRPr lang="en-US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886200" y="4043362"/>
            <a:ext cx="2743200" cy="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01648" y="4119562"/>
            <a:ext cx="98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Forecast</a:t>
            </a:r>
            <a:endParaRPr lang="en-US" b="1" dirty="0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3586163" y="1719262"/>
          <a:ext cx="428625" cy="514350"/>
        </p:xfrm>
        <a:graphic>
          <a:graphicData uri="http://schemas.openxmlformats.org/presentationml/2006/ole">
            <p:oleObj spid="_x0000_s82949" name="Equation" r:id="rId7" imgW="190440" imgH="228600" progId="Equation.DSMT4">
              <p:embed/>
            </p:oleObj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6534150" y="457200"/>
          <a:ext cx="314325" cy="371475"/>
        </p:xfrm>
        <a:graphic>
          <a:graphicData uri="http://schemas.openxmlformats.org/presentationml/2006/ole">
            <p:oleObj spid="_x0000_s82950" name="Equation" r:id="rId8" imgW="139680" imgH="164880" progId="Equation.DSMT4">
              <p:embed/>
            </p:oleObj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1828800" y="842962"/>
            <a:ext cx="6913881" cy="1971020"/>
            <a:chOff x="1828800" y="842962"/>
            <a:chExt cx="6913881" cy="1971020"/>
          </a:xfrm>
        </p:grpSpPr>
        <p:grpSp>
          <p:nvGrpSpPr>
            <p:cNvPr id="2" name="Group 50"/>
            <p:cNvGrpSpPr/>
            <p:nvPr/>
          </p:nvGrpSpPr>
          <p:grpSpPr>
            <a:xfrm>
              <a:off x="3352800" y="995362"/>
              <a:ext cx="3887036" cy="1818620"/>
              <a:chOff x="3352800" y="1828800"/>
              <a:chExt cx="3887036" cy="1818620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3810000" y="3200400"/>
                <a:ext cx="0" cy="38100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6705600" y="1828800"/>
                <a:ext cx="0" cy="76200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3352800" y="3124200"/>
                <a:ext cx="3545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</a:rPr>
                  <a:t>y</a:t>
                </a:r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858000" y="198120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endParaRPr lang="en-US" sz="28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239000" y="842962"/>
              <a:ext cx="150368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EOFs=</a:t>
              </a:r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left singular </a:t>
              </a:r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vectors of Q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28800" y="1959114"/>
              <a:ext cx="18926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y=right singular </a:t>
              </a:r>
            </a:p>
            <a:p>
              <a:r>
                <a:rPr lang="en-US" sz="2000" b="1" dirty="0" smtClean="0">
                  <a:solidFill>
                    <a:srgbClr val="00B050"/>
                  </a:solidFill>
                </a:rPr>
                <a:t>vectors of Q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40691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Forecast EOFS and SVD</a:t>
            </a:r>
            <a:endParaRPr lang="en-US" sz="3200" b="1" u="sng" dirty="0"/>
          </a:p>
        </p:txBody>
      </p:sp>
      <p:grpSp>
        <p:nvGrpSpPr>
          <p:cNvPr id="61" name="Group 60"/>
          <p:cNvGrpSpPr/>
          <p:nvPr/>
        </p:nvGrpSpPr>
        <p:grpSpPr>
          <a:xfrm>
            <a:off x="707280" y="5638800"/>
            <a:ext cx="6415833" cy="1076325"/>
            <a:chOff x="707280" y="5638800"/>
            <a:chExt cx="6415833" cy="1076325"/>
          </a:xfrm>
        </p:grpSpPr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707280" y="5638800"/>
              <a:ext cx="28741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Equivalent to SVD of:</a:t>
              </a:r>
              <a:endParaRPr lang="en-US" sz="2400" dirty="0"/>
            </a:p>
          </p:txBody>
        </p:sp>
        <p:graphicFrame>
          <p:nvGraphicFramePr>
            <p:cNvPr id="43" name="Object 6"/>
            <p:cNvGraphicFramePr>
              <a:graphicFrameLocks noChangeAspect="1"/>
            </p:cNvGraphicFramePr>
            <p:nvPr/>
          </p:nvGraphicFramePr>
          <p:xfrm>
            <a:off x="4184650" y="5638800"/>
            <a:ext cx="2938463" cy="484188"/>
          </p:xfrm>
          <a:graphic>
            <a:graphicData uri="http://schemas.openxmlformats.org/presentationml/2006/ole">
              <p:oleObj spid="_x0000_s82953" name="Equation" r:id="rId9" imgW="1460160" imgH="241200" progId="Equation.DSMT4">
                <p:embed/>
              </p:oleObj>
            </a:graphicData>
          </a:graphic>
        </p:graphicFrame>
        <p:graphicFrame>
          <p:nvGraphicFramePr>
            <p:cNvPr id="45" name="Object 7"/>
            <p:cNvGraphicFramePr>
              <a:graphicFrameLocks noChangeAspect="1"/>
            </p:cNvGraphicFramePr>
            <p:nvPr/>
          </p:nvGraphicFramePr>
          <p:xfrm>
            <a:off x="3822700" y="6230938"/>
            <a:ext cx="1909763" cy="484187"/>
          </p:xfrm>
          <a:graphic>
            <a:graphicData uri="http://schemas.openxmlformats.org/presentationml/2006/ole">
              <p:oleObj spid="_x0000_s82954" name="Equation" r:id="rId10" imgW="952200" imgH="241200" progId="Equation.DSMT4">
                <p:embed/>
              </p:oleObj>
            </a:graphicData>
          </a:graphic>
        </p:graphicFrame>
        <p:sp>
          <p:nvSpPr>
            <p:cNvPr id="51" name="Text Box 5"/>
            <p:cNvSpPr txBox="1">
              <a:spLocks noChangeArrowheads="1"/>
            </p:cNvSpPr>
            <p:nvPr/>
          </p:nvSpPr>
          <p:spPr bwMode="auto">
            <a:xfrm>
              <a:off x="720595" y="6243935"/>
              <a:ext cx="20226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Forecast EOFs:</a:t>
              </a:r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18912" y="4948238"/>
            <a:ext cx="7321776" cy="612775"/>
            <a:chOff x="718912" y="4948238"/>
            <a:chExt cx="7321776" cy="612775"/>
          </a:xfrm>
        </p:grpSpPr>
        <p:graphicFrame>
          <p:nvGraphicFramePr>
            <p:cNvPr id="82952" name="Object 8"/>
            <p:cNvGraphicFramePr>
              <a:graphicFrameLocks noChangeAspect="1"/>
            </p:cNvGraphicFramePr>
            <p:nvPr/>
          </p:nvGraphicFramePr>
          <p:xfrm>
            <a:off x="3733800" y="4948238"/>
            <a:ext cx="4306888" cy="612775"/>
          </p:xfrm>
          <a:graphic>
            <a:graphicData uri="http://schemas.openxmlformats.org/presentationml/2006/ole">
              <p:oleObj spid="_x0000_s82952" name="Equation" r:id="rId11" imgW="2145960" imgH="304560" progId="Equation.DSMT4">
                <p:embed/>
              </p:oleObj>
            </a:graphicData>
          </a:graphic>
        </p:graphicFrame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718912" y="5024735"/>
              <a:ext cx="25576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Forecast error </a:t>
              </a:r>
              <a:r>
                <a:rPr lang="en-US" sz="2400" dirty="0" err="1" smtClean="0"/>
                <a:t>cov</a:t>
              </a:r>
              <a:r>
                <a:rPr lang="en-US" sz="2400" dirty="0" smtClean="0"/>
                <a:t>:</a:t>
              </a:r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91942" y="4419600"/>
            <a:ext cx="7989549" cy="512763"/>
            <a:chOff x="691942" y="4419600"/>
            <a:chExt cx="7989549" cy="512763"/>
          </a:xfrm>
        </p:grpSpPr>
        <p:grpSp>
          <p:nvGrpSpPr>
            <p:cNvPr id="62" name="Group 61"/>
            <p:cNvGrpSpPr/>
            <p:nvPr/>
          </p:nvGrpSpPr>
          <p:grpSpPr>
            <a:xfrm>
              <a:off x="691942" y="4419600"/>
              <a:ext cx="5118308" cy="512763"/>
              <a:chOff x="691942" y="4419600"/>
              <a:chExt cx="5118308" cy="512763"/>
            </a:xfrm>
          </p:grpSpPr>
          <p:graphicFrame>
            <p:nvGraphicFramePr>
              <p:cNvPr id="82951" name="Object 7"/>
              <p:cNvGraphicFramePr>
                <a:graphicFrameLocks noChangeAspect="1"/>
              </p:cNvGraphicFramePr>
              <p:nvPr/>
            </p:nvGraphicFramePr>
            <p:xfrm>
              <a:off x="3797300" y="4470400"/>
              <a:ext cx="2012950" cy="461963"/>
            </p:xfrm>
            <a:graphic>
              <a:graphicData uri="http://schemas.openxmlformats.org/presentationml/2006/ole">
                <p:oleObj spid="_x0000_s82951" name="Equation" r:id="rId12" imgW="990360" imgH="228600" progId="Equation.DSMT4">
                  <p:embed/>
                </p:oleObj>
              </a:graphicData>
            </a:graphic>
          </p:graphicFrame>
          <p:sp>
            <p:nvSpPr>
              <p:cNvPr id="57" name="Text Box 5"/>
              <p:cNvSpPr txBox="1">
                <a:spLocks noChangeArrowheads="1"/>
              </p:cNvSpPr>
              <p:nvPr/>
            </p:nvSpPr>
            <p:spPr bwMode="auto">
              <a:xfrm>
                <a:off x="691942" y="4419600"/>
                <a:ext cx="304185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Tangent linear approx:</a:t>
                </a:r>
                <a:endParaRPr lang="en-US" sz="2400" dirty="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019800" y="4495800"/>
              <a:ext cx="2661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(M=Tangent linear model)</a:t>
              </a:r>
              <a:endParaRPr lang="en-US" b="1" dirty="0"/>
            </a:p>
          </p:txBody>
        </p:sp>
      </p:grp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2209800" y="685800"/>
            <a:ext cx="31221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Ehrendorfer</a:t>
            </a:r>
            <a:r>
              <a:rPr lang="en-US" b="1" dirty="0" smtClean="0">
                <a:solidFill>
                  <a:srgbClr val="7030A0"/>
                </a:solidFill>
              </a:rPr>
              <a:t> and </a:t>
            </a:r>
            <a:r>
              <a:rPr lang="en-US" b="1" dirty="0" err="1" smtClean="0">
                <a:solidFill>
                  <a:srgbClr val="7030A0"/>
                </a:solidFill>
              </a:rPr>
              <a:t>Tribbia</a:t>
            </a:r>
            <a:r>
              <a:rPr lang="en-US" b="1" dirty="0" smtClean="0">
                <a:solidFill>
                  <a:srgbClr val="7030A0"/>
                </a:solidFill>
              </a:rPr>
              <a:t> (1997)</a:t>
            </a:r>
          </a:p>
          <a:p>
            <a:r>
              <a:rPr lang="en-US" b="1" dirty="0" err="1" smtClean="0">
                <a:solidFill>
                  <a:srgbClr val="7030A0"/>
                </a:solidFill>
              </a:rPr>
              <a:t>Barkmeijer</a:t>
            </a:r>
            <a:r>
              <a:rPr lang="en-US" b="1" dirty="0" smtClean="0">
                <a:solidFill>
                  <a:srgbClr val="7030A0"/>
                </a:solidFill>
              </a:rPr>
              <a:t> et al (1998)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57163" y="304800"/>
            <a:ext cx="877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/>
              <a:t>The Inverse Analysis Error Covariance, (E</a:t>
            </a:r>
            <a:r>
              <a:rPr lang="en-US" sz="3200" b="1" u="sng" baseline="30000" dirty="0"/>
              <a:t>a</a:t>
            </a:r>
            <a:r>
              <a:rPr lang="en-US" sz="3200" b="1" u="sng" dirty="0"/>
              <a:t>)</a:t>
            </a:r>
            <a:r>
              <a:rPr lang="en-US" sz="3200" b="1" u="sng" baseline="30000" dirty="0"/>
              <a:t>-1</a:t>
            </a:r>
            <a:endParaRPr lang="en-US" sz="3200" b="1" u="sng" dirty="0"/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1993900" y="1263650"/>
          <a:ext cx="4851400" cy="969963"/>
        </p:xfrm>
        <a:graphic>
          <a:graphicData uri="http://schemas.openxmlformats.org/presentationml/2006/ole">
            <p:oleObj spid="_x0000_s4098" name="Equation" r:id="rId3" imgW="1396800" imgH="279360" progId="Equation.DSMT4">
              <p:embed/>
            </p:oleObj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1366838" y="3633788"/>
          <a:ext cx="5953125" cy="969962"/>
        </p:xfrm>
        <a:graphic>
          <a:graphicData uri="http://schemas.openxmlformats.org/presentationml/2006/ole">
            <p:oleObj spid="_x0000_s4099" name="Equation" r:id="rId4" imgW="1714320" imgH="279360" progId="Equation.DSMT4">
              <p:embed/>
            </p:oleObj>
          </a:graphicData>
        </a:graphic>
      </p:graphicFrame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651000" y="2286000"/>
            <a:ext cx="1244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Inverse</a:t>
            </a:r>
          </a:p>
          <a:p>
            <a:pPr algn="ctr"/>
            <a:r>
              <a:rPr lang="en-US" sz="1600" b="1"/>
              <a:t>Analysis</a:t>
            </a:r>
          </a:p>
          <a:p>
            <a:pPr algn="ctr"/>
            <a:r>
              <a:rPr lang="en-US" sz="1600" b="1"/>
              <a:t>error</a:t>
            </a:r>
          </a:p>
          <a:p>
            <a:pPr algn="ctr"/>
            <a:r>
              <a:rPr lang="en-US" sz="1600" b="1"/>
              <a:t>covariance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133850" y="30622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Hessian matrix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2152650" y="46482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Hessian matrix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5489242" y="4648200"/>
            <a:ext cx="18421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Factorization of</a:t>
            </a:r>
          </a:p>
          <a:p>
            <a:pPr algn="ctr"/>
            <a:r>
              <a:rPr lang="en-US" b="1" dirty="0" smtClean="0"/>
              <a:t>Hessian based on</a:t>
            </a:r>
          </a:p>
          <a:p>
            <a:pPr algn="ctr"/>
            <a:r>
              <a:rPr lang="en-US" b="1" dirty="0" smtClean="0"/>
              <a:t>4D-Var search </a:t>
            </a:r>
          </a:p>
          <a:p>
            <a:pPr algn="ctr"/>
            <a:r>
              <a:rPr lang="en-US" b="1" dirty="0" smtClean="0"/>
              <a:t>directions</a:t>
            </a:r>
            <a:endParaRPr lang="en-US" b="1" dirty="0"/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4706961" y="6034088"/>
            <a:ext cx="35210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3300"/>
                </a:solidFill>
              </a:rPr>
              <a:t>m = the </a:t>
            </a:r>
            <a:r>
              <a:rPr lang="en-US" b="1" dirty="0">
                <a:solidFill>
                  <a:srgbClr val="FF3300"/>
                </a:solidFill>
              </a:rPr>
              <a:t>number </a:t>
            </a:r>
            <a:r>
              <a:rPr lang="en-US" b="1" dirty="0" smtClean="0">
                <a:solidFill>
                  <a:srgbClr val="FF3300"/>
                </a:solidFill>
              </a:rPr>
              <a:t>search directions</a:t>
            </a:r>
            <a:endParaRPr lang="en-US" b="1" dirty="0">
              <a:solidFill>
                <a:srgbClr val="FF3300"/>
              </a:solidFill>
            </a:endParaRPr>
          </a:p>
          <a:p>
            <a:pPr algn="ctr"/>
            <a:r>
              <a:rPr lang="en-US" b="1" dirty="0" smtClean="0">
                <a:solidFill>
                  <a:srgbClr val="FF3300"/>
                </a:solidFill>
              </a:rPr>
              <a:t>      = </a:t>
            </a:r>
            <a:r>
              <a:rPr lang="en-US" b="1" dirty="0">
                <a:solidFill>
                  <a:srgbClr val="FF3300"/>
                </a:solidFill>
              </a:rPr>
              <a:t>number of 4D-Var inner-loops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3429000" y="2166938"/>
            <a:ext cx="5556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0066FF"/>
                </a:solidFill>
              </a:rPr>
              <a:t>Prior</a:t>
            </a:r>
          </a:p>
          <a:p>
            <a:pPr algn="ctr"/>
            <a:r>
              <a:rPr lang="en-US" sz="1200" b="1" dirty="0">
                <a:solidFill>
                  <a:srgbClr val="0066FF"/>
                </a:solidFill>
              </a:rPr>
              <a:t>Error</a:t>
            </a:r>
          </a:p>
          <a:p>
            <a:pPr algn="ctr"/>
            <a:r>
              <a:rPr lang="en-US" sz="1200" b="1" dirty="0" err="1">
                <a:solidFill>
                  <a:srgbClr val="0066FF"/>
                </a:solidFill>
              </a:rPr>
              <a:t>Cov</a:t>
            </a:r>
            <a:r>
              <a:rPr lang="en-US" sz="1200" b="1" dirty="0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4526449" y="2179638"/>
            <a:ext cx="8054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 err="1">
                <a:solidFill>
                  <a:srgbClr val="FF9900"/>
                </a:solidFill>
              </a:rPr>
              <a:t>Adjoint</a:t>
            </a:r>
            <a:endParaRPr lang="en-US" sz="1200" b="1" dirty="0">
              <a:solidFill>
                <a:srgbClr val="FF9900"/>
              </a:solidFill>
            </a:endParaRPr>
          </a:p>
          <a:p>
            <a:pPr algn="ctr"/>
            <a:r>
              <a:rPr lang="en-US" sz="1200" b="1" dirty="0">
                <a:solidFill>
                  <a:srgbClr val="FF9900"/>
                </a:solidFill>
              </a:rPr>
              <a:t>of </a:t>
            </a:r>
            <a:r>
              <a:rPr lang="en-US" sz="1200" b="1" dirty="0" smtClean="0">
                <a:solidFill>
                  <a:srgbClr val="FF9900"/>
                </a:solidFill>
              </a:rPr>
              <a:t> ROMS</a:t>
            </a:r>
          </a:p>
          <a:p>
            <a:pPr algn="ctr"/>
            <a:r>
              <a:rPr lang="en-US" sz="1200" b="1" dirty="0" smtClean="0">
                <a:solidFill>
                  <a:srgbClr val="FF9900"/>
                </a:solidFill>
              </a:rPr>
              <a:t>at </a:t>
            </a:r>
            <a:r>
              <a:rPr lang="en-US" sz="1200" b="1" dirty="0" err="1" smtClean="0">
                <a:solidFill>
                  <a:srgbClr val="FF9900"/>
                </a:solidFill>
              </a:rPr>
              <a:t>obs</a:t>
            </a:r>
            <a:r>
              <a:rPr lang="en-US" sz="1200" b="1" dirty="0" smtClean="0">
                <a:solidFill>
                  <a:srgbClr val="FF9900"/>
                </a:solidFill>
              </a:rPr>
              <a:t> pts</a:t>
            </a:r>
            <a:endParaRPr lang="en-US" sz="1200" b="1" dirty="0">
              <a:solidFill>
                <a:srgbClr val="FF9900"/>
              </a:solidFill>
            </a:endParaRP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5893286" y="2209800"/>
            <a:ext cx="8054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F33CC"/>
                </a:solidFill>
              </a:rPr>
              <a:t>Tangent</a:t>
            </a:r>
          </a:p>
          <a:p>
            <a:pPr algn="ctr"/>
            <a:r>
              <a:rPr lang="en-US" sz="1200" b="1" dirty="0">
                <a:solidFill>
                  <a:srgbClr val="FF33CC"/>
                </a:solidFill>
              </a:rPr>
              <a:t>of </a:t>
            </a:r>
            <a:r>
              <a:rPr lang="en-US" sz="1200" b="1" dirty="0" smtClean="0">
                <a:solidFill>
                  <a:srgbClr val="FF33CC"/>
                </a:solidFill>
              </a:rPr>
              <a:t> ROMS</a:t>
            </a:r>
          </a:p>
          <a:p>
            <a:pPr algn="ctr"/>
            <a:r>
              <a:rPr lang="en-US" sz="1200" b="1" dirty="0" smtClean="0">
                <a:solidFill>
                  <a:srgbClr val="FF33CC"/>
                </a:solidFill>
              </a:rPr>
              <a:t>at </a:t>
            </a:r>
            <a:r>
              <a:rPr lang="en-US" sz="1200" b="1" dirty="0" err="1" smtClean="0">
                <a:solidFill>
                  <a:srgbClr val="FF33CC"/>
                </a:solidFill>
              </a:rPr>
              <a:t>obs</a:t>
            </a:r>
            <a:r>
              <a:rPr lang="en-US" sz="1200" b="1" dirty="0" smtClean="0">
                <a:solidFill>
                  <a:srgbClr val="FF33CC"/>
                </a:solidFill>
              </a:rPr>
              <a:t> pts</a:t>
            </a:r>
            <a:endParaRPr lang="en-US" sz="1200" b="1" dirty="0">
              <a:solidFill>
                <a:srgbClr val="FF33CC"/>
              </a:solidFill>
            </a:endParaRP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5334000" y="2179638"/>
            <a:ext cx="5556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99FF33"/>
                </a:solidFill>
              </a:rPr>
              <a:t>Obs</a:t>
            </a:r>
          </a:p>
          <a:p>
            <a:pPr algn="ctr"/>
            <a:r>
              <a:rPr lang="en-US" sz="1200" b="1">
                <a:solidFill>
                  <a:srgbClr val="99FF33"/>
                </a:solidFill>
              </a:rPr>
              <a:t>Error</a:t>
            </a:r>
          </a:p>
          <a:p>
            <a:pPr algn="ctr"/>
            <a:r>
              <a:rPr lang="en-US" sz="1200" b="1">
                <a:solidFill>
                  <a:srgbClr val="99FF33"/>
                </a:solidFill>
              </a:rPr>
              <a:t>Cov.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0" y="3581400"/>
            <a:ext cx="7696200" cy="3023175"/>
            <a:chOff x="381000" y="3581400"/>
            <a:chExt cx="7696200" cy="3023175"/>
          </a:xfrm>
        </p:grpSpPr>
        <p:sp>
          <p:nvSpPr>
            <p:cNvPr id="14" name="Rectangle 13"/>
            <p:cNvSpPr/>
            <p:nvPr/>
          </p:nvSpPr>
          <p:spPr>
            <a:xfrm>
              <a:off x="990600" y="3581400"/>
              <a:ext cx="7086600" cy="228600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381000" y="6019800"/>
              <a:ext cx="40370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</a:rPr>
                <a:t>A reduced rank approx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>
          <a:xfrm>
            <a:off x="3886200" y="1223962"/>
            <a:ext cx="2819400" cy="1384300"/>
          </a:xfrm>
          <a:custGeom>
            <a:avLst/>
            <a:gdLst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81200 w 2854037"/>
              <a:gd name="connsiteY6" fmla="*/ 330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05000 w 2854037"/>
              <a:gd name="connsiteY6" fmla="*/ 457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092037 w 2854037"/>
              <a:gd name="connsiteY7" fmla="*/ 1758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54037 w 2854037"/>
              <a:gd name="connsiteY11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371600 w 2854037"/>
              <a:gd name="connsiteY4" fmla="*/ 760076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36073 h 1136073"/>
              <a:gd name="connsiteX1" fmla="*/ 318655 w 2854037"/>
              <a:gd name="connsiteY1" fmla="*/ 817418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297873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297873 h 1136073"/>
              <a:gd name="connsiteX7" fmla="*/ 2133600 w 2854037"/>
              <a:gd name="connsiteY7" fmla="*/ 69273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304636 h 1304636"/>
              <a:gd name="connsiteX1" fmla="*/ 457200 w 2854037"/>
              <a:gd name="connsiteY1" fmla="*/ 1076036 h 1304636"/>
              <a:gd name="connsiteX2" fmla="*/ 762000 w 2854037"/>
              <a:gd name="connsiteY2" fmla="*/ 1076036 h 1304636"/>
              <a:gd name="connsiteX3" fmla="*/ 1066800 w 2854037"/>
              <a:gd name="connsiteY3" fmla="*/ 1076036 h 1304636"/>
              <a:gd name="connsiteX4" fmla="*/ 1447800 w 2854037"/>
              <a:gd name="connsiteY4" fmla="*/ 999836 h 1304636"/>
              <a:gd name="connsiteX5" fmla="*/ 1676400 w 2854037"/>
              <a:gd name="connsiteY5" fmla="*/ 695036 h 1304636"/>
              <a:gd name="connsiteX6" fmla="*/ 1905000 w 2854037"/>
              <a:gd name="connsiteY6" fmla="*/ 466436 h 1304636"/>
              <a:gd name="connsiteX7" fmla="*/ 2133600 w 2854037"/>
              <a:gd name="connsiteY7" fmla="*/ 237836 h 1304636"/>
              <a:gd name="connsiteX8" fmla="*/ 2362200 w 2854037"/>
              <a:gd name="connsiteY8" fmla="*/ 9236 h 1304636"/>
              <a:gd name="connsiteX9" fmla="*/ 2604655 w 2854037"/>
              <a:gd name="connsiteY9" fmla="*/ 182417 h 1304636"/>
              <a:gd name="connsiteX10" fmla="*/ 2854037 w 2854037"/>
              <a:gd name="connsiteY10" fmla="*/ 168563 h 1304636"/>
              <a:gd name="connsiteX0" fmla="*/ 0 w 2854037"/>
              <a:gd name="connsiteY0" fmla="*/ 1333500 h 1333500"/>
              <a:gd name="connsiteX1" fmla="*/ 457200 w 2854037"/>
              <a:gd name="connsiteY1" fmla="*/ 1104900 h 1333500"/>
              <a:gd name="connsiteX2" fmla="*/ 762000 w 2854037"/>
              <a:gd name="connsiteY2" fmla="*/ 1104900 h 1333500"/>
              <a:gd name="connsiteX3" fmla="*/ 1066800 w 2854037"/>
              <a:gd name="connsiteY3" fmla="*/ 1104900 h 1333500"/>
              <a:gd name="connsiteX4" fmla="*/ 1447800 w 2854037"/>
              <a:gd name="connsiteY4" fmla="*/ 1028700 h 1333500"/>
              <a:gd name="connsiteX5" fmla="*/ 1676400 w 2854037"/>
              <a:gd name="connsiteY5" fmla="*/ 723900 h 1333500"/>
              <a:gd name="connsiteX6" fmla="*/ 1905000 w 2854037"/>
              <a:gd name="connsiteY6" fmla="*/ 495300 h 1333500"/>
              <a:gd name="connsiteX7" fmla="*/ 2133600 w 2854037"/>
              <a:gd name="connsiteY7" fmla="*/ 266700 h 1333500"/>
              <a:gd name="connsiteX8" fmla="*/ 2362200 w 2854037"/>
              <a:gd name="connsiteY8" fmla="*/ 38100 h 1333500"/>
              <a:gd name="connsiteX9" fmla="*/ 2667000 w 2854037"/>
              <a:gd name="connsiteY9" fmla="*/ 38100 h 1333500"/>
              <a:gd name="connsiteX10" fmla="*/ 2854037 w 2854037"/>
              <a:gd name="connsiteY10" fmla="*/ 197427 h 13335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10668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9906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9906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84300 h 1384300"/>
              <a:gd name="connsiteX1" fmla="*/ 457200 w 2819400"/>
              <a:gd name="connsiteY1" fmla="*/ 1155700 h 1384300"/>
              <a:gd name="connsiteX2" fmla="*/ 762000 w 2819400"/>
              <a:gd name="connsiteY2" fmla="*/ 1155700 h 1384300"/>
              <a:gd name="connsiteX3" fmla="*/ 1066800 w 2819400"/>
              <a:gd name="connsiteY3" fmla="*/ 1155700 h 1384300"/>
              <a:gd name="connsiteX4" fmla="*/ 1447800 w 2819400"/>
              <a:gd name="connsiteY4" fmla="*/ 1003300 h 1384300"/>
              <a:gd name="connsiteX5" fmla="*/ 1676400 w 2819400"/>
              <a:gd name="connsiteY5" fmla="*/ 774700 h 1384300"/>
              <a:gd name="connsiteX6" fmla="*/ 1905000 w 2819400"/>
              <a:gd name="connsiteY6" fmla="*/ 546100 h 1384300"/>
              <a:gd name="connsiteX7" fmla="*/ 2133600 w 2819400"/>
              <a:gd name="connsiteY7" fmla="*/ 317500 h 1384300"/>
              <a:gd name="connsiteX8" fmla="*/ 2362200 w 2819400"/>
              <a:gd name="connsiteY8" fmla="*/ 88900 h 1384300"/>
              <a:gd name="connsiteX9" fmla="*/ 2590800 w 2819400"/>
              <a:gd name="connsiteY9" fmla="*/ 12700 h 1384300"/>
              <a:gd name="connsiteX10" fmla="*/ 2819400 w 2819400"/>
              <a:gd name="connsiteY10" fmla="*/ 127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9400" h="1384300">
                <a:moveTo>
                  <a:pt x="0" y="1384300"/>
                </a:moveTo>
                <a:cubicBezTo>
                  <a:pt x="101600" y="1257300"/>
                  <a:pt x="330200" y="1193800"/>
                  <a:pt x="457200" y="1155700"/>
                </a:cubicBezTo>
                <a:cubicBezTo>
                  <a:pt x="584200" y="1117600"/>
                  <a:pt x="660400" y="1155700"/>
                  <a:pt x="762000" y="1155700"/>
                </a:cubicBezTo>
                <a:cubicBezTo>
                  <a:pt x="863600" y="1155700"/>
                  <a:pt x="952500" y="1181100"/>
                  <a:pt x="1066800" y="1155700"/>
                </a:cubicBezTo>
                <a:cubicBezTo>
                  <a:pt x="1181100" y="1130300"/>
                  <a:pt x="1346200" y="1066800"/>
                  <a:pt x="1447800" y="1003300"/>
                </a:cubicBezTo>
                <a:cubicBezTo>
                  <a:pt x="1549400" y="939800"/>
                  <a:pt x="1600200" y="850900"/>
                  <a:pt x="1676400" y="774700"/>
                </a:cubicBezTo>
                <a:lnTo>
                  <a:pt x="1905000" y="546100"/>
                </a:lnTo>
                <a:lnTo>
                  <a:pt x="2133600" y="317500"/>
                </a:lnTo>
                <a:cubicBezTo>
                  <a:pt x="2209800" y="241300"/>
                  <a:pt x="2286000" y="139700"/>
                  <a:pt x="2362200" y="88900"/>
                </a:cubicBezTo>
                <a:cubicBezTo>
                  <a:pt x="2438400" y="38100"/>
                  <a:pt x="2514600" y="25400"/>
                  <a:pt x="2590800" y="12700"/>
                </a:cubicBezTo>
                <a:cubicBezTo>
                  <a:pt x="2667000" y="0"/>
                  <a:pt x="2767446" y="15586"/>
                  <a:pt x="2819400" y="12700"/>
                </a:cubicBezTo>
              </a:path>
            </a:pathLst>
          </a:cu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752600" y="1147762"/>
            <a:ext cx="0" cy="220980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52600" y="3357562"/>
            <a:ext cx="52578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810000" y="1757362"/>
            <a:ext cx="2854037" cy="1136073"/>
          </a:xfrm>
          <a:custGeom>
            <a:avLst/>
            <a:gdLst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81200 w 2854037"/>
              <a:gd name="connsiteY6" fmla="*/ 330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05000 w 2854037"/>
              <a:gd name="connsiteY6" fmla="*/ 457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092037 w 2854037"/>
              <a:gd name="connsiteY7" fmla="*/ 1758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54037 w 2854037"/>
              <a:gd name="connsiteY11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371600 w 2854037"/>
              <a:gd name="connsiteY4" fmla="*/ 760076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36073 h 1136073"/>
              <a:gd name="connsiteX1" fmla="*/ 318655 w 2854037"/>
              <a:gd name="connsiteY1" fmla="*/ 817418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4037" h="1136073">
                <a:moveTo>
                  <a:pt x="0" y="1136073"/>
                </a:moveTo>
                <a:cubicBezTo>
                  <a:pt x="101600" y="1009073"/>
                  <a:pt x="203200" y="882073"/>
                  <a:pt x="318655" y="817418"/>
                </a:cubicBezTo>
                <a:cubicBezTo>
                  <a:pt x="434110" y="752763"/>
                  <a:pt x="584201" y="759691"/>
                  <a:pt x="692728" y="748145"/>
                </a:cubicBezTo>
                <a:cubicBezTo>
                  <a:pt x="801255" y="736600"/>
                  <a:pt x="856674" y="747760"/>
                  <a:pt x="969819" y="748145"/>
                </a:cubicBezTo>
                <a:cubicBezTo>
                  <a:pt x="1082964" y="748530"/>
                  <a:pt x="1251527" y="771236"/>
                  <a:pt x="1371600" y="750454"/>
                </a:cubicBezTo>
                <a:cubicBezTo>
                  <a:pt x="1491673" y="729672"/>
                  <a:pt x="1601355" y="674254"/>
                  <a:pt x="1690255" y="623454"/>
                </a:cubicBezTo>
                <a:cubicBezTo>
                  <a:pt x="1779155" y="572654"/>
                  <a:pt x="1831109" y="513387"/>
                  <a:pt x="1905000" y="445654"/>
                </a:cubicBezTo>
                <a:cubicBezTo>
                  <a:pt x="1978891" y="377921"/>
                  <a:pt x="2057400" y="280554"/>
                  <a:pt x="2133600" y="217054"/>
                </a:cubicBezTo>
                <a:cubicBezTo>
                  <a:pt x="2209800" y="153554"/>
                  <a:pt x="2283691" y="98521"/>
                  <a:pt x="2362200" y="64654"/>
                </a:cubicBezTo>
                <a:cubicBezTo>
                  <a:pt x="2440709" y="30787"/>
                  <a:pt x="2522682" y="24630"/>
                  <a:pt x="2604655" y="13854"/>
                </a:cubicBezTo>
                <a:cubicBezTo>
                  <a:pt x="2686628" y="3078"/>
                  <a:pt x="2802083" y="2886"/>
                  <a:pt x="2854037" y="0"/>
                </a:cubicBezTo>
              </a:path>
            </a:pathLst>
          </a:cu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77000" y="995362"/>
            <a:ext cx="381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0" idx="0"/>
          </p:cNvCxnSpPr>
          <p:nvPr/>
        </p:nvCxnSpPr>
        <p:spPr>
          <a:xfrm>
            <a:off x="3810000" y="2893435"/>
            <a:ext cx="0" cy="4641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29400" y="2671762"/>
            <a:ext cx="0" cy="6927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60714" y="35099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16984" y="352163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657600" y="2366962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2057400" y="2900362"/>
            <a:ext cx="0" cy="4641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8114" y="352163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r>
              <a:rPr lang="en-US" b="1" dirty="0" smtClean="0">
                <a:latin typeface="Symbol" pitchFamily="18" charset="2"/>
              </a:rPr>
              <a:t>t</a:t>
            </a:r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33600" y="2824162"/>
            <a:ext cx="1524000" cy="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15648" y="2900362"/>
            <a:ext cx="83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4D-Var</a:t>
            </a:r>
            <a:endParaRPr lang="en-US" b="1" dirty="0"/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1314450" y="1909762"/>
          <a:ext cx="285750" cy="285750"/>
        </p:xfrm>
        <a:graphic>
          <a:graphicData uri="http://schemas.openxmlformats.org/presentationml/2006/ole">
            <p:oleObj spid="_x0000_s83970" name="Equation" r:id="rId3" imgW="126720" imgH="126720" progId="Equation.DSMT4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5619750" y="2214562"/>
          <a:ext cx="400050" cy="514350"/>
        </p:xfrm>
        <a:graphic>
          <a:graphicData uri="http://schemas.openxmlformats.org/presentationml/2006/ole">
            <p:oleObj spid="_x0000_s83971" name="Equation" r:id="rId4" imgW="177480" imgH="228600" progId="Equation.DSMT4">
              <p:embed/>
            </p:oleObj>
          </a:graphicData>
        </a:graphic>
      </p:graphicFrame>
      <p:cxnSp>
        <p:nvCxnSpPr>
          <p:cNvPr id="52" name="Straight Arrow Connector 51"/>
          <p:cNvCxnSpPr>
            <a:stCxn id="30" idx="7"/>
          </p:cNvCxnSpPr>
          <p:nvPr/>
        </p:nvCxnSpPr>
        <p:spPr>
          <a:xfrm flipH="1" flipV="1">
            <a:off x="5943600" y="1604962"/>
            <a:ext cx="1" cy="36945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6019800" y="1528762"/>
          <a:ext cx="370114" cy="304800"/>
        </p:xfrm>
        <a:graphic>
          <a:graphicData uri="http://schemas.openxmlformats.org/presentationml/2006/ole">
            <p:oleObj spid="_x0000_s83972" name="Equation" r:id="rId5" imgW="215640" imgH="177480" progId="Equation.DSMT4">
              <p:embed/>
            </p:oleObj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flipV="1">
            <a:off x="2133600" y="4055030"/>
            <a:ext cx="1524000" cy="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15648" y="4131230"/>
            <a:ext cx="96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Analysis</a:t>
            </a:r>
            <a:endParaRPr lang="en-US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886200" y="4043362"/>
            <a:ext cx="2743200" cy="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01648" y="4119562"/>
            <a:ext cx="98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Forecast</a:t>
            </a:r>
            <a:endParaRPr lang="en-US" b="1" dirty="0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3586163" y="1719262"/>
          <a:ext cx="428625" cy="514350"/>
        </p:xfrm>
        <a:graphic>
          <a:graphicData uri="http://schemas.openxmlformats.org/presentationml/2006/ole">
            <p:oleObj spid="_x0000_s83973" name="Equation" r:id="rId6" imgW="190440" imgH="228600" progId="Equation.DSMT4">
              <p:embed/>
            </p:oleObj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6534150" y="457200"/>
          <a:ext cx="314325" cy="371475"/>
        </p:xfrm>
        <a:graphic>
          <a:graphicData uri="http://schemas.openxmlformats.org/presentationml/2006/ole">
            <p:oleObj spid="_x0000_s83974" name="Equation" r:id="rId7" imgW="139680" imgH="164880" progId="Equation.DSMT4">
              <p:embed/>
            </p:oleObj>
          </a:graphicData>
        </a:graphic>
      </p:graphicFrame>
      <p:grpSp>
        <p:nvGrpSpPr>
          <p:cNvPr id="3" name="Group 50"/>
          <p:cNvGrpSpPr/>
          <p:nvPr/>
        </p:nvGrpSpPr>
        <p:grpSpPr>
          <a:xfrm>
            <a:off x="3352800" y="995362"/>
            <a:ext cx="3887036" cy="1818620"/>
            <a:chOff x="3352800" y="1828800"/>
            <a:chExt cx="3887036" cy="1818620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3810000" y="3200400"/>
              <a:ext cx="0" cy="381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6705600" y="1828800"/>
              <a:ext cx="0" cy="762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352800" y="3124200"/>
              <a:ext cx="354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y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58000" y="1981200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endParaRPr lang="en-US" sz="28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239000" y="842962"/>
            <a:ext cx="1503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EOFs=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left singular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vectors of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1200" y="1524000"/>
            <a:ext cx="1316386" cy="1015663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y=Hessian 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Singular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vectors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40691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Forecast EOFS and SVD</a:t>
            </a:r>
            <a:endParaRPr lang="en-US" sz="3200" b="1" u="sng" dirty="0"/>
          </a:p>
        </p:txBody>
      </p:sp>
      <p:grpSp>
        <p:nvGrpSpPr>
          <p:cNvPr id="4" name="Group 60"/>
          <p:cNvGrpSpPr/>
          <p:nvPr/>
        </p:nvGrpSpPr>
        <p:grpSpPr>
          <a:xfrm>
            <a:off x="707280" y="5638800"/>
            <a:ext cx="6415833" cy="1076325"/>
            <a:chOff x="707280" y="5638800"/>
            <a:chExt cx="6415833" cy="1076325"/>
          </a:xfrm>
        </p:grpSpPr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707280" y="5638800"/>
              <a:ext cx="28741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Equivalent to SVD of:</a:t>
              </a:r>
              <a:endParaRPr lang="en-US" sz="2400" dirty="0"/>
            </a:p>
          </p:txBody>
        </p:sp>
        <p:graphicFrame>
          <p:nvGraphicFramePr>
            <p:cNvPr id="43" name="Object 6"/>
            <p:cNvGraphicFramePr>
              <a:graphicFrameLocks noChangeAspect="1"/>
            </p:cNvGraphicFramePr>
            <p:nvPr/>
          </p:nvGraphicFramePr>
          <p:xfrm>
            <a:off x="4184650" y="5638800"/>
            <a:ext cx="2938463" cy="484188"/>
          </p:xfrm>
          <a:graphic>
            <a:graphicData uri="http://schemas.openxmlformats.org/presentationml/2006/ole">
              <p:oleObj spid="_x0000_s83977" name="Equation" r:id="rId8" imgW="1460160" imgH="241200" progId="Equation.DSMT4">
                <p:embed/>
              </p:oleObj>
            </a:graphicData>
          </a:graphic>
        </p:graphicFrame>
        <p:graphicFrame>
          <p:nvGraphicFramePr>
            <p:cNvPr id="45" name="Object 7"/>
            <p:cNvGraphicFramePr>
              <a:graphicFrameLocks noChangeAspect="1"/>
            </p:cNvGraphicFramePr>
            <p:nvPr/>
          </p:nvGraphicFramePr>
          <p:xfrm>
            <a:off x="3822700" y="6230938"/>
            <a:ext cx="1909763" cy="484187"/>
          </p:xfrm>
          <a:graphic>
            <a:graphicData uri="http://schemas.openxmlformats.org/presentationml/2006/ole">
              <p:oleObj spid="_x0000_s83978" name="Equation" r:id="rId9" imgW="952200" imgH="241200" progId="Equation.DSMT4">
                <p:embed/>
              </p:oleObj>
            </a:graphicData>
          </a:graphic>
        </p:graphicFrame>
        <p:sp>
          <p:nvSpPr>
            <p:cNvPr id="51" name="Text Box 5"/>
            <p:cNvSpPr txBox="1">
              <a:spLocks noChangeArrowheads="1"/>
            </p:cNvSpPr>
            <p:nvPr/>
          </p:nvSpPr>
          <p:spPr bwMode="auto">
            <a:xfrm>
              <a:off x="720595" y="6243935"/>
              <a:ext cx="20226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Forecast EOFs:</a:t>
              </a:r>
              <a:endParaRPr lang="en-US" sz="2400" dirty="0"/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718912" y="4948238"/>
            <a:ext cx="7321776" cy="612775"/>
            <a:chOff x="718912" y="4948238"/>
            <a:chExt cx="7321776" cy="612775"/>
          </a:xfrm>
        </p:grpSpPr>
        <p:graphicFrame>
          <p:nvGraphicFramePr>
            <p:cNvPr id="82952" name="Object 8"/>
            <p:cNvGraphicFramePr>
              <a:graphicFrameLocks noChangeAspect="1"/>
            </p:cNvGraphicFramePr>
            <p:nvPr/>
          </p:nvGraphicFramePr>
          <p:xfrm>
            <a:off x="3733800" y="4948238"/>
            <a:ext cx="4306888" cy="612775"/>
          </p:xfrm>
          <a:graphic>
            <a:graphicData uri="http://schemas.openxmlformats.org/presentationml/2006/ole">
              <p:oleObj spid="_x0000_s83976" name="Equation" r:id="rId10" imgW="2145960" imgH="304560" progId="Equation.DSMT4">
                <p:embed/>
              </p:oleObj>
            </a:graphicData>
          </a:graphic>
        </p:graphicFrame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718912" y="5024735"/>
              <a:ext cx="25576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Forecast error </a:t>
              </a:r>
              <a:r>
                <a:rPr lang="en-US" sz="2400" dirty="0" err="1" smtClean="0"/>
                <a:t>cov</a:t>
              </a:r>
              <a:r>
                <a:rPr lang="en-US" sz="2400" dirty="0" smtClean="0"/>
                <a:t>:</a:t>
              </a:r>
              <a:endParaRPr lang="en-US" sz="2400" dirty="0"/>
            </a:p>
          </p:txBody>
        </p:sp>
      </p:grpSp>
      <p:grpSp>
        <p:nvGrpSpPr>
          <p:cNvPr id="6" name="Group 63"/>
          <p:cNvGrpSpPr/>
          <p:nvPr/>
        </p:nvGrpSpPr>
        <p:grpSpPr>
          <a:xfrm>
            <a:off x="691942" y="4419600"/>
            <a:ext cx="7989549" cy="512763"/>
            <a:chOff x="691942" y="4419600"/>
            <a:chExt cx="7989549" cy="512763"/>
          </a:xfrm>
        </p:grpSpPr>
        <p:grpSp>
          <p:nvGrpSpPr>
            <p:cNvPr id="7" name="Group 61"/>
            <p:cNvGrpSpPr/>
            <p:nvPr/>
          </p:nvGrpSpPr>
          <p:grpSpPr>
            <a:xfrm>
              <a:off x="691942" y="4419600"/>
              <a:ext cx="5118308" cy="512763"/>
              <a:chOff x="691942" y="4419600"/>
              <a:chExt cx="5118308" cy="512763"/>
            </a:xfrm>
          </p:grpSpPr>
          <p:graphicFrame>
            <p:nvGraphicFramePr>
              <p:cNvPr id="82951" name="Object 7"/>
              <p:cNvGraphicFramePr>
                <a:graphicFrameLocks noChangeAspect="1"/>
              </p:cNvGraphicFramePr>
              <p:nvPr/>
            </p:nvGraphicFramePr>
            <p:xfrm>
              <a:off x="3797300" y="4470400"/>
              <a:ext cx="2012950" cy="461963"/>
            </p:xfrm>
            <a:graphic>
              <a:graphicData uri="http://schemas.openxmlformats.org/presentationml/2006/ole">
                <p:oleObj spid="_x0000_s83975" name="Equation" r:id="rId11" imgW="990360" imgH="228600" progId="Equation.DSMT4">
                  <p:embed/>
                </p:oleObj>
              </a:graphicData>
            </a:graphic>
          </p:graphicFrame>
          <p:sp>
            <p:nvSpPr>
              <p:cNvPr id="57" name="Text Box 5"/>
              <p:cNvSpPr txBox="1">
                <a:spLocks noChangeArrowheads="1"/>
              </p:cNvSpPr>
              <p:nvPr/>
            </p:nvSpPr>
            <p:spPr bwMode="auto">
              <a:xfrm>
                <a:off x="691942" y="4419600"/>
                <a:ext cx="304185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Tangent linear approx:</a:t>
                </a:r>
                <a:endParaRPr lang="en-US" sz="2400" dirty="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019800" y="4495800"/>
              <a:ext cx="2661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(M=Tangent linear model)</a:t>
              </a:r>
              <a:endParaRPr lang="en-US" b="1" dirty="0"/>
            </a:p>
          </p:txBody>
        </p:sp>
      </p:grp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2209800" y="685800"/>
            <a:ext cx="2371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Barkmeijer</a:t>
            </a:r>
            <a:r>
              <a:rPr lang="en-US" b="1" dirty="0" smtClean="0">
                <a:solidFill>
                  <a:srgbClr val="7030A0"/>
                </a:solidFill>
              </a:rPr>
              <a:t> et al (1998)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937625" y="304800"/>
            <a:ext cx="5170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SH </a:t>
            </a:r>
            <a:r>
              <a:rPr lang="en-US" sz="3200" b="1" u="sng" dirty="0" err="1" smtClean="0"/>
              <a:t>Baroclinically</a:t>
            </a:r>
            <a:r>
              <a:rPr lang="en-US" sz="3200" b="1" u="sng" dirty="0" smtClean="0"/>
              <a:t> </a:t>
            </a:r>
            <a:r>
              <a:rPr lang="en-US" sz="3200" b="1" u="sng" dirty="0"/>
              <a:t>Unstable Jet</a:t>
            </a:r>
          </a:p>
        </p:txBody>
      </p:sp>
      <p:pic>
        <p:nvPicPr>
          <p:cNvPr id="78853" name="Picture 5" descr="basic_st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315200" cy="5486400"/>
          </a:xfrm>
          <a:prstGeom prst="rect">
            <a:avLst/>
          </a:prstGeom>
          <a:noFill/>
        </p:spPr>
      </p:pic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1752600" y="62484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1143000" y="14478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2406650" y="633888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1000km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 rot="-5400000">
            <a:off x="227807" y="3505993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2000km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648200" y="6053138"/>
            <a:ext cx="3031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D</a:t>
            </a:r>
            <a:r>
              <a:rPr lang="en-US" b="1" dirty="0" err="1"/>
              <a:t>x</a:t>
            </a:r>
            <a:r>
              <a:rPr lang="en-US" b="1" dirty="0"/>
              <a:t>=10km, f</a:t>
            </a:r>
            <a:r>
              <a:rPr lang="en-US" b="1" dirty="0" smtClean="0"/>
              <a:t>=-10</a:t>
            </a:r>
            <a:r>
              <a:rPr lang="en-US" b="1" baseline="30000" dirty="0" smtClean="0"/>
              <a:t>-4</a:t>
            </a:r>
            <a:r>
              <a:rPr lang="en-US" b="1" dirty="0"/>
              <a:t>, </a:t>
            </a:r>
            <a:r>
              <a:rPr lang="en-US" b="1" dirty="0">
                <a:latin typeface="Symbol" pitchFamily="18" charset="2"/>
              </a:rPr>
              <a:t>b</a:t>
            </a:r>
            <a:r>
              <a:rPr lang="en-US" b="1" dirty="0"/>
              <a:t>=1.6</a:t>
            </a:r>
            <a:r>
              <a:rPr lang="en-US" b="1" dirty="0">
                <a:cs typeface="Arial" charset="0"/>
              </a:rPr>
              <a:t>×10</a:t>
            </a:r>
            <a:r>
              <a:rPr lang="en-US" b="1" baseline="30000" dirty="0">
                <a:cs typeface="Arial" charset="0"/>
              </a:rPr>
              <a:t>-11</a:t>
            </a:r>
            <a:endParaRPr lang="en-US" dirty="0">
              <a:cs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402177" y="1752600"/>
            <a:ext cx="17418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ROMS:</a:t>
            </a:r>
          </a:p>
          <a:p>
            <a:r>
              <a:rPr lang="en-US" b="1" dirty="0" smtClean="0"/>
              <a:t>10km resolution</a:t>
            </a:r>
          </a:p>
          <a:p>
            <a:r>
              <a:rPr lang="en-US" b="1" dirty="0" smtClean="0"/>
              <a:t>20 </a:t>
            </a:r>
            <a:r>
              <a:rPr lang="en-US" b="1" dirty="0" smtClean="0">
                <a:latin typeface="Symbol" pitchFamily="18" charset="2"/>
              </a:rPr>
              <a:t>s</a:t>
            </a:r>
            <a:r>
              <a:rPr lang="en-US" b="1" dirty="0" smtClean="0"/>
              <a:t>-levels</a:t>
            </a:r>
          </a:p>
          <a:p>
            <a:r>
              <a:rPr lang="en-US" b="1" dirty="0" smtClean="0"/>
              <a:t>4000 m deep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>
          <a:xfrm>
            <a:off x="3886200" y="970537"/>
            <a:ext cx="2819400" cy="1384300"/>
          </a:xfrm>
          <a:custGeom>
            <a:avLst/>
            <a:gdLst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81200 w 2854037"/>
              <a:gd name="connsiteY6" fmla="*/ 330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05000 w 2854037"/>
              <a:gd name="connsiteY6" fmla="*/ 457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092037 w 2854037"/>
              <a:gd name="connsiteY7" fmla="*/ 1758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54037 w 2854037"/>
              <a:gd name="connsiteY11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371600 w 2854037"/>
              <a:gd name="connsiteY4" fmla="*/ 760076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36073 h 1136073"/>
              <a:gd name="connsiteX1" fmla="*/ 318655 w 2854037"/>
              <a:gd name="connsiteY1" fmla="*/ 817418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297873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297873 h 1136073"/>
              <a:gd name="connsiteX7" fmla="*/ 2133600 w 2854037"/>
              <a:gd name="connsiteY7" fmla="*/ 69273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304636 h 1304636"/>
              <a:gd name="connsiteX1" fmla="*/ 457200 w 2854037"/>
              <a:gd name="connsiteY1" fmla="*/ 1076036 h 1304636"/>
              <a:gd name="connsiteX2" fmla="*/ 762000 w 2854037"/>
              <a:gd name="connsiteY2" fmla="*/ 1076036 h 1304636"/>
              <a:gd name="connsiteX3" fmla="*/ 1066800 w 2854037"/>
              <a:gd name="connsiteY3" fmla="*/ 1076036 h 1304636"/>
              <a:gd name="connsiteX4" fmla="*/ 1447800 w 2854037"/>
              <a:gd name="connsiteY4" fmla="*/ 999836 h 1304636"/>
              <a:gd name="connsiteX5" fmla="*/ 1676400 w 2854037"/>
              <a:gd name="connsiteY5" fmla="*/ 695036 h 1304636"/>
              <a:gd name="connsiteX6" fmla="*/ 1905000 w 2854037"/>
              <a:gd name="connsiteY6" fmla="*/ 466436 h 1304636"/>
              <a:gd name="connsiteX7" fmla="*/ 2133600 w 2854037"/>
              <a:gd name="connsiteY7" fmla="*/ 237836 h 1304636"/>
              <a:gd name="connsiteX8" fmla="*/ 2362200 w 2854037"/>
              <a:gd name="connsiteY8" fmla="*/ 9236 h 1304636"/>
              <a:gd name="connsiteX9" fmla="*/ 2604655 w 2854037"/>
              <a:gd name="connsiteY9" fmla="*/ 182417 h 1304636"/>
              <a:gd name="connsiteX10" fmla="*/ 2854037 w 2854037"/>
              <a:gd name="connsiteY10" fmla="*/ 168563 h 1304636"/>
              <a:gd name="connsiteX0" fmla="*/ 0 w 2854037"/>
              <a:gd name="connsiteY0" fmla="*/ 1333500 h 1333500"/>
              <a:gd name="connsiteX1" fmla="*/ 457200 w 2854037"/>
              <a:gd name="connsiteY1" fmla="*/ 1104900 h 1333500"/>
              <a:gd name="connsiteX2" fmla="*/ 762000 w 2854037"/>
              <a:gd name="connsiteY2" fmla="*/ 1104900 h 1333500"/>
              <a:gd name="connsiteX3" fmla="*/ 1066800 w 2854037"/>
              <a:gd name="connsiteY3" fmla="*/ 1104900 h 1333500"/>
              <a:gd name="connsiteX4" fmla="*/ 1447800 w 2854037"/>
              <a:gd name="connsiteY4" fmla="*/ 1028700 h 1333500"/>
              <a:gd name="connsiteX5" fmla="*/ 1676400 w 2854037"/>
              <a:gd name="connsiteY5" fmla="*/ 723900 h 1333500"/>
              <a:gd name="connsiteX6" fmla="*/ 1905000 w 2854037"/>
              <a:gd name="connsiteY6" fmla="*/ 495300 h 1333500"/>
              <a:gd name="connsiteX7" fmla="*/ 2133600 w 2854037"/>
              <a:gd name="connsiteY7" fmla="*/ 266700 h 1333500"/>
              <a:gd name="connsiteX8" fmla="*/ 2362200 w 2854037"/>
              <a:gd name="connsiteY8" fmla="*/ 38100 h 1333500"/>
              <a:gd name="connsiteX9" fmla="*/ 2667000 w 2854037"/>
              <a:gd name="connsiteY9" fmla="*/ 38100 h 1333500"/>
              <a:gd name="connsiteX10" fmla="*/ 2854037 w 2854037"/>
              <a:gd name="connsiteY10" fmla="*/ 197427 h 13335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10668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9906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9906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84300 h 1384300"/>
              <a:gd name="connsiteX1" fmla="*/ 457200 w 2819400"/>
              <a:gd name="connsiteY1" fmla="*/ 1155700 h 1384300"/>
              <a:gd name="connsiteX2" fmla="*/ 762000 w 2819400"/>
              <a:gd name="connsiteY2" fmla="*/ 1155700 h 1384300"/>
              <a:gd name="connsiteX3" fmla="*/ 1066800 w 2819400"/>
              <a:gd name="connsiteY3" fmla="*/ 1155700 h 1384300"/>
              <a:gd name="connsiteX4" fmla="*/ 1447800 w 2819400"/>
              <a:gd name="connsiteY4" fmla="*/ 1003300 h 1384300"/>
              <a:gd name="connsiteX5" fmla="*/ 1676400 w 2819400"/>
              <a:gd name="connsiteY5" fmla="*/ 774700 h 1384300"/>
              <a:gd name="connsiteX6" fmla="*/ 1905000 w 2819400"/>
              <a:gd name="connsiteY6" fmla="*/ 546100 h 1384300"/>
              <a:gd name="connsiteX7" fmla="*/ 2133600 w 2819400"/>
              <a:gd name="connsiteY7" fmla="*/ 317500 h 1384300"/>
              <a:gd name="connsiteX8" fmla="*/ 2362200 w 2819400"/>
              <a:gd name="connsiteY8" fmla="*/ 88900 h 1384300"/>
              <a:gd name="connsiteX9" fmla="*/ 2590800 w 2819400"/>
              <a:gd name="connsiteY9" fmla="*/ 12700 h 1384300"/>
              <a:gd name="connsiteX10" fmla="*/ 2819400 w 2819400"/>
              <a:gd name="connsiteY10" fmla="*/ 127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9400" h="1384300">
                <a:moveTo>
                  <a:pt x="0" y="1384300"/>
                </a:moveTo>
                <a:cubicBezTo>
                  <a:pt x="101600" y="1257300"/>
                  <a:pt x="330200" y="1193800"/>
                  <a:pt x="457200" y="1155700"/>
                </a:cubicBezTo>
                <a:cubicBezTo>
                  <a:pt x="584200" y="1117600"/>
                  <a:pt x="660400" y="1155700"/>
                  <a:pt x="762000" y="1155700"/>
                </a:cubicBezTo>
                <a:cubicBezTo>
                  <a:pt x="863600" y="1155700"/>
                  <a:pt x="952500" y="1181100"/>
                  <a:pt x="1066800" y="1155700"/>
                </a:cubicBezTo>
                <a:cubicBezTo>
                  <a:pt x="1181100" y="1130300"/>
                  <a:pt x="1346200" y="1066800"/>
                  <a:pt x="1447800" y="1003300"/>
                </a:cubicBezTo>
                <a:cubicBezTo>
                  <a:pt x="1549400" y="939800"/>
                  <a:pt x="1600200" y="850900"/>
                  <a:pt x="1676400" y="774700"/>
                </a:cubicBezTo>
                <a:lnTo>
                  <a:pt x="1905000" y="546100"/>
                </a:lnTo>
                <a:lnTo>
                  <a:pt x="2133600" y="317500"/>
                </a:lnTo>
                <a:cubicBezTo>
                  <a:pt x="2209800" y="241300"/>
                  <a:pt x="2286000" y="139700"/>
                  <a:pt x="2362200" y="88900"/>
                </a:cubicBezTo>
                <a:cubicBezTo>
                  <a:pt x="2438400" y="38100"/>
                  <a:pt x="2514600" y="25400"/>
                  <a:pt x="2590800" y="12700"/>
                </a:cubicBezTo>
                <a:cubicBezTo>
                  <a:pt x="2667000" y="0"/>
                  <a:pt x="2767446" y="15586"/>
                  <a:pt x="2819400" y="12700"/>
                </a:cubicBezTo>
              </a:path>
            </a:pathLst>
          </a:cu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752600" y="894337"/>
            <a:ext cx="0" cy="220980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52600" y="3104137"/>
            <a:ext cx="52578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810000" y="1503937"/>
            <a:ext cx="2854037" cy="1136073"/>
          </a:xfrm>
          <a:custGeom>
            <a:avLst/>
            <a:gdLst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81200 w 2854037"/>
              <a:gd name="connsiteY6" fmla="*/ 330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05000 w 2854037"/>
              <a:gd name="connsiteY6" fmla="*/ 457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092037 w 2854037"/>
              <a:gd name="connsiteY7" fmla="*/ 1758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54037 w 2854037"/>
              <a:gd name="connsiteY11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371600 w 2854037"/>
              <a:gd name="connsiteY4" fmla="*/ 760076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36073 h 1136073"/>
              <a:gd name="connsiteX1" fmla="*/ 318655 w 2854037"/>
              <a:gd name="connsiteY1" fmla="*/ 817418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4037" h="1136073">
                <a:moveTo>
                  <a:pt x="0" y="1136073"/>
                </a:moveTo>
                <a:cubicBezTo>
                  <a:pt x="101600" y="1009073"/>
                  <a:pt x="203200" y="882073"/>
                  <a:pt x="318655" y="817418"/>
                </a:cubicBezTo>
                <a:cubicBezTo>
                  <a:pt x="434110" y="752763"/>
                  <a:pt x="584201" y="759691"/>
                  <a:pt x="692728" y="748145"/>
                </a:cubicBezTo>
                <a:cubicBezTo>
                  <a:pt x="801255" y="736600"/>
                  <a:pt x="856674" y="747760"/>
                  <a:pt x="969819" y="748145"/>
                </a:cubicBezTo>
                <a:cubicBezTo>
                  <a:pt x="1082964" y="748530"/>
                  <a:pt x="1251527" y="771236"/>
                  <a:pt x="1371600" y="750454"/>
                </a:cubicBezTo>
                <a:cubicBezTo>
                  <a:pt x="1491673" y="729672"/>
                  <a:pt x="1601355" y="674254"/>
                  <a:pt x="1690255" y="623454"/>
                </a:cubicBezTo>
                <a:cubicBezTo>
                  <a:pt x="1779155" y="572654"/>
                  <a:pt x="1831109" y="513387"/>
                  <a:pt x="1905000" y="445654"/>
                </a:cubicBezTo>
                <a:cubicBezTo>
                  <a:pt x="1978891" y="377921"/>
                  <a:pt x="2057400" y="280554"/>
                  <a:pt x="2133600" y="217054"/>
                </a:cubicBezTo>
                <a:cubicBezTo>
                  <a:pt x="2209800" y="153554"/>
                  <a:pt x="2283691" y="98521"/>
                  <a:pt x="2362200" y="64654"/>
                </a:cubicBezTo>
                <a:cubicBezTo>
                  <a:pt x="2440709" y="30787"/>
                  <a:pt x="2522682" y="24630"/>
                  <a:pt x="2604655" y="13854"/>
                </a:cubicBezTo>
                <a:cubicBezTo>
                  <a:pt x="2686628" y="3078"/>
                  <a:pt x="2802083" y="2886"/>
                  <a:pt x="2854037" y="0"/>
                </a:cubicBezTo>
              </a:path>
            </a:pathLst>
          </a:cu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77000" y="741937"/>
            <a:ext cx="381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0" idx="0"/>
          </p:cNvCxnSpPr>
          <p:nvPr/>
        </p:nvCxnSpPr>
        <p:spPr>
          <a:xfrm>
            <a:off x="3810000" y="2640010"/>
            <a:ext cx="0" cy="4641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29400" y="2418337"/>
            <a:ext cx="0" cy="6927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60714" y="3256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16984" y="3268205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657600" y="2113537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2057400" y="2646937"/>
            <a:ext cx="0" cy="4641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8114" y="326820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r>
              <a:rPr lang="en-US" b="1" dirty="0" smtClean="0">
                <a:latin typeface="Symbol" pitchFamily="18" charset="2"/>
              </a:rPr>
              <a:t>t</a:t>
            </a:r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33600" y="2570737"/>
            <a:ext cx="1524000" cy="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15648" y="2646937"/>
            <a:ext cx="83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4D-Var</a:t>
            </a:r>
            <a:endParaRPr lang="en-US" b="1" dirty="0"/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1314450" y="1656337"/>
          <a:ext cx="285750" cy="285750"/>
        </p:xfrm>
        <a:graphic>
          <a:graphicData uri="http://schemas.openxmlformats.org/presentationml/2006/ole">
            <p:oleObj spid="_x0000_s94210" name="Equation" r:id="rId3" imgW="126720" imgH="126720" progId="Equation.DSMT4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5619750" y="1961137"/>
          <a:ext cx="400050" cy="514350"/>
        </p:xfrm>
        <a:graphic>
          <a:graphicData uri="http://schemas.openxmlformats.org/presentationml/2006/ole">
            <p:oleObj spid="_x0000_s94211" name="Equation" r:id="rId4" imgW="177480" imgH="228600" progId="Equation.DSMT4">
              <p:embed/>
            </p:oleObj>
          </a:graphicData>
        </a:graphic>
      </p:graphicFrame>
      <p:cxnSp>
        <p:nvCxnSpPr>
          <p:cNvPr id="52" name="Straight Arrow Connector 51"/>
          <p:cNvCxnSpPr>
            <a:stCxn id="30" idx="7"/>
          </p:cNvCxnSpPr>
          <p:nvPr/>
        </p:nvCxnSpPr>
        <p:spPr>
          <a:xfrm flipH="1" flipV="1">
            <a:off x="5943600" y="1351537"/>
            <a:ext cx="1" cy="36945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6019800" y="1275337"/>
          <a:ext cx="370114" cy="304800"/>
        </p:xfrm>
        <a:graphic>
          <a:graphicData uri="http://schemas.openxmlformats.org/presentationml/2006/ole">
            <p:oleObj spid="_x0000_s94212" name="Equation" r:id="rId5" imgW="215640" imgH="177480" progId="Equation.DSMT4">
              <p:embed/>
            </p:oleObj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flipV="1">
            <a:off x="2133600" y="3801605"/>
            <a:ext cx="1524000" cy="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15648" y="3877805"/>
            <a:ext cx="96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Analysis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886200" y="3789937"/>
            <a:ext cx="2743200" cy="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01648" y="3866137"/>
            <a:ext cx="98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Forecast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3586163" y="1465837"/>
          <a:ext cx="428625" cy="514350"/>
        </p:xfrm>
        <a:graphic>
          <a:graphicData uri="http://schemas.openxmlformats.org/presentationml/2006/ole">
            <p:oleObj spid="_x0000_s94213" name="Equation" r:id="rId6" imgW="190440" imgH="228600" progId="Equation.DSMT4">
              <p:embed/>
            </p:oleObj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6534150" y="203775"/>
          <a:ext cx="314325" cy="371475"/>
        </p:xfrm>
        <a:graphic>
          <a:graphicData uri="http://schemas.openxmlformats.org/presentationml/2006/ole">
            <p:oleObj spid="_x0000_s94214" name="Equation" r:id="rId7" imgW="139680" imgH="16488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946142" y="4242375"/>
            <a:ext cx="24774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Sequential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 day 4D-Var cycles</a:t>
            </a: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Obs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of T,  0-1000m</a:t>
            </a: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Obs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spacing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=1, 3 or 6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Sampled once per day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Obs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error=0.3C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Strong constraint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15 inner-loops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1-3 outer-loops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8342" y="4242375"/>
            <a:ext cx="18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2-30 day duration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4910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ROMS Identical Twin Set-up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stt_fig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8800"/>
            <a:ext cx="9144000" cy="6852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-1222055"/>
            <a:ext cx="402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ds</a:t>
            </a:r>
            <a:r>
              <a:rPr lang="en-US" b="1" dirty="0" smtClean="0"/>
              <a:t>=1, 2 day analysis cycle, 2 day forecast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130745"/>
            <a:ext cx="402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ds</a:t>
            </a:r>
            <a:r>
              <a:rPr lang="en-US" b="1" dirty="0" smtClean="0"/>
              <a:t>=6, 2 day analysis cycle, 6 day forecast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-457200"/>
            <a:ext cx="914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52397" y="4724400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Time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>
          <a:xfrm>
            <a:off x="3886200" y="2057400"/>
            <a:ext cx="2819400" cy="1384300"/>
          </a:xfrm>
          <a:custGeom>
            <a:avLst/>
            <a:gdLst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81200 w 2854037"/>
              <a:gd name="connsiteY6" fmla="*/ 330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05000 w 2854037"/>
              <a:gd name="connsiteY6" fmla="*/ 457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092037 w 2854037"/>
              <a:gd name="connsiteY7" fmla="*/ 1758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54037 w 2854037"/>
              <a:gd name="connsiteY11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371600 w 2854037"/>
              <a:gd name="connsiteY4" fmla="*/ 760076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36073 h 1136073"/>
              <a:gd name="connsiteX1" fmla="*/ 318655 w 2854037"/>
              <a:gd name="connsiteY1" fmla="*/ 817418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297873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136073 h 1136073"/>
              <a:gd name="connsiteX1" fmla="*/ 457200 w 2854037"/>
              <a:gd name="connsiteY1" fmla="*/ 907473 h 1136073"/>
              <a:gd name="connsiteX2" fmla="*/ 762000 w 2854037"/>
              <a:gd name="connsiteY2" fmla="*/ 907473 h 1136073"/>
              <a:gd name="connsiteX3" fmla="*/ 1066800 w 2854037"/>
              <a:gd name="connsiteY3" fmla="*/ 907473 h 1136073"/>
              <a:gd name="connsiteX4" fmla="*/ 1447800 w 2854037"/>
              <a:gd name="connsiteY4" fmla="*/ 831273 h 1136073"/>
              <a:gd name="connsiteX5" fmla="*/ 1676400 w 2854037"/>
              <a:gd name="connsiteY5" fmla="*/ 526473 h 1136073"/>
              <a:gd name="connsiteX6" fmla="*/ 1905000 w 2854037"/>
              <a:gd name="connsiteY6" fmla="*/ 297873 h 1136073"/>
              <a:gd name="connsiteX7" fmla="*/ 2133600 w 2854037"/>
              <a:gd name="connsiteY7" fmla="*/ 69273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  <a:gd name="connsiteX0" fmla="*/ 0 w 2854037"/>
              <a:gd name="connsiteY0" fmla="*/ 1304636 h 1304636"/>
              <a:gd name="connsiteX1" fmla="*/ 457200 w 2854037"/>
              <a:gd name="connsiteY1" fmla="*/ 1076036 h 1304636"/>
              <a:gd name="connsiteX2" fmla="*/ 762000 w 2854037"/>
              <a:gd name="connsiteY2" fmla="*/ 1076036 h 1304636"/>
              <a:gd name="connsiteX3" fmla="*/ 1066800 w 2854037"/>
              <a:gd name="connsiteY3" fmla="*/ 1076036 h 1304636"/>
              <a:gd name="connsiteX4" fmla="*/ 1447800 w 2854037"/>
              <a:gd name="connsiteY4" fmla="*/ 999836 h 1304636"/>
              <a:gd name="connsiteX5" fmla="*/ 1676400 w 2854037"/>
              <a:gd name="connsiteY5" fmla="*/ 695036 h 1304636"/>
              <a:gd name="connsiteX6" fmla="*/ 1905000 w 2854037"/>
              <a:gd name="connsiteY6" fmla="*/ 466436 h 1304636"/>
              <a:gd name="connsiteX7" fmla="*/ 2133600 w 2854037"/>
              <a:gd name="connsiteY7" fmla="*/ 237836 h 1304636"/>
              <a:gd name="connsiteX8" fmla="*/ 2362200 w 2854037"/>
              <a:gd name="connsiteY8" fmla="*/ 9236 h 1304636"/>
              <a:gd name="connsiteX9" fmla="*/ 2604655 w 2854037"/>
              <a:gd name="connsiteY9" fmla="*/ 182417 h 1304636"/>
              <a:gd name="connsiteX10" fmla="*/ 2854037 w 2854037"/>
              <a:gd name="connsiteY10" fmla="*/ 168563 h 1304636"/>
              <a:gd name="connsiteX0" fmla="*/ 0 w 2854037"/>
              <a:gd name="connsiteY0" fmla="*/ 1333500 h 1333500"/>
              <a:gd name="connsiteX1" fmla="*/ 457200 w 2854037"/>
              <a:gd name="connsiteY1" fmla="*/ 1104900 h 1333500"/>
              <a:gd name="connsiteX2" fmla="*/ 762000 w 2854037"/>
              <a:gd name="connsiteY2" fmla="*/ 1104900 h 1333500"/>
              <a:gd name="connsiteX3" fmla="*/ 1066800 w 2854037"/>
              <a:gd name="connsiteY3" fmla="*/ 1104900 h 1333500"/>
              <a:gd name="connsiteX4" fmla="*/ 1447800 w 2854037"/>
              <a:gd name="connsiteY4" fmla="*/ 1028700 h 1333500"/>
              <a:gd name="connsiteX5" fmla="*/ 1676400 w 2854037"/>
              <a:gd name="connsiteY5" fmla="*/ 723900 h 1333500"/>
              <a:gd name="connsiteX6" fmla="*/ 1905000 w 2854037"/>
              <a:gd name="connsiteY6" fmla="*/ 495300 h 1333500"/>
              <a:gd name="connsiteX7" fmla="*/ 2133600 w 2854037"/>
              <a:gd name="connsiteY7" fmla="*/ 266700 h 1333500"/>
              <a:gd name="connsiteX8" fmla="*/ 2362200 w 2854037"/>
              <a:gd name="connsiteY8" fmla="*/ 38100 h 1333500"/>
              <a:gd name="connsiteX9" fmla="*/ 2667000 w 2854037"/>
              <a:gd name="connsiteY9" fmla="*/ 38100 h 1333500"/>
              <a:gd name="connsiteX10" fmla="*/ 2854037 w 2854037"/>
              <a:gd name="connsiteY10" fmla="*/ 197427 h 13335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10668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9906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71600 h 1371600"/>
              <a:gd name="connsiteX1" fmla="*/ 457200 w 2819400"/>
              <a:gd name="connsiteY1" fmla="*/ 1143000 h 1371600"/>
              <a:gd name="connsiteX2" fmla="*/ 762000 w 2819400"/>
              <a:gd name="connsiteY2" fmla="*/ 1143000 h 1371600"/>
              <a:gd name="connsiteX3" fmla="*/ 1066800 w 2819400"/>
              <a:gd name="connsiteY3" fmla="*/ 1143000 h 1371600"/>
              <a:gd name="connsiteX4" fmla="*/ 1447800 w 2819400"/>
              <a:gd name="connsiteY4" fmla="*/ 990600 h 1371600"/>
              <a:gd name="connsiteX5" fmla="*/ 1676400 w 2819400"/>
              <a:gd name="connsiteY5" fmla="*/ 762000 h 1371600"/>
              <a:gd name="connsiteX6" fmla="*/ 1905000 w 2819400"/>
              <a:gd name="connsiteY6" fmla="*/ 533400 h 1371600"/>
              <a:gd name="connsiteX7" fmla="*/ 2133600 w 2819400"/>
              <a:gd name="connsiteY7" fmla="*/ 304800 h 1371600"/>
              <a:gd name="connsiteX8" fmla="*/ 2362200 w 2819400"/>
              <a:gd name="connsiteY8" fmla="*/ 76200 h 1371600"/>
              <a:gd name="connsiteX9" fmla="*/ 2667000 w 2819400"/>
              <a:gd name="connsiteY9" fmla="*/ 76200 h 1371600"/>
              <a:gd name="connsiteX10" fmla="*/ 2819400 w 2819400"/>
              <a:gd name="connsiteY10" fmla="*/ 0 h 1371600"/>
              <a:gd name="connsiteX0" fmla="*/ 0 w 2819400"/>
              <a:gd name="connsiteY0" fmla="*/ 1384300 h 1384300"/>
              <a:gd name="connsiteX1" fmla="*/ 457200 w 2819400"/>
              <a:gd name="connsiteY1" fmla="*/ 1155700 h 1384300"/>
              <a:gd name="connsiteX2" fmla="*/ 762000 w 2819400"/>
              <a:gd name="connsiteY2" fmla="*/ 1155700 h 1384300"/>
              <a:gd name="connsiteX3" fmla="*/ 1066800 w 2819400"/>
              <a:gd name="connsiteY3" fmla="*/ 1155700 h 1384300"/>
              <a:gd name="connsiteX4" fmla="*/ 1447800 w 2819400"/>
              <a:gd name="connsiteY4" fmla="*/ 1003300 h 1384300"/>
              <a:gd name="connsiteX5" fmla="*/ 1676400 w 2819400"/>
              <a:gd name="connsiteY5" fmla="*/ 774700 h 1384300"/>
              <a:gd name="connsiteX6" fmla="*/ 1905000 w 2819400"/>
              <a:gd name="connsiteY6" fmla="*/ 546100 h 1384300"/>
              <a:gd name="connsiteX7" fmla="*/ 2133600 w 2819400"/>
              <a:gd name="connsiteY7" fmla="*/ 317500 h 1384300"/>
              <a:gd name="connsiteX8" fmla="*/ 2362200 w 2819400"/>
              <a:gd name="connsiteY8" fmla="*/ 88900 h 1384300"/>
              <a:gd name="connsiteX9" fmla="*/ 2590800 w 2819400"/>
              <a:gd name="connsiteY9" fmla="*/ 12700 h 1384300"/>
              <a:gd name="connsiteX10" fmla="*/ 2819400 w 2819400"/>
              <a:gd name="connsiteY10" fmla="*/ 127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9400" h="1384300">
                <a:moveTo>
                  <a:pt x="0" y="1384300"/>
                </a:moveTo>
                <a:cubicBezTo>
                  <a:pt x="101600" y="1257300"/>
                  <a:pt x="330200" y="1193800"/>
                  <a:pt x="457200" y="1155700"/>
                </a:cubicBezTo>
                <a:cubicBezTo>
                  <a:pt x="584200" y="1117600"/>
                  <a:pt x="660400" y="1155700"/>
                  <a:pt x="762000" y="1155700"/>
                </a:cubicBezTo>
                <a:cubicBezTo>
                  <a:pt x="863600" y="1155700"/>
                  <a:pt x="952500" y="1181100"/>
                  <a:pt x="1066800" y="1155700"/>
                </a:cubicBezTo>
                <a:cubicBezTo>
                  <a:pt x="1181100" y="1130300"/>
                  <a:pt x="1346200" y="1066800"/>
                  <a:pt x="1447800" y="1003300"/>
                </a:cubicBezTo>
                <a:cubicBezTo>
                  <a:pt x="1549400" y="939800"/>
                  <a:pt x="1600200" y="850900"/>
                  <a:pt x="1676400" y="774700"/>
                </a:cubicBezTo>
                <a:lnTo>
                  <a:pt x="1905000" y="546100"/>
                </a:lnTo>
                <a:lnTo>
                  <a:pt x="2133600" y="317500"/>
                </a:lnTo>
                <a:cubicBezTo>
                  <a:pt x="2209800" y="241300"/>
                  <a:pt x="2286000" y="139700"/>
                  <a:pt x="2362200" y="88900"/>
                </a:cubicBezTo>
                <a:cubicBezTo>
                  <a:pt x="2438400" y="38100"/>
                  <a:pt x="2514600" y="25400"/>
                  <a:pt x="2590800" y="12700"/>
                </a:cubicBezTo>
                <a:cubicBezTo>
                  <a:pt x="2667000" y="0"/>
                  <a:pt x="2767446" y="15586"/>
                  <a:pt x="2819400" y="12700"/>
                </a:cubicBezTo>
              </a:path>
            </a:pathLst>
          </a:cu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752600" y="1981200"/>
            <a:ext cx="0" cy="220980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52600" y="4191000"/>
            <a:ext cx="52578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810000" y="2590800"/>
            <a:ext cx="2854037" cy="1136073"/>
          </a:xfrm>
          <a:custGeom>
            <a:avLst/>
            <a:gdLst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81200 w 2854037"/>
              <a:gd name="connsiteY6" fmla="*/ 330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7619 h 1147619"/>
              <a:gd name="connsiteX1" fmla="*/ 318655 w 2854037"/>
              <a:gd name="connsiteY1" fmla="*/ 828964 h 1147619"/>
              <a:gd name="connsiteX2" fmla="*/ 692728 w 2854037"/>
              <a:gd name="connsiteY2" fmla="*/ 759691 h 1147619"/>
              <a:gd name="connsiteX3" fmla="*/ 969819 w 2854037"/>
              <a:gd name="connsiteY3" fmla="*/ 759691 h 1147619"/>
              <a:gd name="connsiteX4" fmla="*/ 1537855 w 2854037"/>
              <a:gd name="connsiteY4" fmla="*/ 704273 h 1147619"/>
              <a:gd name="connsiteX5" fmla="*/ 1690255 w 2854037"/>
              <a:gd name="connsiteY5" fmla="*/ 635000 h 1147619"/>
              <a:gd name="connsiteX6" fmla="*/ 1905000 w 2854037"/>
              <a:gd name="connsiteY6" fmla="*/ 457200 h 1147619"/>
              <a:gd name="connsiteX7" fmla="*/ 2092037 w 2854037"/>
              <a:gd name="connsiteY7" fmla="*/ 177800 h 1147619"/>
              <a:gd name="connsiteX8" fmla="*/ 2202873 w 2854037"/>
              <a:gd name="connsiteY8" fmla="*/ 163946 h 1147619"/>
              <a:gd name="connsiteX9" fmla="*/ 2604655 w 2854037"/>
              <a:gd name="connsiteY9" fmla="*/ 25400 h 1147619"/>
              <a:gd name="connsiteX10" fmla="*/ 2757055 w 2854037"/>
              <a:gd name="connsiteY10" fmla="*/ 11546 h 1147619"/>
              <a:gd name="connsiteX11" fmla="*/ 2812473 w 2854037"/>
              <a:gd name="connsiteY11" fmla="*/ 11546 h 1147619"/>
              <a:gd name="connsiteX12" fmla="*/ 2854037 w 2854037"/>
              <a:gd name="connsiteY12" fmla="*/ 11546 h 1147619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092037 w 2854037"/>
              <a:gd name="connsiteY7" fmla="*/ 1758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12473 w 2854037"/>
              <a:gd name="connsiteY11" fmla="*/ 9622 h 1145695"/>
              <a:gd name="connsiteX12" fmla="*/ 2854037 w 2854037"/>
              <a:gd name="connsiteY12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757055 w 2854037"/>
              <a:gd name="connsiteY10" fmla="*/ 9622 h 1145695"/>
              <a:gd name="connsiteX11" fmla="*/ 2854037 w 2854037"/>
              <a:gd name="connsiteY11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537855 w 2854037"/>
              <a:gd name="connsiteY4" fmla="*/ 702349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45695 h 1145695"/>
              <a:gd name="connsiteX1" fmla="*/ 318655 w 2854037"/>
              <a:gd name="connsiteY1" fmla="*/ 827040 h 1145695"/>
              <a:gd name="connsiteX2" fmla="*/ 692728 w 2854037"/>
              <a:gd name="connsiteY2" fmla="*/ 757767 h 1145695"/>
              <a:gd name="connsiteX3" fmla="*/ 969819 w 2854037"/>
              <a:gd name="connsiteY3" fmla="*/ 757767 h 1145695"/>
              <a:gd name="connsiteX4" fmla="*/ 1371600 w 2854037"/>
              <a:gd name="connsiteY4" fmla="*/ 760076 h 1145695"/>
              <a:gd name="connsiteX5" fmla="*/ 1690255 w 2854037"/>
              <a:gd name="connsiteY5" fmla="*/ 633076 h 1145695"/>
              <a:gd name="connsiteX6" fmla="*/ 1905000 w 2854037"/>
              <a:gd name="connsiteY6" fmla="*/ 455276 h 1145695"/>
              <a:gd name="connsiteX7" fmla="*/ 2133600 w 2854037"/>
              <a:gd name="connsiteY7" fmla="*/ 226676 h 1145695"/>
              <a:gd name="connsiteX8" fmla="*/ 2362200 w 2854037"/>
              <a:gd name="connsiteY8" fmla="*/ 150476 h 1145695"/>
              <a:gd name="connsiteX9" fmla="*/ 2604655 w 2854037"/>
              <a:gd name="connsiteY9" fmla="*/ 23476 h 1145695"/>
              <a:gd name="connsiteX10" fmla="*/ 2854037 w 2854037"/>
              <a:gd name="connsiteY10" fmla="*/ 9622 h 1145695"/>
              <a:gd name="connsiteX0" fmla="*/ 0 w 2854037"/>
              <a:gd name="connsiteY0" fmla="*/ 1136073 h 1136073"/>
              <a:gd name="connsiteX1" fmla="*/ 318655 w 2854037"/>
              <a:gd name="connsiteY1" fmla="*/ 817418 h 1136073"/>
              <a:gd name="connsiteX2" fmla="*/ 692728 w 2854037"/>
              <a:gd name="connsiteY2" fmla="*/ 748145 h 1136073"/>
              <a:gd name="connsiteX3" fmla="*/ 969819 w 2854037"/>
              <a:gd name="connsiteY3" fmla="*/ 748145 h 1136073"/>
              <a:gd name="connsiteX4" fmla="*/ 1371600 w 2854037"/>
              <a:gd name="connsiteY4" fmla="*/ 750454 h 1136073"/>
              <a:gd name="connsiteX5" fmla="*/ 1690255 w 2854037"/>
              <a:gd name="connsiteY5" fmla="*/ 623454 h 1136073"/>
              <a:gd name="connsiteX6" fmla="*/ 1905000 w 2854037"/>
              <a:gd name="connsiteY6" fmla="*/ 445654 h 1136073"/>
              <a:gd name="connsiteX7" fmla="*/ 2133600 w 2854037"/>
              <a:gd name="connsiteY7" fmla="*/ 217054 h 1136073"/>
              <a:gd name="connsiteX8" fmla="*/ 2362200 w 2854037"/>
              <a:gd name="connsiteY8" fmla="*/ 64654 h 1136073"/>
              <a:gd name="connsiteX9" fmla="*/ 2604655 w 2854037"/>
              <a:gd name="connsiteY9" fmla="*/ 13854 h 1136073"/>
              <a:gd name="connsiteX10" fmla="*/ 2854037 w 2854037"/>
              <a:gd name="connsiteY10" fmla="*/ 0 h 113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4037" h="1136073">
                <a:moveTo>
                  <a:pt x="0" y="1136073"/>
                </a:moveTo>
                <a:cubicBezTo>
                  <a:pt x="101600" y="1009073"/>
                  <a:pt x="203200" y="882073"/>
                  <a:pt x="318655" y="817418"/>
                </a:cubicBezTo>
                <a:cubicBezTo>
                  <a:pt x="434110" y="752763"/>
                  <a:pt x="584201" y="759691"/>
                  <a:pt x="692728" y="748145"/>
                </a:cubicBezTo>
                <a:cubicBezTo>
                  <a:pt x="801255" y="736600"/>
                  <a:pt x="856674" y="747760"/>
                  <a:pt x="969819" y="748145"/>
                </a:cubicBezTo>
                <a:cubicBezTo>
                  <a:pt x="1082964" y="748530"/>
                  <a:pt x="1251527" y="771236"/>
                  <a:pt x="1371600" y="750454"/>
                </a:cubicBezTo>
                <a:cubicBezTo>
                  <a:pt x="1491673" y="729672"/>
                  <a:pt x="1601355" y="674254"/>
                  <a:pt x="1690255" y="623454"/>
                </a:cubicBezTo>
                <a:cubicBezTo>
                  <a:pt x="1779155" y="572654"/>
                  <a:pt x="1831109" y="513387"/>
                  <a:pt x="1905000" y="445654"/>
                </a:cubicBezTo>
                <a:cubicBezTo>
                  <a:pt x="1978891" y="377921"/>
                  <a:pt x="2057400" y="280554"/>
                  <a:pt x="2133600" y="217054"/>
                </a:cubicBezTo>
                <a:cubicBezTo>
                  <a:pt x="2209800" y="153554"/>
                  <a:pt x="2283691" y="98521"/>
                  <a:pt x="2362200" y="64654"/>
                </a:cubicBezTo>
                <a:cubicBezTo>
                  <a:pt x="2440709" y="30787"/>
                  <a:pt x="2522682" y="24630"/>
                  <a:pt x="2604655" y="13854"/>
                </a:cubicBezTo>
                <a:cubicBezTo>
                  <a:pt x="2686628" y="3078"/>
                  <a:pt x="2802083" y="2886"/>
                  <a:pt x="2854037" y="0"/>
                </a:cubicBezTo>
              </a:path>
            </a:pathLst>
          </a:cu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77000" y="1828800"/>
            <a:ext cx="381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0" idx="0"/>
          </p:cNvCxnSpPr>
          <p:nvPr/>
        </p:nvCxnSpPr>
        <p:spPr>
          <a:xfrm>
            <a:off x="3810000" y="3726873"/>
            <a:ext cx="0" cy="4641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29400" y="3505200"/>
            <a:ext cx="0" cy="6927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60714" y="4343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16984" y="435506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657600" y="3200400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2057400" y="3733800"/>
            <a:ext cx="0" cy="4641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8114" y="435506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r>
              <a:rPr lang="en-US" b="1" dirty="0" smtClean="0">
                <a:latin typeface="Symbol" pitchFamily="18" charset="2"/>
              </a:rPr>
              <a:t>t</a:t>
            </a:r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33600" y="3657600"/>
            <a:ext cx="1524000" cy="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15648" y="3733800"/>
            <a:ext cx="83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4D-Var</a:t>
            </a:r>
            <a:endParaRPr lang="en-US" b="1" dirty="0"/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1314450" y="2743200"/>
          <a:ext cx="285750" cy="285750"/>
        </p:xfrm>
        <a:graphic>
          <a:graphicData uri="http://schemas.openxmlformats.org/presentationml/2006/ole">
            <p:oleObj spid="_x0000_s8194" name="Equation" r:id="rId3" imgW="126720" imgH="126720" progId="Equation.DSMT4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5619750" y="3048000"/>
          <a:ext cx="400050" cy="514350"/>
        </p:xfrm>
        <a:graphic>
          <a:graphicData uri="http://schemas.openxmlformats.org/presentationml/2006/ole">
            <p:oleObj spid="_x0000_s8195" name="Equation" r:id="rId4" imgW="177480" imgH="228600" progId="Equation.DSMT4">
              <p:embed/>
            </p:oleObj>
          </a:graphicData>
        </a:graphic>
      </p:graphicFrame>
      <p:cxnSp>
        <p:nvCxnSpPr>
          <p:cNvPr id="52" name="Straight Arrow Connector 51"/>
          <p:cNvCxnSpPr>
            <a:stCxn id="30" idx="7"/>
          </p:cNvCxnSpPr>
          <p:nvPr/>
        </p:nvCxnSpPr>
        <p:spPr>
          <a:xfrm flipH="1" flipV="1">
            <a:off x="5943600" y="2438400"/>
            <a:ext cx="1" cy="36945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6019800" y="2362200"/>
          <a:ext cx="370114" cy="304800"/>
        </p:xfrm>
        <a:graphic>
          <a:graphicData uri="http://schemas.openxmlformats.org/presentationml/2006/ole">
            <p:oleObj spid="_x0000_s8196" name="Equation" r:id="rId5" imgW="215640" imgH="177480" progId="Equation.DSMT4">
              <p:embed/>
            </p:oleObj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flipV="1">
            <a:off x="2133600" y="4888468"/>
            <a:ext cx="1524000" cy="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15648" y="4964668"/>
            <a:ext cx="96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Analysis</a:t>
            </a:r>
            <a:endParaRPr lang="en-US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886200" y="4876800"/>
            <a:ext cx="2743200" cy="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01648" y="4953000"/>
            <a:ext cx="98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Forecast</a:t>
            </a:r>
            <a:endParaRPr lang="en-US" b="1" dirty="0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3586163" y="2552700"/>
          <a:ext cx="428625" cy="514350"/>
        </p:xfrm>
        <a:graphic>
          <a:graphicData uri="http://schemas.openxmlformats.org/presentationml/2006/ole">
            <p:oleObj spid="_x0000_s8197" name="Equation" r:id="rId6" imgW="190440" imgH="228600" progId="Equation.DSMT4">
              <p:embed/>
            </p:oleObj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6534150" y="1290638"/>
          <a:ext cx="314325" cy="371475"/>
        </p:xfrm>
        <a:graphic>
          <a:graphicData uri="http://schemas.openxmlformats.org/presentationml/2006/ole">
            <p:oleObj spid="_x0000_s8198" name="Equation" r:id="rId7" imgW="139680" imgH="164880" progId="Equation.DSMT4">
              <p:embed/>
            </p:oleObj>
          </a:graphicData>
        </a:graphic>
      </p:graphicFrame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89458" y="253425"/>
            <a:ext cx="4466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Geometric Interpretation</a:t>
            </a:r>
            <a:endParaRPr lang="en-US" sz="3200" b="1" u="sng" dirty="0"/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343400" y="5486400"/>
          <a:ext cx="2895600" cy="1013592"/>
        </p:xfrm>
        <a:graphic>
          <a:graphicData uri="http://schemas.openxmlformats.org/presentationml/2006/ole">
            <p:oleObj spid="_x0000_s8199" name="Equation" r:id="rId8" imgW="1015920" imgH="355320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990600" y="5498068"/>
            <a:ext cx="3162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Mean squared distance</a:t>
            </a:r>
          </a:p>
          <a:p>
            <a:r>
              <a:rPr lang="en-US" sz="2400" b="1" dirty="0" smtClean="0"/>
              <a:t>between </a:t>
            </a:r>
            <a:r>
              <a:rPr lang="en-US" sz="2400" b="1" dirty="0" smtClean="0">
                <a:solidFill>
                  <a:srgbClr val="00B050"/>
                </a:solidFill>
              </a:rPr>
              <a:t>green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endParaRPr lang="en-US" sz="240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800600" y="3429000"/>
            <a:ext cx="22860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93946" y="3657600"/>
            <a:ext cx="965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Reference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forecast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002454" y="2590800"/>
            <a:ext cx="331546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67200" y="2133600"/>
            <a:ext cx="122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Another likely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forecast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6705600" y="1828800"/>
            <a:ext cx="0" cy="76200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34200" y="1905000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pitchFamily="18" charset="2"/>
              </a:rPr>
              <a:t>(</a:t>
            </a:r>
            <a:r>
              <a:rPr lang="en-US" sz="3600" i="1" dirty="0" err="1" smtClean="0">
                <a:latin typeface="Symbol" pitchFamily="18" charset="2"/>
              </a:rPr>
              <a:t>l</a:t>
            </a:r>
            <a:r>
              <a:rPr lang="en-US" sz="3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 err="1" smtClean="0">
                <a:latin typeface="Symbol" pitchFamily="18" charset="2"/>
              </a:rPr>
              <a:t>,</a:t>
            </a:r>
            <a:r>
              <a:rPr lang="en-US" sz="3600" b="1" i="1" dirty="0" err="1" smtClean="0">
                <a:latin typeface="Symbol" pitchFamily="18" charset="2"/>
              </a:rPr>
              <a:t>p</a:t>
            </a:r>
            <a:r>
              <a:rPr lang="en-US" sz="36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Symbol" pitchFamily="18" charset="2"/>
              </a:rPr>
              <a:t>)</a:t>
            </a:r>
            <a:endParaRPr lang="en-US" sz="3600" dirty="0">
              <a:latin typeface="Symbol" pitchFamily="18" charset="2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924800" y="1524000"/>
            <a:ext cx="22860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91660" y="1230868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EOFs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1|18.3|42.6|1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682</Words>
  <Application>Microsoft Office PowerPoint</Application>
  <PresentationFormat>On-screen Show (4:3)</PresentationFormat>
  <Paragraphs>232</Paragraphs>
  <Slides>25</Slides>
  <Notes>0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Forecasting Forecast Error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COSS-TT</dc:title>
  <dc:creator>Andy</dc:creator>
  <cp:lastModifiedBy>Andy</cp:lastModifiedBy>
  <cp:revision>153</cp:revision>
  <dcterms:created xsi:type="dcterms:W3CDTF">2014-01-10T01:11:52Z</dcterms:created>
  <dcterms:modified xsi:type="dcterms:W3CDTF">2014-05-26T06:25:04Z</dcterms:modified>
</cp:coreProperties>
</file>