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5"/>
  </p:notesMasterIdLst>
  <p:sldIdLst>
    <p:sldId id="256" r:id="rId2"/>
    <p:sldId id="301" r:id="rId3"/>
    <p:sldId id="268" r:id="rId4"/>
    <p:sldId id="311" r:id="rId5"/>
    <p:sldId id="269" r:id="rId6"/>
    <p:sldId id="310" r:id="rId7"/>
    <p:sldId id="264" r:id="rId8"/>
    <p:sldId id="259" r:id="rId9"/>
    <p:sldId id="313" r:id="rId10"/>
    <p:sldId id="265" r:id="rId11"/>
    <p:sldId id="262" r:id="rId12"/>
    <p:sldId id="303" r:id="rId13"/>
    <p:sldId id="314" r:id="rId14"/>
    <p:sldId id="258" r:id="rId15"/>
    <p:sldId id="279" r:id="rId16"/>
    <p:sldId id="285" r:id="rId17"/>
    <p:sldId id="304" r:id="rId18"/>
    <p:sldId id="296" r:id="rId19"/>
    <p:sldId id="297" r:id="rId20"/>
    <p:sldId id="319" r:id="rId21"/>
    <p:sldId id="320" r:id="rId22"/>
    <p:sldId id="321" r:id="rId23"/>
    <p:sldId id="261" r:id="rId24"/>
    <p:sldId id="315" r:id="rId25"/>
    <p:sldId id="287" r:id="rId26"/>
    <p:sldId id="292" r:id="rId27"/>
    <p:sldId id="293" r:id="rId28"/>
    <p:sldId id="291" r:id="rId29"/>
    <p:sldId id="306" r:id="rId30"/>
    <p:sldId id="267" r:id="rId31"/>
    <p:sldId id="302" r:id="rId32"/>
    <p:sldId id="312" r:id="rId33"/>
    <p:sldId id="318" r:id="rId34"/>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E4FF"/>
    <a:srgbClr val="2FC7FF"/>
    <a:srgbClr val="B0FF4C"/>
    <a:srgbClr val="0000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58" autoAdjust="0"/>
    <p:restoredTop sz="88462" autoAdjust="0"/>
  </p:normalViewPr>
  <p:slideViewPr>
    <p:cSldViewPr>
      <p:cViewPr varScale="1">
        <p:scale>
          <a:sx n="117" d="100"/>
          <a:sy n="117" d="100"/>
        </p:scale>
        <p:origin x="-112"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24D18-CE4C-4455-A871-0F7F561D5BCE}" type="datetimeFigureOut">
              <a:rPr lang="fr-FR" smtClean="0"/>
              <a:pPr/>
              <a:t>5/26/14</a:t>
            </a:fld>
            <a:endParaRPr lang="fr-FR"/>
          </a:p>
        </p:txBody>
      </p:sp>
      <p:sp>
        <p:nvSpPr>
          <p:cNvPr id="4" name="Espace réservé de l'image des diapositives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6CF113-66E4-4795-A027-8C8E13CFAA02}" type="slidenum">
              <a:rPr lang="fr-FR" smtClean="0"/>
              <a:pPr/>
              <a:t>‹#›</a:t>
            </a:fld>
            <a:endParaRPr lang="fr-FR"/>
          </a:p>
        </p:txBody>
      </p:sp>
    </p:spTree>
    <p:extLst>
      <p:ext uri="{BB962C8B-B14F-4D97-AF65-F5344CB8AC3E}">
        <p14:creationId xmlns:p14="http://schemas.microsoft.com/office/powerpoint/2010/main" val="278397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46CF113-66E4-4795-A027-8C8E13CFAA02}" type="slidenum">
              <a:rPr lang="fr-FR" smtClean="0"/>
              <a:pPr/>
              <a:t>2</a:t>
            </a:fld>
            <a:endParaRPr lang="fr-FR"/>
          </a:p>
        </p:txBody>
      </p:sp>
    </p:spTree>
    <p:extLst>
      <p:ext uri="{BB962C8B-B14F-4D97-AF65-F5344CB8AC3E}">
        <p14:creationId xmlns:p14="http://schemas.microsoft.com/office/powerpoint/2010/main" val="407072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 typeface="Arial" pitchFamily="34" charset="0"/>
              <a:buChar char="•"/>
            </a:pPr>
            <a:r>
              <a:rPr lang="en-US" sz="1200" b="1" dirty="0" smtClean="0"/>
              <a:t> Initialization phase:  </a:t>
            </a:r>
          </a:p>
          <a:p>
            <a:r>
              <a:rPr lang="en-US" sz="1200" dirty="0" smtClean="0"/>
              <a:t>OASIS3-MCT is initialized and local communicator for internal parallel computation in each model is created. </a:t>
            </a:r>
            <a:endParaRPr lang="fr-FR" sz="1200" dirty="0" smtClean="0"/>
          </a:p>
          <a:p>
            <a:pPr>
              <a:buFont typeface="Arial" pitchFamily="34" charset="0"/>
              <a:buChar char="•"/>
            </a:pPr>
            <a:r>
              <a:rPr lang="en-US" sz="1200" b="1" dirty="0" smtClean="0"/>
              <a:t> Definition phase:</a:t>
            </a:r>
            <a:r>
              <a:rPr lang="en-US" sz="1200" dirty="0" smtClean="0"/>
              <a:t>  </a:t>
            </a:r>
            <a:endParaRPr lang="en-US" sz="1200" i="1" dirty="0" smtClean="0"/>
          </a:p>
          <a:p>
            <a:r>
              <a:rPr lang="en-US" sz="1200" dirty="0" smtClean="0"/>
              <a:t>The grid, partition, and exchanged variables are defined. </a:t>
            </a:r>
            <a:endParaRPr lang="en-US" sz="1200" b="1" dirty="0" smtClean="0"/>
          </a:p>
          <a:p>
            <a:pPr>
              <a:buFont typeface="Arial" pitchFamily="34" charset="0"/>
              <a:buChar char="•"/>
            </a:pPr>
            <a:r>
              <a:rPr lang="en-US" sz="1200" b="1" dirty="0" smtClean="0"/>
              <a:t> Exchange phase:  </a:t>
            </a:r>
            <a:endParaRPr lang="fr-FR" sz="1200" dirty="0" smtClean="0"/>
          </a:p>
          <a:p>
            <a:r>
              <a:rPr lang="en-US" sz="1200" dirty="0" smtClean="0"/>
              <a:t>The exchange of the array between the model are operated, at the frequency coupling.</a:t>
            </a:r>
            <a:endParaRPr lang="fr-FR" sz="1200" dirty="0" smtClean="0"/>
          </a:p>
          <a:p>
            <a:r>
              <a:rPr lang="en-US" sz="1200" b="1" dirty="0" smtClean="0"/>
              <a:t> </a:t>
            </a:r>
            <a:endParaRPr lang="fr-FR" sz="1200" dirty="0" smtClean="0"/>
          </a:p>
          <a:p>
            <a:pPr>
              <a:buFont typeface="Arial" pitchFamily="34" charset="0"/>
              <a:buChar char="•"/>
            </a:pPr>
            <a:r>
              <a:rPr lang="en-US" sz="1200" b="1" dirty="0" smtClean="0"/>
              <a:t> Finalization phase:</a:t>
            </a:r>
            <a:endParaRPr lang="fr-FR" sz="1200" dirty="0" smtClean="0"/>
          </a:p>
          <a:p>
            <a:r>
              <a:rPr lang="en-US" sz="1200" dirty="0" smtClean="0"/>
              <a:t>OASIS3-MCT coupling is finalized</a:t>
            </a:r>
            <a:endParaRPr lang="fr-FR" sz="1200" dirty="0" smtClean="0"/>
          </a:p>
          <a:p>
            <a:endParaRPr lang="en-US" dirty="0"/>
          </a:p>
        </p:txBody>
      </p:sp>
      <p:sp>
        <p:nvSpPr>
          <p:cNvPr id="4" name="Espace réservé du numéro de diapositive 3"/>
          <p:cNvSpPr>
            <a:spLocks noGrp="1"/>
          </p:cNvSpPr>
          <p:nvPr>
            <p:ph type="sldNum" sz="quarter" idx="10"/>
          </p:nvPr>
        </p:nvSpPr>
        <p:spPr/>
        <p:txBody>
          <a:bodyPr/>
          <a:lstStyle/>
          <a:p>
            <a:fld id="{746CF113-66E4-4795-A027-8C8E13CFAA02}" type="slidenum">
              <a:rPr lang="fr-FR" smtClean="0"/>
              <a:pPr/>
              <a:t>11</a:t>
            </a:fld>
            <a:endParaRPr lang="fr-FR"/>
          </a:p>
        </p:txBody>
      </p:sp>
    </p:spTree>
    <p:extLst>
      <p:ext uri="{BB962C8B-B14F-4D97-AF65-F5344CB8AC3E}">
        <p14:creationId xmlns:p14="http://schemas.microsoft.com/office/powerpoint/2010/main" val="151197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In recent years, large efforts were devoted to develop ocean-atmosphere coupling.</a:t>
            </a:r>
          </a:p>
          <a:p>
            <a:endParaRPr lang="en-US" dirty="0" smtClean="0"/>
          </a:p>
          <a:p>
            <a:r>
              <a:rPr lang="en-US" dirty="0" smtClean="0"/>
              <a:t>For computational efficiency and extended capabilities (e.g., nesting), coupling of ROMS_AGRIF with the atmospheric model WRF</a:t>
            </a:r>
            <a:r>
              <a:rPr lang="en-US" baseline="0" dirty="0" smtClean="0"/>
              <a:t> </a:t>
            </a:r>
            <a:r>
              <a:rPr lang="en-US" dirty="0" smtClean="0"/>
              <a:t>is now implemented using the </a:t>
            </a:r>
            <a:r>
              <a:rPr lang="en-US" b="1" dirty="0" smtClean="0"/>
              <a:t>OASIS3-MCT generic coupler</a:t>
            </a:r>
            <a:r>
              <a:rPr lang="en-US" dirty="0" smtClean="0"/>
              <a:t>. We choose this approach to be coherent with the WRF community and because it provides a non-intrusive solution to couple independent codes.</a:t>
            </a:r>
          </a:p>
          <a:p>
            <a:endParaRPr lang="fr-FR" dirty="0"/>
          </a:p>
        </p:txBody>
      </p:sp>
      <p:sp>
        <p:nvSpPr>
          <p:cNvPr id="4" name="Espace réservé du numéro de diapositive 3"/>
          <p:cNvSpPr>
            <a:spLocks noGrp="1"/>
          </p:cNvSpPr>
          <p:nvPr>
            <p:ph type="sldNum" sz="quarter" idx="10"/>
          </p:nvPr>
        </p:nvSpPr>
        <p:spPr/>
        <p:txBody>
          <a:bodyPr/>
          <a:lstStyle/>
          <a:p>
            <a:fld id="{746CF113-66E4-4795-A027-8C8E13CFAA02}" type="slidenum">
              <a:rPr lang="fr-FR" smtClean="0"/>
              <a:pPr/>
              <a:t>14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000" dirty="0" smtClean="0"/>
              <a:t>Coupling parameters are defined through the </a:t>
            </a:r>
            <a:r>
              <a:rPr lang="en-US" sz="1000" dirty="0" err="1" smtClean="0"/>
              <a:t>namecouple</a:t>
            </a:r>
            <a:r>
              <a:rPr lang="en-US" sz="1000" dirty="0" smtClean="0"/>
              <a:t>.</a:t>
            </a:r>
          </a:p>
          <a:p>
            <a:pPr>
              <a:buFontTx/>
              <a:buNone/>
            </a:pPr>
            <a:r>
              <a:rPr lang="en-US" sz="1000" dirty="0" smtClean="0"/>
              <a:t>Exchanged fields definition </a:t>
            </a:r>
          </a:p>
          <a:p>
            <a:pPr>
              <a:buFontTx/>
              <a:buNone/>
            </a:pPr>
            <a:r>
              <a:rPr lang="en-US" sz="1000" dirty="0" smtClean="0"/>
              <a:t>For each fields exchanges, definition of :</a:t>
            </a:r>
          </a:p>
          <a:p>
            <a:pPr lvl="1">
              <a:buFontTx/>
              <a:buChar char="-"/>
            </a:pPr>
            <a:r>
              <a:rPr lang="en-US" sz="1000" dirty="0" smtClean="0"/>
              <a:t>  Type of time transformation and 2D space interpolation on exchanged field definition </a:t>
            </a:r>
          </a:p>
          <a:p>
            <a:pPr lvl="1">
              <a:buFontTx/>
              <a:buChar char="-"/>
            </a:pPr>
            <a:r>
              <a:rPr lang="en-US" sz="1000" dirty="0" smtClean="0"/>
              <a:t>  Mask definition </a:t>
            </a:r>
          </a:p>
          <a:p>
            <a:pPr lvl="1">
              <a:buFontTx/>
              <a:buChar char="-"/>
            </a:pPr>
            <a:r>
              <a:rPr lang="en-US" sz="1000" dirty="0" smtClean="0"/>
              <a:t>  Coupling frequency</a:t>
            </a:r>
          </a:p>
          <a:p>
            <a:pPr lvl="1">
              <a:buFontTx/>
              <a:buChar char="-"/>
            </a:pPr>
            <a:r>
              <a:rPr lang="en-US" sz="1000" dirty="0" smtClean="0"/>
              <a:t>  Nested grid level</a:t>
            </a:r>
          </a:p>
          <a:p>
            <a:pPr lvl="1">
              <a:buFontTx/>
              <a:buChar char="-"/>
            </a:pPr>
            <a:r>
              <a:rPr lang="en-US" sz="1000" dirty="0" smtClean="0"/>
              <a:t>  Lag definition….</a:t>
            </a:r>
          </a:p>
          <a:p>
            <a:pPr lvl="1">
              <a:buFont typeface="Symbol" pitchFamily="18" charset="2"/>
              <a:buChar char="Þ"/>
            </a:pPr>
            <a:r>
              <a:rPr lang="en-US" sz="1000" b="1" dirty="0" smtClean="0"/>
              <a:t>high flexibility for the coupling !</a:t>
            </a:r>
          </a:p>
        </p:txBody>
      </p:sp>
      <p:sp>
        <p:nvSpPr>
          <p:cNvPr id="4" name="Espace réservé du numéro de diapositive 3"/>
          <p:cNvSpPr>
            <a:spLocks noGrp="1"/>
          </p:cNvSpPr>
          <p:nvPr>
            <p:ph type="sldNum" sz="quarter" idx="10"/>
          </p:nvPr>
        </p:nvSpPr>
        <p:spPr/>
        <p:txBody>
          <a:bodyPr/>
          <a:lstStyle/>
          <a:p>
            <a:fld id="{746CF113-66E4-4795-A027-8C8E13CFAA02}" type="slidenum">
              <a:rPr lang="fr-FR" smtClean="0"/>
              <a:pPr/>
              <a:t>18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Due to the flexibility of coupled system developed, we set up a hierarchy of coupled experiment of increasing complexity in order to evaluate the respective role of oceanic and atmospheric resolution on the </a:t>
            </a:r>
            <a:r>
              <a:rPr lang="en-US" sz="1200" dirty="0" err="1" smtClean="0"/>
              <a:t>peruvian</a:t>
            </a:r>
            <a:r>
              <a:rPr lang="en-US" sz="1200" dirty="0" smtClean="0"/>
              <a:t> upwelling system :    </a:t>
            </a:r>
          </a:p>
          <a:p>
            <a:endParaRPr lang="en-US" dirty="0"/>
          </a:p>
        </p:txBody>
      </p:sp>
      <p:sp>
        <p:nvSpPr>
          <p:cNvPr id="4" name="Espace réservé du numéro de diapositive 3"/>
          <p:cNvSpPr>
            <a:spLocks noGrp="1"/>
          </p:cNvSpPr>
          <p:nvPr>
            <p:ph type="sldNum" sz="quarter" idx="10"/>
          </p:nvPr>
        </p:nvSpPr>
        <p:spPr/>
        <p:txBody>
          <a:bodyPr/>
          <a:lstStyle/>
          <a:p>
            <a:fld id="{746CF113-66E4-4795-A027-8C8E13CFAA02}" type="slidenum">
              <a:rPr lang="fr-FR" smtClean="0"/>
              <a:pPr/>
              <a:t>28</a:t>
            </a:fld>
            <a:endParaRPr lang="fr-FR"/>
          </a:p>
        </p:txBody>
      </p:sp>
    </p:spTree>
    <p:extLst>
      <p:ext uri="{BB962C8B-B14F-4D97-AF65-F5344CB8AC3E}">
        <p14:creationId xmlns:p14="http://schemas.microsoft.com/office/powerpoint/2010/main" val="337443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8"/>
            <a:ext cx="84201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BA8C531-E1D4-4B48-9024-360FEA131017}" type="datetime1">
              <a:rPr lang="fr-FR" smtClean="0"/>
              <a:pPr/>
              <a:t>5/26/14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98F9D71-AFA2-4CF1-B2D7-91052C3BEA42}" type="datetime1">
              <a:rPr lang="fr-FR" smtClean="0"/>
              <a:pPr/>
              <a:t>5/26/14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3E3A8F4-1F18-471E-B4EB-ED382E33E4BA}" type="datetime1">
              <a:rPr lang="fr-FR" smtClean="0"/>
              <a:pPr/>
              <a:t>5/26/14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24E022-036D-4FCE-B24A-B44FCC80398F}" type="datetime1">
              <a:rPr lang="fr-FR" smtClean="0"/>
              <a:pPr/>
              <a:t>5/26/14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41"/>
            <a:ext cx="222885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95300" y="274641"/>
            <a:ext cx="652145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FE9D97-CA33-4327-A56E-C2202A672AD1}" type="datetime1">
              <a:rPr lang="fr-FR" smtClean="0"/>
              <a:pPr/>
              <a:t>5/26/14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73FE24-CD49-4A41-BB3C-514CEE3558D8}" type="datetime1">
              <a:rPr lang="fr-FR" smtClean="0"/>
              <a:pPr/>
              <a:t>5/26/14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3"/>
            <a:ext cx="84201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14B0A2B-501A-40CB-AEAF-B33D94CAC28D}" type="datetime1">
              <a:rPr lang="fr-FR" smtClean="0"/>
              <a:pPr/>
              <a:t>5/26/14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D60AA3-A179-441D-B7A4-8E6B4DB5219C}" type="datetime1">
              <a:rPr lang="fr-FR" smtClean="0"/>
              <a:pPr/>
              <a:t>5/26/14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DA95432-FEF6-4126-B7C9-3BB440709DDB}" type="datetime1">
              <a:rPr lang="fr-FR" smtClean="0"/>
              <a:pPr/>
              <a:t>5/26/14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p>
            <a:fld id="{EA03FDAC-B52B-4AD7-9BBC-292C0361BE02}" type="datetime1">
              <a:rPr lang="fr-FR" smtClean="0"/>
              <a:pPr/>
              <a:t>5/26/14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142B2DD-1239-4287-8998-1A2BB544DDDC}" type="datetime1">
              <a:rPr lang="fr-FR" smtClean="0"/>
              <a:pPr/>
              <a:t>5/26/14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741CE1-EEBC-46AB-A67C-D0EDBD57B52E}" type="slidenum">
              <a:rPr lang="fr-FR" smtClean="0"/>
              <a:pPr/>
              <a:t>‹#›</a:t>
            </a:fld>
            <a:endParaRPr lang="fr-FR"/>
          </a:p>
        </p:txBody>
      </p:sp>
      <p:sp>
        <p:nvSpPr>
          <p:cNvPr id="9" name="Titre 1"/>
          <p:cNvSpPr>
            <a:spLocks noGrp="1"/>
          </p:cNvSpPr>
          <p:nvPr>
            <p:ph type="title"/>
          </p:nvPr>
        </p:nvSpPr>
        <p:spPr>
          <a:xfrm>
            <a:off x="0" y="0"/>
            <a:ext cx="9906000" cy="500042"/>
          </a:xfrm>
        </p:spPr>
        <p:txBody>
          <a:bodyPr>
            <a:normAutofit/>
          </a:bodyPr>
          <a:lstStyle>
            <a:lvl1pPr>
              <a:defRPr sz="2000"/>
            </a:lvl1pPr>
          </a:lstStyle>
          <a:p>
            <a:r>
              <a:rPr lang="fr-FR" dirty="0" smtClean="0"/>
              <a:t>Cliquez pour modifier le style du titre</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7C51586-532F-4F74-8801-6E17AF211F9F}" type="datetime1">
              <a:rPr lang="fr-FR" smtClean="0"/>
              <a:pPr/>
              <a:t>5/26/14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741CE1-EEBC-46AB-A67C-D0EDBD57B52E}"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7" name="Titre 1"/>
          <p:cNvSpPr>
            <a:spLocks noGrp="1"/>
          </p:cNvSpPr>
          <p:nvPr>
            <p:ph type="title"/>
          </p:nvPr>
        </p:nvSpPr>
        <p:spPr>
          <a:xfrm>
            <a:off x="0" y="-24"/>
            <a:ext cx="9906000" cy="428628"/>
          </a:xfrm>
          <a:solidFill>
            <a:schemeClr val="accent4">
              <a:lumMod val="40000"/>
              <a:lumOff val="60000"/>
            </a:schemeClr>
          </a:solidFill>
        </p:spPr>
        <p:txBody>
          <a:bodyPr>
            <a:noAutofit/>
          </a:bodyPr>
          <a:lstStyle>
            <a:lvl1pPr>
              <a:defRPr sz="2400" b="1">
                <a:solidFill>
                  <a:schemeClr val="tx1">
                    <a:lumMod val="85000"/>
                    <a:lumOff val="15000"/>
                  </a:schemeClr>
                </a:solidFill>
              </a:defRPr>
            </a:lvl1pPr>
          </a:lstStyle>
          <a:p>
            <a:r>
              <a:rPr lang="fr-FR" dirty="0" smtClean="0"/>
              <a:t>Cliquez pour modifier le style du titre</a:t>
            </a:r>
            <a:endParaRPr lang="fr-FR" dirty="0"/>
          </a:p>
        </p:txBody>
      </p:sp>
      <p:sp>
        <p:nvSpPr>
          <p:cNvPr id="8" name="Espace réservé de la date 7"/>
          <p:cNvSpPr>
            <a:spLocks noGrp="1"/>
          </p:cNvSpPr>
          <p:nvPr>
            <p:ph type="dt" sz="half" idx="10"/>
          </p:nvPr>
        </p:nvSpPr>
        <p:spPr/>
        <p:txBody>
          <a:bodyPr/>
          <a:lstStyle/>
          <a:p>
            <a:fld id="{10BDF0B4-4A0F-49BD-9512-AE5195AC27F0}" type="datetime1">
              <a:rPr lang="fr-FR" smtClean="0"/>
              <a:pPr/>
              <a:t>5/26/14</a:t>
            </a:fld>
            <a:endParaRPr lang="fr-FR"/>
          </a:p>
        </p:txBody>
      </p:sp>
      <p:sp>
        <p:nvSpPr>
          <p:cNvPr id="9" name="Espace réservé du numéro de diapositive 8"/>
          <p:cNvSpPr>
            <a:spLocks noGrp="1"/>
          </p:cNvSpPr>
          <p:nvPr>
            <p:ph type="sldNum" sz="quarter" idx="11"/>
          </p:nvPr>
        </p:nvSpPr>
        <p:spPr>
          <a:xfrm>
            <a:off x="7642260" y="6564337"/>
            <a:ext cx="2311400" cy="365125"/>
          </a:xfrm>
        </p:spPr>
        <p:txBody>
          <a:bodyPr/>
          <a:lstStyle/>
          <a:p>
            <a:fld id="{E7741CE1-EEBC-46AB-A67C-D0EDBD57B52E}" type="slidenum">
              <a:rPr lang="fr-FR" smtClean="0"/>
              <a:pPr/>
              <a:t>‹#›</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3975F-EA1F-43D9-99D9-4AA82C838F0B}" type="datetime1">
              <a:rPr lang="fr-FR" smtClean="0"/>
              <a:pPr/>
              <a:t>5/26/14</a:t>
            </a:fld>
            <a:endParaRPr lang="fr-FR"/>
          </a:p>
        </p:txBody>
      </p:sp>
      <p:sp>
        <p:nvSpPr>
          <p:cNvPr id="5" name="Espace réservé du pied de page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41CE1-EEBC-46AB-A67C-D0EDBD57B52E}"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2" r:id="rId8"/>
    <p:sldLayoutId id="2147483655" r:id="rId9"/>
    <p:sldLayoutId id="2147483656" r:id="rId10"/>
    <p:sldLayoutId id="2147483657" r:id="rId11"/>
    <p:sldLayoutId id="2147483658" r:id="rId12"/>
    <p:sldLayoutId id="214748365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gif"/><Relationship Id="rId7"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hyperlink" Target="https://verc.enes.org/oasi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24.gif"/><Relationship Id="rId5" Type="http://schemas.openxmlformats.org/officeDocument/2006/relationships/image" Target="../media/image25.gif"/><Relationship Id="rId1" Type="http://schemas.openxmlformats.org/officeDocument/2006/relationships/slideLayout" Target="../slideLayouts/slideLayout9.xml"/><Relationship Id="rId2" Type="http://schemas.openxmlformats.org/officeDocument/2006/relationships/image" Target="../media/image2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gif"/><Relationship Id="rId3" Type="http://schemas.openxmlformats.org/officeDocument/2006/relationships/image" Target="../media/image2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 Id="rId3" Type="http://schemas.openxmlformats.org/officeDocument/2006/relationships/hyperlink" Target="http://www.romsagrif.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verc.enes.org/oasi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09530" y="3786190"/>
            <a:ext cx="9286940" cy="2800767"/>
          </a:xfrm>
          <a:prstGeom prst="rect">
            <a:avLst/>
          </a:prstGeom>
          <a:noFill/>
          <a:ln>
            <a:noFill/>
          </a:ln>
        </p:spPr>
        <p:txBody>
          <a:bodyPr wrap="square" rtlCol="0">
            <a:spAutoFit/>
          </a:bodyPr>
          <a:lstStyle/>
          <a:p>
            <a:r>
              <a:rPr lang="en-US" sz="2400" dirty="0">
                <a:ea typeface="Calibri" pitchFamily="34" charset="0"/>
                <a:cs typeface="Times New Roman" pitchFamily="18" charset="0"/>
              </a:rPr>
              <a:t>G. </a:t>
            </a:r>
            <a:r>
              <a:rPr lang="en-US" sz="2400" dirty="0" err="1">
                <a:ea typeface="Calibri" pitchFamily="34" charset="0"/>
                <a:cs typeface="Times New Roman" pitchFamily="18" charset="0"/>
              </a:rPr>
              <a:t>Cambon</a:t>
            </a:r>
            <a:r>
              <a:rPr lang="en-US" sz="2400" dirty="0">
                <a:ea typeface="Calibri" pitchFamily="34" charset="0"/>
                <a:cs typeface="Times New Roman" pitchFamily="18" charset="0"/>
              </a:rPr>
              <a:t> </a:t>
            </a:r>
            <a:r>
              <a:rPr lang="en-US" sz="2400" baseline="30000" dirty="0">
                <a:ea typeface="Calibri" pitchFamily="34" charset="0"/>
                <a:cs typeface="Times New Roman" pitchFamily="18" charset="0"/>
              </a:rPr>
              <a:t>a</a:t>
            </a:r>
            <a:r>
              <a:rPr lang="en-US" sz="2400" dirty="0">
                <a:ea typeface="Calibri" pitchFamily="34" charset="0"/>
                <a:cs typeface="Times New Roman" pitchFamily="18" charset="0"/>
              </a:rPr>
              <a:t>, S. </a:t>
            </a:r>
            <a:r>
              <a:rPr lang="en-US" sz="2400" dirty="0" err="1">
                <a:ea typeface="Calibri" pitchFamily="34" charset="0"/>
                <a:cs typeface="Times New Roman" pitchFamily="18" charset="0"/>
              </a:rPr>
              <a:t>Illig</a:t>
            </a:r>
            <a:r>
              <a:rPr lang="en-US" sz="2400" dirty="0">
                <a:ea typeface="Calibri" pitchFamily="34" charset="0"/>
                <a:cs typeface="Times New Roman" pitchFamily="18" charset="0"/>
              </a:rPr>
              <a:t> </a:t>
            </a:r>
            <a:r>
              <a:rPr lang="en-US" sz="2400" baseline="30000" dirty="0">
                <a:ea typeface="Calibri" pitchFamily="34" charset="0"/>
                <a:cs typeface="Times New Roman" pitchFamily="18" charset="0"/>
              </a:rPr>
              <a:t>a</a:t>
            </a:r>
            <a:r>
              <a:rPr lang="en-US" sz="2400" dirty="0">
                <a:ea typeface="Calibri" pitchFamily="34" charset="0"/>
                <a:cs typeface="Times New Roman" pitchFamily="18" charset="0"/>
              </a:rPr>
              <a:t>, P. </a:t>
            </a:r>
            <a:r>
              <a:rPr lang="en-US" sz="2400" dirty="0" err="1">
                <a:ea typeface="Calibri" pitchFamily="34" charset="0"/>
                <a:cs typeface="Times New Roman" pitchFamily="18" charset="0"/>
              </a:rPr>
              <a:t>Marchesiello</a:t>
            </a:r>
            <a:r>
              <a:rPr lang="en-US" sz="2400" dirty="0">
                <a:ea typeface="Calibri" pitchFamily="34" charset="0"/>
                <a:cs typeface="Times New Roman" pitchFamily="18" charset="0"/>
              </a:rPr>
              <a:t> </a:t>
            </a:r>
            <a:r>
              <a:rPr lang="en-US" sz="2400" baseline="30000" dirty="0">
                <a:ea typeface="Calibri" pitchFamily="34" charset="0"/>
                <a:cs typeface="Times New Roman" pitchFamily="18" charset="0"/>
              </a:rPr>
              <a:t>a</a:t>
            </a:r>
            <a:r>
              <a:rPr lang="en-US" sz="2400" dirty="0">
                <a:ea typeface="Calibri" pitchFamily="34" charset="0"/>
                <a:cs typeface="Times New Roman" pitchFamily="18" charset="0"/>
              </a:rPr>
              <a:t>, K. </a:t>
            </a:r>
            <a:r>
              <a:rPr lang="en-US" sz="2400" dirty="0" err="1">
                <a:ea typeface="Calibri" pitchFamily="34" charset="0"/>
                <a:cs typeface="Times New Roman" pitchFamily="18" charset="0"/>
              </a:rPr>
              <a:t>Goubanova</a:t>
            </a:r>
            <a:r>
              <a:rPr lang="en-US" sz="2400" dirty="0">
                <a:ea typeface="Calibri" pitchFamily="34" charset="0"/>
                <a:cs typeface="Times New Roman" pitchFamily="18" charset="0"/>
              </a:rPr>
              <a:t> </a:t>
            </a:r>
            <a:r>
              <a:rPr lang="en-US" sz="2400" baseline="30000" dirty="0">
                <a:ea typeface="Calibri" pitchFamily="34" charset="0"/>
                <a:cs typeface="Times New Roman" pitchFamily="18" charset="0"/>
              </a:rPr>
              <a:t>a</a:t>
            </a:r>
            <a:r>
              <a:rPr lang="en-US" sz="2400" dirty="0">
                <a:ea typeface="Calibri" pitchFamily="34" charset="0"/>
                <a:cs typeface="Times New Roman" pitchFamily="18" charset="0"/>
              </a:rPr>
              <a:t>, S. Le </a:t>
            </a:r>
            <a:r>
              <a:rPr lang="en-US" sz="2400" dirty="0" err="1">
                <a:ea typeface="Calibri" pitchFamily="34" charset="0"/>
                <a:cs typeface="Times New Roman" pitchFamily="18" charset="0"/>
              </a:rPr>
              <a:t>Gentil</a:t>
            </a:r>
            <a:r>
              <a:rPr lang="en-US" sz="2400" dirty="0">
                <a:ea typeface="Calibri" pitchFamily="34" charset="0"/>
                <a:cs typeface="Times New Roman" pitchFamily="18" charset="0"/>
              </a:rPr>
              <a:t> </a:t>
            </a:r>
            <a:r>
              <a:rPr lang="en-US" sz="2400" baseline="30000" dirty="0">
                <a:ea typeface="Calibri" pitchFamily="34" charset="0"/>
                <a:cs typeface="Times New Roman" pitchFamily="18" charset="0"/>
              </a:rPr>
              <a:t>b</a:t>
            </a:r>
            <a:r>
              <a:rPr lang="en-US" sz="2400" dirty="0">
                <a:ea typeface="Calibri" pitchFamily="34" charset="0"/>
                <a:cs typeface="Times New Roman" pitchFamily="18" charset="0"/>
              </a:rPr>
              <a:t>, C.  </a:t>
            </a:r>
            <a:r>
              <a:rPr lang="en-US" sz="2400" dirty="0" err="1">
                <a:ea typeface="Calibri" pitchFamily="34" charset="0"/>
                <a:cs typeface="Times New Roman" pitchFamily="18" charset="0"/>
              </a:rPr>
              <a:t>Messager</a:t>
            </a:r>
            <a:r>
              <a:rPr lang="en-US" sz="2400" dirty="0">
                <a:ea typeface="Calibri" pitchFamily="34" charset="0"/>
                <a:cs typeface="Times New Roman" pitchFamily="18" charset="0"/>
              </a:rPr>
              <a:t> </a:t>
            </a:r>
            <a:r>
              <a:rPr lang="en-US" sz="2400" baseline="30000" dirty="0">
                <a:ea typeface="Calibri" pitchFamily="34" charset="0"/>
                <a:cs typeface="Times New Roman" pitchFamily="18" charset="0"/>
              </a:rPr>
              <a:t>b</a:t>
            </a:r>
            <a:r>
              <a:rPr lang="en-US" sz="2400" dirty="0">
                <a:ea typeface="Calibri" pitchFamily="34" charset="0"/>
                <a:cs typeface="Times New Roman" pitchFamily="18" charset="0"/>
              </a:rPr>
              <a:t>, Y. Yamashita </a:t>
            </a:r>
            <a:r>
              <a:rPr lang="en-US" sz="2400" baseline="30000" dirty="0">
                <a:ea typeface="Calibri" pitchFamily="34" charset="0"/>
                <a:cs typeface="Times New Roman" pitchFamily="18" charset="0"/>
              </a:rPr>
              <a:t>b</a:t>
            </a:r>
            <a:r>
              <a:rPr lang="en-US" sz="2400" dirty="0">
                <a:ea typeface="Calibri" pitchFamily="34" charset="0"/>
                <a:cs typeface="Times New Roman" pitchFamily="18" charset="0"/>
              </a:rPr>
              <a:t>, S. Masson </a:t>
            </a:r>
            <a:r>
              <a:rPr lang="en-US" sz="2400" baseline="30000" dirty="0">
                <a:ea typeface="Calibri" pitchFamily="34" charset="0"/>
                <a:cs typeface="Times New Roman" pitchFamily="18" charset="0"/>
              </a:rPr>
              <a:t>c</a:t>
            </a:r>
            <a:r>
              <a:rPr lang="en-US" sz="2400" dirty="0">
                <a:ea typeface="Calibri" pitchFamily="34" charset="0"/>
                <a:cs typeface="Times New Roman" pitchFamily="18" charset="0"/>
              </a:rPr>
              <a:t>, G. Samson </a:t>
            </a:r>
            <a:r>
              <a:rPr lang="en-US" sz="2400" baseline="30000" dirty="0" smtClean="0">
                <a:ea typeface="Calibri" pitchFamily="34" charset="0"/>
                <a:cs typeface="Times New Roman" pitchFamily="18" charset="0"/>
              </a:rPr>
              <a:t>c, </a:t>
            </a:r>
            <a:r>
              <a:rPr lang="en-US" sz="2400" dirty="0" smtClean="0">
                <a:ea typeface="Calibri" pitchFamily="34" charset="0"/>
                <a:cs typeface="Times New Roman" pitchFamily="18" charset="0"/>
              </a:rPr>
              <a:t>B. </a:t>
            </a:r>
            <a:r>
              <a:rPr lang="en-US" sz="2400" dirty="0" err="1" smtClean="0">
                <a:ea typeface="Calibri" pitchFamily="34" charset="0"/>
                <a:cs typeface="Times New Roman" pitchFamily="18" charset="0"/>
              </a:rPr>
              <a:t>Dewitte</a:t>
            </a:r>
            <a:r>
              <a:rPr lang="en-US" sz="2400" dirty="0" smtClean="0">
                <a:ea typeface="Calibri" pitchFamily="34" charset="0"/>
                <a:cs typeface="Times New Roman" pitchFamily="18" charset="0"/>
              </a:rPr>
              <a:t> </a:t>
            </a:r>
            <a:r>
              <a:rPr lang="en-US" sz="2400" baseline="30000" dirty="0" smtClean="0">
                <a:ea typeface="Calibri" pitchFamily="34" charset="0"/>
                <a:cs typeface="Times New Roman" pitchFamily="18" charset="0"/>
              </a:rPr>
              <a:t>a</a:t>
            </a:r>
          </a:p>
          <a:p>
            <a:r>
              <a:rPr lang="en-US" sz="2400" baseline="30000" dirty="0">
                <a:ea typeface="Calibri" pitchFamily="34" charset="0"/>
                <a:cs typeface="Times New Roman" pitchFamily="18" charset="0"/>
              </a:rPr>
              <a:t/>
            </a:r>
            <a:br>
              <a:rPr lang="en-US" sz="2400" baseline="30000" dirty="0">
                <a:ea typeface="Calibri" pitchFamily="34" charset="0"/>
                <a:cs typeface="Times New Roman" pitchFamily="18" charset="0"/>
              </a:rPr>
            </a:br>
            <a:endParaRPr lang="en-US" sz="2400" baseline="30000" dirty="0" smtClean="0">
              <a:ea typeface="Calibri" pitchFamily="34" charset="0"/>
              <a:cs typeface="Times New Roman" pitchFamily="18" charset="0"/>
            </a:endParaRPr>
          </a:p>
          <a:p>
            <a:r>
              <a:rPr lang="fr-FR" sz="2400" dirty="0"/>
              <a:t/>
            </a:r>
            <a:br>
              <a:rPr lang="fr-FR" sz="2400" dirty="0"/>
            </a:br>
            <a:r>
              <a:rPr lang="fr-FR" sz="2400" baseline="30000" dirty="0">
                <a:ea typeface="Calibri" pitchFamily="34" charset="0"/>
                <a:cs typeface="Times New Roman" pitchFamily="18" charset="0"/>
              </a:rPr>
              <a:t>a</a:t>
            </a:r>
            <a:r>
              <a:rPr lang="fr-FR" sz="2400" dirty="0">
                <a:ea typeface="Calibri" pitchFamily="34" charset="0"/>
                <a:cs typeface="Times New Roman" pitchFamily="18" charset="0"/>
              </a:rPr>
              <a:t> : LEGOS, Toulouse, France</a:t>
            </a:r>
            <a:r>
              <a:rPr lang="fr-FR" sz="2400" dirty="0"/>
              <a:t/>
            </a:r>
            <a:br>
              <a:rPr lang="fr-FR" sz="2400" dirty="0"/>
            </a:br>
            <a:r>
              <a:rPr lang="fr-FR" sz="2400" baseline="30000" dirty="0">
                <a:ea typeface="Calibri" pitchFamily="34" charset="0"/>
                <a:cs typeface="Times New Roman" pitchFamily="18" charset="0"/>
              </a:rPr>
              <a:t>b</a:t>
            </a:r>
            <a:r>
              <a:rPr lang="fr-FR" sz="2400" dirty="0">
                <a:ea typeface="Calibri" pitchFamily="34" charset="0"/>
                <a:cs typeface="Times New Roman" pitchFamily="18" charset="0"/>
              </a:rPr>
              <a:t> : LPO, Brest, France</a:t>
            </a:r>
            <a:r>
              <a:rPr lang="fr-FR" sz="2400" dirty="0"/>
              <a:t/>
            </a:r>
            <a:br>
              <a:rPr lang="fr-FR" sz="2400" dirty="0"/>
            </a:br>
            <a:r>
              <a:rPr lang="en-US" sz="2400" baseline="30000" dirty="0">
                <a:ea typeface="Calibri" pitchFamily="34" charset="0"/>
                <a:cs typeface="Times New Roman" pitchFamily="18" charset="0"/>
              </a:rPr>
              <a:t>c </a:t>
            </a:r>
            <a:r>
              <a:rPr lang="en-US" sz="2400" dirty="0">
                <a:ea typeface="Calibri" pitchFamily="34" charset="0"/>
                <a:cs typeface="Times New Roman" pitchFamily="18" charset="0"/>
              </a:rPr>
              <a:t>: LOCEAN, Paris, France</a:t>
            </a:r>
            <a:endParaRPr lang="fr-FR" sz="2400" dirty="0"/>
          </a:p>
        </p:txBody>
      </p:sp>
      <p:pic>
        <p:nvPicPr>
          <p:cNvPr id="5" name="Picture 7" descr="logo_IRD"/>
          <p:cNvPicPr>
            <a:picLocks noChangeAspect="1" noChangeArrowheads="1"/>
          </p:cNvPicPr>
          <p:nvPr/>
        </p:nvPicPr>
        <p:blipFill>
          <a:blip r:embed="rId2" cstate="print"/>
          <a:srcRect/>
          <a:stretch>
            <a:fillRect/>
          </a:stretch>
        </p:blipFill>
        <p:spPr bwMode="auto">
          <a:xfrm>
            <a:off x="238092" y="142852"/>
            <a:ext cx="1223963" cy="817562"/>
          </a:xfrm>
          <a:prstGeom prst="rect">
            <a:avLst/>
          </a:prstGeom>
          <a:noFill/>
        </p:spPr>
      </p:pic>
      <p:pic>
        <p:nvPicPr>
          <p:cNvPr id="8" name="Image 7" descr="CNRSfilaire-grand.jpg"/>
          <p:cNvPicPr>
            <a:picLocks noChangeAspect="1"/>
          </p:cNvPicPr>
          <p:nvPr/>
        </p:nvPicPr>
        <p:blipFill>
          <a:blip r:embed="rId3" cstate="print"/>
          <a:stretch>
            <a:fillRect/>
          </a:stretch>
        </p:blipFill>
        <p:spPr>
          <a:xfrm>
            <a:off x="2238356" y="71414"/>
            <a:ext cx="857256" cy="857256"/>
          </a:xfrm>
          <a:prstGeom prst="rect">
            <a:avLst/>
          </a:prstGeom>
        </p:spPr>
      </p:pic>
      <p:pic>
        <p:nvPicPr>
          <p:cNvPr id="10" name="Image 9" descr="Logo_Ifremer.jpg"/>
          <p:cNvPicPr>
            <a:picLocks noChangeAspect="1"/>
          </p:cNvPicPr>
          <p:nvPr/>
        </p:nvPicPr>
        <p:blipFill>
          <a:blip r:embed="rId4" cstate="print"/>
          <a:stretch>
            <a:fillRect/>
          </a:stretch>
        </p:blipFill>
        <p:spPr>
          <a:xfrm>
            <a:off x="3595678" y="214290"/>
            <a:ext cx="2000264" cy="500066"/>
          </a:xfrm>
          <a:prstGeom prst="rect">
            <a:avLst/>
          </a:prstGeom>
        </p:spPr>
      </p:pic>
      <p:pic>
        <p:nvPicPr>
          <p:cNvPr id="11" name="Image 10" descr="logo_legos.jpg"/>
          <p:cNvPicPr>
            <a:picLocks noChangeAspect="1"/>
          </p:cNvPicPr>
          <p:nvPr/>
        </p:nvPicPr>
        <p:blipFill>
          <a:blip r:embed="rId5" cstate="print"/>
          <a:stretch>
            <a:fillRect/>
          </a:stretch>
        </p:blipFill>
        <p:spPr>
          <a:xfrm>
            <a:off x="7289283" y="71438"/>
            <a:ext cx="1235617" cy="1071546"/>
          </a:xfrm>
          <a:prstGeom prst="rect">
            <a:avLst/>
          </a:prstGeom>
        </p:spPr>
      </p:pic>
      <p:pic>
        <p:nvPicPr>
          <p:cNvPr id="12" name="Image 11" descr="logo_locean.gif"/>
          <p:cNvPicPr>
            <a:picLocks noChangeAspect="1"/>
          </p:cNvPicPr>
          <p:nvPr/>
        </p:nvPicPr>
        <p:blipFill>
          <a:blip r:embed="rId6" cstate="print"/>
          <a:stretch>
            <a:fillRect/>
          </a:stretch>
        </p:blipFill>
        <p:spPr>
          <a:xfrm>
            <a:off x="8682339" y="180957"/>
            <a:ext cx="1199883" cy="819151"/>
          </a:xfrm>
          <a:prstGeom prst="rect">
            <a:avLst/>
          </a:prstGeom>
        </p:spPr>
      </p:pic>
      <p:pic>
        <p:nvPicPr>
          <p:cNvPr id="13" name="Image 12" descr="logo_LPO.jpeg"/>
          <p:cNvPicPr>
            <a:picLocks noChangeAspect="1"/>
          </p:cNvPicPr>
          <p:nvPr/>
        </p:nvPicPr>
        <p:blipFill>
          <a:blip r:embed="rId7" cstate="print"/>
          <a:srcRect l="12500" r="12499"/>
          <a:stretch>
            <a:fillRect/>
          </a:stretch>
        </p:blipFill>
        <p:spPr>
          <a:xfrm>
            <a:off x="5881694" y="71421"/>
            <a:ext cx="1071570" cy="1071563"/>
          </a:xfrm>
          <a:prstGeom prst="rect">
            <a:avLst/>
          </a:prstGeom>
        </p:spPr>
      </p:pic>
      <p:pic>
        <p:nvPicPr>
          <p:cNvPr id="14" name="Image 13" descr="logo_legos.jpg"/>
          <p:cNvPicPr>
            <a:picLocks noChangeAspect="1"/>
          </p:cNvPicPr>
          <p:nvPr/>
        </p:nvPicPr>
        <p:blipFill>
          <a:blip r:embed="rId5" cstate="print"/>
          <a:stretch>
            <a:fillRect/>
          </a:stretch>
        </p:blipFill>
        <p:spPr>
          <a:xfrm>
            <a:off x="7310454" y="17"/>
            <a:ext cx="1235617" cy="1071546"/>
          </a:xfrm>
          <a:prstGeom prst="rect">
            <a:avLst/>
          </a:prstGeom>
        </p:spPr>
      </p:pic>
      <p:pic>
        <p:nvPicPr>
          <p:cNvPr id="15" name="Image 14" descr="logo_LPO.jpeg"/>
          <p:cNvPicPr>
            <a:picLocks noChangeAspect="1"/>
          </p:cNvPicPr>
          <p:nvPr/>
        </p:nvPicPr>
        <p:blipFill>
          <a:blip r:embed="rId7" cstate="print"/>
          <a:srcRect l="12500" r="12499"/>
          <a:stretch>
            <a:fillRect/>
          </a:stretch>
        </p:blipFill>
        <p:spPr>
          <a:xfrm>
            <a:off x="5902865" y="0"/>
            <a:ext cx="1071570" cy="1071563"/>
          </a:xfrm>
          <a:prstGeom prst="rect">
            <a:avLst/>
          </a:prstGeom>
        </p:spPr>
      </p:pic>
      <p:sp>
        <p:nvSpPr>
          <p:cNvPr id="16" name="ZoneTexte 15"/>
          <p:cNvSpPr txBox="1"/>
          <p:nvPr/>
        </p:nvSpPr>
        <p:spPr>
          <a:xfrm>
            <a:off x="238092" y="1553822"/>
            <a:ext cx="9286940" cy="1354217"/>
          </a:xfrm>
          <a:prstGeom prst="rect">
            <a:avLst/>
          </a:prstGeom>
          <a:solidFill>
            <a:srgbClr val="CCC1DA"/>
          </a:solidFill>
        </p:spPr>
        <p:txBody>
          <a:bodyPr wrap="square" rtlCol="0">
            <a:spAutoFit/>
          </a:bodyPr>
          <a:lstStyle/>
          <a:p>
            <a:pPr algn="ctr"/>
            <a:r>
              <a:rPr lang="en-US" sz="4400" dirty="0" smtClean="0"/>
              <a:t>The </a:t>
            </a:r>
            <a:r>
              <a:rPr lang="en-US" sz="4400" b="1" dirty="0" smtClean="0"/>
              <a:t>ROW</a:t>
            </a:r>
            <a:r>
              <a:rPr lang="en-US" sz="4400" i="1" dirty="0" smtClean="0"/>
              <a:t> </a:t>
            </a:r>
            <a:r>
              <a:rPr lang="en-US" sz="4400" dirty="0" smtClean="0"/>
              <a:t>Coupled System </a:t>
            </a:r>
          </a:p>
          <a:p>
            <a:pPr algn="ctr"/>
            <a:r>
              <a:rPr lang="en-US" sz="3800" dirty="0" smtClean="0"/>
              <a:t>(</a:t>
            </a:r>
            <a:r>
              <a:rPr lang="en-US" sz="3800" b="1" dirty="0" smtClean="0"/>
              <a:t>R</a:t>
            </a:r>
            <a:r>
              <a:rPr lang="en-US" sz="3800" dirty="0" smtClean="0"/>
              <a:t>OMS-AGRIF / </a:t>
            </a:r>
            <a:r>
              <a:rPr lang="en-US" sz="3800" b="1" dirty="0" smtClean="0"/>
              <a:t>O</a:t>
            </a:r>
            <a:r>
              <a:rPr lang="en-US" sz="3800" dirty="0" smtClean="0"/>
              <a:t>ASIS3-MCT / </a:t>
            </a:r>
            <a:r>
              <a:rPr lang="en-US" sz="3800" b="1" dirty="0" smtClean="0"/>
              <a:t>W</a:t>
            </a:r>
            <a:r>
              <a:rPr lang="en-US" sz="3800" dirty="0" smtClean="0"/>
              <a:t>RF)</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2008" y="712904"/>
            <a:ext cx="9777536" cy="627864"/>
          </a:xfrm>
          <a:prstGeom prst="rect">
            <a:avLst/>
          </a:prstGeom>
          <a:noFill/>
        </p:spPr>
        <p:txBody>
          <a:bodyPr wrap="square" rtlCol="0">
            <a:spAutoFit/>
          </a:bodyPr>
          <a:lstStyle/>
          <a:p>
            <a:pPr marL="0" lvl="1" algn="ctr">
              <a:lnSpc>
                <a:spcPct val="70000"/>
              </a:lnSpc>
            </a:pPr>
            <a:r>
              <a:rPr lang="en-GB" sz="2400" dirty="0" smtClean="0"/>
              <a:t>About 35 modelling </a:t>
            </a:r>
            <a:r>
              <a:rPr lang="en-GB" sz="2400" dirty="0"/>
              <a:t>groups world-</a:t>
            </a:r>
            <a:r>
              <a:rPr lang="en-GB" sz="2400" dirty="0" smtClean="0"/>
              <a:t>wide</a:t>
            </a:r>
          </a:p>
          <a:p>
            <a:pPr marL="0" lvl="1" algn="ctr">
              <a:lnSpc>
                <a:spcPct val="70000"/>
              </a:lnSpc>
            </a:pPr>
            <a:endParaRPr lang="en-GB" sz="2400" dirty="0" smtClean="0"/>
          </a:p>
        </p:txBody>
      </p:sp>
      <p:sp>
        <p:nvSpPr>
          <p:cNvPr id="5" name="Titre 4"/>
          <p:cNvSpPr>
            <a:spLocks noGrp="1"/>
          </p:cNvSpPr>
          <p:nvPr>
            <p:ph type="title"/>
          </p:nvPr>
        </p:nvSpPr>
        <p:spPr/>
        <p:txBody>
          <a:bodyPr/>
          <a:lstStyle/>
          <a:p>
            <a:r>
              <a:rPr lang="en-US" dirty="0">
                <a:cs typeface="Arial" pitchFamily="34" charset="0"/>
              </a:rPr>
              <a:t>OASIS3-MCT </a:t>
            </a:r>
            <a:r>
              <a:rPr lang="en-US" dirty="0" smtClean="0">
                <a:cs typeface="Arial" pitchFamily="34" charset="0"/>
              </a:rPr>
              <a:t>coupling : </a:t>
            </a:r>
            <a:r>
              <a:rPr lang="en-US" dirty="0"/>
              <a:t>a</a:t>
            </a:r>
            <a:r>
              <a:rPr lang="en-US" dirty="0" smtClean="0"/>
              <a:t> large community of user</a:t>
            </a:r>
            <a:endParaRPr lang="en-US" dirty="0"/>
          </a:p>
        </p:txBody>
      </p:sp>
      <p:sp>
        <p:nvSpPr>
          <p:cNvPr id="10" name="Espace réservé du numéro de diapositive 9"/>
          <p:cNvSpPr>
            <a:spLocks noGrp="1"/>
          </p:cNvSpPr>
          <p:nvPr>
            <p:ph type="sldNum" sz="quarter" idx="11"/>
          </p:nvPr>
        </p:nvSpPr>
        <p:spPr>
          <a:xfrm>
            <a:off x="7977336" y="6309320"/>
            <a:ext cx="2311400" cy="365125"/>
          </a:xfrm>
        </p:spPr>
        <p:txBody>
          <a:bodyPr/>
          <a:lstStyle/>
          <a:p>
            <a:fld id="{E7741CE1-EEBC-46AB-A67C-D0EDBD57B52E}" type="slidenum">
              <a:rPr lang="fr-FR" smtClean="0"/>
              <a:pPr/>
              <a:t>10</a:t>
            </a:fld>
            <a:endParaRPr lang="fr-FR"/>
          </a:p>
        </p:txBody>
      </p:sp>
      <p:pic>
        <p:nvPicPr>
          <p:cNvPr id="13" name="Image 12"/>
          <p:cNvPicPr>
            <a:picLocks noChangeAspect="1"/>
          </p:cNvPicPr>
          <p:nvPr/>
        </p:nvPicPr>
        <p:blipFill>
          <a:blip r:embed="rId2"/>
          <a:stretch>
            <a:fillRect/>
          </a:stretch>
        </p:blipFill>
        <p:spPr>
          <a:xfrm>
            <a:off x="128464" y="1439189"/>
            <a:ext cx="9633520" cy="5230171"/>
          </a:xfrm>
          <a:prstGeom prst="rect">
            <a:avLst/>
          </a:prstGeom>
        </p:spPr>
      </p:pic>
      <p:sp>
        <p:nvSpPr>
          <p:cNvPr id="14" name="ZoneTexte 13"/>
          <p:cNvSpPr txBox="1"/>
          <p:nvPr/>
        </p:nvSpPr>
        <p:spPr>
          <a:xfrm>
            <a:off x="128464" y="6341258"/>
            <a:ext cx="2952328" cy="430887"/>
          </a:xfrm>
          <a:prstGeom prst="rect">
            <a:avLst/>
          </a:prstGeom>
          <a:solidFill>
            <a:srgbClr val="CCC1DA"/>
          </a:solidFill>
          <a:ln>
            <a:solidFill>
              <a:srgbClr val="000000"/>
            </a:solidFill>
          </a:ln>
        </p:spPr>
        <p:txBody>
          <a:bodyPr wrap="square" rtlCol="0">
            <a:spAutoFit/>
          </a:bodyPr>
          <a:lstStyle/>
          <a:p>
            <a:r>
              <a:rPr lang="en-US" sz="2200" b="1" i="1" dirty="0" smtClean="0"/>
              <a:t>ROW  coupled</a:t>
            </a:r>
            <a:r>
              <a:rPr lang="en-US" sz="2200" b="1" i="1" dirty="0"/>
              <a:t> </a:t>
            </a:r>
            <a:r>
              <a:rPr lang="en-US" sz="2200" b="1" i="1" dirty="0" smtClean="0"/>
              <a:t>system</a:t>
            </a:r>
          </a:p>
        </p:txBody>
      </p:sp>
      <p:cxnSp>
        <p:nvCxnSpPr>
          <p:cNvPr id="12" name="Connecteur droit avec flèche 11"/>
          <p:cNvCxnSpPr>
            <a:stCxn id="14" idx="3"/>
          </p:cNvCxnSpPr>
          <p:nvPr/>
        </p:nvCxnSpPr>
        <p:spPr>
          <a:xfrm flipV="1">
            <a:off x="3080792" y="6381329"/>
            <a:ext cx="1656184" cy="175373"/>
          </a:xfrm>
          <a:prstGeom prst="straightConnector1">
            <a:avLst/>
          </a:prstGeom>
          <a:ln w="19050"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dirty="0"/>
              <a:t>Coupling with OASIS3-MCT </a:t>
            </a:r>
          </a:p>
        </p:txBody>
      </p:sp>
      <p:sp>
        <p:nvSpPr>
          <p:cNvPr id="3" name="Text Box 2"/>
          <p:cNvSpPr txBox="1">
            <a:spLocks noChangeArrowheads="1"/>
          </p:cNvSpPr>
          <p:nvPr/>
        </p:nvSpPr>
        <p:spPr bwMode="auto">
          <a:xfrm>
            <a:off x="762000" y="2878138"/>
            <a:ext cx="8610600" cy="400050"/>
          </a:xfrm>
          <a:prstGeom prst="rect">
            <a:avLst/>
          </a:prstGeom>
          <a:noFill/>
          <a:ln w="9525">
            <a:noFill/>
            <a:miter lim="800000"/>
            <a:headEnd/>
            <a:tailEnd/>
          </a:ln>
        </p:spPr>
        <p:txBody>
          <a:bodyPr>
            <a:spAutoFit/>
          </a:bodyPr>
          <a:lstStyle/>
          <a:p>
            <a:endParaRPr lang="en-US" sz="2000" b="0">
              <a:solidFill>
                <a:schemeClr val="accent2"/>
              </a:solidFill>
              <a:latin typeface="Comic Sans MS" pitchFamily="66" charset="0"/>
            </a:endParaRPr>
          </a:p>
        </p:txBody>
      </p:sp>
      <p:sp>
        <p:nvSpPr>
          <p:cNvPr id="4" name="Text Box 2"/>
          <p:cNvSpPr txBox="1">
            <a:spLocks noChangeArrowheads="1"/>
          </p:cNvSpPr>
          <p:nvPr/>
        </p:nvSpPr>
        <p:spPr bwMode="auto">
          <a:xfrm>
            <a:off x="238092" y="573355"/>
            <a:ext cx="9429816" cy="3816429"/>
          </a:xfrm>
          <a:prstGeom prst="rect">
            <a:avLst/>
          </a:prstGeom>
          <a:noFill/>
          <a:ln w="9525">
            <a:noFill/>
            <a:miter lim="800000"/>
            <a:headEnd/>
            <a:tailEnd/>
          </a:ln>
        </p:spPr>
        <p:txBody>
          <a:bodyPr wrap="square">
            <a:spAutoFit/>
          </a:bodyPr>
          <a:lstStyle/>
          <a:p>
            <a:pPr>
              <a:spcBef>
                <a:spcPts val="600"/>
              </a:spcBef>
            </a:pPr>
            <a:r>
              <a:rPr lang="en-GB" sz="2100" b="1" dirty="0" smtClean="0"/>
              <a:t>Communication and </a:t>
            </a:r>
            <a:r>
              <a:rPr lang="en-GB" sz="2100" b="1" dirty="0" err="1" smtClean="0"/>
              <a:t>regridding</a:t>
            </a:r>
            <a:r>
              <a:rPr lang="en-GB" sz="2100" b="1" dirty="0" smtClean="0"/>
              <a:t> library are used  to exchange data between independent models with minimal level of interference in the codes</a:t>
            </a:r>
            <a:endParaRPr lang="en-GB" sz="2000" b="1" dirty="0"/>
          </a:p>
          <a:p>
            <a:pPr marL="800100" lvl="1" indent="-342900">
              <a:spcBef>
                <a:spcPts val="600"/>
              </a:spcBef>
              <a:buFont typeface="Wingdings" charset="2"/>
              <a:buChar char="ü"/>
            </a:pPr>
            <a:r>
              <a:rPr lang="en-US" sz="2000" dirty="0" smtClean="0"/>
              <a:t>Non-intrusive , flexible and generic  coupling approach</a:t>
            </a:r>
            <a:endParaRPr lang="en-GB" sz="2000" dirty="0" smtClean="0"/>
          </a:p>
          <a:p>
            <a:pPr marL="800100" lvl="1" indent="-342900">
              <a:spcBef>
                <a:spcPts val="600"/>
              </a:spcBef>
              <a:buFont typeface="Wingdings" charset="2"/>
              <a:buChar char="ü"/>
            </a:pPr>
            <a:r>
              <a:rPr lang="en-GB" sz="2000" dirty="0" smtClean="0"/>
              <a:t>Written in F90 and C; open source license (LGPL)</a:t>
            </a:r>
          </a:p>
          <a:p>
            <a:pPr marL="800100" lvl="1" indent="-342900">
              <a:spcBef>
                <a:spcPts val="600"/>
              </a:spcBef>
              <a:buFont typeface="Wingdings" charset="2"/>
              <a:buChar char="ü"/>
            </a:pPr>
            <a:r>
              <a:rPr lang="en-GB" sz="2000" dirty="0"/>
              <a:t>External configuration through </a:t>
            </a:r>
            <a:r>
              <a:rPr lang="en-GB" sz="2000" dirty="0" err="1"/>
              <a:t>namelist</a:t>
            </a:r>
            <a:r>
              <a:rPr lang="en-GB" sz="2000" dirty="0"/>
              <a:t>-like </a:t>
            </a:r>
            <a:r>
              <a:rPr lang="en-GB" sz="2000" dirty="0" smtClean="0"/>
              <a:t>file</a:t>
            </a:r>
          </a:p>
          <a:p>
            <a:pPr marL="800100" lvl="1" indent="-342900">
              <a:spcBef>
                <a:spcPts val="600"/>
              </a:spcBef>
              <a:buFont typeface="Wingdings" charset="2"/>
              <a:buChar char="ü"/>
            </a:pPr>
            <a:r>
              <a:rPr lang="en-GB" sz="2000" dirty="0">
                <a:hlinkClick r:id="rId3"/>
              </a:rPr>
              <a:t>https://verc.enes.org/</a:t>
            </a:r>
            <a:r>
              <a:rPr lang="en-GB" sz="2000" dirty="0" smtClean="0">
                <a:hlinkClick r:id="rId3"/>
              </a:rPr>
              <a:t>oasis</a:t>
            </a:r>
            <a:endParaRPr lang="en-GB" sz="2000" dirty="0" smtClean="0"/>
          </a:p>
          <a:p>
            <a:pPr marL="800100" lvl="1" indent="-342900">
              <a:spcBef>
                <a:spcPts val="600"/>
              </a:spcBef>
              <a:buFont typeface="Wingdings" charset="2"/>
              <a:buChar char="ü"/>
            </a:pPr>
            <a:endParaRPr lang="en-GB" sz="2000" dirty="0" smtClean="0"/>
          </a:p>
          <a:p>
            <a:pPr marL="800100" lvl="1" indent="-342900">
              <a:spcBef>
                <a:spcPts val="600"/>
              </a:spcBef>
              <a:buFont typeface="Wingdings" charset="2"/>
              <a:buChar char="ü"/>
            </a:pPr>
            <a:endParaRPr lang="en-GB" sz="2000" dirty="0" smtClean="0"/>
          </a:p>
          <a:p>
            <a:pPr marL="800100" lvl="1" indent="-342900">
              <a:spcBef>
                <a:spcPts val="600"/>
              </a:spcBef>
              <a:buFont typeface="Wingdings" charset="2"/>
              <a:buChar char="ü"/>
            </a:pPr>
            <a:endParaRPr lang="en-GB" sz="2000" dirty="0"/>
          </a:p>
          <a:p>
            <a:pPr marL="800100" lvl="1" indent="-342900">
              <a:spcBef>
                <a:spcPts val="600"/>
              </a:spcBef>
              <a:buFont typeface="Wingdings" charset="2"/>
              <a:buChar char="ü"/>
            </a:pPr>
            <a:endParaRPr lang="en-GB" sz="2000" dirty="0" smtClean="0"/>
          </a:p>
        </p:txBody>
      </p:sp>
      <p:sp>
        <p:nvSpPr>
          <p:cNvPr id="11" name="Text Box 6"/>
          <p:cNvSpPr txBox="1">
            <a:spLocks noChangeArrowheads="1"/>
          </p:cNvSpPr>
          <p:nvPr/>
        </p:nvSpPr>
        <p:spPr bwMode="auto">
          <a:xfrm>
            <a:off x="643346" y="3356992"/>
            <a:ext cx="8838792" cy="3079947"/>
          </a:xfrm>
          <a:prstGeom prst="rect">
            <a:avLst/>
          </a:prstGeom>
          <a:noFill/>
          <a:ln w="9525">
            <a:solidFill>
              <a:schemeClr val="tx1"/>
            </a:solidFill>
            <a:miter lim="800000"/>
            <a:headEnd/>
            <a:tailEnd/>
          </a:ln>
        </p:spPr>
        <p:txBody>
          <a:bodyPr lIns="90000" tIns="46800" rIns="90000" bIns="46800">
            <a:spAutoFit/>
          </a:bodyPr>
          <a:lstStyle/>
          <a:p>
            <a:pPr eaLnBrk="1" hangingPunct="1">
              <a:spcBef>
                <a:spcPts val="300"/>
              </a:spcBef>
              <a:buSzPct val="8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0" dirty="0" smtClean="0">
                <a:solidFill>
                  <a:srgbClr val="3333CC"/>
                </a:solidFill>
              </a:rPr>
              <a:t> Initialization:                               </a:t>
            </a:r>
            <a:r>
              <a:rPr lang="en-GB" sz="2000" b="1" dirty="0">
                <a:solidFill>
                  <a:schemeClr val="accent2"/>
                </a:solidFill>
              </a:rPr>
              <a:t>call </a:t>
            </a:r>
            <a:r>
              <a:rPr lang="en-GB" sz="2000" b="1" dirty="0" err="1">
                <a:solidFill>
                  <a:schemeClr val="accent2"/>
                </a:solidFill>
              </a:rPr>
              <a:t>oasis_init</a:t>
            </a:r>
            <a:r>
              <a:rPr lang="en-GB" sz="2000" b="1" dirty="0" smtClean="0">
                <a:solidFill>
                  <a:schemeClr val="accent2"/>
                </a:solidFill>
              </a:rPr>
              <a:t>(...)</a:t>
            </a:r>
          </a:p>
          <a:p>
            <a:pPr eaLnBrk="1" hangingPunct="1">
              <a:spcBef>
                <a:spcPts val="300"/>
              </a:spcBef>
              <a:buSzPct val="8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0" dirty="0" smtClean="0">
                <a:solidFill>
                  <a:srgbClr val="3333CC"/>
                </a:solidFill>
              </a:rPr>
              <a:t> Grid definition</a:t>
            </a:r>
            <a:r>
              <a:rPr lang="en-GB" sz="2000" b="0" dirty="0">
                <a:solidFill>
                  <a:srgbClr val="3333CC"/>
                </a:solidFill>
              </a:rPr>
              <a:t>:                    </a:t>
            </a:r>
            <a:r>
              <a:rPr lang="en-GB" sz="2000" b="0" dirty="0" smtClean="0">
                <a:solidFill>
                  <a:srgbClr val="3333CC"/>
                </a:solidFill>
              </a:rPr>
              <a:t>       </a:t>
            </a:r>
            <a:r>
              <a:rPr lang="en-GB" sz="2000" b="1" dirty="0">
                <a:solidFill>
                  <a:schemeClr val="accent2"/>
                </a:solidFill>
              </a:rPr>
              <a:t>call </a:t>
            </a:r>
            <a:r>
              <a:rPr lang="en-GB" sz="2000" b="1" dirty="0" err="1">
                <a:solidFill>
                  <a:schemeClr val="accent2"/>
                </a:solidFill>
              </a:rPr>
              <a:t>oasis_write_grid</a:t>
            </a:r>
            <a:r>
              <a:rPr lang="en-GB" sz="2000" b="1" dirty="0">
                <a:solidFill>
                  <a:schemeClr val="accent2"/>
                </a:solidFill>
              </a:rPr>
              <a:t> </a:t>
            </a:r>
            <a:r>
              <a:rPr lang="en-GB" sz="2000" b="1" dirty="0" smtClean="0">
                <a:solidFill>
                  <a:schemeClr val="accent2"/>
                </a:solidFill>
              </a:rPr>
              <a:t>(...)</a:t>
            </a:r>
          </a:p>
          <a:p>
            <a:pPr eaLnBrk="1" hangingPunct="1">
              <a:spcBef>
                <a:spcPts val="300"/>
              </a:spcBef>
              <a:buSzPct val="8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0" dirty="0" smtClean="0">
                <a:solidFill>
                  <a:srgbClr val="3333CC"/>
                </a:solidFill>
              </a:rPr>
              <a:t> Local </a:t>
            </a:r>
            <a:r>
              <a:rPr lang="en-GB" sz="2000" b="0" dirty="0">
                <a:solidFill>
                  <a:srgbClr val="3333CC"/>
                </a:solidFill>
              </a:rPr>
              <a:t>partition definition:         </a:t>
            </a:r>
            <a:r>
              <a:rPr lang="en-GB" sz="2000" b="1" dirty="0">
                <a:solidFill>
                  <a:schemeClr val="accent2"/>
                </a:solidFill>
              </a:rPr>
              <a:t>call </a:t>
            </a:r>
            <a:r>
              <a:rPr lang="en-GB" sz="2000" b="1" dirty="0" err="1">
                <a:solidFill>
                  <a:schemeClr val="accent2"/>
                </a:solidFill>
              </a:rPr>
              <a:t>oasis_def_partition</a:t>
            </a:r>
            <a:r>
              <a:rPr lang="en-GB" sz="2000" b="1" dirty="0">
                <a:solidFill>
                  <a:schemeClr val="accent2"/>
                </a:solidFill>
              </a:rPr>
              <a:t> </a:t>
            </a:r>
            <a:r>
              <a:rPr lang="en-GB" sz="2000" b="1" dirty="0" smtClean="0">
                <a:solidFill>
                  <a:schemeClr val="accent2"/>
                </a:solidFill>
              </a:rPr>
              <a:t>(...)</a:t>
            </a:r>
          </a:p>
          <a:p>
            <a:pPr eaLnBrk="1" hangingPunct="1">
              <a:spcBef>
                <a:spcPts val="300"/>
              </a:spcBef>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i="1" dirty="0" smtClean="0">
                <a:solidFill>
                  <a:srgbClr val="3333CC"/>
                </a:solidFill>
              </a:rPr>
              <a:t> Coupling field exchange:   in model time stepping loop </a:t>
            </a:r>
          </a:p>
          <a:p>
            <a:pPr lvl="1">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smtClean="0">
                <a:solidFill>
                  <a:schemeClr val="accent2"/>
                </a:solidFill>
              </a:rPr>
              <a:t> call </a:t>
            </a:r>
            <a:r>
              <a:rPr lang="en-GB" sz="2000" b="1" dirty="0" err="1" smtClean="0">
                <a:solidFill>
                  <a:schemeClr val="accent2"/>
                </a:solidFill>
              </a:rPr>
              <a:t>oasis_put</a:t>
            </a:r>
            <a:r>
              <a:rPr lang="en-GB" sz="2000" b="1" dirty="0" smtClean="0">
                <a:solidFill>
                  <a:schemeClr val="accent2"/>
                </a:solidFill>
              </a:rPr>
              <a:t> (…, time, </a:t>
            </a:r>
            <a:r>
              <a:rPr lang="en-GB" sz="2000" b="1" dirty="0" err="1" smtClean="0">
                <a:solidFill>
                  <a:schemeClr val="accent2"/>
                </a:solidFill>
              </a:rPr>
              <a:t>var_array</a:t>
            </a:r>
            <a:r>
              <a:rPr lang="en-GB" sz="2000" b="1" dirty="0" smtClean="0">
                <a:solidFill>
                  <a:schemeClr val="accent2"/>
                </a:solidFill>
              </a:rPr>
              <a:t>. …) </a:t>
            </a:r>
          </a:p>
          <a:p>
            <a:pPr lvl="1">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smtClean="0">
                <a:solidFill>
                  <a:schemeClr val="accent2"/>
                </a:solidFill>
              </a:rPr>
              <a:t> call </a:t>
            </a:r>
            <a:r>
              <a:rPr lang="en-GB" sz="2000" b="1" dirty="0" err="1" smtClean="0">
                <a:solidFill>
                  <a:schemeClr val="accent2"/>
                </a:solidFill>
              </a:rPr>
              <a:t>oasis_get</a:t>
            </a:r>
            <a:r>
              <a:rPr lang="en-GB" sz="2000" b="1" dirty="0" smtClean="0">
                <a:solidFill>
                  <a:schemeClr val="accent2"/>
                </a:solidFill>
              </a:rPr>
              <a:t> (…, time, </a:t>
            </a:r>
            <a:r>
              <a:rPr lang="en-GB" sz="2000" b="1" dirty="0" err="1" smtClean="0">
                <a:solidFill>
                  <a:schemeClr val="accent2"/>
                </a:solidFill>
              </a:rPr>
              <a:t>var_array</a:t>
            </a:r>
            <a:r>
              <a:rPr lang="en-GB" sz="2000" b="1" dirty="0" smtClean="0">
                <a:solidFill>
                  <a:schemeClr val="accent2"/>
                </a:solidFill>
              </a:rPr>
              <a:t>, …)</a:t>
            </a:r>
          </a:p>
          <a:p>
            <a:pPr lvl="1">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smtClean="0">
                <a:solidFill>
                  <a:schemeClr val="tx2"/>
                </a:solidFill>
              </a:rPr>
              <a:t> </a:t>
            </a:r>
            <a:r>
              <a:rPr lang="en-GB" sz="2000" dirty="0" smtClean="0">
                <a:solidFill>
                  <a:srgbClr val="0000FF"/>
                </a:solidFill>
              </a:rPr>
              <a:t>user external configuration:	=&gt; define source / target model </a:t>
            </a:r>
          </a:p>
          <a:p>
            <a:pPr lvl="3">
              <a:lnSpc>
                <a:spcPct val="90000"/>
              </a:lnSpc>
              <a:spcBef>
                <a:spcPts val="3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solidFill>
                  <a:srgbClr val="0000FF"/>
                </a:solidFill>
              </a:rPr>
              <a:t>					=&gt;  tune the coupling frequency</a:t>
            </a:r>
          </a:p>
          <a:p>
            <a:pPr lvl="3">
              <a:lnSpc>
                <a:spcPct val="90000"/>
              </a:lnSpc>
              <a:spcBef>
                <a:spcPts val="3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solidFill>
                  <a:srgbClr val="0000FF"/>
                </a:solidFill>
              </a:rPr>
              <a:t>					=&gt;  select the transformations and </a:t>
            </a:r>
            <a:r>
              <a:rPr lang="en-GB" sz="2000" dirty="0" err="1" smtClean="0">
                <a:solidFill>
                  <a:srgbClr val="0000FF"/>
                </a:solidFill>
              </a:rPr>
              <a:t>regridding</a:t>
            </a:r>
            <a:endParaRPr lang="en-GB" sz="2000" dirty="0" smtClean="0">
              <a:solidFill>
                <a:srgbClr val="0000FF"/>
              </a:solidFill>
            </a:endParaRPr>
          </a:p>
        </p:txBody>
      </p:sp>
      <p:sp>
        <p:nvSpPr>
          <p:cNvPr id="12" name="ZoneTexte 4"/>
          <p:cNvSpPr txBox="1">
            <a:spLocks noChangeArrowheads="1"/>
          </p:cNvSpPr>
          <p:nvPr/>
        </p:nvSpPr>
        <p:spPr bwMode="auto">
          <a:xfrm rot="16200000">
            <a:off x="-1053863" y="4708243"/>
            <a:ext cx="3071834" cy="369332"/>
          </a:xfrm>
          <a:prstGeom prst="rect">
            <a:avLst/>
          </a:prstGeom>
          <a:solidFill>
            <a:schemeClr val="accent2">
              <a:lumMod val="40000"/>
              <a:lumOff val="60000"/>
            </a:schemeClr>
          </a:solidFill>
          <a:ln w="9525">
            <a:solidFill>
              <a:schemeClr val="tx1"/>
            </a:solidFill>
            <a:miter lim="800000"/>
            <a:headEnd/>
            <a:tailEnd/>
          </a:ln>
        </p:spPr>
        <p:txBody>
          <a:bodyPr wrap="square">
            <a:spAutoFit/>
          </a:bodyPr>
          <a:lstStyle/>
          <a:p>
            <a:pPr algn="ctr"/>
            <a:r>
              <a:rPr lang="en-GB" b="1" dirty="0">
                <a:solidFill>
                  <a:schemeClr val="tx2"/>
                </a:solidFill>
              </a:rPr>
              <a:t>Application </a:t>
            </a:r>
            <a:r>
              <a:rPr lang="en-GB" b="1" dirty="0" err="1">
                <a:solidFill>
                  <a:schemeClr val="tx2"/>
                </a:solidFill>
              </a:rPr>
              <a:t>Prog</a:t>
            </a:r>
            <a:r>
              <a:rPr lang="en-GB" b="1" dirty="0">
                <a:solidFill>
                  <a:schemeClr val="tx2"/>
                </a:solidFill>
              </a:rPr>
              <a:t> Interface</a:t>
            </a:r>
          </a:p>
        </p:txBody>
      </p:sp>
      <p:sp>
        <p:nvSpPr>
          <p:cNvPr id="15" name="ZoneTexte 14"/>
          <p:cNvSpPr txBox="1"/>
          <p:nvPr/>
        </p:nvSpPr>
        <p:spPr>
          <a:xfrm>
            <a:off x="7185248" y="6525344"/>
            <a:ext cx="2664296" cy="369332"/>
          </a:xfrm>
          <a:prstGeom prst="rect">
            <a:avLst/>
          </a:prstGeom>
          <a:noFill/>
        </p:spPr>
        <p:txBody>
          <a:bodyPr wrap="square" rtlCol="0">
            <a:spAutoFit/>
          </a:bodyPr>
          <a:lstStyle/>
          <a:p>
            <a:r>
              <a:rPr lang="en-US" dirty="0" smtClean="0"/>
              <a:t>From S. </a:t>
            </a:r>
            <a:r>
              <a:rPr lang="en-US" dirty="0" err="1" smtClean="0"/>
              <a:t>Valcke</a:t>
            </a:r>
            <a:r>
              <a:rPr lang="en-US" dirty="0" smtClean="0"/>
              <a:t>, CERFACS</a:t>
            </a:r>
            <a:endParaRPr lang="en-US" dirty="0"/>
          </a:p>
        </p:txBody>
      </p:sp>
      <p:sp>
        <p:nvSpPr>
          <p:cNvPr id="9" name="Espace réservé du numéro de diapositive 8"/>
          <p:cNvSpPr>
            <a:spLocks noGrp="1"/>
          </p:cNvSpPr>
          <p:nvPr>
            <p:ph type="sldNum" sz="quarter" idx="11"/>
          </p:nvPr>
        </p:nvSpPr>
        <p:spPr/>
        <p:txBody>
          <a:bodyPr/>
          <a:lstStyle/>
          <a:p>
            <a:fld id="{E7741CE1-EEBC-46AB-A67C-D0EDBD57B52E}" type="slidenum">
              <a:rPr lang="fr-FR" smtClean="0"/>
              <a:pPr/>
              <a:t>11</a:t>
            </a:fld>
            <a:endParaRPr lang="fr-F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Coupling with OASIS3-MCT </a:t>
            </a:r>
          </a:p>
        </p:txBody>
      </p:sp>
      <p:pic>
        <p:nvPicPr>
          <p:cNvPr id="3" name="Image 2" descr="coupling-flowchart-simplified.jpg"/>
          <p:cNvPicPr/>
          <p:nvPr/>
        </p:nvPicPr>
        <p:blipFill>
          <a:blip r:embed="rId2" cstate="print"/>
          <a:srcRect r="13101" b="7353"/>
          <a:stretch>
            <a:fillRect/>
          </a:stretch>
        </p:blipFill>
        <p:spPr>
          <a:xfrm>
            <a:off x="128464" y="620688"/>
            <a:ext cx="6408712" cy="5544616"/>
          </a:xfrm>
          <a:prstGeom prst="rect">
            <a:avLst/>
          </a:prstGeom>
          <a:ln>
            <a:solidFill>
              <a:schemeClr val="tx1"/>
            </a:solidFill>
          </a:ln>
        </p:spPr>
      </p:pic>
      <p:sp>
        <p:nvSpPr>
          <p:cNvPr id="8" name="ZoneTexte 7"/>
          <p:cNvSpPr txBox="1"/>
          <p:nvPr/>
        </p:nvSpPr>
        <p:spPr>
          <a:xfrm>
            <a:off x="6609184" y="493504"/>
            <a:ext cx="3224808" cy="6247864"/>
          </a:xfrm>
          <a:prstGeom prst="rect">
            <a:avLst/>
          </a:prstGeom>
          <a:noFill/>
        </p:spPr>
        <p:txBody>
          <a:bodyPr wrap="square" rtlCol="0">
            <a:spAutoFit/>
          </a:bodyPr>
          <a:lstStyle/>
          <a:p>
            <a:pPr>
              <a:buFont typeface="Arial" pitchFamily="34" charset="0"/>
              <a:buChar char="•"/>
            </a:pPr>
            <a:r>
              <a:rPr lang="en-US" sz="2000" b="1" dirty="0" smtClean="0"/>
              <a:t> Initialization phase:  </a:t>
            </a:r>
          </a:p>
          <a:p>
            <a:r>
              <a:rPr lang="en-US" sz="2000" dirty="0" smtClean="0"/>
              <a:t>OASIS3-MCT is initialized and local communicator for internal parallel computation in each model is created. </a:t>
            </a:r>
            <a:endParaRPr lang="fr-FR" sz="2000" dirty="0" smtClean="0"/>
          </a:p>
          <a:p>
            <a:r>
              <a:rPr lang="en-US" sz="2000" dirty="0" smtClean="0"/>
              <a:t> </a:t>
            </a:r>
            <a:endParaRPr lang="fr-FR" sz="2000" dirty="0" smtClean="0"/>
          </a:p>
          <a:p>
            <a:pPr>
              <a:buFont typeface="Arial" pitchFamily="34" charset="0"/>
              <a:buChar char="•"/>
            </a:pPr>
            <a:r>
              <a:rPr lang="en-US" sz="2000" b="1" dirty="0" smtClean="0"/>
              <a:t> Definition phase:</a:t>
            </a:r>
            <a:r>
              <a:rPr lang="en-US" sz="2000" dirty="0" smtClean="0"/>
              <a:t>  </a:t>
            </a:r>
            <a:endParaRPr lang="en-US" sz="2000" i="1" dirty="0" smtClean="0"/>
          </a:p>
          <a:p>
            <a:r>
              <a:rPr lang="en-US" sz="2000" dirty="0" smtClean="0"/>
              <a:t>The grid, partition and exchanged variables are defined. </a:t>
            </a:r>
            <a:endParaRPr lang="fr-FR" sz="2000" dirty="0" smtClean="0"/>
          </a:p>
          <a:p>
            <a:r>
              <a:rPr lang="en-US" sz="2000" b="1" dirty="0" smtClean="0"/>
              <a:t> </a:t>
            </a:r>
          </a:p>
          <a:p>
            <a:pPr>
              <a:buFont typeface="Arial" pitchFamily="34" charset="0"/>
              <a:buChar char="•"/>
            </a:pPr>
            <a:r>
              <a:rPr lang="en-US" sz="2000" b="1" dirty="0" smtClean="0"/>
              <a:t> Exchange phase:  </a:t>
            </a:r>
            <a:endParaRPr lang="fr-FR" sz="2000" dirty="0" smtClean="0"/>
          </a:p>
          <a:p>
            <a:r>
              <a:rPr lang="en-US" sz="2000" dirty="0" smtClean="0"/>
              <a:t>The exchange of the arrays between the models are operated  at the coupling</a:t>
            </a:r>
            <a:r>
              <a:rPr lang="en-US" sz="2000" dirty="0"/>
              <a:t> </a:t>
            </a:r>
            <a:r>
              <a:rPr lang="en-US" sz="2000" dirty="0" smtClean="0"/>
              <a:t>frequency.</a:t>
            </a:r>
            <a:endParaRPr lang="fr-FR" sz="2000" dirty="0" smtClean="0"/>
          </a:p>
          <a:p>
            <a:r>
              <a:rPr lang="en-US" sz="2000" b="1" dirty="0" smtClean="0"/>
              <a:t> </a:t>
            </a:r>
            <a:endParaRPr lang="fr-FR" sz="2000" dirty="0" smtClean="0"/>
          </a:p>
          <a:p>
            <a:pPr>
              <a:buFont typeface="Arial" pitchFamily="34" charset="0"/>
              <a:buChar char="•"/>
            </a:pPr>
            <a:r>
              <a:rPr lang="en-US" sz="2000" b="1" dirty="0" smtClean="0"/>
              <a:t> Finalization phase:</a:t>
            </a:r>
            <a:endParaRPr lang="fr-FR" sz="2000" dirty="0" smtClean="0"/>
          </a:p>
          <a:p>
            <a:r>
              <a:rPr lang="en-US" sz="2000" dirty="0" smtClean="0"/>
              <a:t>OASIS3-MCT coupling is finalized</a:t>
            </a:r>
            <a:endParaRPr lang="fr-FR" sz="2000" dirty="0" smtClean="0"/>
          </a:p>
        </p:txBody>
      </p:sp>
      <p:sp>
        <p:nvSpPr>
          <p:cNvPr id="10" name="Espace réservé du numéro de diapositive 9"/>
          <p:cNvSpPr>
            <a:spLocks noGrp="1"/>
          </p:cNvSpPr>
          <p:nvPr>
            <p:ph type="sldNum" sz="quarter" idx="11"/>
          </p:nvPr>
        </p:nvSpPr>
        <p:spPr/>
        <p:txBody>
          <a:bodyPr/>
          <a:lstStyle/>
          <a:p>
            <a:fld id="{E7741CE1-EEBC-46AB-A67C-D0EDBD57B52E}" type="slidenum">
              <a:rPr lang="fr-FR" smtClean="0"/>
              <a:pPr/>
              <a:t>12</a:t>
            </a:fld>
            <a:endParaRPr lang="fr-FR"/>
          </a:p>
        </p:txBody>
      </p:sp>
    </p:spTree>
    <p:extLst>
      <p:ext uri="{BB962C8B-B14F-4D97-AF65-F5344CB8AC3E}">
        <p14:creationId xmlns:p14="http://schemas.microsoft.com/office/powerpoint/2010/main" val="647009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16496" y="764704"/>
            <a:ext cx="9217024" cy="4208844"/>
          </a:xfrm>
          <a:prstGeom prst="rect">
            <a:avLst/>
          </a:prstGeom>
          <a:noFill/>
        </p:spPr>
        <p:txBody>
          <a:bodyPr wrap="square" rtlCol="0">
            <a:spAutoFit/>
          </a:bodyPr>
          <a:lstStyle/>
          <a:p>
            <a:pPr>
              <a:lnSpc>
                <a:spcPct val="150000"/>
              </a:lnSpc>
              <a:buFont typeface="Wingdings" pitchFamily="2" charset="2"/>
              <a:buChar char="ü"/>
            </a:pPr>
            <a:r>
              <a:rPr lang="en-US" sz="3000" dirty="0" smtClean="0"/>
              <a:t>The various coupling approaches</a:t>
            </a:r>
          </a:p>
          <a:p>
            <a:pPr>
              <a:lnSpc>
                <a:spcPct val="150000"/>
              </a:lnSpc>
              <a:buFont typeface="Wingdings" pitchFamily="2" charset="2"/>
              <a:buChar char="ü"/>
            </a:pPr>
            <a:r>
              <a:rPr lang="en-US" sz="3000" dirty="0" smtClean="0"/>
              <a:t>OASIS3-MCT generic coupler </a:t>
            </a:r>
          </a:p>
          <a:p>
            <a:pPr>
              <a:lnSpc>
                <a:spcPct val="150000"/>
              </a:lnSpc>
              <a:buFont typeface="Wingdings" pitchFamily="2" charset="2"/>
              <a:buChar char="ü"/>
            </a:pPr>
            <a:r>
              <a:rPr lang="en-US" sz="3000" b="1" i="1" dirty="0" smtClean="0">
                <a:cs typeface="Tahoma" pitchFamily="34" charset="0"/>
              </a:rPr>
              <a:t>The ROW coupled system</a:t>
            </a:r>
          </a:p>
          <a:p>
            <a:pPr>
              <a:lnSpc>
                <a:spcPct val="150000"/>
              </a:lnSpc>
              <a:buFont typeface="Wingdings" pitchFamily="2" charset="2"/>
              <a:buChar char="ü"/>
            </a:pPr>
            <a:r>
              <a:rPr lang="en-US" sz="3000" dirty="0" smtClean="0">
                <a:cs typeface="Tahoma" pitchFamily="34" charset="0"/>
              </a:rPr>
              <a:t> Applications </a:t>
            </a:r>
            <a:r>
              <a:rPr lang="en-US" sz="3000" dirty="0">
                <a:cs typeface="Tahoma" pitchFamily="34" charset="0"/>
              </a:rPr>
              <a:t>: A coupled nested simulation over the Peruvian </a:t>
            </a:r>
            <a:r>
              <a:rPr lang="en-US" sz="3000" dirty="0" smtClean="0">
                <a:cs typeface="Tahoma" pitchFamily="34" charset="0"/>
              </a:rPr>
              <a:t>Upwelling</a:t>
            </a:r>
          </a:p>
          <a:p>
            <a:pPr>
              <a:lnSpc>
                <a:spcPct val="150000"/>
              </a:lnSpc>
              <a:buFont typeface="Wingdings" pitchFamily="2" charset="2"/>
              <a:buChar char="ü"/>
            </a:pPr>
            <a:r>
              <a:rPr lang="en-US" sz="3000" dirty="0" smtClean="0">
                <a:cs typeface="Tahoma" pitchFamily="34" charset="0"/>
              </a:rPr>
              <a:t>Conclusions and Perspectives</a:t>
            </a:r>
            <a:endParaRPr lang="en-US" sz="3000" dirty="0">
              <a:cs typeface="Tahoma" pitchFamily="34" charset="0"/>
            </a:endParaRPr>
          </a:p>
        </p:txBody>
      </p:sp>
      <p:sp>
        <p:nvSpPr>
          <p:cNvPr id="8" name="Titre 7"/>
          <p:cNvSpPr>
            <a:spLocks noGrp="1"/>
          </p:cNvSpPr>
          <p:nvPr>
            <p:ph type="title"/>
          </p:nvPr>
        </p:nvSpPr>
        <p:spPr>
          <a:solidFill>
            <a:schemeClr val="bg1">
              <a:lumMod val="85000"/>
            </a:schemeClr>
          </a:solidFill>
        </p:spPr>
        <p:txBody>
          <a:bodyPr/>
          <a:lstStyle/>
          <a:p>
            <a:r>
              <a:rPr lang="en-US" sz="2800" dirty="0" smtClean="0"/>
              <a:t>Outline</a:t>
            </a:r>
            <a:endParaRPr lang="en-US" sz="2800" dirty="0"/>
          </a:p>
        </p:txBody>
      </p:sp>
      <p:sp>
        <p:nvSpPr>
          <p:cNvPr id="6" name="Espace réservé du numéro de diapositive 5"/>
          <p:cNvSpPr>
            <a:spLocks noGrp="1"/>
          </p:cNvSpPr>
          <p:nvPr>
            <p:ph type="sldNum" sz="quarter" idx="11"/>
          </p:nvPr>
        </p:nvSpPr>
        <p:spPr/>
        <p:txBody>
          <a:bodyPr/>
          <a:lstStyle/>
          <a:p>
            <a:fld id="{E7741CE1-EEBC-46AB-A67C-D0EDBD57B52E}" type="slidenum">
              <a:rPr lang="fr-FR" smtClean="0"/>
              <a:pPr/>
              <a:t>13</a:t>
            </a:fld>
            <a:endParaRPr lang="fr-FR"/>
          </a:p>
        </p:txBody>
      </p:sp>
    </p:spTree>
    <p:extLst>
      <p:ext uri="{BB962C8B-B14F-4D97-AF65-F5344CB8AC3E}">
        <p14:creationId xmlns:p14="http://schemas.microsoft.com/office/powerpoint/2010/main" val="30239553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upling_schematic.png"/>
          <p:cNvPicPr>
            <a:picLocks noChangeAspect="1"/>
          </p:cNvPicPr>
          <p:nvPr/>
        </p:nvPicPr>
        <p:blipFill>
          <a:blip r:embed="rId3" cstate="print"/>
          <a:srcRect l="1413" r="2914"/>
          <a:stretch>
            <a:fillRect/>
          </a:stretch>
        </p:blipFill>
        <p:spPr>
          <a:xfrm>
            <a:off x="2720752" y="2204864"/>
            <a:ext cx="5454804" cy="4579965"/>
          </a:xfrm>
          <a:prstGeom prst="rect">
            <a:avLst/>
          </a:prstGeom>
        </p:spPr>
      </p:pic>
      <p:sp>
        <p:nvSpPr>
          <p:cNvPr id="7" name="Titre 6"/>
          <p:cNvSpPr>
            <a:spLocks noGrp="1"/>
          </p:cNvSpPr>
          <p:nvPr>
            <p:ph type="title"/>
          </p:nvPr>
        </p:nvSpPr>
        <p:spPr/>
        <p:txBody>
          <a:bodyPr/>
          <a:lstStyle/>
          <a:p>
            <a:r>
              <a:rPr lang="en-US" dirty="0" smtClean="0">
                <a:cs typeface="Tahoma" pitchFamily="34" charset="0"/>
              </a:rPr>
              <a:t>The ROW coupled system</a:t>
            </a:r>
            <a:endParaRPr lang="en-US" dirty="0"/>
          </a:p>
        </p:txBody>
      </p:sp>
      <p:sp>
        <p:nvSpPr>
          <p:cNvPr id="9" name="Espace réservé du numéro de diapositive 8"/>
          <p:cNvSpPr>
            <a:spLocks noGrp="1"/>
          </p:cNvSpPr>
          <p:nvPr>
            <p:ph type="sldNum" sz="quarter" idx="11"/>
          </p:nvPr>
        </p:nvSpPr>
        <p:spPr/>
        <p:txBody>
          <a:bodyPr/>
          <a:lstStyle/>
          <a:p>
            <a:fld id="{E7741CE1-EEBC-46AB-A67C-D0EDBD57B52E}" type="slidenum">
              <a:rPr lang="fr-FR" smtClean="0"/>
              <a:pPr/>
              <a:t>14</a:t>
            </a:fld>
            <a:endParaRPr lang="fr-FR"/>
          </a:p>
        </p:txBody>
      </p:sp>
      <p:sp>
        <p:nvSpPr>
          <p:cNvPr id="5" name="Rectangle 4"/>
          <p:cNvSpPr/>
          <p:nvPr/>
        </p:nvSpPr>
        <p:spPr>
          <a:xfrm>
            <a:off x="0" y="520804"/>
            <a:ext cx="9906000" cy="1107996"/>
          </a:xfrm>
          <a:prstGeom prst="rect">
            <a:avLst/>
          </a:prstGeom>
        </p:spPr>
        <p:txBody>
          <a:bodyPr wrap="square">
            <a:spAutoFit/>
          </a:bodyPr>
          <a:lstStyle/>
          <a:p>
            <a:pPr marL="342900" indent="-342900">
              <a:buFont typeface="Wingdings" charset="2"/>
              <a:buChar char="ü"/>
            </a:pPr>
            <a:r>
              <a:rPr lang="en-US" sz="2200" dirty="0" smtClean="0"/>
              <a:t>First,</a:t>
            </a:r>
            <a:r>
              <a:rPr lang="en-US" sz="2200" b="1" dirty="0" smtClean="0"/>
              <a:t> OASIS3</a:t>
            </a:r>
            <a:r>
              <a:rPr lang="en-US" sz="2200" b="1" dirty="0"/>
              <a:t>-MCT </a:t>
            </a:r>
            <a:r>
              <a:rPr lang="en-US" sz="2200" b="1" dirty="0" smtClean="0"/>
              <a:t>implementation </a:t>
            </a:r>
            <a:r>
              <a:rPr lang="en-US" sz="2200" b="1" dirty="0"/>
              <a:t>in WRF </a:t>
            </a:r>
            <a:r>
              <a:rPr lang="en-US" sz="2200" dirty="0"/>
              <a:t>done by in LOCEAN (Paris) </a:t>
            </a:r>
            <a:r>
              <a:rPr lang="en-US" sz="2200" dirty="0" smtClean="0"/>
              <a:t>in </a:t>
            </a:r>
            <a:r>
              <a:rPr lang="en-US" sz="2200" dirty="0"/>
              <a:t>order to couple </a:t>
            </a:r>
            <a:r>
              <a:rPr lang="en-US" sz="2200" b="1" dirty="0"/>
              <a:t>WRF </a:t>
            </a:r>
            <a:r>
              <a:rPr lang="en-US" sz="2200" b="1" dirty="0" smtClean="0"/>
              <a:t>and </a:t>
            </a:r>
            <a:r>
              <a:rPr lang="en-US" sz="2200" b="1" dirty="0"/>
              <a:t>NEMO </a:t>
            </a:r>
            <a:r>
              <a:rPr lang="en-US" sz="2200" dirty="0"/>
              <a:t>ocean model (</a:t>
            </a:r>
            <a:r>
              <a:rPr lang="en-US" sz="2200" i="1" dirty="0"/>
              <a:t>Samson et al, 2014, Journal of Advances in Modeling Earth Systems, submitted</a:t>
            </a:r>
            <a:r>
              <a:rPr lang="en-US" sz="2200" dirty="0" smtClean="0"/>
              <a:t>)</a:t>
            </a:r>
            <a:endParaRPr lang="en-US" sz="2200" dirty="0"/>
          </a:p>
        </p:txBody>
      </p:sp>
      <p:sp>
        <p:nvSpPr>
          <p:cNvPr id="10" name="ZoneTexte 9"/>
          <p:cNvSpPr txBox="1"/>
          <p:nvPr/>
        </p:nvSpPr>
        <p:spPr>
          <a:xfrm>
            <a:off x="11273" y="1701969"/>
            <a:ext cx="9906000" cy="430887"/>
          </a:xfrm>
          <a:prstGeom prst="rect">
            <a:avLst/>
          </a:prstGeom>
          <a:noFill/>
        </p:spPr>
        <p:txBody>
          <a:bodyPr wrap="square" rtlCol="0">
            <a:spAutoFit/>
          </a:bodyPr>
          <a:lstStyle/>
          <a:p>
            <a:pPr marL="342900" indent="-342900">
              <a:buFont typeface="Wingdings" charset="2"/>
              <a:buChar char="ü"/>
            </a:pPr>
            <a:r>
              <a:rPr lang="en-US" sz="2200" dirty="0" smtClean="0"/>
              <a:t>Then, we </a:t>
            </a:r>
            <a:r>
              <a:rPr lang="en-US" sz="2200" dirty="0"/>
              <a:t>developed the </a:t>
            </a:r>
            <a:r>
              <a:rPr lang="en-US" sz="2200" b="1" dirty="0"/>
              <a:t>OASIS3-MCT implementation in ROMS-</a:t>
            </a:r>
            <a:r>
              <a:rPr lang="en-US" sz="2200" b="1" dirty="0" smtClean="0"/>
              <a:t>AGRIF</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ROW System compilation</a:t>
            </a:r>
            <a:endParaRPr lang="en-US" dirty="0"/>
          </a:p>
        </p:txBody>
      </p:sp>
      <p:sp>
        <p:nvSpPr>
          <p:cNvPr id="3" name="ZoneTexte 2"/>
          <p:cNvSpPr txBox="1"/>
          <p:nvPr/>
        </p:nvSpPr>
        <p:spPr>
          <a:xfrm>
            <a:off x="1166786" y="560874"/>
            <a:ext cx="7786742" cy="707886"/>
          </a:xfrm>
          <a:prstGeom prst="rect">
            <a:avLst/>
          </a:prstGeom>
          <a:solidFill>
            <a:schemeClr val="accent5">
              <a:lumMod val="40000"/>
              <a:lumOff val="60000"/>
            </a:schemeClr>
          </a:solidFill>
        </p:spPr>
        <p:txBody>
          <a:bodyPr wrap="square" rtlCol="0">
            <a:spAutoFit/>
          </a:bodyPr>
          <a:lstStyle/>
          <a:p>
            <a:pPr marL="457200" indent="-457200"/>
            <a:r>
              <a:rPr lang="en-US" sz="2000" b="1" dirty="0" smtClean="0"/>
              <a:t>OASIS3-MCT libraries compilation :  </a:t>
            </a:r>
            <a:r>
              <a:rPr lang="en-US" sz="2000" dirty="0" smtClean="0"/>
              <a:t>The compilation of OASIS3-MCT is clearly described in the OASIS3-MCT User Guide (1)</a:t>
            </a:r>
          </a:p>
        </p:txBody>
      </p:sp>
      <p:sp>
        <p:nvSpPr>
          <p:cNvPr id="6" name="ZoneTexte 5"/>
          <p:cNvSpPr txBox="1"/>
          <p:nvPr/>
        </p:nvSpPr>
        <p:spPr>
          <a:xfrm>
            <a:off x="95216" y="1340768"/>
            <a:ext cx="4857784" cy="5324535"/>
          </a:xfrm>
          <a:prstGeom prst="rect">
            <a:avLst/>
          </a:prstGeom>
          <a:solidFill>
            <a:schemeClr val="accent1">
              <a:lumMod val="40000"/>
              <a:lumOff val="60000"/>
            </a:schemeClr>
          </a:solidFill>
        </p:spPr>
        <p:txBody>
          <a:bodyPr wrap="square" rtlCol="0">
            <a:spAutoFit/>
          </a:bodyPr>
          <a:lstStyle/>
          <a:p>
            <a:pPr marL="457200" indent="-457200"/>
            <a:r>
              <a:rPr lang="en-US" sz="2000" b="1" dirty="0" smtClean="0"/>
              <a:t>ROMS_AGRIF coupled compilation</a:t>
            </a:r>
          </a:p>
          <a:p>
            <a:pPr marL="457200" indent="-457200">
              <a:buFont typeface="Arial" pitchFamily="34" charset="0"/>
              <a:buChar char="•"/>
            </a:pPr>
            <a:r>
              <a:rPr lang="en-US" sz="2000" dirty="0" smtClean="0"/>
              <a:t>Define OA_COUPLING </a:t>
            </a:r>
            <a:r>
              <a:rPr lang="en-US" sz="2000" dirty="0" err="1" smtClean="0"/>
              <a:t>cpp_key</a:t>
            </a:r>
            <a:r>
              <a:rPr lang="en-US" sz="2000" dirty="0" smtClean="0"/>
              <a:t> in </a:t>
            </a:r>
            <a:r>
              <a:rPr lang="en-US" sz="2000" dirty="0" err="1" smtClean="0"/>
              <a:t>cppdefs.h</a:t>
            </a:r>
            <a:r>
              <a:rPr lang="en-US" sz="2000" dirty="0" smtClean="0"/>
              <a:t> </a:t>
            </a:r>
          </a:p>
          <a:p>
            <a:pPr marL="457200" indent="-457200">
              <a:buFont typeface="Arial" pitchFamily="34" charset="0"/>
              <a:buChar char="•"/>
            </a:pPr>
            <a:r>
              <a:rPr lang="en-US" sz="2000" dirty="0" err="1" smtClean="0"/>
              <a:t>Lauch</a:t>
            </a:r>
            <a:r>
              <a:rPr lang="en-US" sz="2000" dirty="0" smtClean="0"/>
              <a:t> ./</a:t>
            </a:r>
            <a:r>
              <a:rPr lang="en-US" sz="2000" dirty="0" err="1" smtClean="0"/>
              <a:t>jobcomp.bash</a:t>
            </a:r>
            <a:r>
              <a:rPr lang="en-US" sz="2000" dirty="0" smtClean="0"/>
              <a:t> compilation script with correct link to </a:t>
            </a:r>
            <a:r>
              <a:rPr lang="en-US" sz="2000" dirty="0" smtClean="0">
                <a:ea typeface="Times New Roman"/>
                <a:cs typeface="Times New Roman"/>
              </a:rPr>
              <a:t>oasis3-mct library</a:t>
            </a:r>
          </a:p>
          <a:p>
            <a:pPr marL="914400" lvl="1" indent="-457200">
              <a:buFont typeface="Arial" pitchFamily="34" charset="0"/>
              <a:buChar char="•"/>
            </a:pPr>
            <a:endParaRPr lang="en-US" sz="2000" dirty="0" smtClean="0">
              <a:ea typeface="Times New Roman"/>
              <a:cs typeface="Times New Roman"/>
            </a:endParaRPr>
          </a:p>
          <a:p>
            <a:pPr marL="914400" lvl="1" indent="-457200">
              <a:buFont typeface="Arial" pitchFamily="34" charset="0"/>
              <a:buChar char="•"/>
            </a:pPr>
            <a:endParaRPr lang="en-US" sz="2000" dirty="0" smtClean="0">
              <a:ea typeface="Times New Roman"/>
              <a:cs typeface="Times New Roman"/>
            </a:endParaRPr>
          </a:p>
          <a:p>
            <a:pPr marL="914400" lvl="1" indent="-457200">
              <a:buFont typeface="Arial" pitchFamily="34" charset="0"/>
              <a:buChar char="•"/>
            </a:pPr>
            <a:endParaRPr lang="en-US" sz="2000" dirty="0" smtClean="0">
              <a:ea typeface="Times New Roman"/>
              <a:cs typeface="Times New Roman"/>
            </a:endParaRPr>
          </a:p>
          <a:p>
            <a:pPr marL="914400" lvl="1" indent="-457200">
              <a:buFont typeface="Arial" pitchFamily="34" charset="0"/>
              <a:buChar char="•"/>
            </a:pPr>
            <a:endParaRPr lang="en-US" sz="2000" dirty="0" smtClean="0">
              <a:ea typeface="Times New Roman"/>
              <a:cs typeface="Times New Roman"/>
            </a:endParaRPr>
          </a:p>
          <a:p>
            <a:pPr marL="914400" lvl="1" indent="-457200">
              <a:buFont typeface="Arial" pitchFamily="34" charset="0"/>
              <a:buChar char="•"/>
            </a:pPr>
            <a:endParaRPr lang="en-US" sz="2000" dirty="0" smtClean="0">
              <a:ea typeface="Times New Roman"/>
              <a:cs typeface="Times New Roman"/>
            </a:endParaRPr>
          </a:p>
          <a:p>
            <a:pPr marL="914400" lvl="1" indent="-457200">
              <a:buFont typeface="Arial" pitchFamily="34" charset="0"/>
              <a:buChar char="•"/>
            </a:pPr>
            <a:endParaRPr lang="en-US" sz="2000" dirty="0" smtClean="0">
              <a:ea typeface="Times New Roman"/>
              <a:cs typeface="Times New Roman"/>
            </a:endParaRPr>
          </a:p>
          <a:p>
            <a:pPr marL="914400" lvl="1" indent="-457200">
              <a:buFont typeface="Arial" pitchFamily="34" charset="0"/>
              <a:buChar char="•"/>
            </a:pPr>
            <a:endParaRPr lang="en-US" sz="2000" dirty="0" smtClean="0">
              <a:ea typeface="Times New Roman"/>
              <a:cs typeface="Times New Roman"/>
            </a:endParaRPr>
          </a:p>
          <a:p>
            <a:pPr marL="914400" lvl="1" indent="-457200">
              <a:buFont typeface="Arial" pitchFamily="34" charset="0"/>
              <a:buChar char="•"/>
            </a:pPr>
            <a:endParaRPr lang="en-US" sz="2000" dirty="0" smtClean="0">
              <a:ea typeface="Times New Roman"/>
              <a:cs typeface="Times New Roman"/>
            </a:endParaRPr>
          </a:p>
          <a:p>
            <a:pPr marL="914400" lvl="1" indent="-457200">
              <a:buFont typeface="Arial" pitchFamily="34" charset="0"/>
              <a:buChar char="•"/>
            </a:pPr>
            <a:endParaRPr lang="en-US" sz="2000" dirty="0" smtClean="0">
              <a:ea typeface="Times New Roman"/>
              <a:cs typeface="Times New Roman"/>
            </a:endParaRPr>
          </a:p>
          <a:p>
            <a:pPr marL="914400" lvl="1" indent="-457200">
              <a:buFont typeface="Arial" pitchFamily="34" charset="0"/>
              <a:buChar char="•"/>
            </a:pPr>
            <a:endParaRPr lang="en-US" sz="2000" dirty="0" smtClean="0">
              <a:ea typeface="Times New Roman"/>
              <a:cs typeface="Times New Roman"/>
            </a:endParaRPr>
          </a:p>
          <a:p>
            <a:pPr lvl="1"/>
            <a:endParaRPr lang="en-US" sz="2000" dirty="0" smtClean="0">
              <a:ea typeface="Times New Roman"/>
              <a:cs typeface="Times New Roman"/>
            </a:endParaRPr>
          </a:p>
          <a:p>
            <a:pPr marL="914400" lvl="1" indent="-457200">
              <a:buFont typeface="Arial" pitchFamily="34" charset="0"/>
              <a:buChar char="•"/>
            </a:pPr>
            <a:endParaRPr lang="en-US" sz="2000" dirty="0" smtClean="0"/>
          </a:p>
        </p:txBody>
      </p:sp>
      <p:sp>
        <p:nvSpPr>
          <p:cNvPr id="7" name="ZoneTexte 6"/>
          <p:cNvSpPr txBox="1"/>
          <p:nvPr/>
        </p:nvSpPr>
        <p:spPr>
          <a:xfrm>
            <a:off x="5025008" y="1340768"/>
            <a:ext cx="4786346" cy="5324535"/>
          </a:xfrm>
          <a:prstGeom prst="rect">
            <a:avLst/>
          </a:prstGeom>
          <a:solidFill>
            <a:schemeClr val="accent3">
              <a:lumMod val="20000"/>
              <a:lumOff val="80000"/>
            </a:schemeClr>
          </a:solidFill>
        </p:spPr>
        <p:txBody>
          <a:bodyPr wrap="square" rtlCol="0">
            <a:spAutoFit/>
          </a:bodyPr>
          <a:lstStyle/>
          <a:p>
            <a:pPr marL="457200" indent="-457200"/>
            <a:r>
              <a:rPr lang="en-US" sz="2000" b="1" dirty="0" smtClean="0"/>
              <a:t>WRF coupled compilation</a:t>
            </a:r>
          </a:p>
          <a:p>
            <a:pPr marL="457200" indent="-457200">
              <a:buFont typeface="Arial" pitchFamily="34" charset="0"/>
              <a:buChar char="•"/>
            </a:pPr>
            <a:r>
              <a:rPr lang="en-US" sz="2000" dirty="0" err="1" smtClean="0"/>
              <a:t>Modifed</a:t>
            </a:r>
            <a:r>
              <a:rPr lang="en-US" sz="2000" dirty="0" smtClean="0"/>
              <a:t> configure.wrf</a:t>
            </a:r>
          </a:p>
          <a:p>
            <a:pPr marL="457200" indent="-457200">
              <a:buFont typeface="Arial" pitchFamily="34" charset="0"/>
              <a:buChar char="•"/>
            </a:pPr>
            <a:r>
              <a:rPr lang="en-US" sz="2000" dirty="0" smtClean="0"/>
              <a:t>compile </a:t>
            </a:r>
            <a:r>
              <a:rPr lang="en-US" sz="2000" dirty="0" err="1" smtClean="0"/>
              <a:t>em_real</a:t>
            </a: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buFont typeface="Arial" pitchFamily="34" charset="0"/>
              <a:buChar char="•"/>
            </a:pPr>
            <a:endParaRPr lang="en-US" sz="2000" dirty="0" smtClean="0"/>
          </a:p>
          <a:p>
            <a:pPr marL="914400" lvl="1" indent="-457200"/>
            <a:endParaRPr lang="en-US" sz="2000" dirty="0" smtClean="0"/>
          </a:p>
        </p:txBody>
      </p:sp>
      <p:graphicFrame>
        <p:nvGraphicFramePr>
          <p:cNvPr id="8" name="Tableau 7"/>
          <p:cNvGraphicFramePr>
            <a:graphicFrameLocks noGrp="1"/>
          </p:cNvGraphicFramePr>
          <p:nvPr>
            <p:extLst>
              <p:ext uri="{D42A27DB-BD31-4B8C-83A1-F6EECF244321}">
                <p14:modId xmlns:p14="http://schemas.microsoft.com/office/powerpoint/2010/main" val="869519957"/>
              </p:ext>
            </p:extLst>
          </p:nvPr>
        </p:nvGraphicFramePr>
        <p:xfrm>
          <a:off x="5252590" y="2324761"/>
          <a:ext cx="4308922" cy="4320157"/>
        </p:xfrm>
        <a:graphic>
          <a:graphicData uri="http://schemas.openxmlformats.org/drawingml/2006/table">
            <a:tbl>
              <a:tblPr/>
              <a:tblGrid>
                <a:gridCol w="4308922"/>
              </a:tblGrid>
              <a:tr h="4272591">
                <a:tc>
                  <a:txBody>
                    <a:bodyPr/>
                    <a:lstStyle/>
                    <a:p>
                      <a:pPr algn="just">
                        <a:lnSpc>
                          <a:spcPct val="115000"/>
                        </a:lnSpc>
                        <a:spcAft>
                          <a:spcPts val="0"/>
                        </a:spcAft>
                      </a:pPr>
                      <a:r>
                        <a:rPr lang="en-US" sz="850" b="1" dirty="0" smtClean="0">
                          <a:latin typeface="Consolas"/>
                          <a:ea typeface="Times New Roman"/>
                          <a:cs typeface="Times New Roman"/>
                        </a:rPr>
                        <a:t>…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latin typeface="Consolas"/>
                          <a:ea typeface="Times New Roman"/>
                          <a:cs typeface="Times New Roman"/>
                        </a:rPr>
                        <a:t># ESMFINCLUDEGOESHERE</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 add for OASIS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PRISM_ROOT_DIR = $(HOME)/COUPLAGE/OASIS3/compile_oa3-mct_v2.0</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CHAN = MPI1</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LIBPSMILE = $(PRISM_ROOT_DIR)/lib/</a:t>
                      </a:r>
                      <a:r>
                        <a:rPr lang="en-US" sz="850" b="1" dirty="0" err="1" smtClean="0">
                          <a:solidFill>
                            <a:srgbClr val="FF0000"/>
                          </a:solidFill>
                          <a:latin typeface="Consolas"/>
                          <a:ea typeface="Times New Roman"/>
                          <a:cs typeface="Times New Roman"/>
                        </a:rPr>
                        <a:t>libpsmile</a:t>
                      </a:r>
                      <a:r>
                        <a:rPr lang="en-US" sz="850" b="1" dirty="0" smtClean="0">
                          <a:solidFill>
                            <a:srgbClr val="FF0000"/>
                          </a:solidFill>
                          <a:latin typeface="Consolas"/>
                          <a:ea typeface="Times New Roman"/>
                          <a:cs typeface="Times New Roman"/>
                        </a:rPr>
                        <a:t>.$(CHAN).a $(PRISM_ROOT_DIR)/lib/</a:t>
                      </a:r>
                      <a:r>
                        <a:rPr lang="en-US" sz="850" b="1" dirty="0" err="1" smtClean="0">
                          <a:solidFill>
                            <a:srgbClr val="FF0000"/>
                          </a:solidFill>
                          <a:latin typeface="Consolas"/>
                          <a:ea typeface="Times New Roman"/>
                          <a:cs typeface="Times New Roman"/>
                        </a:rPr>
                        <a:t>libscrip.a</a:t>
                      </a:r>
                      <a:r>
                        <a:rPr lang="en-US" sz="850" b="1" dirty="0" smtClean="0">
                          <a:solidFill>
                            <a:srgbClr val="FF0000"/>
                          </a:solidFill>
                          <a:latin typeface="Consolas"/>
                          <a:ea typeface="Times New Roman"/>
                          <a:cs typeface="Times New Roman"/>
                        </a:rPr>
                        <a:t> $(PRISM_ROOT_DIR)/lib/</a:t>
                      </a:r>
                      <a:r>
                        <a:rPr lang="en-US" sz="850" b="1" dirty="0" err="1" smtClean="0">
                          <a:solidFill>
                            <a:srgbClr val="FF0000"/>
                          </a:solidFill>
                          <a:latin typeface="Consolas"/>
                          <a:ea typeface="Times New Roman"/>
                          <a:cs typeface="Times New Roman"/>
                        </a:rPr>
                        <a:t>libmct.a</a:t>
                      </a:r>
                      <a:r>
                        <a:rPr lang="en-US" sz="850" b="1" dirty="0" smtClean="0">
                          <a:solidFill>
                            <a:srgbClr val="FF0000"/>
                          </a:solidFill>
                          <a:latin typeface="Consolas"/>
                          <a:ea typeface="Times New Roman"/>
                          <a:cs typeface="Times New Roman"/>
                        </a:rPr>
                        <a:t> $(PRISM_ROOT_DIR)/lib/</a:t>
                      </a:r>
                      <a:r>
                        <a:rPr lang="en-US" sz="850" b="1" dirty="0" err="1" smtClean="0">
                          <a:solidFill>
                            <a:srgbClr val="FF0000"/>
                          </a:solidFill>
                          <a:latin typeface="Consolas"/>
                          <a:ea typeface="Times New Roman"/>
                          <a:cs typeface="Times New Roman"/>
                        </a:rPr>
                        <a:t>libmpeu.a</a:t>
                      </a:r>
                      <a:r>
                        <a:rPr lang="en-US" sz="850" b="1" dirty="0" smtClean="0">
                          <a:solidFill>
                            <a:srgbClr val="FF0000"/>
                          </a:solidFill>
                          <a:latin typeface="Consolas"/>
                          <a:ea typeface="Times New Roman"/>
                          <a:cs typeface="Times New Roman"/>
                        </a:rPr>
                        <a:t>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PSMILE_INCDIR = -I$(PRISM_ROOT_DIR)/build/lib/</a:t>
                      </a:r>
                      <a:r>
                        <a:rPr lang="en-US" sz="850" b="1" dirty="0" err="1" smtClean="0">
                          <a:solidFill>
                            <a:srgbClr val="FF0000"/>
                          </a:solidFill>
                          <a:latin typeface="Consolas"/>
                          <a:ea typeface="Times New Roman"/>
                          <a:cs typeface="Times New Roman"/>
                        </a:rPr>
                        <a:t>psmile</a:t>
                      </a:r>
                      <a:r>
                        <a:rPr lang="en-US" sz="850" b="1" dirty="0" smtClean="0">
                          <a:solidFill>
                            <a:srgbClr val="FF0000"/>
                          </a:solidFill>
                          <a:latin typeface="Consolas"/>
                          <a:ea typeface="Times New Roman"/>
                          <a:cs typeface="Times New Roman"/>
                        </a:rPr>
                        <a:t>.$(CHAN) -I$(PRISM_ROOT_DIR)/build/lib/</a:t>
                      </a:r>
                      <a:r>
                        <a:rPr lang="en-US" sz="850" b="1" dirty="0" err="1" smtClean="0">
                          <a:solidFill>
                            <a:srgbClr val="FF0000"/>
                          </a:solidFill>
                          <a:latin typeface="Consolas"/>
                          <a:ea typeface="Times New Roman"/>
                          <a:cs typeface="Times New Roman"/>
                        </a:rPr>
                        <a:t>mct</a:t>
                      </a:r>
                      <a:r>
                        <a:rPr lang="en-US" sz="850" b="1" dirty="0" smtClean="0">
                          <a:solidFill>
                            <a:srgbClr val="FF0000"/>
                          </a:solidFill>
                          <a:latin typeface="Consolas"/>
                          <a:ea typeface="Times New Roman"/>
                          <a:cs typeface="Times New Roman"/>
                        </a:rPr>
                        <a:t>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LIBWRFLIB = </a:t>
                      </a:r>
                      <a:r>
                        <a:rPr lang="en-US" sz="850" b="1" dirty="0" err="1" smtClean="0">
                          <a:solidFill>
                            <a:srgbClr val="FF0000"/>
                          </a:solidFill>
                          <a:latin typeface="Consolas"/>
                          <a:ea typeface="Times New Roman"/>
                          <a:cs typeface="Times New Roman"/>
                        </a:rPr>
                        <a:t>libwrflib.a</a:t>
                      </a:r>
                      <a:r>
                        <a:rPr lang="en-US" sz="850" b="1" dirty="0" smtClean="0">
                          <a:solidFill>
                            <a:srgbClr val="FF0000"/>
                          </a:solidFill>
                          <a:latin typeface="Consolas"/>
                          <a:ea typeface="Times New Roman"/>
                          <a:cs typeface="Times New Roman"/>
                        </a:rPr>
                        <a:t> $(LIBPSMILE)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 end for OASIS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latin typeface="Consolas"/>
                          <a:ea typeface="Times New Roman"/>
                          <a:cs typeface="Times New Roman"/>
                        </a:rPr>
                        <a:t>…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latin typeface="Consolas"/>
                          <a:ea typeface="Times New Roman"/>
                          <a:cs typeface="Times New Roman"/>
                        </a:rPr>
                        <a:t>LDFLAGS         =    $(OMP) $(FCFLAGS) $(LDFLAGS_LOCAL)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 add for OASIS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OASISFLAGS      =    -</a:t>
                      </a:r>
                      <a:r>
                        <a:rPr lang="en-US" sz="850" b="1" dirty="0" err="1" smtClean="0">
                          <a:solidFill>
                            <a:srgbClr val="FF0000"/>
                          </a:solidFill>
                          <a:latin typeface="Consolas"/>
                          <a:ea typeface="Times New Roman"/>
                          <a:cs typeface="Times New Roman"/>
                        </a:rPr>
                        <a:t>Dkey_cpp_coupler</a:t>
                      </a:r>
                      <a:r>
                        <a:rPr lang="en-US" sz="850" b="1" dirty="0" smtClean="0">
                          <a:solidFill>
                            <a:srgbClr val="FF0000"/>
                          </a:solidFill>
                          <a:latin typeface="Consolas"/>
                          <a:ea typeface="Times New Roman"/>
                          <a:cs typeface="Times New Roman"/>
                        </a:rPr>
                        <a:t> -</a:t>
                      </a:r>
                      <a:r>
                        <a:rPr lang="en-US" sz="850" b="1" dirty="0" err="1" smtClean="0">
                          <a:solidFill>
                            <a:srgbClr val="FF0000"/>
                          </a:solidFill>
                          <a:latin typeface="Consolas"/>
                          <a:ea typeface="Times New Roman"/>
                          <a:cs typeface="Times New Roman"/>
                        </a:rPr>
                        <a:t>Dkey_cpp_coupler_mct</a:t>
                      </a:r>
                      <a:r>
                        <a:rPr lang="en-US" sz="850" b="1" dirty="0" smtClean="0">
                          <a:solidFill>
                            <a:srgbClr val="FF0000"/>
                          </a:solidFill>
                          <a:latin typeface="Consolas"/>
                          <a:ea typeface="Times New Roman"/>
                          <a:cs typeface="Times New Roman"/>
                        </a:rPr>
                        <a:t> -</a:t>
                      </a:r>
                      <a:r>
                        <a:rPr lang="en-US" sz="850" b="1" dirty="0" err="1" smtClean="0">
                          <a:solidFill>
                            <a:srgbClr val="FF0000"/>
                          </a:solidFill>
                          <a:latin typeface="Consolas"/>
                          <a:ea typeface="Times New Roman"/>
                          <a:cs typeface="Times New Roman"/>
                        </a:rPr>
                        <a:t>Dkey_cpp_nemo</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 end for OASIS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latin typeface="Consolas"/>
                          <a:ea typeface="Times New Roman"/>
                          <a:cs typeface="Times New Roman"/>
                        </a:rPr>
                        <a:t>…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latin typeface="Consolas"/>
                          <a:ea typeface="Times New Roman"/>
                          <a:cs typeface="Times New Roman"/>
                        </a:rPr>
                        <a:t>LDFLAGS         =    $(OMP) $(FCFLAGS) $(LDFLAGS_LOCAL)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 add for OASIS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OASISFLAGS      =    -</a:t>
                      </a:r>
                      <a:r>
                        <a:rPr lang="en-US" sz="850" b="1" dirty="0" err="1" smtClean="0">
                          <a:solidFill>
                            <a:srgbClr val="FF0000"/>
                          </a:solidFill>
                          <a:latin typeface="Consolas"/>
                          <a:ea typeface="Times New Roman"/>
                          <a:cs typeface="Times New Roman"/>
                        </a:rPr>
                        <a:t>Dkey_cpp_coupler</a:t>
                      </a:r>
                      <a:r>
                        <a:rPr lang="en-US" sz="850" b="1" dirty="0" smtClean="0">
                          <a:solidFill>
                            <a:srgbClr val="FF0000"/>
                          </a:solidFill>
                          <a:latin typeface="Consolas"/>
                          <a:ea typeface="Times New Roman"/>
                          <a:cs typeface="Times New Roman"/>
                        </a:rPr>
                        <a:t> -</a:t>
                      </a:r>
                      <a:r>
                        <a:rPr lang="en-US" sz="850" b="1" dirty="0" err="1" smtClean="0">
                          <a:solidFill>
                            <a:srgbClr val="FF0000"/>
                          </a:solidFill>
                          <a:latin typeface="Consolas"/>
                          <a:ea typeface="Times New Roman"/>
                          <a:cs typeface="Times New Roman"/>
                        </a:rPr>
                        <a:t>Dkey_cpp_coupler_mct</a:t>
                      </a:r>
                      <a:r>
                        <a:rPr lang="en-US" sz="850" b="1" dirty="0" smtClean="0">
                          <a:solidFill>
                            <a:srgbClr val="FF0000"/>
                          </a:solidFill>
                          <a:latin typeface="Consolas"/>
                          <a:ea typeface="Times New Roman"/>
                          <a:cs typeface="Times New Roman"/>
                        </a:rPr>
                        <a:t> -</a:t>
                      </a:r>
                      <a:r>
                        <a:rPr lang="en-US" sz="850" b="1" dirty="0" err="1" smtClean="0">
                          <a:solidFill>
                            <a:srgbClr val="FF0000"/>
                          </a:solidFill>
                          <a:latin typeface="Consolas"/>
                          <a:ea typeface="Times New Roman"/>
                          <a:cs typeface="Times New Roman"/>
                        </a:rPr>
                        <a:t>Dkey_cpp_nemo</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 end for OASIS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LDFLAGS         =    $(OMP) $(FCFLAGS) $(LDFLAGS_LOCAL) </a:t>
                      </a:r>
                      <a:endParaRPr lang="fr-FR" sz="850" dirty="0" smtClean="0">
                        <a:latin typeface="Times New Roman"/>
                        <a:ea typeface="Times New Roman"/>
                        <a:cs typeface="Times New Roman"/>
                      </a:endParaRPr>
                    </a:p>
                    <a:p>
                      <a:pPr algn="just">
                        <a:lnSpc>
                          <a:spcPct val="115000"/>
                        </a:lnSpc>
                        <a:spcAft>
                          <a:spcPts val="0"/>
                        </a:spcAft>
                      </a:pPr>
                      <a:r>
                        <a:rPr lang="en-US" sz="850" b="1" dirty="0" smtClean="0">
                          <a:solidFill>
                            <a:srgbClr val="FF0000"/>
                          </a:solidFill>
                          <a:latin typeface="Consolas"/>
                          <a:ea typeface="Times New Roman"/>
                          <a:cs typeface="Times New Roman"/>
                        </a:rPr>
                        <a:t>CPPFLAGS        =    $(ARCHFLAGS) $(ENVCOMPDEFS) -I$(LIBINCLUDE) $(TRADFLAG) $(OASISFLAGS) # add pour OASIS</a:t>
                      </a:r>
                      <a:endParaRPr lang="fr-FR" sz="850" dirty="0" smtClean="0">
                        <a:latin typeface="Times New Roman"/>
                        <a:ea typeface="Times New Roman"/>
                        <a:cs typeface="Times New Roman"/>
                      </a:endParaRPr>
                    </a:p>
                  </a:txBody>
                  <a:tcPr marL="52206" marR="52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802733054"/>
              </p:ext>
            </p:extLst>
          </p:nvPr>
        </p:nvGraphicFramePr>
        <p:xfrm>
          <a:off x="166654" y="3214686"/>
          <a:ext cx="4572032" cy="2453640"/>
        </p:xfrm>
        <a:graphic>
          <a:graphicData uri="http://schemas.openxmlformats.org/drawingml/2006/table">
            <a:tbl>
              <a:tblPr/>
              <a:tblGrid>
                <a:gridCol w="4572032"/>
              </a:tblGrid>
              <a:tr h="0">
                <a:tc>
                  <a:txBody>
                    <a:bodyPr/>
                    <a:lstStyle/>
                    <a:p>
                      <a:pPr algn="just">
                        <a:lnSpc>
                          <a:spcPct val="115000"/>
                        </a:lnSpc>
                        <a:spcAft>
                          <a:spcPts val="0"/>
                        </a:spcAft>
                      </a:pPr>
                      <a:r>
                        <a:rPr lang="en-US" sz="1200" dirty="0" smtClean="0">
                          <a:latin typeface="Consolas"/>
                          <a:ea typeface="Times New Roman"/>
                          <a:cs typeface="Times New Roman"/>
                        </a:rPr>
                        <a:t>#</a:t>
                      </a:r>
                      <a:endParaRPr lang="fr-FR" sz="1200" dirty="0" smtClean="0">
                        <a:latin typeface="Times New Roman"/>
                        <a:ea typeface="Times New Roman"/>
                        <a:cs typeface="Times New Roman"/>
                      </a:endParaRPr>
                    </a:p>
                    <a:p>
                      <a:pPr algn="just">
                        <a:lnSpc>
                          <a:spcPct val="115000"/>
                        </a:lnSpc>
                        <a:spcAft>
                          <a:spcPts val="0"/>
                        </a:spcAft>
                      </a:pPr>
                      <a:r>
                        <a:rPr lang="en-US" sz="1200" dirty="0" smtClean="0">
                          <a:latin typeface="Consolas"/>
                          <a:ea typeface="Times New Roman"/>
                          <a:cs typeface="Times New Roman"/>
                        </a:rPr>
                        <a:t># set MPI directories if needed</a:t>
                      </a:r>
                      <a:endParaRPr lang="fr-FR" sz="1200" dirty="0" smtClean="0">
                        <a:latin typeface="Times New Roman"/>
                        <a:ea typeface="Times New Roman"/>
                        <a:cs typeface="Times New Roman"/>
                      </a:endParaRPr>
                    </a:p>
                    <a:p>
                      <a:pPr algn="just">
                        <a:lnSpc>
                          <a:spcPct val="115000"/>
                        </a:lnSpc>
                        <a:spcAft>
                          <a:spcPts val="0"/>
                        </a:spcAft>
                      </a:pPr>
                      <a:r>
                        <a:rPr lang="en-US" sz="1200" dirty="0" smtClean="0">
                          <a:latin typeface="Consolas"/>
                          <a:ea typeface="Times New Roman"/>
                          <a:cs typeface="Times New Roman"/>
                        </a:rPr>
                        <a:t>#</a:t>
                      </a:r>
                      <a:endParaRPr lang="fr-FR" sz="1200" dirty="0" smtClean="0">
                        <a:latin typeface="Times New Roman"/>
                        <a:ea typeface="Times New Roman"/>
                        <a:cs typeface="Times New Roman"/>
                      </a:endParaRPr>
                    </a:p>
                    <a:p>
                      <a:pPr algn="just">
                        <a:lnSpc>
                          <a:spcPct val="115000"/>
                        </a:lnSpc>
                        <a:spcAft>
                          <a:spcPts val="0"/>
                        </a:spcAft>
                      </a:pPr>
                      <a:r>
                        <a:rPr lang="en-US" sz="1200" dirty="0" smtClean="0">
                          <a:latin typeface="Consolas"/>
                          <a:ea typeface="Times New Roman"/>
                          <a:cs typeface="Times New Roman"/>
                        </a:rPr>
                        <a:t>MPIF90="/</a:t>
                      </a:r>
                      <a:r>
                        <a:rPr lang="en-US" sz="1200" dirty="0" err="1" smtClean="0">
                          <a:latin typeface="Consolas"/>
                          <a:ea typeface="Times New Roman"/>
                          <a:cs typeface="Times New Roman"/>
                        </a:rPr>
                        <a:t>usr</a:t>
                      </a:r>
                      <a:r>
                        <a:rPr lang="en-US" sz="1200" dirty="0" smtClean="0">
                          <a:latin typeface="Consolas"/>
                          <a:ea typeface="Times New Roman"/>
                          <a:cs typeface="Times New Roman"/>
                        </a:rPr>
                        <a:t>/local/bin/mpif90"</a:t>
                      </a:r>
                      <a:endParaRPr lang="fr-FR" sz="1200" dirty="0" smtClean="0">
                        <a:latin typeface="Times New Roman"/>
                        <a:ea typeface="Times New Roman"/>
                        <a:cs typeface="Times New Roman"/>
                      </a:endParaRPr>
                    </a:p>
                    <a:p>
                      <a:pPr algn="just">
                        <a:lnSpc>
                          <a:spcPct val="115000"/>
                        </a:lnSpc>
                        <a:spcAft>
                          <a:spcPts val="0"/>
                        </a:spcAft>
                      </a:pPr>
                      <a:r>
                        <a:rPr lang="en-US" sz="1200" dirty="0" smtClean="0">
                          <a:latin typeface="Consolas"/>
                          <a:ea typeface="Times New Roman"/>
                          <a:cs typeface="Times New Roman"/>
                        </a:rPr>
                        <a:t>MPILIB="-L/</a:t>
                      </a:r>
                      <a:r>
                        <a:rPr lang="en-US" sz="1200" dirty="0" err="1" smtClean="0">
                          <a:latin typeface="Consolas"/>
                          <a:ea typeface="Times New Roman"/>
                          <a:cs typeface="Times New Roman"/>
                        </a:rPr>
                        <a:t>usr</a:t>
                      </a:r>
                      <a:r>
                        <a:rPr lang="en-US" sz="1200" dirty="0" smtClean="0">
                          <a:latin typeface="Consolas"/>
                          <a:ea typeface="Times New Roman"/>
                          <a:cs typeface="Times New Roman"/>
                        </a:rPr>
                        <a:t>/local/lib -</a:t>
                      </a:r>
                      <a:r>
                        <a:rPr lang="en-US" sz="1200" dirty="0" err="1" smtClean="0">
                          <a:latin typeface="Consolas"/>
                          <a:ea typeface="Times New Roman"/>
                          <a:cs typeface="Times New Roman"/>
                        </a:rPr>
                        <a:t>lmpi</a:t>
                      </a:r>
                      <a:r>
                        <a:rPr lang="en-US" sz="1200" dirty="0" smtClean="0">
                          <a:latin typeface="Consolas"/>
                          <a:ea typeface="Times New Roman"/>
                          <a:cs typeface="Times New Roman"/>
                        </a:rPr>
                        <a:t>"</a:t>
                      </a:r>
                      <a:endParaRPr lang="fr-FR" sz="1200" dirty="0" smtClean="0">
                        <a:latin typeface="Times New Roman"/>
                        <a:ea typeface="Times New Roman"/>
                        <a:cs typeface="Times New Roman"/>
                      </a:endParaRPr>
                    </a:p>
                    <a:p>
                      <a:pPr algn="just">
                        <a:lnSpc>
                          <a:spcPct val="115000"/>
                        </a:lnSpc>
                        <a:spcAft>
                          <a:spcPts val="0"/>
                        </a:spcAft>
                      </a:pPr>
                      <a:r>
                        <a:rPr lang="en-US" sz="1200" dirty="0" smtClean="0">
                          <a:latin typeface="Consolas"/>
                          <a:ea typeface="Times New Roman"/>
                          <a:cs typeface="Times New Roman"/>
                        </a:rPr>
                        <a:t>MPIINC="-I/</a:t>
                      </a:r>
                      <a:r>
                        <a:rPr lang="en-US" sz="1200" dirty="0" err="1" smtClean="0">
                          <a:latin typeface="Consolas"/>
                          <a:ea typeface="Times New Roman"/>
                          <a:cs typeface="Times New Roman"/>
                        </a:rPr>
                        <a:t>usr</a:t>
                      </a:r>
                      <a:r>
                        <a:rPr lang="en-US" sz="1200" dirty="0" smtClean="0">
                          <a:latin typeface="Consolas"/>
                          <a:ea typeface="Times New Roman"/>
                          <a:cs typeface="Times New Roman"/>
                        </a:rPr>
                        <a:t>/local/include"</a:t>
                      </a:r>
                      <a:endParaRPr lang="fr-FR" sz="1200" dirty="0" smtClean="0">
                        <a:latin typeface="Times New Roman"/>
                        <a:ea typeface="Times New Roman"/>
                        <a:cs typeface="Times New Roman"/>
                      </a:endParaRPr>
                    </a:p>
                    <a:p>
                      <a:pPr algn="just">
                        <a:lnSpc>
                          <a:spcPct val="115000"/>
                        </a:lnSpc>
                        <a:spcAft>
                          <a:spcPts val="0"/>
                        </a:spcAft>
                      </a:pPr>
                      <a:r>
                        <a:rPr lang="en-US" sz="1200" b="1" dirty="0" smtClean="0">
                          <a:solidFill>
                            <a:srgbClr val="FF0000"/>
                          </a:solidFill>
                          <a:latin typeface="Consolas"/>
                          <a:ea typeface="Times New Roman"/>
                          <a:cs typeface="Times New Roman"/>
                        </a:rPr>
                        <a:t>#</a:t>
                      </a:r>
                      <a:endParaRPr lang="fr-FR" sz="1200" dirty="0" smtClean="0">
                        <a:latin typeface="Times New Roman"/>
                        <a:ea typeface="Times New Roman"/>
                        <a:cs typeface="Times New Roman"/>
                      </a:endParaRPr>
                    </a:p>
                    <a:p>
                      <a:pPr algn="just">
                        <a:lnSpc>
                          <a:spcPct val="115000"/>
                        </a:lnSpc>
                        <a:spcAft>
                          <a:spcPts val="0"/>
                        </a:spcAft>
                      </a:pPr>
                      <a:r>
                        <a:rPr lang="en-US" sz="1200" b="1" dirty="0" smtClean="0">
                          <a:solidFill>
                            <a:srgbClr val="FF0000"/>
                          </a:solidFill>
                          <a:latin typeface="Consolas"/>
                          <a:ea typeface="Times New Roman"/>
                          <a:cs typeface="Times New Roman"/>
                        </a:rPr>
                        <a:t># set OASIS-MCT (or OASIS3) directories if needed</a:t>
                      </a:r>
                      <a:endParaRPr lang="fr-FR" sz="1200" dirty="0" smtClean="0">
                        <a:latin typeface="Times New Roman"/>
                        <a:ea typeface="Times New Roman"/>
                        <a:cs typeface="Times New Roman"/>
                      </a:endParaRPr>
                    </a:p>
                    <a:p>
                      <a:pPr algn="just">
                        <a:lnSpc>
                          <a:spcPct val="115000"/>
                        </a:lnSpc>
                        <a:spcAft>
                          <a:spcPts val="0"/>
                        </a:spcAft>
                      </a:pPr>
                      <a:r>
                        <a:rPr lang="en-US" sz="1200" b="1" dirty="0" smtClean="0">
                          <a:solidFill>
                            <a:srgbClr val="FF0000"/>
                          </a:solidFill>
                          <a:latin typeface="Consolas"/>
                          <a:ea typeface="Times New Roman"/>
                          <a:cs typeface="Times New Roman"/>
                        </a:rPr>
                        <a:t>#</a:t>
                      </a:r>
                      <a:endParaRPr lang="fr-FR" sz="1200" dirty="0" smtClean="0">
                        <a:latin typeface="Times New Roman"/>
                        <a:ea typeface="Times New Roman"/>
                        <a:cs typeface="Times New Roman"/>
                      </a:endParaRPr>
                    </a:p>
                    <a:p>
                      <a:pPr algn="just">
                        <a:lnSpc>
                          <a:spcPct val="115000"/>
                        </a:lnSpc>
                        <a:spcAft>
                          <a:spcPts val="0"/>
                        </a:spcAft>
                      </a:pPr>
                      <a:r>
                        <a:rPr lang="en-US" sz="1200" b="1" dirty="0" smtClean="0">
                          <a:solidFill>
                            <a:srgbClr val="FF0000"/>
                          </a:solidFill>
                          <a:latin typeface="Consolas"/>
                          <a:ea typeface="Times New Roman"/>
                          <a:cs typeface="Times New Roman"/>
                        </a:rPr>
                        <a:t>PRISM_ROOT_DIR=../../oasis3-mct/compile_oa3-mct</a:t>
                      </a:r>
                      <a:endParaRPr lang="fr-FR" sz="1200" dirty="0" smtClean="0">
                        <a:latin typeface="Times New Roman"/>
                        <a:ea typeface="Times New Roman"/>
                        <a:cs typeface="Times New Roman"/>
                      </a:endParaRPr>
                    </a:p>
                    <a:p>
                      <a:pPr algn="just">
                        <a:lnSpc>
                          <a:spcPct val="115000"/>
                        </a:lnSpc>
                        <a:spcAft>
                          <a:spcPts val="0"/>
                        </a:spcAft>
                      </a:pPr>
                      <a:r>
                        <a:rPr lang="en-US" sz="1200" dirty="0" smtClean="0">
                          <a:latin typeface="Consolas"/>
                          <a:ea typeface="Times New Roman"/>
                          <a:cs typeface="Times New Roman"/>
                        </a:rPr>
                        <a:t>#</a:t>
                      </a:r>
                      <a:endParaRPr lang="fr-FR" sz="1200" dirty="0" smtClean="0">
                        <a:latin typeface="Times New Roman"/>
                        <a:ea typeface="Times New Roman"/>
                        <a:cs typeface="Times New Roman"/>
                      </a:endParaRPr>
                    </a:p>
                    <a:p>
                      <a:pPr algn="just">
                        <a:lnSpc>
                          <a:spcPct val="115000"/>
                        </a:lnSpc>
                        <a:spcAft>
                          <a:spcPts val="0"/>
                        </a:spcAft>
                      </a:pPr>
                      <a:r>
                        <a:rPr lang="en-US" sz="800" dirty="0" smtClean="0">
                          <a:latin typeface="Consolas"/>
                          <a:ea typeface="Times New Roman"/>
                          <a:cs typeface="Times New Roman"/>
                        </a:rPr>
                        <a:t># END OF USER'S MODIFICATIONS</a:t>
                      </a:r>
                      <a:r>
                        <a:rPr lang="en-US" sz="800" i="1" dirty="0" smtClean="0">
                          <a:latin typeface="Consolas"/>
                          <a:ea typeface="Times New Roman"/>
                          <a:cs typeface="Times New Roman"/>
                        </a:rPr>
                        <a:t> </a:t>
                      </a:r>
                      <a:endParaRPr lang="fr-FR"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Espace réservé du numéro de diapositive 10"/>
          <p:cNvSpPr>
            <a:spLocks noGrp="1"/>
          </p:cNvSpPr>
          <p:nvPr>
            <p:ph type="sldNum" sz="quarter" idx="11"/>
          </p:nvPr>
        </p:nvSpPr>
        <p:spPr/>
        <p:txBody>
          <a:bodyPr/>
          <a:lstStyle/>
          <a:p>
            <a:fld id="{E7741CE1-EEBC-46AB-A67C-D0EDBD57B52E}" type="slidenum">
              <a:rPr lang="fr-FR" smtClean="0"/>
              <a:pPr/>
              <a:t>15</a:t>
            </a:fld>
            <a:endParaRPr lang="fr-F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ROMS-AGRIF code modifications</a:t>
            </a:r>
            <a:endParaRPr lang="en-US" dirty="0"/>
          </a:p>
        </p:txBody>
      </p:sp>
      <p:pic>
        <p:nvPicPr>
          <p:cNvPr id="3" name="Image 2" descr="tree_roms_coupling_simplified.png"/>
          <p:cNvPicPr/>
          <p:nvPr/>
        </p:nvPicPr>
        <p:blipFill>
          <a:blip r:embed="rId2" cstate="print"/>
          <a:srcRect l="7242" t="5128" r="8363" b="5128"/>
          <a:stretch>
            <a:fillRect/>
          </a:stretch>
        </p:blipFill>
        <p:spPr>
          <a:xfrm>
            <a:off x="128464" y="500042"/>
            <a:ext cx="9577064" cy="6215106"/>
          </a:xfrm>
          <a:prstGeom prst="rect">
            <a:avLst/>
          </a:prstGeom>
        </p:spPr>
      </p:pic>
      <p:sp>
        <p:nvSpPr>
          <p:cNvPr id="5" name="Espace réservé du numéro de diapositive 4"/>
          <p:cNvSpPr>
            <a:spLocks noGrp="1"/>
          </p:cNvSpPr>
          <p:nvPr>
            <p:ph type="sldNum" sz="quarter" idx="11"/>
          </p:nvPr>
        </p:nvSpPr>
        <p:spPr/>
        <p:txBody>
          <a:bodyPr/>
          <a:lstStyle/>
          <a:p>
            <a:fld id="{E7741CE1-EEBC-46AB-A67C-D0EDBD57B52E}" type="slidenum">
              <a:rPr lang="fr-FR" smtClean="0"/>
              <a:pPr/>
              <a:t>16</a:t>
            </a:fld>
            <a:endParaRPr lang="fr-F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a:t>
            </a:r>
            <a:r>
              <a:rPr lang="en-US" dirty="0" smtClean="0"/>
              <a:t>oupling </a:t>
            </a:r>
            <a:r>
              <a:rPr lang="en-US" dirty="0" err="1" smtClean="0"/>
              <a:t>sequency</a:t>
            </a:r>
            <a:r>
              <a:rPr lang="en-US" dirty="0" smtClean="0"/>
              <a:t> example</a:t>
            </a:r>
            <a:endParaRPr lang="en-US" dirty="0"/>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17</a:t>
            </a:fld>
            <a:endParaRPr lang="fr-FR"/>
          </a:p>
        </p:txBody>
      </p:sp>
      <p:grpSp>
        <p:nvGrpSpPr>
          <p:cNvPr id="10" name="Grouper 9"/>
          <p:cNvGrpSpPr/>
          <p:nvPr/>
        </p:nvGrpSpPr>
        <p:grpSpPr>
          <a:xfrm>
            <a:off x="0" y="692696"/>
            <a:ext cx="9906000" cy="4936614"/>
            <a:chOff x="488504" y="620688"/>
            <a:chExt cx="9417496" cy="4618701"/>
          </a:xfrm>
        </p:grpSpPr>
        <p:pic>
          <p:nvPicPr>
            <p:cNvPr id="11" name="Image 10" descr="Coupling_Scheme.png"/>
            <p:cNvPicPr/>
            <p:nvPr/>
          </p:nvPicPr>
          <p:blipFill>
            <a:blip r:embed="rId2" cstate="print"/>
            <a:srcRect t="5814"/>
            <a:stretch>
              <a:fillRect/>
            </a:stretch>
          </p:blipFill>
          <p:spPr>
            <a:xfrm>
              <a:off x="488504" y="620688"/>
              <a:ext cx="9417496" cy="4320480"/>
            </a:xfrm>
            <a:prstGeom prst="rect">
              <a:avLst/>
            </a:prstGeom>
          </p:spPr>
        </p:pic>
        <p:sp>
          <p:nvSpPr>
            <p:cNvPr id="12" name="ZoneTexte 11"/>
            <p:cNvSpPr txBox="1"/>
            <p:nvPr/>
          </p:nvSpPr>
          <p:spPr>
            <a:xfrm>
              <a:off x="2390515" y="4865046"/>
              <a:ext cx="7128792" cy="374343"/>
            </a:xfrm>
            <a:prstGeom prst="rect">
              <a:avLst/>
            </a:prstGeom>
            <a:noFill/>
          </p:spPr>
          <p:txBody>
            <a:bodyPr wrap="square" rtlCol="0">
              <a:spAutoFit/>
            </a:bodyPr>
            <a:lstStyle/>
            <a:p>
              <a:r>
                <a:rPr lang="en-US" sz="2000" dirty="0" smtClean="0"/>
                <a:t>	2 ROMS nested grid /  1 WRF grid</a:t>
              </a:r>
            </a:p>
          </p:txBody>
        </p:sp>
      </p:grpSp>
    </p:spTree>
    <p:extLst>
      <p:ext uri="{BB962C8B-B14F-4D97-AF65-F5344CB8AC3E}">
        <p14:creationId xmlns:p14="http://schemas.microsoft.com/office/powerpoint/2010/main" val="13403943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Namcouple</a:t>
            </a:r>
            <a:r>
              <a:rPr lang="en-US" dirty="0" smtClean="0"/>
              <a:t> example : </a:t>
            </a:r>
            <a:r>
              <a:rPr lang="en-US" i="1" dirty="0" smtClean="0"/>
              <a:t>ROMS to WRF SST exchange</a:t>
            </a:r>
            <a:endParaRPr lang="en-US" i="1" dirty="0"/>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18</a:t>
            </a:fld>
            <a:endParaRPr lang="fr-FR"/>
          </a:p>
        </p:txBody>
      </p:sp>
      <p:graphicFrame>
        <p:nvGraphicFramePr>
          <p:cNvPr id="4" name="Tableau 3"/>
          <p:cNvGraphicFramePr>
            <a:graphicFrameLocks noGrp="1"/>
          </p:cNvGraphicFramePr>
          <p:nvPr/>
        </p:nvGraphicFramePr>
        <p:xfrm>
          <a:off x="269632" y="2587047"/>
          <a:ext cx="9636368" cy="1699209"/>
        </p:xfrm>
        <a:graphic>
          <a:graphicData uri="http://schemas.openxmlformats.org/drawingml/2006/table">
            <a:tbl>
              <a:tblPr/>
              <a:tblGrid>
                <a:gridCol w="1452380"/>
                <a:gridCol w="1254502"/>
                <a:gridCol w="1071570"/>
                <a:gridCol w="1285884"/>
                <a:gridCol w="2204807"/>
                <a:gridCol w="1214625"/>
                <a:gridCol w="1152600"/>
              </a:tblGrid>
              <a:tr h="372753">
                <a:tc>
                  <a:txBody>
                    <a:bodyPr/>
                    <a:lstStyle/>
                    <a:p>
                      <a:pPr>
                        <a:lnSpc>
                          <a:spcPct val="115000"/>
                        </a:lnSpc>
                        <a:spcAft>
                          <a:spcPts val="0"/>
                        </a:spcAft>
                      </a:pPr>
                      <a:r>
                        <a:rPr lang="en-US" sz="1300" dirty="0" smtClean="0">
                          <a:latin typeface="+mn-lt"/>
                          <a:ea typeface="Times New Roman"/>
                          <a:cs typeface="Times New Roman"/>
                        </a:rPr>
                        <a:t>SRMSSTV0  </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dirty="0">
                          <a:latin typeface="+mn-lt"/>
                          <a:ea typeface="Times New Roman"/>
                          <a:cs typeface="Times New Roman"/>
                        </a:rPr>
                        <a:t>A_WRFSST</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dirty="0">
                          <a:latin typeface="+mn-lt"/>
                          <a:ea typeface="Times New Roman"/>
                          <a:cs typeface="Times New Roman"/>
                        </a:rPr>
                        <a:t>1</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a:latin typeface="+mn-lt"/>
                          <a:ea typeface="Times New Roman"/>
                          <a:cs typeface="Times New Roman"/>
                        </a:rPr>
                        <a:t>540</a:t>
                      </a:r>
                      <a:endParaRPr lang="fr-FR" sz="130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a:latin typeface="+mn-lt"/>
                          <a:ea typeface="Times New Roman"/>
                          <a:cs typeface="Times New Roman"/>
                        </a:rPr>
                        <a:t>1</a:t>
                      </a:r>
                      <a:endParaRPr lang="fr-FR" sz="130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a:latin typeface="+mn-lt"/>
                          <a:ea typeface="Times New Roman"/>
                          <a:cs typeface="Times New Roman"/>
                        </a:rPr>
                        <a:t>sstoc.nc</a:t>
                      </a:r>
                      <a:endParaRPr lang="fr-FR" sz="130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a:latin typeface="+mn-lt"/>
                          <a:ea typeface="Times New Roman"/>
                          <a:cs typeface="Times New Roman"/>
                        </a:rPr>
                        <a:t>EXPOUT</a:t>
                      </a:r>
                      <a:endParaRPr lang="fr-FR" sz="130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7379">
                <a:tc>
                  <a:txBody>
                    <a:bodyPr/>
                    <a:lstStyle/>
                    <a:p>
                      <a:pPr>
                        <a:lnSpc>
                          <a:spcPct val="115000"/>
                        </a:lnSpc>
                        <a:spcAft>
                          <a:spcPts val="0"/>
                        </a:spcAft>
                      </a:pPr>
                      <a:r>
                        <a:rPr lang="en-US" sz="1300" b="1" i="1" dirty="0">
                          <a:solidFill>
                            <a:srgbClr val="FF0000"/>
                          </a:solidFill>
                          <a:latin typeface="+mn-lt"/>
                          <a:ea typeface="Times New Roman"/>
                          <a:cs typeface="Times New Roman"/>
                        </a:rPr>
                        <a:t>SST  sent   from ROMS</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b="1" i="1" dirty="0">
                          <a:solidFill>
                            <a:srgbClr val="FF0000"/>
                          </a:solidFill>
                          <a:latin typeface="+mn-lt"/>
                          <a:ea typeface="Times New Roman"/>
                          <a:cs typeface="Times New Roman"/>
                        </a:rPr>
                        <a:t>SST received  from     WRF</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b="1" i="1" dirty="0" smtClean="0">
                          <a:solidFill>
                            <a:srgbClr val="FF0000"/>
                          </a:solidFill>
                          <a:latin typeface="+mn-lt"/>
                          <a:ea typeface="Times New Roman"/>
                          <a:cs typeface="Times New Roman"/>
                        </a:rPr>
                        <a:t>CF-convention code      </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b="1" i="1" dirty="0" err="1">
                          <a:solidFill>
                            <a:srgbClr val="FF0000"/>
                          </a:solidFill>
                          <a:latin typeface="+mn-lt"/>
                          <a:ea typeface="Times New Roman"/>
                          <a:cs typeface="Times New Roman"/>
                        </a:rPr>
                        <a:t>roms</a:t>
                      </a:r>
                      <a:r>
                        <a:rPr lang="en-US" sz="1300" b="1" i="1" dirty="0">
                          <a:solidFill>
                            <a:srgbClr val="FF0000"/>
                          </a:solidFill>
                          <a:latin typeface="+mn-lt"/>
                          <a:ea typeface="Times New Roman"/>
                          <a:cs typeface="Times New Roman"/>
                        </a:rPr>
                        <a:t> coupling frequency  in s</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b="1" i="1" dirty="0">
                          <a:solidFill>
                            <a:srgbClr val="FF0000"/>
                          </a:solidFill>
                          <a:latin typeface="+mn-lt"/>
                          <a:ea typeface="Times New Roman"/>
                          <a:cs typeface="Times New Roman"/>
                        </a:rPr>
                        <a:t>Number of </a:t>
                      </a:r>
                      <a:r>
                        <a:rPr lang="en-US" sz="1300" b="1" i="1" dirty="0" smtClean="0">
                          <a:solidFill>
                            <a:srgbClr val="FF0000"/>
                          </a:solidFill>
                          <a:latin typeface="+mn-lt"/>
                          <a:ea typeface="Times New Roman"/>
                          <a:cs typeface="Times New Roman"/>
                        </a:rPr>
                        <a:t>OASIS</a:t>
                      </a:r>
                      <a:r>
                        <a:rPr lang="en-US" sz="1300" b="1" i="1" baseline="0" dirty="0" smtClean="0">
                          <a:solidFill>
                            <a:srgbClr val="FF0000"/>
                          </a:solidFill>
                          <a:latin typeface="+mn-lt"/>
                          <a:ea typeface="Times New Roman"/>
                          <a:cs typeface="Times New Roman"/>
                        </a:rPr>
                        <a:t> </a:t>
                      </a:r>
                      <a:r>
                        <a:rPr lang="en-US" sz="1300" b="1" i="1" baseline="0" dirty="0" err="1" smtClean="0">
                          <a:solidFill>
                            <a:srgbClr val="FF0000"/>
                          </a:solidFill>
                          <a:latin typeface="+mn-lt"/>
                          <a:ea typeface="Times New Roman"/>
                          <a:cs typeface="Times New Roman"/>
                        </a:rPr>
                        <a:t>time+space</a:t>
                      </a:r>
                      <a:r>
                        <a:rPr lang="en-US" sz="1300" b="1" i="1" baseline="0" dirty="0" smtClean="0">
                          <a:solidFill>
                            <a:srgbClr val="FF0000"/>
                          </a:solidFill>
                          <a:latin typeface="+mn-lt"/>
                          <a:ea typeface="Times New Roman"/>
                          <a:cs typeface="Times New Roman"/>
                        </a:rPr>
                        <a:t> transformation</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b="1" i="1">
                          <a:solidFill>
                            <a:srgbClr val="FF0000"/>
                          </a:solidFill>
                          <a:latin typeface="+mn-lt"/>
                          <a:ea typeface="Times New Roman"/>
                          <a:cs typeface="Times New Roman"/>
                        </a:rPr>
                        <a:t>WRF restart file   </a:t>
                      </a:r>
                      <a:endParaRPr lang="fr-FR" sz="130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b="1" i="1" dirty="0">
                          <a:solidFill>
                            <a:srgbClr val="FF0000"/>
                          </a:solidFill>
                          <a:latin typeface="+mn-lt"/>
                          <a:ea typeface="Times New Roman"/>
                          <a:cs typeface="Times New Roman"/>
                        </a:rPr>
                        <a:t>type of output</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42942">
                <a:tc>
                  <a:txBody>
                    <a:bodyPr/>
                    <a:lstStyle/>
                    <a:p>
                      <a:pPr>
                        <a:lnSpc>
                          <a:spcPct val="115000"/>
                        </a:lnSpc>
                        <a:spcAft>
                          <a:spcPts val="0"/>
                        </a:spcAft>
                      </a:pPr>
                      <a:r>
                        <a:rPr lang="en-US" sz="1300" b="1" i="1" dirty="0">
                          <a:solidFill>
                            <a:srgbClr val="FF0000"/>
                          </a:solidFill>
                          <a:latin typeface="+mn-lt"/>
                          <a:ea typeface="Times New Roman"/>
                          <a:cs typeface="Times New Roman"/>
                        </a:rPr>
                        <a:t>Suffix 0 refer to ROMS grid #0</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300" b="1" i="1" dirty="0">
                          <a:solidFill>
                            <a:srgbClr val="FF0000"/>
                          </a:solidFill>
                          <a:latin typeface="+mn-lt"/>
                          <a:ea typeface="Times New Roman"/>
                          <a:cs typeface="Times New Roman"/>
                        </a:rPr>
                        <a:t>Prefix A refer to WRF grid #0</a:t>
                      </a: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fr-FR" sz="13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6081" name="Rectangle 1"/>
          <p:cNvSpPr>
            <a:spLocks noChangeArrowheads="1"/>
          </p:cNvSpPr>
          <p:nvPr/>
        </p:nvSpPr>
        <p:spPr bwMode="auto">
          <a:xfrm>
            <a:off x="166654" y="357166"/>
            <a:ext cx="9644130"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ea typeface="Times New Roman" pitchFamily="18" charset="0"/>
                <a:cs typeface="Times New Roman" pitchFamily="18" charset="0"/>
              </a:rPr>
              <a:t>#</a:t>
            </a:r>
            <a:endParaRPr kumimoji="0" lang="fr-FR"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ea typeface="Times New Roman" pitchFamily="18" charset="0"/>
                <a:cs typeface="Times New Roman" pitchFamily="18" charset="0"/>
              </a:rPr>
              <a:t>###############################################################################</a:t>
            </a:r>
            <a:endParaRPr kumimoji="0" lang="fr-FR"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ea typeface="Times New Roman" pitchFamily="18" charset="0"/>
                <a:cs typeface="Times New Roman" pitchFamily="18" charset="0"/>
              </a:rPr>
              <a:t> $STRINGS		</a:t>
            </a:r>
            <a:r>
              <a:rPr kumimoji="0" lang="en-US" sz="1300" b="1" i="0" u="none" strike="noStrike" cap="none" normalizeH="0" baseline="0" dirty="0" smtClean="0">
                <a:ln>
                  <a:noFill/>
                </a:ln>
                <a:solidFill>
                  <a:srgbClr val="FF0000"/>
                </a:solidFill>
                <a:effectLst/>
                <a:ea typeface="Times New Roman" pitchFamily="18" charset="0"/>
                <a:cs typeface="Times New Roman" pitchFamily="18" charset="0"/>
              </a:rPr>
              <a:t>&gt; Beginning fields exchange set-up &lt;</a:t>
            </a:r>
            <a:endParaRPr kumimoji="0" lang="fr-FR"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ea typeface="Times New Roman" pitchFamily="18" charset="0"/>
                <a:cs typeface="Times New Roman" pitchFamily="18" charset="0"/>
              </a:rPr>
              <a:t>###############################################################################</a:t>
            </a:r>
            <a:endParaRPr kumimoji="0" lang="fr-FR"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ea typeface="Times New Roman" pitchFamily="18" charset="0"/>
                <a:cs typeface="Times New Roman" pitchFamily="18" charset="0"/>
              </a:rPr>
              <a:t>#</a:t>
            </a:r>
            <a:endParaRPr kumimoji="0" lang="fr-FR" sz="13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ea typeface="Times New Roman" pitchFamily="18" charset="0"/>
                <a:cs typeface="Times New Roman" pitchFamily="18" charset="0"/>
              </a:rPr>
              <a:t>#                      OCEAN  ---&gt;&gt;&gt;  ATMOS</a:t>
            </a:r>
            <a:endParaRPr kumimoji="0" lang="fr-FR" sz="13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ea typeface="Times New Roman" pitchFamily="18" charset="0"/>
                <a:cs typeface="Times New Roman" pitchFamily="18" charset="0"/>
              </a:rPr>
              <a:t>#                      --------------------</a:t>
            </a:r>
            <a:endParaRPr kumimoji="0" lang="fr-FR" sz="13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ea typeface="Times New Roman" pitchFamily="18" charset="0"/>
                <a:cs typeface="Times New Roman" pitchFamily="18" charset="0"/>
              </a:rPr>
              <a:t>###############################################################################</a:t>
            </a:r>
            <a:endParaRPr kumimoji="0" lang="fr-FR"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ea typeface="Times New Roman" pitchFamily="18" charset="0"/>
                <a:cs typeface="Times New Roman" pitchFamily="18" charset="0"/>
              </a:rPr>
              <a:t># Field 1 : Weighted sea surface temperature (o-&gt;a 1)</a:t>
            </a:r>
            <a:endParaRPr kumimoji="0" lang="fr-FR"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Times New Roman" pitchFamily="18" charset="0"/>
                <a:cs typeface="Times New Roman" pitchFamily="18" charset="0"/>
              </a:rPr>
              <a:t>#</a:t>
            </a:r>
            <a:endParaRPr kumimoji="0" lang="en-US" sz="1200" b="0" i="0" u="none" strike="noStrike" cap="none" normalizeH="0" baseline="0" dirty="0" smtClean="0">
              <a:ln>
                <a:noFill/>
              </a:ln>
              <a:solidFill>
                <a:schemeClr val="tx1"/>
              </a:solidFill>
              <a:effectLst/>
              <a:latin typeface="Arial" pitchFamily="34" charset="0"/>
            </a:endParaRPr>
          </a:p>
        </p:txBody>
      </p:sp>
      <p:sp>
        <p:nvSpPr>
          <p:cNvPr id="6" name="ZoneTexte 5"/>
          <p:cNvSpPr txBox="1"/>
          <p:nvPr/>
        </p:nvSpPr>
        <p:spPr>
          <a:xfrm>
            <a:off x="235344" y="4357694"/>
            <a:ext cx="9361126" cy="2292935"/>
          </a:xfrm>
          <a:prstGeom prst="rect">
            <a:avLst/>
          </a:prstGeom>
          <a:noFill/>
        </p:spPr>
        <p:txBody>
          <a:bodyPr wrap="square" rtlCol="0">
            <a:spAutoFit/>
          </a:bodyPr>
          <a:lstStyle/>
          <a:p>
            <a:r>
              <a:rPr lang="en-US" sz="1300" dirty="0" smtClean="0"/>
              <a:t>73    60    73    60     </a:t>
            </a:r>
            <a:r>
              <a:rPr lang="en-US" sz="1300" b="1" dirty="0" smtClean="0"/>
              <a:t>rrn0      wrp0</a:t>
            </a:r>
            <a:r>
              <a:rPr lang="en-US" sz="1300" dirty="0" smtClean="0"/>
              <a:t>     LAG=0</a:t>
            </a:r>
            <a:endParaRPr lang="fr-FR" sz="1300" dirty="0" smtClean="0"/>
          </a:p>
          <a:p>
            <a:pPr>
              <a:buFont typeface="Symbol" pitchFamily="18" charset="2"/>
              <a:buChar char="Þ"/>
            </a:pPr>
            <a:r>
              <a:rPr lang="en-US" sz="1300" b="1" i="1" dirty="0" smtClean="0">
                <a:solidFill>
                  <a:srgbClr val="FF0000"/>
                </a:solidFill>
              </a:rPr>
              <a:t> [xind_fin_roms–xind_deb_roms+1=73]  ;  [yind_fin_roms–yind_deb_roms+1=60] </a:t>
            </a:r>
          </a:p>
          <a:p>
            <a:pPr>
              <a:buFont typeface="Symbol" pitchFamily="18" charset="2"/>
              <a:buChar char="Þ"/>
            </a:pPr>
            <a:r>
              <a:rPr lang="en-US" sz="1300" b="1" i="1" dirty="0" smtClean="0">
                <a:solidFill>
                  <a:srgbClr val="FF0000"/>
                </a:solidFill>
              </a:rPr>
              <a:t> [xind_fin_wrf–xind_deb_wrf+1=73]  ;  [</a:t>
            </a:r>
            <a:r>
              <a:rPr lang="en-US" sz="1300" b="1" i="1" dirty="0" err="1" smtClean="0">
                <a:solidFill>
                  <a:srgbClr val="FF0000"/>
                </a:solidFill>
              </a:rPr>
              <a:t>yind_fin_wrf</a:t>
            </a:r>
            <a:r>
              <a:rPr lang="en-US" sz="1300" b="1" i="1" dirty="0" smtClean="0">
                <a:solidFill>
                  <a:srgbClr val="FF0000"/>
                </a:solidFill>
              </a:rPr>
              <a:t> -yind_deb_wrf+1=60] </a:t>
            </a:r>
            <a:r>
              <a:rPr lang="en-US" sz="1300" dirty="0" smtClean="0">
                <a:solidFill>
                  <a:srgbClr val="FF0000"/>
                </a:solidFill>
              </a:rPr>
              <a:t> </a:t>
            </a:r>
            <a:endParaRPr lang="fr-FR" sz="1300" dirty="0" smtClean="0">
              <a:solidFill>
                <a:srgbClr val="FF0000"/>
              </a:solidFill>
            </a:endParaRPr>
          </a:p>
          <a:p>
            <a:r>
              <a:rPr lang="en-US" sz="1300" dirty="0" smtClean="0"/>
              <a:t>R 0 R 0</a:t>
            </a:r>
            <a:endParaRPr lang="fr-FR" sz="1300" dirty="0" smtClean="0"/>
          </a:p>
          <a:p>
            <a:r>
              <a:rPr lang="en-US" sz="1300" dirty="0" smtClean="0"/>
              <a:t>SCRIPR  </a:t>
            </a:r>
            <a:endParaRPr lang="fr-FR" sz="1300" dirty="0" smtClean="0"/>
          </a:p>
          <a:p>
            <a:r>
              <a:rPr lang="en-US" sz="1300" dirty="0" smtClean="0"/>
              <a:t>BILINEAR LR SCALAR LATLON 1</a:t>
            </a:r>
          </a:p>
          <a:p>
            <a:pPr>
              <a:buFont typeface="Symbol" pitchFamily="18" charset="2"/>
              <a:buChar char="Þ"/>
            </a:pPr>
            <a:r>
              <a:rPr lang="en-US" sz="1300" b="1" i="1" u="sng" dirty="0" smtClean="0">
                <a:solidFill>
                  <a:srgbClr val="FF0000"/>
                </a:solidFill>
              </a:rPr>
              <a:t>Oasis operation</a:t>
            </a:r>
            <a:r>
              <a:rPr lang="en-US" sz="1300" b="1" i="1" dirty="0" smtClean="0">
                <a:solidFill>
                  <a:srgbClr val="FF0000"/>
                </a:solidFill>
              </a:rPr>
              <a:t>: </a:t>
            </a:r>
          </a:p>
          <a:p>
            <a:pPr lvl="1">
              <a:buFont typeface="Arial" pitchFamily="34" charset="0"/>
              <a:buChar char="•"/>
            </a:pPr>
            <a:r>
              <a:rPr lang="en-US" sz="1300" b="1" i="1" dirty="0" smtClean="0">
                <a:solidFill>
                  <a:srgbClr val="FF0000"/>
                </a:solidFill>
              </a:rPr>
              <a:t>2D spatial interpolation (remapping) SCRIPR</a:t>
            </a:r>
            <a:endParaRPr lang="fr-FR" sz="1300" dirty="0" smtClean="0">
              <a:solidFill>
                <a:srgbClr val="FF0000"/>
              </a:solidFill>
            </a:endParaRPr>
          </a:p>
          <a:p>
            <a:r>
              <a:rPr lang="en-US" sz="1300" dirty="0" smtClean="0"/>
              <a:t>BILINEAR LR SCALAR LATLON 1  </a:t>
            </a:r>
            <a:r>
              <a:rPr lang="en-US" sz="1300" b="1" i="1" dirty="0" smtClean="0">
                <a:solidFill>
                  <a:srgbClr val="FF0000"/>
                </a:solidFill>
              </a:rPr>
              <a:t>=&gt; [SCRIPR] 2-D spatial interpolation : select  bilinear interpolation option [BILINEAR]</a:t>
            </a:r>
            <a:endParaRPr lang="en-US" sz="1300" dirty="0" smtClean="0"/>
          </a:p>
          <a:p>
            <a:r>
              <a:rPr lang="en-US" sz="1300" dirty="0" smtClean="0"/>
              <a:t># </a:t>
            </a:r>
            <a:endParaRPr lang="fr-FR" sz="1300" dirty="0" smtClean="0"/>
          </a:p>
          <a:p>
            <a:r>
              <a:rPr lang="en-US" sz="1300" dirty="0" smtClean="0"/>
              <a:t>############################################################################</a:t>
            </a:r>
          </a:p>
        </p:txBody>
      </p:sp>
      <p:sp>
        <p:nvSpPr>
          <p:cNvPr id="7" name="Rectangle 6"/>
          <p:cNvSpPr/>
          <p:nvPr/>
        </p:nvSpPr>
        <p:spPr>
          <a:xfrm>
            <a:off x="166654" y="1285860"/>
            <a:ext cx="9501254" cy="207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8662" y="500042"/>
            <a:ext cx="9610882" cy="628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i="1" dirty="0" err="1" smtClean="0"/>
              <a:t>Namecouple</a:t>
            </a:r>
            <a:r>
              <a:rPr lang="en-US" i="1" dirty="0" smtClean="0"/>
              <a:t> examples : WRF to ROMS  Solar Heat Flux and  EMP exchanges</a:t>
            </a:r>
            <a:endParaRPr lang="en-US" dirty="0"/>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19</a:t>
            </a:fld>
            <a:endParaRPr lang="fr-FR"/>
          </a:p>
        </p:txBody>
      </p:sp>
      <p:sp>
        <p:nvSpPr>
          <p:cNvPr id="4" name="Rectangle 3"/>
          <p:cNvSpPr/>
          <p:nvPr/>
        </p:nvSpPr>
        <p:spPr>
          <a:xfrm>
            <a:off x="166654" y="714356"/>
            <a:ext cx="9644130" cy="6072230"/>
          </a:xfrm>
          <a:prstGeom prst="rect">
            <a:avLst/>
          </a:prstGeom>
          <a:ln w="28575">
            <a:solidFill>
              <a:schemeClr val="tx1"/>
            </a:solidFill>
          </a:ln>
        </p:spPr>
        <p:txBody>
          <a:bodyPr wrap="square">
            <a:spAutoFit/>
          </a:bodyPr>
          <a:lstStyle/>
          <a:p>
            <a:r>
              <a:rPr lang="en-US" sz="1300" dirty="0" smtClean="0"/>
              <a:t>############################################################################</a:t>
            </a:r>
            <a:endParaRPr lang="fr-FR" sz="1300" dirty="0" smtClean="0"/>
          </a:p>
          <a:p>
            <a:r>
              <a:rPr lang="en-US" sz="1300" b="1" dirty="0" smtClean="0"/>
              <a:t>#                     (Parent WRF  - Parent ROMS)</a:t>
            </a:r>
            <a:endParaRPr lang="fr-FR" sz="1300" b="1" dirty="0" smtClean="0"/>
          </a:p>
          <a:p>
            <a:r>
              <a:rPr lang="en-US" sz="1300" b="1" dirty="0" smtClean="0"/>
              <a:t>#                      ATMOSPHERE  ---&gt;&gt;&gt;  OCEAN  </a:t>
            </a:r>
            <a:endParaRPr lang="fr-FR" sz="1300" b="1" dirty="0" smtClean="0"/>
          </a:p>
          <a:p>
            <a:r>
              <a:rPr lang="en-US" sz="1300" b="1" dirty="0" smtClean="0"/>
              <a:t>#                      ------------------------- </a:t>
            </a:r>
            <a:endParaRPr lang="fr-FR" sz="1300" b="1" dirty="0" smtClean="0"/>
          </a:p>
          <a:p>
            <a:r>
              <a:rPr lang="en-US" sz="1300" dirty="0" smtClean="0"/>
              <a:t>############################################################################   </a:t>
            </a:r>
            <a:endParaRPr lang="fr-FR" sz="1300" dirty="0" smtClean="0"/>
          </a:p>
          <a:p>
            <a:r>
              <a:rPr lang="en-US" sz="1300" dirty="0" smtClean="0"/>
              <a:t>#</a:t>
            </a:r>
            <a:endParaRPr lang="fr-FR" sz="1300" dirty="0" smtClean="0"/>
          </a:p>
          <a:p>
            <a:r>
              <a:rPr lang="en-US" sz="1300" dirty="0" smtClean="0"/>
              <a:t># Field 1 : solar heat flux on ocean (a-&gt;o </a:t>
            </a:r>
            <a:r>
              <a:rPr lang="en-US" sz="1300" dirty="0" err="1" smtClean="0"/>
              <a:t>flx</a:t>
            </a:r>
            <a:r>
              <a:rPr lang="en-US" sz="1300" dirty="0" smtClean="0"/>
              <a:t> 2)</a:t>
            </a:r>
            <a:endParaRPr lang="fr-FR" sz="1300" dirty="0" smtClean="0"/>
          </a:p>
          <a:p>
            <a:r>
              <a:rPr lang="en-US" sz="1300" dirty="0" smtClean="0"/>
              <a:t>#</a:t>
            </a:r>
            <a:endParaRPr lang="fr-FR" sz="1300" dirty="0" smtClean="0"/>
          </a:p>
          <a:p>
            <a:r>
              <a:rPr lang="en-US" sz="1300" dirty="0" smtClean="0"/>
              <a:t>A_WRFQSR RRMSRFL0 7 540  2  flxat.nc EXPOUT</a:t>
            </a:r>
            <a:r>
              <a:rPr lang="fr-FR" sz="1300" dirty="0" smtClean="0"/>
              <a:t/>
            </a:r>
            <a:br>
              <a:rPr lang="fr-FR" sz="1300" dirty="0" smtClean="0"/>
            </a:br>
            <a:r>
              <a:rPr lang="en-US" sz="1300" dirty="0" smtClean="0"/>
              <a:t>73   60    73   60   </a:t>
            </a:r>
            <a:r>
              <a:rPr lang="en-US" sz="1300" b="1" dirty="0" smtClean="0"/>
              <a:t>wrp0 rrp0  </a:t>
            </a:r>
            <a:r>
              <a:rPr lang="en-US" sz="1300" dirty="0" smtClean="0"/>
              <a:t>LAG=-450</a:t>
            </a:r>
            <a:r>
              <a:rPr lang="en-US" sz="1300" b="1" dirty="0" smtClean="0"/>
              <a:t>				</a:t>
            </a:r>
            <a:endParaRPr lang="fr-FR" sz="1300" dirty="0" smtClean="0"/>
          </a:p>
          <a:p>
            <a:r>
              <a:rPr lang="en-US" sz="1300" b="1" dirty="0" smtClean="0">
                <a:solidFill>
                  <a:srgbClr val="FF0000"/>
                </a:solidFill>
              </a:rPr>
              <a:t>[xind_fin_wrf–xind_deb_wrf+1=73]  [</a:t>
            </a:r>
            <a:r>
              <a:rPr lang="en-US" sz="1300" b="1" dirty="0" err="1" smtClean="0">
                <a:solidFill>
                  <a:srgbClr val="FF0000"/>
                </a:solidFill>
              </a:rPr>
              <a:t>yind_fin_wrf</a:t>
            </a:r>
            <a:r>
              <a:rPr lang="en-US" sz="1300" b="1" dirty="0" smtClean="0">
                <a:solidFill>
                  <a:srgbClr val="FF0000"/>
                </a:solidFill>
              </a:rPr>
              <a:t> -yind_deb_wrf+1=60]</a:t>
            </a:r>
            <a:endParaRPr lang="fr-FR" sz="1300" dirty="0" smtClean="0">
              <a:solidFill>
                <a:srgbClr val="FF0000"/>
              </a:solidFill>
            </a:endParaRPr>
          </a:p>
          <a:p>
            <a:r>
              <a:rPr lang="en-US" sz="1300" b="1" dirty="0" smtClean="0">
                <a:solidFill>
                  <a:srgbClr val="FF0000"/>
                </a:solidFill>
              </a:rPr>
              <a:t> [xind_fin_roms–xind_deb_roms+1=73]  [yind_fin_roms–yind_deb_roms+1=60]  </a:t>
            </a:r>
            <a:endParaRPr lang="fr-FR" sz="1300" dirty="0" smtClean="0"/>
          </a:p>
          <a:p>
            <a:r>
              <a:rPr lang="en-US" sz="1300" dirty="0" smtClean="0"/>
              <a:t>R 0 R 0</a:t>
            </a:r>
            <a:endParaRPr lang="fr-FR" sz="1300" dirty="0" smtClean="0"/>
          </a:p>
          <a:p>
            <a:r>
              <a:rPr lang="en-US" sz="1300" dirty="0" smtClean="0"/>
              <a:t>LOCTRANS SCRIPR</a:t>
            </a:r>
            <a:endParaRPr lang="fr-FR" sz="1300" dirty="0" smtClean="0"/>
          </a:p>
          <a:p>
            <a:pPr>
              <a:buFont typeface="Symbol" pitchFamily="18" charset="2"/>
              <a:buChar char="Þ"/>
            </a:pPr>
            <a:r>
              <a:rPr lang="en-US" sz="1300" b="1" i="1" u="sng" dirty="0" smtClean="0">
                <a:solidFill>
                  <a:srgbClr val="FF0000"/>
                </a:solidFill>
              </a:rPr>
              <a:t>Oasis operation</a:t>
            </a:r>
            <a:r>
              <a:rPr lang="en-US" sz="1300" b="1" i="1" dirty="0" smtClean="0">
                <a:solidFill>
                  <a:srgbClr val="FF0000"/>
                </a:solidFill>
              </a:rPr>
              <a:t>: </a:t>
            </a:r>
          </a:p>
          <a:p>
            <a:pPr lvl="1">
              <a:buFont typeface="Arial" pitchFamily="34" charset="0"/>
              <a:buChar char="•"/>
            </a:pPr>
            <a:r>
              <a:rPr lang="en-US" sz="1300" b="1" i="1" dirty="0" smtClean="0">
                <a:solidFill>
                  <a:srgbClr val="FF0000"/>
                </a:solidFill>
              </a:rPr>
              <a:t>Time transformation LOCTRANS</a:t>
            </a:r>
          </a:p>
          <a:p>
            <a:pPr lvl="1">
              <a:buFont typeface="Arial" pitchFamily="34" charset="0"/>
              <a:buChar char="•"/>
            </a:pPr>
            <a:r>
              <a:rPr lang="en-US" sz="1300" b="1" i="1" dirty="0" smtClean="0">
                <a:solidFill>
                  <a:srgbClr val="FF0000"/>
                </a:solidFill>
              </a:rPr>
              <a:t>2D spatial interpolation (remapping) SCRIPR</a:t>
            </a:r>
            <a:endParaRPr lang="fr-FR" sz="1300" dirty="0" smtClean="0">
              <a:solidFill>
                <a:srgbClr val="FF0000"/>
              </a:solidFill>
            </a:endParaRPr>
          </a:p>
          <a:p>
            <a:r>
              <a:rPr lang="en-US" sz="1300" dirty="0" smtClean="0"/>
              <a:t>AVERAGE                                       </a:t>
            </a:r>
            <a:r>
              <a:rPr lang="en-US" sz="1300" b="1" i="1" dirty="0" smtClean="0">
                <a:solidFill>
                  <a:srgbClr val="FF0000"/>
                </a:solidFill>
              </a:rPr>
              <a:t>=&gt; [LOCTRANS] Time transformation : select  averaging option [AVERAGE]</a:t>
            </a:r>
            <a:endParaRPr lang="fr-FR" sz="1300" dirty="0" smtClean="0">
              <a:solidFill>
                <a:srgbClr val="FF0000"/>
              </a:solidFill>
            </a:endParaRPr>
          </a:p>
          <a:p>
            <a:r>
              <a:rPr lang="en-US" sz="1300" dirty="0" smtClean="0"/>
              <a:t>BILINEAR LR SCALAR LATLON 1  </a:t>
            </a:r>
            <a:r>
              <a:rPr lang="en-US" sz="1300" b="1" i="1" dirty="0" smtClean="0">
                <a:solidFill>
                  <a:srgbClr val="FF0000"/>
                </a:solidFill>
              </a:rPr>
              <a:t>=&gt; [SCRIPR] 2-D spatial interpolation : select  bilinear interpolation option [BILINEAR]</a:t>
            </a:r>
            <a:endParaRPr lang="fr-FR" sz="1300" dirty="0" smtClean="0">
              <a:solidFill>
                <a:srgbClr val="FF0000"/>
              </a:solidFill>
            </a:endParaRPr>
          </a:p>
          <a:p>
            <a:r>
              <a:rPr lang="en-US" sz="1300" dirty="0" smtClean="0"/>
              <a:t>#</a:t>
            </a:r>
            <a:endParaRPr lang="fr-FR" sz="1300" dirty="0" smtClean="0"/>
          </a:p>
          <a:p>
            <a:r>
              <a:rPr lang="en-US" sz="1300" dirty="0" smtClean="0"/>
              <a:t>###########################################################################</a:t>
            </a:r>
            <a:endParaRPr lang="fr-FR" sz="1300" dirty="0" smtClean="0"/>
          </a:p>
          <a:p>
            <a:r>
              <a:rPr lang="en-US" sz="1300" dirty="0" smtClean="0"/>
              <a:t># Field 2 : </a:t>
            </a:r>
            <a:r>
              <a:rPr lang="en-US" sz="1300" dirty="0" err="1" smtClean="0"/>
              <a:t>emp</a:t>
            </a:r>
            <a:r>
              <a:rPr lang="en-US" sz="1300" dirty="0" smtClean="0"/>
              <a:t> = </a:t>
            </a:r>
            <a:r>
              <a:rPr lang="en-US" sz="1300" dirty="0" err="1" smtClean="0"/>
              <a:t>emp_oce</a:t>
            </a:r>
            <a:r>
              <a:rPr lang="en-US" sz="1300" dirty="0" smtClean="0"/>
              <a:t> = </a:t>
            </a:r>
            <a:r>
              <a:rPr lang="en-US" sz="1300" dirty="0" err="1" smtClean="0"/>
              <a:t>evap_oce</a:t>
            </a:r>
            <a:r>
              <a:rPr lang="en-US" sz="1300" dirty="0" smtClean="0"/>
              <a:t> - ( </a:t>
            </a:r>
            <a:r>
              <a:rPr lang="en-US" sz="1300" dirty="0" err="1" smtClean="0"/>
              <a:t>rain_oce</a:t>
            </a:r>
            <a:r>
              <a:rPr lang="en-US" sz="1300" dirty="0" smtClean="0"/>
              <a:t> + </a:t>
            </a:r>
            <a:r>
              <a:rPr lang="en-US" sz="1300" dirty="0" err="1" smtClean="0"/>
              <a:t>snow_oce</a:t>
            </a:r>
            <a:r>
              <a:rPr lang="en-US" sz="1300" dirty="0" smtClean="0"/>
              <a:t> ) (a-&gt;o </a:t>
            </a:r>
            <a:r>
              <a:rPr lang="en-US" sz="1300" dirty="0" err="1" smtClean="0"/>
              <a:t>flx</a:t>
            </a:r>
            <a:r>
              <a:rPr lang="en-US" sz="1300" dirty="0" smtClean="0"/>
              <a:t> 9)</a:t>
            </a:r>
            <a:endParaRPr lang="fr-FR" sz="1300" dirty="0" smtClean="0"/>
          </a:p>
          <a:p>
            <a:r>
              <a:rPr lang="en-US" sz="1300" dirty="0" smtClean="0"/>
              <a:t>#</a:t>
            </a:r>
            <a:endParaRPr lang="fr-FR" sz="1300" dirty="0" smtClean="0"/>
          </a:p>
          <a:p>
            <a:r>
              <a:rPr lang="en-US" sz="1300" dirty="0" smtClean="0"/>
              <a:t>AWRFEVPR RRMEVPR0 29 540  2  flxat.nc   EXPOUT</a:t>
            </a:r>
            <a:endParaRPr lang="fr-FR" sz="1300" dirty="0" smtClean="0"/>
          </a:p>
          <a:p>
            <a:r>
              <a:rPr lang="en-US" sz="1300" dirty="0" smtClean="0"/>
              <a:t>73 60 73 60 </a:t>
            </a:r>
            <a:r>
              <a:rPr lang="en-US" sz="1300" b="1" dirty="0" smtClean="0"/>
              <a:t>wrp0 rrp0 </a:t>
            </a:r>
            <a:r>
              <a:rPr lang="en-US" sz="1300" dirty="0" smtClean="0"/>
              <a:t>LAG=-450</a:t>
            </a:r>
            <a:endParaRPr lang="fr-FR" sz="1300" dirty="0" smtClean="0"/>
          </a:p>
          <a:p>
            <a:r>
              <a:rPr lang="en-US" sz="1300" dirty="0" smtClean="0"/>
              <a:t>R 0 R 0</a:t>
            </a:r>
            <a:endParaRPr lang="fr-FR" sz="1300" dirty="0" smtClean="0"/>
          </a:p>
          <a:p>
            <a:r>
              <a:rPr lang="en-US" sz="1300" dirty="0" smtClean="0"/>
              <a:t>LOCTRANS SCRIPR</a:t>
            </a:r>
            <a:endParaRPr lang="fr-FR" sz="1300" dirty="0" smtClean="0"/>
          </a:p>
          <a:p>
            <a:r>
              <a:rPr lang="en-US" sz="1300" dirty="0" smtClean="0"/>
              <a:t>AVERAGE</a:t>
            </a:r>
            <a:endParaRPr lang="fr-FR" sz="1300" dirty="0" smtClean="0"/>
          </a:p>
          <a:p>
            <a:r>
              <a:rPr lang="en-US" sz="1300" dirty="0" smtClean="0"/>
              <a:t>BILINEAR LR SCALAR LATLON 1</a:t>
            </a:r>
            <a:endParaRPr lang="fr-FR" sz="1300" dirty="0" smtClean="0"/>
          </a:p>
          <a:p>
            <a:r>
              <a:rPr lang="en-US" sz="1300" dirty="0" smtClean="0"/>
              <a: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E0EC"/>
          </a:solidFill>
        </p:spPr>
        <p:txBody>
          <a:bodyPr/>
          <a:lstStyle/>
          <a:p>
            <a:r>
              <a:rPr lang="en-US" sz="2600" dirty="0" smtClean="0"/>
              <a:t>General motivations</a:t>
            </a:r>
            <a:endParaRPr lang="en-US" sz="2600" dirty="0"/>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2</a:t>
            </a:fld>
            <a:endParaRPr lang="fr-FR"/>
          </a:p>
        </p:txBody>
      </p:sp>
      <p:sp>
        <p:nvSpPr>
          <p:cNvPr id="4" name="ZoneTexte 3"/>
          <p:cNvSpPr txBox="1"/>
          <p:nvPr/>
        </p:nvSpPr>
        <p:spPr>
          <a:xfrm>
            <a:off x="56456" y="476672"/>
            <a:ext cx="9818440" cy="830997"/>
          </a:xfrm>
          <a:prstGeom prst="rect">
            <a:avLst/>
          </a:prstGeom>
          <a:noFill/>
        </p:spPr>
        <p:txBody>
          <a:bodyPr wrap="square" rtlCol="0">
            <a:spAutoFit/>
          </a:bodyPr>
          <a:lstStyle/>
          <a:p>
            <a:pPr marL="457200" indent="-457200">
              <a:buFont typeface="+mj-lt"/>
              <a:buAutoNum type="arabicPeriod"/>
            </a:pPr>
            <a:r>
              <a:rPr lang="en-US" sz="2400" b="1" i="1" dirty="0"/>
              <a:t>Study the detailed patterns of </a:t>
            </a:r>
            <a:r>
              <a:rPr lang="en-US" sz="2400" b="1" i="1" dirty="0" err="1"/>
              <a:t>mesoscale</a:t>
            </a:r>
            <a:r>
              <a:rPr lang="en-US" sz="2400" b="1" i="1" dirty="0"/>
              <a:t> air-sea interaction  </a:t>
            </a:r>
            <a:r>
              <a:rPr lang="en-US" sz="2400" i="1" dirty="0">
                <a:cs typeface="Tahoma" pitchFamily="34" charset="0"/>
              </a:rPr>
              <a:t>(</a:t>
            </a:r>
            <a:r>
              <a:rPr lang="en-US" sz="2400" i="1" dirty="0" err="1">
                <a:cs typeface="Tahoma" pitchFamily="34" charset="0"/>
              </a:rPr>
              <a:t>Chelton</a:t>
            </a:r>
            <a:r>
              <a:rPr lang="en-US" sz="2400" i="1" dirty="0">
                <a:cs typeface="Tahoma" pitchFamily="34" charset="0"/>
              </a:rPr>
              <a:t> et al 2010, Small et al 2008, …)</a:t>
            </a:r>
            <a:endParaRPr lang="en-US" sz="2400" b="1" i="1" dirty="0">
              <a:cs typeface="Tahoma" pitchFamily="34" charset="0"/>
            </a:endParaRPr>
          </a:p>
        </p:txBody>
      </p:sp>
      <p:sp>
        <p:nvSpPr>
          <p:cNvPr id="8" name="ZoneTexte 7"/>
          <p:cNvSpPr txBox="1"/>
          <p:nvPr/>
        </p:nvSpPr>
        <p:spPr>
          <a:xfrm>
            <a:off x="7395096" y="4161854"/>
            <a:ext cx="2504728" cy="923330"/>
          </a:xfrm>
          <a:prstGeom prst="rect">
            <a:avLst/>
          </a:prstGeom>
          <a:noFill/>
        </p:spPr>
        <p:txBody>
          <a:bodyPr wrap="square" rtlCol="0">
            <a:spAutoFit/>
          </a:bodyPr>
          <a:lstStyle/>
          <a:p>
            <a:pPr marL="0" lvl="2"/>
            <a:r>
              <a:rPr lang="en-US" i="1" dirty="0">
                <a:cs typeface="Tahoma" pitchFamily="34" charset="0"/>
              </a:rPr>
              <a:t>From </a:t>
            </a:r>
            <a:r>
              <a:rPr lang="en-US" i="1" dirty="0" err="1">
                <a:cs typeface="Tahoma" pitchFamily="34" charset="0"/>
              </a:rPr>
              <a:t>Chelton</a:t>
            </a:r>
            <a:r>
              <a:rPr lang="en-US" i="1" dirty="0">
                <a:cs typeface="Tahoma" pitchFamily="34" charset="0"/>
              </a:rPr>
              <a:t> et al, 2010</a:t>
            </a:r>
          </a:p>
          <a:p>
            <a:r>
              <a:rPr lang="en-US" i="1" dirty="0" smtClean="0"/>
              <a:t>Modified from </a:t>
            </a:r>
          </a:p>
          <a:p>
            <a:r>
              <a:rPr lang="en-US" i="1" dirty="0" err="1" smtClean="0"/>
              <a:t>Perlin</a:t>
            </a:r>
            <a:r>
              <a:rPr lang="en-US" i="1" dirty="0" smtClean="0"/>
              <a:t> et al, 2007</a:t>
            </a:r>
          </a:p>
        </p:txBody>
      </p:sp>
      <p:sp>
        <p:nvSpPr>
          <p:cNvPr id="11" name="ZoneTexte 10"/>
          <p:cNvSpPr txBox="1"/>
          <p:nvPr/>
        </p:nvSpPr>
        <p:spPr>
          <a:xfrm>
            <a:off x="144016" y="6237312"/>
            <a:ext cx="9705528" cy="461665"/>
          </a:xfrm>
          <a:prstGeom prst="rect">
            <a:avLst/>
          </a:prstGeom>
          <a:solidFill>
            <a:srgbClr val="FFFFFF"/>
          </a:solidFill>
        </p:spPr>
        <p:txBody>
          <a:bodyPr wrap="square" rtlCol="0">
            <a:spAutoFit/>
          </a:bodyPr>
          <a:lstStyle/>
          <a:p>
            <a:r>
              <a:rPr lang="en-US" sz="2400" b="1" i="1" dirty="0" smtClean="0"/>
              <a:t>3. Use of the online nesting capabilities available  in ROMS and WRF</a:t>
            </a:r>
          </a:p>
        </p:txBody>
      </p:sp>
      <p:grpSp>
        <p:nvGrpSpPr>
          <p:cNvPr id="14" name="Grouper 13"/>
          <p:cNvGrpSpPr/>
          <p:nvPr/>
        </p:nvGrpSpPr>
        <p:grpSpPr>
          <a:xfrm>
            <a:off x="272480" y="1700808"/>
            <a:ext cx="7056784" cy="4608512"/>
            <a:chOff x="567474" y="996988"/>
            <a:chExt cx="6374490" cy="4088196"/>
          </a:xfrm>
        </p:grpSpPr>
        <p:pic>
          <p:nvPicPr>
            <p:cNvPr id="12" name="Image 11"/>
            <p:cNvPicPr>
              <a:picLocks noChangeAspect="1"/>
            </p:cNvPicPr>
            <p:nvPr/>
          </p:nvPicPr>
          <p:blipFill rotWithShape="1">
            <a:blip r:embed="rId3"/>
            <a:srcRect b="33101"/>
            <a:stretch/>
          </p:blipFill>
          <p:spPr>
            <a:xfrm>
              <a:off x="567474" y="996988"/>
              <a:ext cx="3213100" cy="3899732"/>
            </a:xfrm>
            <a:prstGeom prst="rect">
              <a:avLst/>
            </a:prstGeom>
          </p:spPr>
        </p:pic>
        <p:pic>
          <p:nvPicPr>
            <p:cNvPr id="13" name="Image 12"/>
            <p:cNvPicPr>
              <a:picLocks noChangeAspect="1"/>
            </p:cNvPicPr>
            <p:nvPr/>
          </p:nvPicPr>
          <p:blipFill rotWithShape="1">
            <a:blip r:embed="rId3"/>
            <a:srcRect t="64934"/>
            <a:stretch/>
          </p:blipFill>
          <p:spPr>
            <a:xfrm>
              <a:off x="3728864" y="3041063"/>
              <a:ext cx="3213100" cy="2044121"/>
            </a:xfrm>
            <a:prstGeom prst="rect">
              <a:avLst/>
            </a:prstGeom>
          </p:spPr>
        </p:pic>
      </p:grpSp>
      <p:sp>
        <p:nvSpPr>
          <p:cNvPr id="18" name="Rectangle 17"/>
          <p:cNvSpPr/>
          <p:nvPr/>
        </p:nvSpPr>
        <p:spPr>
          <a:xfrm>
            <a:off x="3944888" y="2204864"/>
            <a:ext cx="4320480" cy="1477328"/>
          </a:xfrm>
          <a:prstGeom prst="rect">
            <a:avLst/>
          </a:prstGeom>
        </p:spPr>
        <p:txBody>
          <a:bodyPr wrap="square">
            <a:spAutoFit/>
          </a:bodyPr>
          <a:lstStyle/>
          <a:p>
            <a:pPr algn="just"/>
            <a:r>
              <a:rPr lang="en-US" dirty="0"/>
              <a:t>Cross-shore profiles from a two-dimensional model of an eastern boundary current upwelling regime run with full-physics coupling (black lines) and </a:t>
            </a:r>
            <a:r>
              <a:rPr lang="en-US" dirty="0" smtClean="0"/>
              <a:t>in </a:t>
            </a:r>
            <a:r>
              <a:rPr lang="en-US" dirty="0"/>
              <a:t>an uncoupled configuration (blue lines). </a:t>
            </a:r>
          </a:p>
        </p:txBody>
      </p:sp>
      <p:sp>
        <p:nvSpPr>
          <p:cNvPr id="22" name="ZoneTexte 21"/>
          <p:cNvSpPr txBox="1"/>
          <p:nvPr/>
        </p:nvSpPr>
        <p:spPr>
          <a:xfrm>
            <a:off x="56456" y="1229851"/>
            <a:ext cx="9818440" cy="830997"/>
          </a:xfrm>
          <a:prstGeom prst="rect">
            <a:avLst/>
          </a:prstGeom>
          <a:solidFill>
            <a:srgbClr val="FFFFFF"/>
          </a:solidFill>
        </p:spPr>
        <p:txBody>
          <a:bodyPr wrap="square" rtlCol="0">
            <a:spAutoFit/>
          </a:bodyPr>
          <a:lstStyle/>
          <a:p>
            <a:r>
              <a:rPr lang="en-US" sz="2400" b="1" i="1" dirty="0" smtClean="0">
                <a:cs typeface="Tahoma" pitchFamily="34" charset="0"/>
              </a:rPr>
              <a:t>2. </a:t>
            </a:r>
            <a:r>
              <a:rPr lang="en-US" sz="2400" b="1" i="1" dirty="0">
                <a:cs typeface="Tahoma" pitchFamily="34" charset="0"/>
              </a:rPr>
              <a:t>C</a:t>
            </a:r>
            <a:r>
              <a:rPr lang="en-US" sz="2400" b="1" i="1" dirty="0" smtClean="0">
                <a:cs typeface="Tahoma" pitchFamily="34" charset="0"/>
              </a:rPr>
              <a:t>oupled ocean-atmosphere approach needed  </a:t>
            </a:r>
            <a:r>
              <a:rPr lang="en-US" sz="2400" b="1" i="1" dirty="0">
                <a:cs typeface="Tahoma" pitchFamily="34" charset="0"/>
              </a:rPr>
              <a:t>to produce </a:t>
            </a:r>
            <a:r>
              <a:rPr lang="en-US" sz="2400" b="1" i="1" dirty="0" smtClean="0">
                <a:cs typeface="Tahoma" pitchFamily="34" charset="0"/>
              </a:rPr>
              <a:t>realistic high resolution </a:t>
            </a:r>
            <a:r>
              <a:rPr lang="en-US" sz="2400" b="1" i="1" smtClean="0">
                <a:cs typeface="Tahoma" pitchFamily="34" charset="0"/>
              </a:rPr>
              <a:t>atmospheric forcing.</a:t>
            </a:r>
            <a:endParaRPr lang="en-US" sz="2400" b="1" i="1" dirty="0" smtClean="0">
              <a:cs typeface="Tahoma" pitchFamily="34" charset="0"/>
            </a:endParaRPr>
          </a:p>
        </p:txBody>
      </p:sp>
    </p:spTree>
    <p:extLst>
      <p:ext uri="{BB962C8B-B14F-4D97-AF65-F5344CB8AC3E}">
        <p14:creationId xmlns:p14="http://schemas.microsoft.com/office/powerpoint/2010/main" val="31666764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OASIS3-MCT auxiliary files creation</a:t>
            </a:r>
            <a:endParaRPr lang="en-US" dirty="0"/>
          </a:p>
        </p:txBody>
      </p:sp>
      <p:sp>
        <p:nvSpPr>
          <p:cNvPr id="3" name="ZoneTexte 2"/>
          <p:cNvSpPr txBox="1"/>
          <p:nvPr/>
        </p:nvSpPr>
        <p:spPr>
          <a:xfrm>
            <a:off x="144016" y="1064925"/>
            <a:ext cx="9705528" cy="4524315"/>
          </a:xfrm>
          <a:prstGeom prst="rect">
            <a:avLst/>
          </a:prstGeom>
          <a:noFill/>
        </p:spPr>
        <p:txBody>
          <a:bodyPr wrap="square" rtlCol="0">
            <a:spAutoFit/>
          </a:bodyPr>
          <a:lstStyle/>
          <a:p>
            <a:r>
              <a:rPr lang="en-US" sz="2400" dirty="0" smtClean="0"/>
              <a:t>To manage grid exchanges and interpolations, OASIS3-MCT require 3 auxiliary data files:  </a:t>
            </a:r>
          </a:p>
          <a:p>
            <a:pPr marL="800100" lvl="1" indent="-342900">
              <a:buFont typeface="Wingdings" charset="2"/>
              <a:buChar char="ü"/>
            </a:pPr>
            <a:r>
              <a:rPr lang="en-US" sz="2400" b="1" dirty="0" err="1" smtClean="0"/>
              <a:t>grids.nc</a:t>
            </a:r>
            <a:r>
              <a:rPr lang="en-US" sz="2400" b="1" dirty="0" smtClean="0"/>
              <a:t> : contain grid dimension of each </a:t>
            </a:r>
            <a:r>
              <a:rPr lang="en-US" sz="2400" b="1" dirty="0"/>
              <a:t>coupled </a:t>
            </a:r>
            <a:r>
              <a:rPr lang="en-US" sz="2400" b="1" dirty="0" smtClean="0"/>
              <a:t>model</a:t>
            </a:r>
            <a:endParaRPr lang="en-US" sz="2400" b="1" dirty="0"/>
          </a:p>
          <a:p>
            <a:pPr marL="800100" lvl="1" indent="-342900">
              <a:buFont typeface="Wingdings" charset="2"/>
              <a:buChar char="ü"/>
            </a:pPr>
            <a:r>
              <a:rPr lang="en-US" sz="2400" b="1" dirty="0" err="1" smtClean="0"/>
              <a:t>masks.nc</a:t>
            </a:r>
            <a:r>
              <a:rPr lang="en-US" sz="2400" b="1" dirty="0" smtClean="0"/>
              <a:t> : contain mask information 	“	“</a:t>
            </a:r>
          </a:p>
          <a:p>
            <a:pPr marL="800100" lvl="1" indent="-342900">
              <a:buFont typeface="Wingdings" charset="2"/>
              <a:buChar char="ü"/>
            </a:pPr>
            <a:r>
              <a:rPr lang="en-US" sz="2400" b="1" dirty="0" err="1" smtClean="0"/>
              <a:t>areas.nc</a:t>
            </a:r>
            <a:r>
              <a:rPr lang="en-US" sz="2400" b="1" dirty="0" smtClean="0"/>
              <a:t> : cells </a:t>
            </a:r>
            <a:r>
              <a:rPr lang="en-US" sz="2400" b="1" dirty="0"/>
              <a:t>surface information 	“	“</a:t>
            </a:r>
          </a:p>
          <a:p>
            <a:pPr lvl="1"/>
            <a:endParaRPr lang="en-US" sz="2400" dirty="0" smtClean="0"/>
          </a:p>
          <a:p>
            <a:pPr lvl="1"/>
            <a:endParaRPr lang="en-US" sz="2400" dirty="0" smtClean="0"/>
          </a:p>
          <a:p>
            <a:r>
              <a:rPr lang="en-US" sz="2400" dirty="0" smtClean="0"/>
              <a:t>In ROW, automated scripts to create these files : </a:t>
            </a:r>
            <a:r>
              <a:rPr lang="en-US" sz="2400" i="1" dirty="0" err="1" smtClean="0"/>
              <a:t>script_make_all_files_uv.sh</a:t>
            </a:r>
            <a:endParaRPr lang="en-US" sz="2400" i="1" dirty="0" smtClean="0"/>
          </a:p>
          <a:p>
            <a:r>
              <a:rPr lang="en-US" sz="2400" dirty="0" smtClean="0"/>
              <a:t>It manages : </a:t>
            </a:r>
          </a:p>
          <a:p>
            <a:pPr lvl="1">
              <a:buFontTx/>
              <a:buChar char="-"/>
            </a:pPr>
            <a:r>
              <a:rPr lang="en-US" sz="2400" dirty="0" smtClean="0"/>
              <a:t> the </a:t>
            </a:r>
            <a:r>
              <a:rPr lang="en-US" sz="2400" b="1" dirty="0" smtClean="0"/>
              <a:t>"u", "v" and "rho" </a:t>
            </a:r>
            <a:r>
              <a:rPr lang="en-US" sz="2400" dirty="0" smtClean="0"/>
              <a:t>grid placement</a:t>
            </a:r>
          </a:p>
          <a:p>
            <a:pPr lvl="1">
              <a:buFontTx/>
              <a:buChar char="-"/>
            </a:pPr>
            <a:r>
              <a:rPr lang="en-US" sz="2400" dirty="0" smtClean="0"/>
              <a:t> the </a:t>
            </a:r>
            <a:r>
              <a:rPr lang="en-US" sz="2400" b="1" dirty="0" smtClean="0"/>
              <a:t>native</a:t>
            </a:r>
            <a:r>
              <a:rPr lang="en-US" sz="2400" dirty="0" smtClean="0"/>
              <a:t> or </a:t>
            </a:r>
            <a:r>
              <a:rPr lang="en-US" sz="2400" b="1" dirty="0" smtClean="0"/>
              <a:t>processed</a:t>
            </a:r>
            <a:r>
              <a:rPr lang="en-US" sz="2400" dirty="0" smtClean="0"/>
              <a:t> mask</a:t>
            </a:r>
          </a:p>
          <a:p>
            <a:pPr lvl="1">
              <a:buFontTx/>
              <a:buChar char="-"/>
            </a:pPr>
            <a:r>
              <a:rPr lang="en-US" sz="2400" dirty="0" smtClean="0"/>
              <a:t> the </a:t>
            </a:r>
            <a:r>
              <a:rPr lang="en-US" sz="2400" b="1" dirty="0" smtClean="0"/>
              <a:t>nested grid level</a:t>
            </a:r>
          </a:p>
        </p:txBody>
      </p:sp>
      <p:sp>
        <p:nvSpPr>
          <p:cNvPr id="36" name="Espace réservé du numéro de diapositive 35"/>
          <p:cNvSpPr>
            <a:spLocks noGrp="1"/>
          </p:cNvSpPr>
          <p:nvPr>
            <p:ph type="sldNum" sz="quarter" idx="11"/>
          </p:nvPr>
        </p:nvSpPr>
        <p:spPr/>
        <p:txBody>
          <a:bodyPr/>
          <a:lstStyle/>
          <a:p>
            <a:fld id="{E7741CE1-EEBC-46AB-A67C-D0EDBD57B52E}" type="slidenum">
              <a:rPr lang="fr-FR" smtClean="0"/>
              <a:pPr/>
              <a:t>20</a:t>
            </a:fld>
            <a:endParaRPr lang="fr-FR"/>
          </a:p>
        </p:txBody>
      </p:sp>
    </p:spTree>
    <p:extLst>
      <p:ext uri="{BB962C8B-B14F-4D97-AF65-F5344CB8AC3E}">
        <p14:creationId xmlns:p14="http://schemas.microsoft.com/office/powerpoint/2010/main" val="26738479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2" algn="ctr" rtl="0">
              <a:spcBef>
                <a:spcPct val="0"/>
              </a:spcBef>
            </a:pPr>
            <a:r>
              <a:rPr lang="en-US" sz="2400" b="1" dirty="0" smtClean="0"/>
              <a:t>About ROMS mask processing</a:t>
            </a:r>
            <a:endParaRPr lang="en-US" sz="2400" b="1" dirty="0"/>
          </a:p>
        </p:txBody>
      </p:sp>
      <p:sp>
        <p:nvSpPr>
          <p:cNvPr id="14" name="Espace réservé du numéro de diapositive 13"/>
          <p:cNvSpPr>
            <a:spLocks noGrp="1"/>
          </p:cNvSpPr>
          <p:nvPr>
            <p:ph type="sldNum" sz="quarter" idx="11"/>
          </p:nvPr>
        </p:nvSpPr>
        <p:spPr/>
        <p:txBody>
          <a:bodyPr/>
          <a:lstStyle/>
          <a:p>
            <a:fld id="{E7741CE1-EEBC-46AB-A67C-D0EDBD57B52E}" type="slidenum">
              <a:rPr lang="fr-FR" smtClean="0"/>
              <a:pPr/>
              <a:t>21</a:t>
            </a:fld>
            <a:endParaRPr lang="fr-FR"/>
          </a:p>
        </p:txBody>
      </p:sp>
      <p:pic>
        <p:nvPicPr>
          <p:cNvPr id="12" name="Image 11" descr="Diapositive1.PNG"/>
          <p:cNvPicPr>
            <a:picLocks noChangeAspect="1"/>
          </p:cNvPicPr>
          <p:nvPr/>
        </p:nvPicPr>
        <p:blipFill rotWithShape="1">
          <a:blip r:embed="rId2">
            <a:extLst>
              <a:ext uri="{28A0092B-C50C-407E-A947-70E740481C1C}">
                <a14:useLocalDpi xmlns:a14="http://schemas.microsoft.com/office/drawing/2010/main" val="0"/>
              </a:ext>
            </a:extLst>
          </a:blip>
          <a:srcRect t="1863" r="5233" b="3323"/>
          <a:stretch/>
        </p:blipFill>
        <p:spPr>
          <a:xfrm>
            <a:off x="20959" y="556642"/>
            <a:ext cx="5651269" cy="4240510"/>
          </a:xfrm>
          <a:prstGeom prst="rect">
            <a:avLst/>
          </a:prstGeom>
        </p:spPr>
      </p:pic>
      <p:pic>
        <p:nvPicPr>
          <p:cNvPr id="16" name="Image 15" descr="Diapositiv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482" y="2276872"/>
            <a:ext cx="5760640" cy="4320480"/>
          </a:xfrm>
          <a:prstGeom prst="rect">
            <a:avLst/>
          </a:prstGeom>
        </p:spPr>
      </p:pic>
    </p:spTree>
    <p:extLst>
      <p:ext uri="{BB962C8B-B14F-4D97-AF65-F5344CB8AC3E}">
        <p14:creationId xmlns:p14="http://schemas.microsoft.com/office/powerpoint/2010/main" val="11762613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About </a:t>
            </a:r>
            <a:r>
              <a:rPr lang="en-US" dirty="0" smtClean="0"/>
              <a:t>WRF </a:t>
            </a:r>
            <a:r>
              <a:rPr lang="en-US" dirty="0"/>
              <a:t>mask processing</a:t>
            </a:r>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22</a:t>
            </a:fld>
            <a:endParaRPr lang="fr-FR"/>
          </a:p>
        </p:txBody>
      </p:sp>
      <p:pic>
        <p:nvPicPr>
          <p:cNvPr id="4" name="Image 3" descr="Diapositive3.PNG"/>
          <p:cNvPicPr>
            <a:picLocks noChangeAspect="1"/>
          </p:cNvPicPr>
          <p:nvPr/>
        </p:nvPicPr>
        <p:blipFill rotWithShape="1">
          <a:blip r:embed="rId2">
            <a:extLst>
              <a:ext uri="{28A0092B-C50C-407E-A947-70E740481C1C}">
                <a14:useLocalDpi xmlns:a14="http://schemas.microsoft.com/office/drawing/2010/main" val="0"/>
              </a:ext>
            </a:extLst>
          </a:blip>
          <a:srcRect t="2505" r="4995" b="2342"/>
          <a:stretch/>
        </p:blipFill>
        <p:spPr>
          <a:xfrm>
            <a:off x="71812" y="584904"/>
            <a:ext cx="5313236" cy="4111040"/>
          </a:xfrm>
          <a:prstGeom prst="rect">
            <a:avLst/>
          </a:prstGeom>
        </p:spPr>
      </p:pic>
      <p:pic>
        <p:nvPicPr>
          <p:cNvPr id="5" name="Image 4" descr="Diapositive4.PNG"/>
          <p:cNvPicPr>
            <a:picLocks noChangeAspect="1"/>
          </p:cNvPicPr>
          <p:nvPr/>
        </p:nvPicPr>
        <p:blipFill rotWithShape="1">
          <a:blip r:embed="rId3">
            <a:extLst>
              <a:ext uri="{28A0092B-C50C-407E-A947-70E740481C1C}">
                <a14:useLocalDpi xmlns:a14="http://schemas.microsoft.com/office/drawing/2010/main" val="0"/>
              </a:ext>
            </a:extLst>
          </a:blip>
          <a:srcRect t="1902" r="2518" b="2559"/>
          <a:stretch/>
        </p:blipFill>
        <p:spPr>
          <a:xfrm>
            <a:off x="3944888" y="548680"/>
            <a:ext cx="5615570" cy="4127752"/>
          </a:xfrm>
          <a:prstGeom prst="rect">
            <a:avLst/>
          </a:prstGeom>
        </p:spPr>
      </p:pic>
      <p:sp>
        <p:nvSpPr>
          <p:cNvPr id="7" name="Rectangle 6"/>
          <p:cNvSpPr/>
          <p:nvPr/>
        </p:nvSpPr>
        <p:spPr>
          <a:xfrm>
            <a:off x="128464" y="4941168"/>
            <a:ext cx="9577064" cy="1446550"/>
          </a:xfrm>
          <a:prstGeom prst="rect">
            <a:avLst/>
          </a:prstGeom>
        </p:spPr>
        <p:txBody>
          <a:bodyPr wrap="square">
            <a:spAutoFit/>
          </a:bodyPr>
          <a:lstStyle/>
          <a:p>
            <a:pPr marL="342900" indent="-342900">
              <a:buFont typeface="Wingdings" charset="2"/>
              <a:buChar char="ü"/>
            </a:pPr>
            <a:r>
              <a:rPr lang="en-US" sz="2200" b="1" dirty="0" smtClean="0"/>
              <a:t>Heat </a:t>
            </a:r>
            <a:r>
              <a:rPr lang="en-US" sz="2200" b="1" dirty="0"/>
              <a:t>fluxes and wind stress exchanges (WRF to  ROMS) :  WRF processed grid to </a:t>
            </a:r>
            <a:r>
              <a:rPr lang="en-US" sz="2200" b="1" dirty="0" smtClean="0"/>
              <a:t>ROMS processed grid</a:t>
            </a:r>
          </a:p>
          <a:p>
            <a:pPr marL="342900" indent="-342900">
              <a:buFont typeface="Wingdings" charset="2"/>
              <a:buChar char="ü"/>
            </a:pPr>
            <a:endParaRPr lang="en-US" sz="2200" b="1" dirty="0" smtClean="0"/>
          </a:p>
          <a:p>
            <a:pPr marL="342900" indent="-342900">
              <a:buFont typeface="Wingdings" charset="2"/>
              <a:buChar char="ü"/>
            </a:pPr>
            <a:r>
              <a:rPr lang="en-US" sz="2200" b="1" dirty="0"/>
              <a:t>SST exchange (ROMS to WRF) : </a:t>
            </a:r>
            <a:r>
              <a:rPr lang="en-US" sz="2200" b="1" smtClean="0"/>
              <a:t>ROMS native </a:t>
            </a:r>
            <a:r>
              <a:rPr lang="en-US" sz="2200" b="1" dirty="0"/>
              <a:t>grid to WRF processed </a:t>
            </a:r>
            <a:r>
              <a:rPr lang="en-US" sz="2200" b="1" dirty="0" smtClean="0"/>
              <a:t>grid</a:t>
            </a:r>
            <a:endParaRPr lang="en-US" sz="2200" b="1" dirty="0"/>
          </a:p>
        </p:txBody>
      </p:sp>
      <p:sp>
        <p:nvSpPr>
          <p:cNvPr id="8" name="ZoneTexte 7"/>
          <p:cNvSpPr txBox="1"/>
          <p:nvPr/>
        </p:nvSpPr>
        <p:spPr>
          <a:xfrm>
            <a:off x="2288704" y="620688"/>
            <a:ext cx="1780155" cy="338554"/>
          </a:xfrm>
          <a:prstGeom prst="rect">
            <a:avLst/>
          </a:prstGeom>
          <a:noFill/>
        </p:spPr>
        <p:txBody>
          <a:bodyPr wrap="none" rtlCol="0">
            <a:spAutoFit/>
          </a:bodyPr>
          <a:lstStyle/>
          <a:p>
            <a:r>
              <a:rPr lang="en-US" sz="1600" dirty="0" smtClean="0"/>
              <a:t>MASK WRF NATIVE</a:t>
            </a:r>
          </a:p>
        </p:txBody>
      </p:sp>
    </p:spTree>
    <p:extLst>
      <p:ext uri="{BB962C8B-B14F-4D97-AF65-F5344CB8AC3E}">
        <p14:creationId xmlns:p14="http://schemas.microsoft.com/office/powerpoint/2010/main" val="943745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cs typeface="Arial" pitchFamily="34" charset="0"/>
              </a:rPr>
              <a:t> To resume …</a:t>
            </a:r>
            <a:endParaRPr lang="en-US" dirty="0"/>
          </a:p>
        </p:txBody>
      </p:sp>
      <p:sp>
        <p:nvSpPr>
          <p:cNvPr id="5" name="Rectangle 117"/>
          <p:cNvSpPr>
            <a:spLocks noChangeArrowheads="1"/>
          </p:cNvSpPr>
          <p:nvPr/>
        </p:nvSpPr>
        <p:spPr bwMode="auto">
          <a:xfrm>
            <a:off x="200472" y="878855"/>
            <a:ext cx="9505056" cy="5142433"/>
          </a:xfrm>
          <a:prstGeom prst="rect">
            <a:avLst/>
          </a:prstGeom>
          <a:noFill/>
          <a:ln w="9525">
            <a:noFill/>
            <a:miter lim="800000"/>
            <a:headEnd/>
            <a:tailEnd/>
          </a:ln>
        </p:spPr>
        <p:txBody>
          <a:bodyPr wrap="square">
            <a:spAutoFit/>
          </a:bodyPr>
          <a:lstStyle/>
          <a:p>
            <a:pPr lvl="1">
              <a:lnSpc>
                <a:spcPct val="150000"/>
              </a:lnSpc>
              <a:buFont typeface="Wingdings" pitchFamily="2" charset="2"/>
              <a:buChar char="§"/>
            </a:pPr>
            <a:r>
              <a:rPr lang="en-US" sz="2200" dirty="0" smtClean="0">
                <a:cs typeface="Arial" pitchFamily="34" charset="0"/>
              </a:rPr>
              <a:t>Non-intrusive coupling approach </a:t>
            </a:r>
          </a:p>
          <a:p>
            <a:pPr lvl="1">
              <a:lnSpc>
                <a:spcPct val="150000"/>
              </a:lnSpc>
              <a:buFont typeface="Wingdings" pitchFamily="2" charset="2"/>
              <a:buChar char="§"/>
            </a:pPr>
            <a:r>
              <a:rPr lang="en-US" sz="2200" dirty="0" smtClean="0">
                <a:cs typeface="Arial" pitchFamily="34" charset="0"/>
              </a:rPr>
              <a:t> Fully compatible with WRF’s oasis3-mct  implementation (next release 3.6)</a:t>
            </a:r>
          </a:p>
          <a:p>
            <a:pPr lvl="1">
              <a:lnSpc>
                <a:spcPct val="150000"/>
              </a:lnSpc>
              <a:buFont typeface="Wingdings" pitchFamily="2" charset="2"/>
              <a:buChar char="§"/>
            </a:pPr>
            <a:r>
              <a:rPr lang="en-US" sz="2200" dirty="0" smtClean="0">
                <a:cs typeface="Arial" pitchFamily="34" charset="0"/>
              </a:rPr>
              <a:t> Easy compilation step for ROMS and WRF in coupled mode</a:t>
            </a:r>
          </a:p>
          <a:p>
            <a:pPr lvl="1">
              <a:lnSpc>
                <a:spcPct val="150000"/>
              </a:lnSpc>
              <a:buFont typeface="Wingdings" pitchFamily="2" charset="2"/>
              <a:buChar char="§"/>
            </a:pPr>
            <a:r>
              <a:rPr lang="en-US" sz="2200" dirty="0" smtClean="0">
                <a:cs typeface="Arial" pitchFamily="34" charset="0"/>
              </a:rPr>
              <a:t> High flexibility through the OASIS3-MCT : Easy coupling parameter definition through </a:t>
            </a:r>
            <a:r>
              <a:rPr lang="en-US" sz="2200" dirty="0" err="1" smtClean="0">
                <a:cs typeface="Arial" pitchFamily="34" charset="0"/>
              </a:rPr>
              <a:t>namelist</a:t>
            </a:r>
            <a:r>
              <a:rPr lang="en-US" sz="2200" dirty="0" smtClean="0">
                <a:cs typeface="Arial" pitchFamily="34" charset="0"/>
              </a:rPr>
              <a:t>-like file (</a:t>
            </a:r>
            <a:r>
              <a:rPr lang="en-US" sz="2200" i="1" dirty="0" err="1" smtClean="0">
                <a:cs typeface="Arial" pitchFamily="34" charset="0"/>
              </a:rPr>
              <a:t>namcouple</a:t>
            </a:r>
            <a:r>
              <a:rPr lang="en-US" sz="2200" dirty="0" smtClean="0">
                <a:cs typeface="Arial" pitchFamily="34" charset="0"/>
              </a:rPr>
              <a:t>)</a:t>
            </a:r>
          </a:p>
          <a:p>
            <a:pPr lvl="1">
              <a:lnSpc>
                <a:spcPct val="150000"/>
              </a:lnSpc>
              <a:buFont typeface="Wingdings" pitchFamily="2" charset="2"/>
              <a:buChar char="§"/>
            </a:pPr>
            <a:r>
              <a:rPr lang="en-US" sz="2200" dirty="0" smtClean="0">
                <a:cs typeface="Arial" pitchFamily="34" charset="0"/>
              </a:rPr>
              <a:t> Implementation manage WRF and ROMS  1-way and 2-way online nesting functionalities </a:t>
            </a:r>
          </a:p>
          <a:p>
            <a:pPr lvl="1">
              <a:lnSpc>
                <a:spcPct val="150000"/>
              </a:lnSpc>
              <a:buFont typeface="Wingdings" pitchFamily="2" charset="2"/>
              <a:buChar char="§"/>
            </a:pPr>
            <a:r>
              <a:rPr lang="en-US" sz="2200" dirty="0" smtClean="0">
                <a:cs typeface="Arial" pitchFamily="34" charset="0"/>
              </a:rPr>
              <a:t> A set of automated tools dedicated to the coupling files (grids, masking, interpolation weights, … ) processing</a:t>
            </a:r>
          </a:p>
          <a:p>
            <a:pPr lvl="1">
              <a:lnSpc>
                <a:spcPct val="150000"/>
              </a:lnSpc>
              <a:buFont typeface="Wingdings" pitchFamily="2" charset="2"/>
              <a:buChar char="§"/>
            </a:pPr>
            <a:r>
              <a:rPr lang="en-US" sz="2200" dirty="0" smtClean="0">
                <a:cs typeface="Arial" pitchFamily="34" charset="0"/>
              </a:rPr>
              <a:t> Dedicated to interannual simulation (</a:t>
            </a:r>
            <a:r>
              <a:rPr lang="en-US" sz="2200" i="1" dirty="0" smtClean="0">
                <a:cs typeface="Arial" pitchFamily="34" charset="0"/>
              </a:rPr>
              <a:t>not presented</a:t>
            </a:r>
            <a:r>
              <a:rPr lang="en-US" sz="2200" dirty="0" smtClean="0">
                <a:cs typeface="Arial" pitchFamily="34" charset="0"/>
              </a:rPr>
              <a:t>)</a:t>
            </a:r>
          </a:p>
        </p:txBody>
      </p:sp>
      <p:sp>
        <p:nvSpPr>
          <p:cNvPr id="9" name="Espace réservé du numéro de diapositive 8"/>
          <p:cNvSpPr>
            <a:spLocks noGrp="1"/>
          </p:cNvSpPr>
          <p:nvPr>
            <p:ph type="sldNum" sz="quarter" idx="11"/>
          </p:nvPr>
        </p:nvSpPr>
        <p:spPr/>
        <p:txBody>
          <a:bodyPr/>
          <a:lstStyle/>
          <a:p>
            <a:fld id="{E7741CE1-EEBC-46AB-A67C-D0EDBD57B52E}" type="slidenum">
              <a:rPr lang="fr-FR" smtClean="0"/>
              <a:pPr/>
              <a:t>23</a:t>
            </a:fld>
            <a:endParaRPr lang="fr-F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16496" y="764704"/>
            <a:ext cx="9217024" cy="4208844"/>
          </a:xfrm>
          <a:prstGeom prst="rect">
            <a:avLst/>
          </a:prstGeom>
          <a:noFill/>
        </p:spPr>
        <p:txBody>
          <a:bodyPr wrap="square" rtlCol="0">
            <a:spAutoFit/>
          </a:bodyPr>
          <a:lstStyle/>
          <a:p>
            <a:pPr>
              <a:lnSpc>
                <a:spcPct val="150000"/>
              </a:lnSpc>
              <a:buFont typeface="Wingdings" pitchFamily="2" charset="2"/>
              <a:buChar char="ü"/>
            </a:pPr>
            <a:r>
              <a:rPr lang="en-US" sz="3000" dirty="0" smtClean="0"/>
              <a:t>The various coupling approaches</a:t>
            </a:r>
          </a:p>
          <a:p>
            <a:pPr>
              <a:lnSpc>
                <a:spcPct val="150000"/>
              </a:lnSpc>
              <a:buFont typeface="Wingdings" pitchFamily="2" charset="2"/>
              <a:buChar char="ü"/>
            </a:pPr>
            <a:r>
              <a:rPr lang="en-US" sz="3000" dirty="0" smtClean="0"/>
              <a:t>OASIS3-MCT generic coupler </a:t>
            </a:r>
          </a:p>
          <a:p>
            <a:pPr>
              <a:lnSpc>
                <a:spcPct val="150000"/>
              </a:lnSpc>
              <a:buFont typeface="Wingdings" pitchFamily="2" charset="2"/>
              <a:buChar char="ü"/>
            </a:pPr>
            <a:r>
              <a:rPr lang="en-US" sz="3000" dirty="0" smtClean="0">
                <a:cs typeface="Tahoma" pitchFamily="34" charset="0"/>
              </a:rPr>
              <a:t>The ROW coupled system</a:t>
            </a:r>
          </a:p>
          <a:p>
            <a:pPr>
              <a:lnSpc>
                <a:spcPct val="150000"/>
              </a:lnSpc>
              <a:buFont typeface="Wingdings" pitchFamily="2" charset="2"/>
              <a:buChar char="ü"/>
            </a:pPr>
            <a:r>
              <a:rPr lang="en-US" sz="3000" b="1" i="1" dirty="0" smtClean="0">
                <a:cs typeface="Tahoma" pitchFamily="34" charset="0"/>
              </a:rPr>
              <a:t> Application </a:t>
            </a:r>
            <a:r>
              <a:rPr lang="en-US" sz="3000" b="1" i="1" dirty="0">
                <a:cs typeface="Tahoma" pitchFamily="34" charset="0"/>
              </a:rPr>
              <a:t>: A coupled nested simulation over the Peruvian </a:t>
            </a:r>
            <a:r>
              <a:rPr lang="en-US" sz="3000" b="1" i="1" dirty="0" smtClean="0">
                <a:cs typeface="Tahoma" pitchFamily="34" charset="0"/>
              </a:rPr>
              <a:t>Upwelling</a:t>
            </a:r>
          </a:p>
          <a:p>
            <a:pPr>
              <a:lnSpc>
                <a:spcPct val="150000"/>
              </a:lnSpc>
              <a:buFont typeface="Wingdings" pitchFamily="2" charset="2"/>
              <a:buChar char="ü"/>
            </a:pPr>
            <a:r>
              <a:rPr lang="en-US" sz="3000" dirty="0" smtClean="0">
                <a:cs typeface="Tahoma" pitchFamily="34" charset="0"/>
              </a:rPr>
              <a:t>Conclusions and Perspectives</a:t>
            </a:r>
            <a:endParaRPr lang="en-US" sz="3000" dirty="0">
              <a:cs typeface="Tahoma" pitchFamily="34" charset="0"/>
            </a:endParaRPr>
          </a:p>
        </p:txBody>
      </p:sp>
      <p:sp>
        <p:nvSpPr>
          <p:cNvPr id="8" name="Titre 7"/>
          <p:cNvSpPr>
            <a:spLocks noGrp="1"/>
          </p:cNvSpPr>
          <p:nvPr>
            <p:ph type="title"/>
          </p:nvPr>
        </p:nvSpPr>
        <p:spPr>
          <a:solidFill>
            <a:schemeClr val="bg1">
              <a:lumMod val="85000"/>
            </a:schemeClr>
          </a:solidFill>
        </p:spPr>
        <p:txBody>
          <a:bodyPr/>
          <a:lstStyle/>
          <a:p>
            <a:r>
              <a:rPr lang="en-US" sz="2800" dirty="0" smtClean="0"/>
              <a:t>Outline</a:t>
            </a:r>
            <a:endParaRPr lang="en-US" sz="2800" dirty="0"/>
          </a:p>
        </p:txBody>
      </p:sp>
      <p:sp>
        <p:nvSpPr>
          <p:cNvPr id="6" name="Espace réservé du numéro de diapositive 5"/>
          <p:cNvSpPr>
            <a:spLocks noGrp="1"/>
          </p:cNvSpPr>
          <p:nvPr>
            <p:ph type="sldNum" sz="quarter" idx="11"/>
          </p:nvPr>
        </p:nvSpPr>
        <p:spPr/>
        <p:txBody>
          <a:bodyPr/>
          <a:lstStyle/>
          <a:p>
            <a:fld id="{E7741CE1-EEBC-46AB-A67C-D0EDBD57B52E}" type="slidenum">
              <a:rPr lang="fr-FR" smtClean="0"/>
              <a:pPr/>
              <a:t>24</a:t>
            </a:fld>
            <a:endParaRPr lang="fr-FR"/>
          </a:p>
        </p:txBody>
      </p:sp>
    </p:spTree>
    <p:extLst>
      <p:ext uri="{BB962C8B-B14F-4D97-AF65-F5344CB8AC3E}">
        <p14:creationId xmlns:p14="http://schemas.microsoft.com/office/powerpoint/2010/main" val="30239553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906000" cy="836712"/>
          </a:xfrm>
          <a:solidFill>
            <a:schemeClr val="accent5">
              <a:lumMod val="20000"/>
              <a:lumOff val="80000"/>
            </a:schemeClr>
          </a:solidFill>
        </p:spPr>
        <p:txBody>
          <a:bodyPr/>
          <a:lstStyle/>
          <a:p>
            <a:r>
              <a:rPr lang="en-US" dirty="0" smtClean="0">
                <a:cs typeface="Tahoma" pitchFamily="34" charset="0"/>
              </a:rPr>
              <a:t>Application : A coupled nested simulation over the Peruvian Upwelling region</a:t>
            </a:r>
            <a:endParaRPr lang="en-US" i="1" dirty="0"/>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25</a:t>
            </a:fld>
            <a:endParaRPr lang="fr-FR"/>
          </a:p>
        </p:txBody>
      </p:sp>
      <p:sp>
        <p:nvSpPr>
          <p:cNvPr id="4" name="ZoneTexte 3"/>
          <p:cNvSpPr txBox="1"/>
          <p:nvPr/>
        </p:nvSpPr>
        <p:spPr>
          <a:xfrm>
            <a:off x="166654" y="908720"/>
            <a:ext cx="9644130" cy="5509199"/>
          </a:xfrm>
          <a:prstGeom prst="rect">
            <a:avLst/>
          </a:prstGeom>
          <a:noFill/>
        </p:spPr>
        <p:txBody>
          <a:bodyPr wrap="square" rtlCol="0">
            <a:spAutoFit/>
          </a:bodyPr>
          <a:lstStyle/>
          <a:p>
            <a:r>
              <a:rPr lang="en-US" sz="2200" b="1" u="sng" dirty="0" smtClean="0">
                <a:cs typeface="Tahoma" pitchFamily="34" charset="0"/>
              </a:rPr>
              <a:t>Scientific objectives :</a:t>
            </a:r>
            <a:endParaRPr lang="fr-FR" sz="2200" b="1" u="sng" dirty="0">
              <a:cs typeface="Tahoma" pitchFamily="34" charset="0"/>
            </a:endParaRPr>
          </a:p>
          <a:p>
            <a:endParaRPr lang="en-US" sz="2200" dirty="0" smtClean="0">
              <a:cs typeface="Tahoma" pitchFamily="34" charset="0"/>
            </a:endParaRPr>
          </a:p>
          <a:p>
            <a:pPr lvl="1">
              <a:buFont typeface="Wingdings" pitchFamily="2" charset="2"/>
              <a:buChar char="§"/>
            </a:pPr>
            <a:r>
              <a:rPr lang="en-US" sz="2200" dirty="0" smtClean="0">
                <a:cs typeface="Tahoma" pitchFamily="34" charset="0"/>
              </a:rPr>
              <a:t> Effect </a:t>
            </a:r>
            <a:r>
              <a:rPr lang="en-US" sz="2200" dirty="0">
                <a:cs typeface="Tahoma" pitchFamily="34" charset="0"/>
              </a:rPr>
              <a:t>of </a:t>
            </a:r>
            <a:r>
              <a:rPr lang="en-US" sz="2200" b="1" dirty="0" smtClean="0">
                <a:cs typeface="Tahoma" pitchFamily="34" charset="0"/>
              </a:rPr>
              <a:t>oceanic </a:t>
            </a:r>
            <a:r>
              <a:rPr lang="en-US" sz="2200" b="1" dirty="0">
                <a:cs typeface="Tahoma" pitchFamily="34" charset="0"/>
              </a:rPr>
              <a:t>versus atmospheric forcing resolution </a:t>
            </a:r>
            <a:r>
              <a:rPr lang="en-US" sz="2200" dirty="0">
                <a:cs typeface="Tahoma" pitchFamily="34" charset="0"/>
              </a:rPr>
              <a:t>on the Peruvian </a:t>
            </a:r>
            <a:r>
              <a:rPr lang="en-US" sz="2200" b="1" dirty="0">
                <a:cs typeface="Tahoma" pitchFamily="34" charset="0"/>
              </a:rPr>
              <a:t>upwelling </a:t>
            </a:r>
            <a:r>
              <a:rPr lang="en-US" sz="2200" b="1" dirty="0" smtClean="0">
                <a:cs typeface="Tahoma" pitchFamily="34" charset="0"/>
              </a:rPr>
              <a:t>system</a:t>
            </a:r>
            <a:endParaRPr lang="en-US" sz="2200" b="1" dirty="0">
              <a:cs typeface="Tahoma" pitchFamily="34" charset="0"/>
            </a:endParaRPr>
          </a:p>
          <a:p>
            <a:pPr lvl="1"/>
            <a:endParaRPr lang="en-US" sz="2200" dirty="0" smtClean="0">
              <a:cs typeface="Tahoma" pitchFamily="34" charset="0"/>
            </a:endParaRPr>
          </a:p>
          <a:p>
            <a:r>
              <a:rPr lang="en-US" sz="2200" b="1" u="sng" dirty="0" smtClean="0">
                <a:cs typeface="Tahoma" pitchFamily="34" charset="0"/>
              </a:rPr>
              <a:t>Modeling tools : </a:t>
            </a:r>
          </a:p>
          <a:p>
            <a:pPr marL="800100" lvl="1" indent="-342900">
              <a:buFont typeface="Wingdings" charset="2"/>
              <a:buChar char="§"/>
            </a:pPr>
            <a:r>
              <a:rPr lang="en-US" sz="2200" dirty="0" smtClean="0">
                <a:cs typeface="Tahoma" pitchFamily="34" charset="0"/>
              </a:rPr>
              <a:t>Use of a coupled model to have the most  </a:t>
            </a:r>
            <a:r>
              <a:rPr lang="en-US" sz="2200" b="1" dirty="0" smtClean="0">
                <a:cs typeface="Tahoma" pitchFamily="34" charset="0"/>
              </a:rPr>
              <a:t>realistic atmospheric </a:t>
            </a:r>
            <a:r>
              <a:rPr lang="en-US" sz="2200" b="1" dirty="0">
                <a:cs typeface="Tahoma" pitchFamily="34" charset="0"/>
              </a:rPr>
              <a:t>forcing</a:t>
            </a:r>
            <a:r>
              <a:rPr lang="en-US" sz="2200" dirty="0">
                <a:cs typeface="Tahoma" pitchFamily="34" charset="0"/>
              </a:rPr>
              <a:t> </a:t>
            </a:r>
            <a:r>
              <a:rPr lang="en-US" sz="2200" dirty="0" smtClean="0">
                <a:cs typeface="Tahoma" pitchFamily="34" charset="0"/>
              </a:rPr>
              <a:t>near the coast</a:t>
            </a:r>
            <a:endParaRPr lang="en-US" sz="2200" dirty="0">
              <a:cs typeface="Tahoma" pitchFamily="34" charset="0"/>
            </a:endParaRPr>
          </a:p>
          <a:p>
            <a:pPr marL="800100" lvl="1" indent="-342900">
              <a:buFont typeface="Wingdings" charset="2"/>
              <a:buChar char="§"/>
            </a:pPr>
            <a:r>
              <a:rPr lang="en-US" sz="2200" dirty="0" smtClean="0">
                <a:cs typeface="Tahoma" pitchFamily="34" charset="0"/>
              </a:rPr>
              <a:t>Use of </a:t>
            </a:r>
            <a:r>
              <a:rPr lang="en-US" sz="2200" b="1" dirty="0" smtClean="0">
                <a:cs typeface="Tahoma" pitchFamily="34" charset="0"/>
              </a:rPr>
              <a:t>nesting </a:t>
            </a:r>
            <a:r>
              <a:rPr lang="en-US" sz="2200" b="1" dirty="0">
                <a:cs typeface="Tahoma" pitchFamily="34" charset="0"/>
              </a:rPr>
              <a:t>capability</a:t>
            </a:r>
            <a:r>
              <a:rPr lang="en-US" sz="2200" dirty="0">
                <a:cs typeface="Tahoma" pitchFamily="34" charset="0"/>
              </a:rPr>
              <a:t> in both </a:t>
            </a:r>
            <a:r>
              <a:rPr lang="en-US" sz="2200" b="1" dirty="0" smtClean="0">
                <a:cs typeface="Tahoma" pitchFamily="34" charset="0"/>
              </a:rPr>
              <a:t>ocean (ROMS-AGRIF) </a:t>
            </a:r>
            <a:r>
              <a:rPr lang="en-US" sz="2200" dirty="0">
                <a:cs typeface="Tahoma" pitchFamily="34" charset="0"/>
              </a:rPr>
              <a:t>and </a:t>
            </a:r>
            <a:r>
              <a:rPr lang="en-US" sz="2200" b="1" dirty="0">
                <a:cs typeface="Tahoma" pitchFamily="34" charset="0"/>
              </a:rPr>
              <a:t>atmospheric </a:t>
            </a:r>
            <a:r>
              <a:rPr lang="en-US" sz="2200" b="1" dirty="0" smtClean="0">
                <a:cs typeface="Tahoma" pitchFamily="34" charset="0"/>
              </a:rPr>
              <a:t>model (WRF</a:t>
            </a:r>
            <a:r>
              <a:rPr lang="en-US" sz="2200" b="1" dirty="0">
                <a:cs typeface="Tahoma" pitchFamily="34" charset="0"/>
              </a:rPr>
              <a:t>) to increase resolution </a:t>
            </a:r>
            <a:r>
              <a:rPr lang="en-US" sz="2200" b="1" dirty="0" smtClean="0">
                <a:cs typeface="Tahoma" pitchFamily="34" charset="0"/>
              </a:rPr>
              <a:t>near the coast, in the upwelling region</a:t>
            </a:r>
          </a:p>
          <a:p>
            <a:endParaRPr lang="en-US" sz="2200" b="1" u="sng" dirty="0">
              <a:cs typeface="Tahoma" pitchFamily="34" charset="0"/>
            </a:endParaRPr>
          </a:p>
          <a:p>
            <a:r>
              <a:rPr lang="en-US" sz="2200" b="1" u="sng" dirty="0" smtClean="0">
                <a:cs typeface="Tahoma" pitchFamily="34" charset="0"/>
              </a:rPr>
              <a:t>Numerical set-up: </a:t>
            </a:r>
          </a:p>
          <a:p>
            <a:pPr lvl="1">
              <a:buFont typeface="Wingdings" pitchFamily="2" charset="2"/>
              <a:buChar char="§"/>
            </a:pPr>
            <a:r>
              <a:rPr lang="en-US" sz="2200" dirty="0" smtClean="0">
                <a:cs typeface="Tahoma" pitchFamily="34" charset="0"/>
              </a:rPr>
              <a:t>1/12° and 1/36° oceanic grid  </a:t>
            </a:r>
          </a:p>
          <a:p>
            <a:pPr lvl="1">
              <a:buFont typeface="Wingdings" pitchFamily="2" charset="2"/>
              <a:buChar char="§"/>
            </a:pPr>
            <a:r>
              <a:rPr lang="en-US" sz="2200" dirty="0" smtClean="0">
                <a:cs typeface="Tahoma" pitchFamily="34" charset="0"/>
              </a:rPr>
              <a:t> 1/6 and 1/18 atmospheric grid</a:t>
            </a:r>
          </a:p>
          <a:p>
            <a:pPr lvl="1">
              <a:buFont typeface="Wingdings" pitchFamily="2" charset="2"/>
              <a:buChar char="§"/>
            </a:pPr>
            <a:r>
              <a:rPr lang="en-US" sz="2200" dirty="0" smtClean="0">
                <a:cs typeface="Tahoma" pitchFamily="34" charset="0"/>
              </a:rPr>
              <a:t> Hourly coupling frequency</a:t>
            </a:r>
          </a:p>
          <a:p>
            <a:pPr lvl="1">
              <a:buFont typeface="Wingdings" pitchFamily="2" charset="2"/>
              <a:buChar char="§"/>
            </a:pPr>
            <a:r>
              <a:rPr lang="en-US" sz="2200" dirty="0" smtClean="0">
                <a:cs typeface="Tahoma" pitchFamily="34" charset="0"/>
              </a:rPr>
              <a:t> Simulation period : January 2000				</a:t>
            </a:r>
            <a:r>
              <a:rPr lang="en-US" sz="2400" i="1" dirty="0" err="1">
                <a:cs typeface="Tahoma" pitchFamily="34" charset="0"/>
              </a:rPr>
              <a:t>Illig</a:t>
            </a:r>
            <a:r>
              <a:rPr lang="en-US" sz="2400" i="1" dirty="0">
                <a:cs typeface="Tahoma" pitchFamily="34" charset="0"/>
              </a:rPr>
              <a:t> et al, in prep</a:t>
            </a:r>
            <a:endParaRPr lang="en-US" sz="2200" dirty="0" smtClean="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DBEEF4"/>
          </a:solidFill>
        </p:spPr>
        <p:txBody>
          <a:bodyPr/>
          <a:lstStyle/>
          <a:p>
            <a:r>
              <a:rPr lang="fr-FR" dirty="0" smtClean="0">
                <a:cs typeface="Tahoma" pitchFamily="34" charset="0"/>
              </a:rPr>
              <a:t> </a:t>
            </a:r>
            <a:r>
              <a:rPr lang="en-US" dirty="0" smtClean="0">
                <a:cs typeface="Tahoma" pitchFamily="34" charset="0"/>
              </a:rPr>
              <a:t>Preliminary results</a:t>
            </a:r>
            <a:endParaRPr lang="en-US" dirty="0"/>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26</a:t>
            </a:fld>
            <a:endParaRPr lang="fr-FR"/>
          </a:p>
        </p:txBody>
      </p:sp>
      <p:sp>
        <p:nvSpPr>
          <p:cNvPr id="6" name="ZoneTexte 5"/>
          <p:cNvSpPr txBox="1"/>
          <p:nvPr/>
        </p:nvSpPr>
        <p:spPr>
          <a:xfrm>
            <a:off x="2166918" y="714356"/>
            <a:ext cx="1849978" cy="400110"/>
          </a:xfrm>
          <a:prstGeom prst="rect">
            <a:avLst/>
          </a:prstGeom>
          <a:noFill/>
        </p:spPr>
        <p:txBody>
          <a:bodyPr wrap="square" rtlCol="0">
            <a:spAutoFit/>
          </a:bodyPr>
          <a:lstStyle/>
          <a:p>
            <a:r>
              <a:rPr lang="en-US" sz="2000" b="1" dirty="0" smtClean="0"/>
              <a:t>ROMS: SST (°C)</a:t>
            </a:r>
          </a:p>
        </p:txBody>
      </p:sp>
      <p:sp>
        <p:nvSpPr>
          <p:cNvPr id="7" name="ZoneTexte 6"/>
          <p:cNvSpPr txBox="1"/>
          <p:nvPr/>
        </p:nvSpPr>
        <p:spPr>
          <a:xfrm>
            <a:off x="5817096" y="714356"/>
            <a:ext cx="3744416" cy="400110"/>
          </a:xfrm>
          <a:prstGeom prst="rect">
            <a:avLst/>
          </a:prstGeom>
          <a:noFill/>
        </p:spPr>
        <p:txBody>
          <a:bodyPr wrap="square" rtlCol="0">
            <a:spAutoFit/>
          </a:bodyPr>
          <a:lstStyle/>
          <a:p>
            <a:r>
              <a:rPr lang="en-US" sz="2000" b="1" dirty="0" smtClean="0"/>
              <a:t>WRF : 1 - Solar heat flux (W/m2)</a:t>
            </a:r>
          </a:p>
        </p:txBody>
      </p:sp>
      <p:sp>
        <p:nvSpPr>
          <p:cNvPr id="10" name="ZoneTexte 9"/>
          <p:cNvSpPr txBox="1"/>
          <p:nvPr/>
        </p:nvSpPr>
        <p:spPr>
          <a:xfrm>
            <a:off x="200472" y="6165304"/>
            <a:ext cx="1721295" cy="400110"/>
          </a:xfrm>
          <a:prstGeom prst="rect">
            <a:avLst/>
          </a:prstGeom>
          <a:noFill/>
        </p:spPr>
        <p:txBody>
          <a:bodyPr wrap="none" rtlCol="0">
            <a:spAutoFit/>
          </a:bodyPr>
          <a:lstStyle/>
          <a:p>
            <a:r>
              <a:rPr lang="en-US" sz="2000" dirty="0" smtClean="0"/>
              <a:t>Figures : S. </a:t>
            </a:r>
            <a:r>
              <a:rPr lang="en-US" sz="2000" dirty="0" err="1" smtClean="0"/>
              <a:t>Illig</a:t>
            </a:r>
            <a:endParaRPr lang="en-US" sz="2000" dirty="0" smtClean="0"/>
          </a:p>
        </p:txBody>
      </p:sp>
      <p:grpSp>
        <p:nvGrpSpPr>
          <p:cNvPr id="40" name="Grouper 39"/>
          <p:cNvGrpSpPr/>
          <p:nvPr/>
        </p:nvGrpSpPr>
        <p:grpSpPr>
          <a:xfrm>
            <a:off x="186534" y="1196752"/>
            <a:ext cx="9738206" cy="4648828"/>
            <a:chOff x="802" y="1412776"/>
            <a:chExt cx="9738206" cy="4648828"/>
          </a:xfrm>
        </p:grpSpPr>
        <p:grpSp>
          <p:nvGrpSpPr>
            <p:cNvPr id="34" name="Grouper 33"/>
            <p:cNvGrpSpPr/>
            <p:nvPr/>
          </p:nvGrpSpPr>
          <p:grpSpPr>
            <a:xfrm>
              <a:off x="802" y="1412776"/>
              <a:ext cx="9738206" cy="4648828"/>
              <a:chOff x="167794" y="1196752"/>
              <a:chExt cx="9738206" cy="4648828"/>
            </a:xfrm>
          </p:grpSpPr>
          <p:grpSp>
            <p:nvGrpSpPr>
              <p:cNvPr id="27" name="Grouper 26"/>
              <p:cNvGrpSpPr/>
              <p:nvPr/>
            </p:nvGrpSpPr>
            <p:grpSpPr>
              <a:xfrm>
                <a:off x="167794" y="1196752"/>
                <a:ext cx="9738206" cy="4648828"/>
                <a:chOff x="144016" y="1280502"/>
                <a:chExt cx="9738206" cy="4648828"/>
              </a:xfrm>
            </p:grpSpPr>
            <p:pic>
              <p:nvPicPr>
                <p:cNvPr id="4" name="Image 3" descr="PCE2_ROMS0.gif"/>
                <p:cNvPicPr>
                  <a:picLocks noChangeAspect="1"/>
                </p:cNvPicPr>
                <p:nvPr/>
              </p:nvPicPr>
              <p:blipFill>
                <a:blip r:embed="rId2" cstate="print"/>
                <a:srcRect l="7718" t="11650" r="4434" b="9374"/>
                <a:stretch>
                  <a:fillRect/>
                </a:stretch>
              </p:blipFill>
              <p:spPr>
                <a:xfrm>
                  <a:off x="144016" y="1280502"/>
                  <a:ext cx="4810124" cy="4577411"/>
                </a:xfrm>
                <a:prstGeom prst="rect">
                  <a:avLst/>
                </a:prstGeom>
              </p:spPr>
            </p:pic>
            <p:pic>
              <p:nvPicPr>
                <p:cNvPr id="5" name="Image 4" descr="PCE2_WRF0.gif"/>
                <p:cNvPicPr>
                  <a:picLocks noChangeAspect="1"/>
                </p:cNvPicPr>
                <p:nvPr/>
              </p:nvPicPr>
              <p:blipFill>
                <a:blip r:embed="rId3" cstate="print"/>
                <a:srcRect l="7390" t="10417" r="2587" b="9375"/>
                <a:stretch>
                  <a:fillRect/>
                </a:stretch>
              </p:blipFill>
              <p:spPr>
                <a:xfrm>
                  <a:off x="4953000" y="1280502"/>
                  <a:ext cx="4929222" cy="4648828"/>
                </a:xfrm>
                <a:prstGeom prst="rect">
                  <a:avLst/>
                </a:prstGeom>
              </p:spPr>
            </p:pic>
          </p:grpSp>
          <p:sp>
            <p:nvSpPr>
              <p:cNvPr id="9" name="ZoneTexte 8"/>
              <p:cNvSpPr txBox="1"/>
              <p:nvPr/>
            </p:nvSpPr>
            <p:spPr>
              <a:xfrm>
                <a:off x="6393160" y="1916832"/>
                <a:ext cx="928694" cy="400110"/>
              </a:xfrm>
              <a:prstGeom prst="rect">
                <a:avLst/>
              </a:prstGeom>
              <a:noFill/>
            </p:spPr>
            <p:txBody>
              <a:bodyPr wrap="square" rtlCol="0">
                <a:spAutoFit/>
              </a:bodyPr>
              <a:lstStyle/>
              <a:p>
                <a:r>
                  <a:rPr lang="en-US" sz="2000" dirty="0" smtClean="0">
                    <a:solidFill>
                      <a:srgbClr val="FFFFFF"/>
                    </a:solidFill>
                  </a:rPr>
                  <a:t>1/6°</a:t>
                </a:r>
              </a:p>
            </p:txBody>
          </p:sp>
          <p:sp>
            <p:nvSpPr>
              <p:cNvPr id="31" name="ZoneTexte 30"/>
              <p:cNvSpPr txBox="1"/>
              <p:nvPr/>
            </p:nvSpPr>
            <p:spPr>
              <a:xfrm>
                <a:off x="1424608" y="2060848"/>
                <a:ext cx="928694" cy="400110"/>
              </a:xfrm>
              <a:prstGeom prst="rect">
                <a:avLst/>
              </a:prstGeom>
              <a:noFill/>
            </p:spPr>
            <p:txBody>
              <a:bodyPr wrap="square" rtlCol="0">
                <a:spAutoFit/>
              </a:bodyPr>
              <a:lstStyle/>
              <a:p>
                <a:r>
                  <a:rPr lang="en-US" sz="2000" dirty="0" smtClean="0">
                    <a:solidFill>
                      <a:schemeClr val="bg1"/>
                    </a:solidFill>
                  </a:rPr>
                  <a:t>1/12°</a:t>
                </a:r>
              </a:p>
            </p:txBody>
          </p:sp>
        </p:grpSp>
        <p:sp>
          <p:nvSpPr>
            <p:cNvPr id="39" name="Double flèche horizontale 38"/>
            <p:cNvSpPr/>
            <p:nvPr/>
          </p:nvSpPr>
          <p:spPr>
            <a:xfrm>
              <a:off x="1280592" y="2924944"/>
              <a:ext cx="5040560" cy="288032"/>
            </a:xfrm>
            <a:prstGeom prst="lef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er 42"/>
          <p:cNvGrpSpPr/>
          <p:nvPr/>
        </p:nvGrpSpPr>
        <p:grpSpPr>
          <a:xfrm>
            <a:off x="128464" y="1196752"/>
            <a:ext cx="9671118" cy="4572032"/>
            <a:chOff x="0" y="4293096"/>
            <a:chExt cx="9671118" cy="4572032"/>
          </a:xfrm>
        </p:grpSpPr>
        <p:grpSp>
          <p:nvGrpSpPr>
            <p:cNvPr id="38" name="Grouper 37"/>
            <p:cNvGrpSpPr/>
            <p:nvPr/>
          </p:nvGrpSpPr>
          <p:grpSpPr>
            <a:xfrm>
              <a:off x="0" y="4293096"/>
              <a:ext cx="9671118" cy="4572032"/>
              <a:chOff x="4232920" y="4005064"/>
              <a:chExt cx="9671118" cy="4572032"/>
            </a:xfrm>
          </p:grpSpPr>
          <p:grpSp>
            <p:nvGrpSpPr>
              <p:cNvPr id="25" name="Grouper 24"/>
              <p:cNvGrpSpPr/>
              <p:nvPr/>
            </p:nvGrpSpPr>
            <p:grpSpPr>
              <a:xfrm>
                <a:off x="4232920" y="4005064"/>
                <a:ext cx="9671118" cy="4572032"/>
                <a:chOff x="72008" y="1268760"/>
                <a:chExt cx="9671118" cy="4572032"/>
              </a:xfrm>
            </p:grpSpPr>
            <p:grpSp>
              <p:nvGrpSpPr>
                <p:cNvPr id="15" name="Grouper 14"/>
                <p:cNvGrpSpPr/>
                <p:nvPr/>
              </p:nvGrpSpPr>
              <p:grpSpPr>
                <a:xfrm>
                  <a:off x="72008" y="1268760"/>
                  <a:ext cx="4812665" cy="4572032"/>
                  <a:chOff x="-3414445" y="3861048"/>
                  <a:chExt cx="4812665" cy="4572032"/>
                </a:xfrm>
              </p:grpSpPr>
              <p:pic>
                <p:nvPicPr>
                  <p:cNvPr id="12" name="Image 11" descr="PCE2_ROMS0_ROMS1.gif"/>
                  <p:cNvPicPr>
                    <a:picLocks noChangeAspect="1"/>
                  </p:cNvPicPr>
                  <p:nvPr/>
                </p:nvPicPr>
                <p:blipFill>
                  <a:blip r:embed="rId4" cstate="print"/>
                  <a:srcRect l="7718" t="11458" r="4072" b="9374"/>
                  <a:stretch>
                    <a:fillRect/>
                  </a:stretch>
                </p:blipFill>
                <p:spPr>
                  <a:xfrm>
                    <a:off x="-3414445" y="3861048"/>
                    <a:ext cx="4812665" cy="4572032"/>
                  </a:xfrm>
                  <a:prstGeom prst="rect">
                    <a:avLst/>
                  </a:prstGeom>
                </p:spPr>
              </p:pic>
              <p:sp>
                <p:nvSpPr>
                  <p:cNvPr id="18" name="ZoneTexte 17"/>
                  <p:cNvSpPr txBox="1"/>
                  <p:nvPr/>
                </p:nvSpPr>
                <p:spPr>
                  <a:xfrm>
                    <a:off x="-2622357" y="7173416"/>
                    <a:ext cx="785818" cy="400110"/>
                  </a:xfrm>
                  <a:prstGeom prst="rect">
                    <a:avLst/>
                  </a:prstGeom>
                  <a:noFill/>
                </p:spPr>
                <p:txBody>
                  <a:bodyPr wrap="square" rtlCol="0">
                    <a:spAutoFit/>
                  </a:bodyPr>
                  <a:lstStyle/>
                  <a:p>
                    <a:r>
                      <a:rPr lang="en-US" sz="2000" dirty="0" smtClean="0">
                        <a:solidFill>
                          <a:schemeClr val="bg1"/>
                        </a:solidFill>
                      </a:rPr>
                      <a:t>1/36°</a:t>
                    </a:r>
                  </a:p>
                </p:txBody>
              </p:sp>
            </p:grpSp>
            <p:grpSp>
              <p:nvGrpSpPr>
                <p:cNvPr id="16" name="Grouper 15"/>
                <p:cNvGrpSpPr/>
                <p:nvPr/>
              </p:nvGrpSpPr>
              <p:grpSpPr>
                <a:xfrm>
                  <a:off x="4870302" y="1268760"/>
                  <a:ext cx="4872824" cy="4572032"/>
                  <a:chOff x="5726230" y="2226253"/>
                  <a:chExt cx="4872824" cy="4572032"/>
                </a:xfrm>
              </p:grpSpPr>
              <p:pic>
                <p:nvPicPr>
                  <p:cNvPr id="13" name="Image 12" descr="PCE2_WRF0_WRF1.gif"/>
                  <p:cNvPicPr>
                    <a:picLocks noChangeAspect="1"/>
                  </p:cNvPicPr>
                  <p:nvPr/>
                </p:nvPicPr>
                <p:blipFill>
                  <a:blip r:embed="rId5" cstate="print"/>
                  <a:srcRect l="7718" t="11458" r="2969" b="9375"/>
                  <a:stretch>
                    <a:fillRect/>
                  </a:stretch>
                </p:blipFill>
                <p:spPr>
                  <a:xfrm>
                    <a:off x="5726230" y="2226253"/>
                    <a:ext cx="4872824" cy="4572032"/>
                  </a:xfrm>
                  <a:prstGeom prst="rect">
                    <a:avLst/>
                  </a:prstGeom>
                </p:spPr>
              </p:pic>
              <p:sp>
                <p:nvSpPr>
                  <p:cNvPr id="19" name="ZoneTexte 18"/>
                  <p:cNvSpPr txBox="1"/>
                  <p:nvPr/>
                </p:nvSpPr>
                <p:spPr>
                  <a:xfrm>
                    <a:off x="6825208" y="5589240"/>
                    <a:ext cx="785818" cy="400110"/>
                  </a:xfrm>
                  <a:prstGeom prst="rect">
                    <a:avLst/>
                  </a:prstGeom>
                  <a:noFill/>
                </p:spPr>
                <p:txBody>
                  <a:bodyPr wrap="square" rtlCol="0">
                    <a:spAutoFit/>
                  </a:bodyPr>
                  <a:lstStyle/>
                  <a:p>
                    <a:r>
                      <a:rPr lang="en-US" sz="2000" dirty="0" smtClean="0"/>
                      <a:t>1/18°</a:t>
                    </a:r>
                  </a:p>
                </p:txBody>
              </p:sp>
            </p:grpSp>
          </p:grpSp>
          <p:sp>
            <p:nvSpPr>
              <p:cNvPr id="36" name="ZoneTexte 35"/>
              <p:cNvSpPr txBox="1"/>
              <p:nvPr/>
            </p:nvSpPr>
            <p:spPr>
              <a:xfrm>
                <a:off x="5385048" y="4869160"/>
                <a:ext cx="785818" cy="400110"/>
              </a:xfrm>
              <a:prstGeom prst="rect">
                <a:avLst/>
              </a:prstGeom>
              <a:noFill/>
            </p:spPr>
            <p:txBody>
              <a:bodyPr wrap="square" rtlCol="0">
                <a:spAutoFit/>
              </a:bodyPr>
              <a:lstStyle/>
              <a:p>
                <a:r>
                  <a:rPr lang="en-US" sz="2000" dirty="0" smtClean="0">
                    <a:solidFill>
                      <a:schemeClr val="bg1"/>
                    </a:solidFill>
                  </a:rPr>
                  <a:t>1/12°</a:t>
                </a:r>
              </a:p>
            </p:txBody>
          </p:sp>
          <p:sp>
            <p:nvSpPr>
              <p:cNvPr id="37" name="ZoneTexte 36"/>
              <p:cNvSpPr txBox="1"/>
              <p:nvPr/>
            </p:nvSpPr>
            <p:spPr>
              <a:xfrm>
                <a:off x="10281592" y="4797152"/>
                <a:ext cx="785818" cy="400110"/>
              </a:xfrm>
              <a:prstGeom prst="rect">
                <a:avLst/>
              </a:prstGeom>
              <a:noFill/>
            </p:spPr>
            <p:txBody>
              <a:bodyPr wrap="square" rtlCol="0">
                <a:spAutoFit/>
              </a:bodyPr>
              <a:lstStyle/>
              <a:p>
                <a:r>
                  <a:rPr lang="en-US" sz="2000" dirty="0" smtClean="0">
                    <a:solidFill>
                      <a:srgbClr val="FFFFFF"/>
                    </a:solidFill>
                  </a:rPr>
                  <a:t>1/</a:t>
                </a:r>
                <a:r>
                  <a:rPr lang="en-US" sz="2000" dirty="0">
                    <a:solidFill>
                      <a:srgbClr val="FFFFFF"/>
                    </a:solidFill>
                  </a:rPr>
                  <a:t>6</a:t>
                </a:r>
                <a:r>
                  <a:rPr lang="en-US" sz="2000" dirty="0" smtClean="0">
                    <a:solidFill>
                      <a:srgbClr val="FFFFFF"/>
                    </a:solidFill>
                  </a:rPr>
                  <a:t>°</a:t>
                </a:r>
              </a:p>
            </p:txBody>
          </p:sp>
        </p:grpSp>
        <p:sp>
          <p:nvSpPr>
            <p:cNvPr id="41" name="Double flèche horizontale 40"/>
            <p:cNvSpPr/>
            <p:nvPr/>
          </p:nvSpPr>
          <p:spPr>
            <a:xfrm>
              <a:off x="1424608" y="5661248"/>
              <a:ext cx="5040560" cy="288032"/>
            </a:xfrm>
            <a:prstGeom prst="lef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uble flèche horizontale 41"/>
            <p:cNvSpPr/>
            <p:nvPr/>
          </p:nvSpPr>
          <p:spPr>
            <a:xfrm>
              <a:off x="1280592" y="6858000"/>
              <a:ext cx="5040560" cy="288032"/>
            </a:xfrm>
            <a:prstGeom prst="lef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ZoneTexte 43"/>
          <p:cNvSpPr txBox="1"/>
          <p:nvPr/>
        </p:nvSpPr>
        <p:spPr>
          <a:xfrm>
            <a:off x="3656856" y="6093296"/>
            <a:ext cx="2016224" cy="400110"/>
          </a:xfrm>
          <a:prstGeom prst="rect">
            <a:avLst/>
          </a:prstGeom>
          <a:noFill/>
          <a:ln>
            <a:solidFill>
              <a:srgbClr val="000000"/>
            </a:solidFill>
          </a:ln>
        </p:spPr>
        <p:txBody>
          <a:bodyPr wrap="square" rtlCol="0">
            <a:spAutoFit/>
          </a:bodyPr>
          <a:lstStyle/>
          <a:p>
            <a:r>
              <a:rPr lang="en-US" sz="2000" dirty="0" smtClean="0"/>
              <a:t>Coupling</a:t>
            </a:r>
          </a:p>
        </p:txBody>
      </p:sp>
      <p:sp>
        <p:nvSpPr>
          <p:cNvPr id="45" name="Double flèche horizontale 44"/>
          <p:cNvSpPr/>
          <p:nvPr/>
        </p:nvSpPr>
        <p:spPr>
          <a:xfrm>
            <a:off x="4808984" y="6165304"/>
            <a:ext cx="792088" cy="216024"/>
          </a:xfrm>
          <a:prstGeom prst="lef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DBEEF4"/>
          </a:solidFill>
        </p:spPr>
        <p:txBody>
          <a:bodyPr/>
          <a:lstStyle/>
          <a:p>
            <a:r>
              <a:rPr lang="en-US" dirty="0" smtClean="0">
                <a:cs typeface="Tahoma" pitchFamily="34" charset="0"/>
              </a:rPr>
              <a:t> Preliminary results</a:t>
            </a:r>
            <a:endParaRPr lang="en-US" dirty="0"/>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27</a:t>
            </a:fld>
            <a:endParaRPr lang="fr-FR"/>
          </a:p>
        </p:txBody>
      </p:sp>
      <p:sp>
        <p:nvSpPr>
          <p:cNvPr id="4" name="ZoneTexte 3"/>
          <p:cNvSpPr txBox="1"/>
          <p:nvPr/>
        </p:nvSpPr>
        <p:spPr>
          <a:xfrm>
            <a:off x="952472" y="4357694"/>
            <a:ext cx="785818" cy="400110"/>
          </a:xfrm>
          <a:prstGeom prst="rect">
            <a:avLst/>
          </a:prstGeom>
          <a:noFill/>
        </p:spPr>
        <p:txBody>
          <a:bodyPr wrap="square" rtlCol="0">
            <a:spAutoFit/>
          </a:bodyPr>
          <a:lstStyle/>
          <a:p>
            <a:r>
              <a:rPr lang="en-US" sz="2000" dirty="0" smtClean="0">
                <a:solidFill>
                  <a:schemeClr val="bg1"/>
                </a:solidFill>
              </a:rPr>
              <a:t>1/36°</a:t>
            </a:r>
          </a:p>
        </p:txBody>
      </p:sp>
      <p:sp>
        <p:nvSpPr>
          <p:cNvPr id="5" name="ZoneTexte 4"/>
          <p:cNvSpPr txBox="1"/>
          <p:nvPr/>
        </p:nvSpPr>
        <p:spPr>
          <a:xfrm>
            <a:off x="2166918" y="714356"/>
            <a:ext cx="1777970" cy="707886"/>
          </a:xfrm>
          <a:prstGeom prst="rect">
            <a:avLst/>
          </a:prstGeom>
          <a:noFill/>
        </p:spPr>
        <p:txBody>
          <a:bodyPr wrap="square" rtlCol="0">
            <a:spAutoFit/>
          </a:bodyPr>
          <a:lstStyle/>
          <a:p>
            <a:r>
              <a:rPr lang="en-US" sz="2000" b="1" dirty="0" smtClean="0"/>
              <a:t>ROMS: </a:t>
            </a:r>
            <a:r>
              <a:rPr lang="en-US" sz="2000" b="1" dirty="0"/>
              <a:t>SST (°C)</a:t>
            </a:r>
          </a:p>
          <a:p>
            <a:endParaRPr lang="en-US" sz="2000" b="1" dirty="0" smtClean="0"/>
          </a:p>
        </p:txBody>
      </p:sp>
      <p:sp>
        <p:nvSpPr>
          <p:cNvPr id="6" name="ZoneTexte 5"/>
          <p:cNvSpPr txBox="1"/>
          <p:nvPr/>
        </p:nvSpPr>
        <p:spPr>
          <a:xfrm>
            <a:off x="5889104" y="714356"/>
            <a:ext cx="3672408" cy="400110"/>
          </a:xfrm>
          <a:prstGeom prst="rect">
            <a:avLst/>
          </a:prstGeom>
          <a:noFill/>
        </p:spPr>
        <p:txBody>
          <a:bodyPr wrap="square" rtlCol="0">
            <a:spAutoFit/>
          </a:bodyPr>
          <a:lstStyle/>
          <a:p>
            <a:r>
              <a:rPr lang="en-US" sz="2000" b="1" dirty="0" smtClean="0"/>
              <a:t>WRF : 1- Solar heat flux (W/m2)</a:t>
            </a:r>
          </a:p>
        </p:txBody>
      </p:sp>
      <p:pic>
        <p:nvPicPr>
          <p:cNvPr id="7" name="Image 6" descr="PCE2_ROMS1.gif"/>
          <p:cNvPicPr>
            <a:picLocks noChangeAspect="1"/>
          </p:cNvPicPr>
          <p:nvPr/>
        </p:nvPicPr>
        <p:blipFill>
          <a:blip r:embed="rId2" cstate="print"/>
          <a:srcRect l="7064" t="12894" r="9805" b="10816"/>
          <a:stretch>
            <a:fillRect/>
          </a:stretch>
        </p:blipFill>
        <p:spPr>
          <a:xfrm>
            <a:off x="69055" y="1357298"/>
            <a:ext cx="4812507" cy="3754813"/>
          </a:xfrm>
          <a:prstGeom prst="rect">
            <a:avLst/>
          </a:prstGeom>
        </p:spPr>
      </p:pic>
      <p:pic>
        <p:nvPicPr>
          <p:cNvPr id="9" name="Image 8" descr="PCE2_WRF1.gif"/>
          <p:cNvPicPr>
            <a:picLocks noChangeAspect="1"/>
          </p:cNvPicPr>
          <p:nvPr/>
        </p:nvPicPr>
        <p:blipFill>
          <a:blip r:embed="rId3" cstate="print"/>
          <a:srcRect l="6395" t="12894" r="10474" b="9742"/>
          <a:stretch>
            <a:fillRect/>
          </a:stretch>
        </p:blipFill>
        <p:spPr>
          <a:xfrm>
            <a:off x="4944740" y="1357298"/>
            <a:ext cx="4794606" cy="3793535"/>
          </a:xfrm>
          <a:prstGeom prst="rect">
            <a:avLst/>
          </a:prstGeom>
        </p:spPr>
      </p:pic>
      <p:sp>
        <p:nvSpPr>
          <p:cNvPr id="10" name="ZoneTexte 9"/>
          <p:cNvSpPr txBox="1"/>
          <p:nvPr/>
        </p:nvSpPr>
        <p:spPr>
          <a:xfrm>
            <a:off x="200472" y="6165304"/>
            <a:ext cx="1721295" cy="400110"/>
          </a:xfrm>
          <a:prstGeom prst="rect">
            <a:avLst/>
          </a:prstGeom>
          <a:noFill/>
        </p:spPr>
        <p:txBody>
          <a:bodyPr wrap="none" rtlCol="0">
            <a:spAutoFit/>
          </a:bodyPr>
          <a:lstStyle/>
          <a:p>
            <a:r>
              <a:rPr lang="en-US" sz="2000" dirty="0" smtClean="0"/>
              <a:t>Figures : S. </a:t>
            </a:r>
            <a:r>
              <a:rPr lang="en-US" sz="2000" dirty="0" err="1" smtClean="0"/>
              <a:t>Illig</a:t>
            </a:r>
            <a:endParaRPr lang="en-US" sz="2000" dirty="0" smtClean="0"/>
          </a:p>
        </p:txBody>
      </p:sp>
      <p:sp>
        <p:nvSpPr>
          <p:cNvPr id="12" name="Rectangle 11"/>
          <p:cNvSpPr/>
          <p:nvPr/>
        </p:nvSpPr>
        <p:spPr>
          <a:xfrm>
            <a:off x="2576736" y="5517232"/>
            <a:ext cx="184666" cy="430887"/>
          </a:xfrm>
          <a:prstGeom prst="rect">
            <a:avLst/>
          </a:prstGeom>
        </p:spPr>
        <p:txBody>
          <a:bodyPr wrap="none">
            <a:spAutoFit/>
          </a:bodyPr>
          <a:lstStyle/>
          <a:p>
            <a:endParaRPr lang="en-US" sz="2200" dirty="0"/>
          </a:p>
        </p:txBody>
      </p:sp>
      <p:sp>
        <p:nvSpPr>
          <p:cNvPr id="13" name="Double flèche horizontale 12"/>
          <p:cNvSpPr/>
          <p:nvPr/>
        </p:nvSpPr>
        <p:spPr>
          <a:xfrm>
            <a:off x="1568624" y="2924944"/>
            <a:ext cx="5112568" cy="432048"/>
          </a:xfrm>
          <a:prstGeom prst="lef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ZoneTexte 13"/>
          <p:cNvSpPr txBox="1"/>
          <p:nvPr/>
        </p:nvSpPr>
        <p:spPr>
          <a:xfrm>
            <a:off x="920552" y="4509120"/>
            <a:ext cx="785818" cy="400110"/>
          </a:xfrm>
          <a:prstGeom prst="rect">
            <a:avLst/>
          </a:prstGeom>
          <a:noFill/>
        </p:spPr>
        <p:txBody>
          <a:bodyPr wrap="square" rtlCol="0">
            <a:spAutoFit/>
          </a:bodyPr>
          <a:lstStyle/>
          <a:p>
            <a:r>
              <a:rPr lang="en-US" sz="2000" dirty="0" smtClean="0">
                <a:solidFill>
                  <a:schemeClr val="bg1"/>
                </a:solidFill>
              </a:rPr>
              <a:t>1/36°</a:t>
            </a:r>
          </a:p>
        </p:txBody>
      </p:sp>
      <p:sp>
        <p:nvSpPr>
          <p:cNvPr id="15" name="ZoneTexte 14"/>
          <p:cNvSpPr txBox="1"/>
          <p:nvPr/>
        </p:nvSpPr>
        <p:spPr>
          <a:xfrm>
            <a:off x="5673080" y="4293096"/>
            <a:ext cx="785818" cy="400110"/>
          </a:xfrm>
          <a:prstGeom prst="rect">
            <a:avLst/>
          </a:prstGeom>
          <a:noFill/>
        </p:spPr>
        <p:txBody>
          <a:bodyPr wrap="square" rtlCol="0">
            <a:spAutoFit/>
          </a:bodyPr>
          <a:lstStyle/>
          <a:p>
            <a:r>
              <a:rPr lang="en-US" sz="2000" dirty="0" smtClean="0">
                <a:solidFill>
                  <a:srgbClr val="000000"/>
                </a:solidFill>
              </a:rPr>
              <a:t>1/18°</a:t>
            </a:r>
          </a:p>
        </p:txBody>
      </p:sp>
      <p:grpSp>
        <p:nvGrpSpPr>
          <p:cNvPr id="19" name="Grouper 18"/>
          <p:cNvGrpSpPr/>
          <p:nvPr/>
        </p:nvGrpSpPr>
        <p:grpSpPr>
          <a:xfrm>
            <a:off x="4880992" y="2050162"/>
            <a:ext cx="4752529" cy="4431050"/>
            <a:chOff x="4880992" y="2050162"/>
            <a:chExt cx="4752529" cy="4431050"/>
          </a:xfrm>
        </p:grpSpPr>
        <p:sp>
          <p:nvSpPr>
            <p:cNvPr id="8" name="Ellipse 7"/>
            <p:cNvSpPr/>
            <p:nvPr/>
          </p:nvSpPr>
          <p:spPr>
            <a:xfrm rot="20482548">
              <a:off x="6978270" y="2050162"/>
              <a:ext cx="1199308" cy="2550250"/>
            </a:xfrm>
            <a:prstGeom prst="ellipse">
              <a:avLst/>
            </a:prstGeom>
            <a:no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solidFill>
                  <a:srgbClr val="000000"/>
                </a:solidFill>
              </a:endParaRPr>
            </a:p>
          </p:txBody>
        </p:sp>
        <p:sp>
          <p:nvSpPr>
            <p:cNvPr id="11" name="Rectangle 10"/>
            <p:cNvSpPr/>
            <p:nvPr/>
          </p:nvSpPr>
          <p:spPr>
            <a:xfrm>
              <a:off x="4880992" y="5373216"/>
              <a:ext cx="4752529" cy="1107996"/>
            </a:xfrm>
            <a:prstGeom prst="rect">
              <a:avLst/>
            </a:prstGeom>
          </p:spPr>
          <p:txBody>
            <a:bodyPr wrap="square">
              <a:spAutoFit/>
            </a:bodyPr>
            <a:lstStyle/>
            <a:p>
              <a:r>
                <a:rPr lang="en-US" sz="2200" dirty="0" smtClean="0"/>
                <a:t>Observed low solar heat values over Lima region are well simulated only in the high-resolution atmospheric grid</a:t>
              </a:r>
            </a:p>
          </p:txBody>
        </p:sp>
        <p:cxnSp>
          <p:nvCxnSpPr>
            <p:cNvPr id="17" name="Connecteur droit avec flèche 16"/>
            <p:cNvCxnSpPr/>
            <p:nvPr/>
          </p:nvCxnSpPr>
          <p:spPr>
            <a:xfrm flipV="1">
              <a:off x="6609184" y="4005064"/>
              <a:ext cx="576064" cy="136815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DBEEF4"/>
          </a:solidFill>
        </p:spPr>
        <p:txBody>
          <a:bodyPr/>
          <a:lstStyle/>
          <a:p>
            <a:r>
              <a:rPr lang="fr-FR" dirty="0" smtClean="0">
                <a:cs typeface="Tahoma" pitchFamily="34" charset="0"/>
              </a:rPr>
              <a:t> Conclusions &amp; Perspectives</a:t>
            </a:r>
            <a:endParaRPr lang="en-US" dirty="0"/>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28</a:t>
            </a:fld>
            <a:endParaRPr lang="fr-FR"/>
          </a:p>
        </p:txBody>
      </p:sp>
      <p:sp>
        <p:nvSpPr>
          <p:cNvPr id="4" name="ZoneTexte 3"/>
          <p:cNvSpPr txBox="1"/>
          <p:nvPr/>
        </p:nvSpPr>
        <p:spPr>
          <a:xfrm>
            <a:off x="272480" y="620688"/>
            <a:ext cx="9433048" cy="5816977"/>
          </a:xfrm>
          <a:prstGeom prst="rect">
            <a:avLst/>
          </a:prstGeom>
          <a:noFill/>
        </p:spPr>
        <p:txBody>
          <a:bodyPr wrap="square" rtlCol="0">
            <a:spAutoFit/>
          </a:bodyPr>
          <a:lstStyle/>
          <a:p>
            <a:r>
              <a:rPr lang="en-US" sz="2400" dirty="0" smtClean="0"/>
              <a:t>OASIS3-MCT interface is implemented in ROMS-AGRIF V3.1 and is fully compatible with AGRIF online nesting (1-way and 2-way)</a:t>
            </a:r>
          </a:p>
          <a:p>
            <a:endParaRPr lang="en-US" sz="2400" dirty="0" smtClean="0"/>
          </a:p>
          <a:p>
            <a:r>
              <a:rPr lang="en-US" sz="2400" dirty="0" smtClean="0"/>
              <a:t>Set up a hierarchy of ROW coupled experiment of increasing complexity to evaluate the respective role of oceanic and atmospheric resolution on the Peruvian upwelling structure : </a:t>
            </a:r>
          </a:p>
          <a:p>
            <a:endParaRPr lang="en-US" sz="2400" dirty="0" smtClean="0"/>
          </a:p>
          <a:p>
            <a:pPr marL="800100" lvl="1" indent="-342900">
              <a:buFont typeface="Wingdings" charset="2"/>
              <a:buChar char="ü"/>
            </a:pPr>
            <a:r>
              <a:rPr lang="en-US" sz="2400" b="1" dirty="0" smtClean="0"/>
              <a:t>forced oceanic and atmospheric simulation</a:t>
            </a:r>
          </a:p>
          <a:p>
            <a:pPr marL="800100" lvl="1" indent="-342900">
              <a:buFont typeface="Wingdings" charset="2"/>
              <a:buChar char="ü"/>
            </a:pPr>
            <a:r>
              <a:rPr lang="en-US" sz="2400" b="1" dirty="0" smtClean="0"/>
              <a:t>semi-coupled ocean -&gt; atm.</a:t>
            </a:r>
          </a:p>
          <a:p>
            <a:pPr marL="800100" lvl="1" indent="-342900">
              <a:buFont typeface="Wingdings" charset="2"/>
              <a:buChar char="ü"/>
            </a:pPr>
            <a:r>
              <a:rPr lang="en-US" sz="2400" b="1" dirty="0" smtClean="0"/>
              <a:t>semi-coupled atm. -&gt; ocean </a:t>
            </a:r>
          </a:p>
          <a:p>
            <a:pPr marL="800100" lvl="1" indent="-342900">
              <a:buFont typeface="Wingdings" charset="2"/>
              <a:buChar char="ü"/>
            </a:pPr>
            <a:r>
              <a:rPr lang="en-US" sz="2400" b="1" dirty="0"/>
              <a:t>f</a:t>
            </a:r>
            <a:r>
              <a:rPr lang="en-US" sz="2400" b="1" dirty="0" smtClean="0"/>
              <a:t>ully coupled</a:t>
            </a:r>
          </a:p>
          <a:p>
            <a:endParaRPr lang="en-US" sz="2400" dirty="0" smtClean="0"/>
          </a:p>
          <a:p>
            <a:r>
              <a:rPr lang="en-US" sz="2400" dirty="0"/>
              <a:t>Now, </a:t>
            </a:r>
            <a:r>
              <a:rPr lang="en-US" sz="2400" dirty="0" smtClean="0"/>
              <a:t>long </a:t>
            </a:r>
            <a:r>
              <a:rPr lang="en-US" sz="2400" dirty="0"/>
              <a:t>simulations along Peruvian coast are still running …  </a:t>
            </a:r>
            <a:r>
              <a:rPr lang="en-US" sz="2400" dirty="0" smtClean="0"/>
              <a:t>So, more  results next year ;-)  </a:t>
            </a:r>
          </a:p>
          <a:p>
            <a:r>
              <a:rPr lang="en-US" sz="2400" dirty="0"/>
              <a:t>	</a:t>
            </a:r>
            <a:r>
              <a:rPr lang="en-US" sz="2400" dirty="0" smtClean="0"/>
              <a:t>				</a:t>
            </a:r>
            <a:r>
              <a:rPr lang="en-US" sz="3600" dirty="0" smtClean="0"/>
              <a:t>			Thanks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29</a:t>
            </a:fld>
            <a:endParaRPr lang="fr-FR"/>
          </a:p>
        </p:txBody>
      </p:sp>
    </p:spTree>
    <p:extLst>
      <p:ext uri="{BB962C8B-B14F-4D97-AF65-F5344CB8AC3E}">
        <p14:creationId xmlns:p14="http://schemas.microsoft.com/office/powerpoint/2010/main" val="33240925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OMSAGRIF_Website.png"/>
          <p:cNvPicPr>
            <a:picLocks noChangeAspect="1"/>
          </p:cNvPicPr>
          <p:nvPr/>
        </p:nvPicPr>
        <p:blipFill>
          <a:blip r:embed="rId2" cstate="print"/>
          <a:srcRect l="23831" t="14865" r="23831" b="2315"/>
          <a:stretch>
            <a:fillRect/>
          </a:stretch>
        </p:blipFill>
        <p:spPr>
          <a:xfrm>
            <a:off x="4167182" y="857232"/>
            <a:ext cx="5670392" cy="5608080"/>
          </a:xfrm>
          <a:prstGeom prst="rect">
            <a:avLst/>
          </a:prstGeom>
        </p:spPr>
      </p:pic>
      <p:sp>
        <p:nvSpPr>
          <p:cNvPr id="5" name="Rectangle 4"/>
          <p:cNvSpPr/>
          <p:nvPr/>
        </p:nvSpPr>
        <p:spPr>
          <a:xfrm>
            <a:off x="166654" y="714356"/>
            <a:ext cx="3786214" cy="5641544"/>
          </a:xfrm>
          <a:prstGeom prst="rect">
            <a:avLst/>
          </a:prstGeom>
        </p:spPr>
        <p:txBody>
          <a:bodyPr wrap="square">
            <a:spAutoFit/>
          </a:bodyPr>
          <a:lstStyle/>
          <a:p>
            <a:pPr algn="just">
              <a:lnSpc>
                <a:spcPct val="80000"/>
              </a:lnSpc>
              <a:spcBef>
                <a:spcPct val="0"/>
              </a:spcBef>
            </a:pPr>
            <a:r>
              <a:rPr lang="en-US" b="1" dirty="0" smtClean="0">
                <a:latin typeface="Calibri (Corps)"/>
                <a:cs typeface="Calibri (Corps)"/>
              </a:rPr>
              <a:t>ROMS_AGRIF</a:t>
            </a:r>
            <a:r>
              <a:rPr lang="en-US" dirty="0" smtClean="0">
                <a:latin typeface="Calibri (Corps)"/>
                <a:cs typeface="Calibri (Corps)"/>
              </a:rPr>
              <a:t> is a branch of ROMS developed in France by </a:t>
            </a:r>
            <a:r>
              <a:rPr lang="en-US" b="1" dirty="0" smtClean="0">
                <a:latin typeface="Calibri (Corps)"/>
                <a:cs typeface="Calibri (Corps)"/>
              </a:rPr>
              <a:t>IRD</a:t>
            </a:r>
            <a:r>
              <a:rPr lang="en-US" dirty="0" smtClean="0">
                <a:latin typeface="Calibri (Corps)"/>
                <a:cs typeface="Calibri (Corps)"/>
              </a:rPr>
              <a:t> and </a:t>
            </a:r>
            <a:r>
              <a:rPr lang="en-US" b="1" dirty="0" smtClean="0">
                <a:latin typeface="Calibri (Corps)"/>
                <a:cs typeface="Calibri (Corps)"/>
              </a:rPr>
              <a:t>INRIA and based at LEGOS, Toulouse.</a:t>
            </a:r>
          </a:p>
          <a:p>
            <a:pPr algn="just">
              <a:lnSpc>
                <a:spcPct val="80000"/>
              </a:lnSpc>
              <a:spcBef>
                <a:spcPct val="0"/>
              </a:spcBef>
            </a:pPr>
            <a:endParaRPr lang="en-US" b="1" dirty="0" smtClean="0">
              <a:latin typeface="Calibri (Corps)"/>
              <a:cs typeface="Calibri (Corps)"/>
            </a:endParaRPr>
          </a:p>
          <a:p>
            <a:pPr algn="just">
              <a:lnSpc>
                <a:spcPct val="80000"/>
              </a:lnSpc>
              <a:spcBef>
                <a:spcPct val="0"/>
              </a:spcBef>
            </a:pPr>
            <a:endParaRPr lang="en-US" b="1" dirty="0" smtClean="0">
              <a:latin typeface="Calibri (Corps)"/>
              <a:cs typeface="Calibri (Corps)"/>
            </a:endParaRPr>
          </a:p>
          <a:p>
            <a:pPr algn="just">
              <a:lnSpc>
                <a:spcPct val="80000"/>
              </a:lnSpc>
              <a:spcBef>
                <a:spcPct val="0"/>
              </a:spcBef>
            </a:pPr>
            <a:r>
              <a:rPr lang="en-US" dirty="0" smtClean="0">
                <a:latin typeface="Calibri (Corps)"/>
                <a:cs typeface="Calibri (Corps)"/>
              </a:rPr>
              <a:t>Its main particularity is the AGRIF online nesting capability  (</a:t>
            </a:r>
            <a:r>
              <a:rPr lang="en-US" dirty="0" err="1" smtClean="0">
                <a:latin typeface="Calibri (Corps)"/>
                <a:cs typeface="Calibri (Corps)"/>
              </a:rPr>
              <a:t>Penven</a:t>
            </a:r>
            <a:r>
              <a:rPr lang="en-US" dirty="0" smtClean="0">
                <a:latin typeface="Calibri (Corps)"/>
                <a:cs typeface="Calibri (Corps)"/>
              </a:rPr>
              <a:t> et al, 2006, Debreu et al, 2012) : </a:t>
            </a:r>
          </a:p>
          <a:p>
            <a:pPr algn="just">
              <a:lnSpc>
                <a:spcPct val="80000"/>
              </a:lnSpc>
              <a:spcBef>
                <a:spcPct val="0"/>
              </a:spcBef>
            </a:pPr>
            <a:endParaRPr lang="en-US" dirty="0" smtClean="0">
              <a:latin typeface="Calibri (Corps)"/>
              <a:cs typeface="Calibri (Corps)"/>
              <a:hlinkClick r:id="rId3"/>
            </a:endParaRPr>
          </a:p>
          <a:p>
            <a:pPr algn="just">
              <a:lnSpc>
                <a:spcPct val="80000"/>
              </a:lnSpc>
              <a:spcBef>
                <a:spcPct val="0"/>
              </a:spcBef>
            </a:pPr>
            <a:r>
              <a:rPr lang="en-US" dirty="0" smtClean="0">
                <a:latin typeface="Calibri (Corps)"/>
                <a:cs typeface="Calibri (Corps)"/>
                <a:hlinkClick r:id="rId3"/>
              </a:rPr>
              <a:t>http://www.romsagrif.org</a:t>
            </a:r>
            <a:endParaRPr lang="en-US" dirty="0" smtClean="0">
              <a:latin typeface="Calibri (Corps)"/>
              <a:cs typeface="Calibri (Corps)"/>
            </a:endParaRPr>
          </a:p>
          <a:p>
            <a:pPr algn="just">
              <a:lnSpc>
                <a:spcPct val="80000"/>
              </a:lnSpc>
              <a:spcBef>
                <a:spcPct val="0"/>
              </a:spcBef>
            </a:pPr>
            <a:r>
              <a:rPr lang="en-US" dirty="0" smtClean="0">
                <a:latin typeface="Calibri (Corps)"/>
                <a:cs typeface="Calibri (Corps)"/>
              </a:rPr>
              <a:t> </a:t>
            </a:r>
          </a:p>
          <a:p>
            <a:pPr algn="just">
              <a:lnSpc>
                <a:spcPct val="80000"/>
              </a:lnSpc>
              <a:spcBef>
                <a:spcPct val="0"/>
              </a:spcBef>
            </a:pPr>
            <a:endParaRPr lang="en-US" dirty="0" smtClean="0">
              <a:latin typeface="Calibri (Corps)"/>
              <a:cs typeface="Calibri (Corps)"/>
            </a:endParaRPr>
          </a:p>
          <a:p>
            <a:pPr algn="just">
              <a:lnSpc>
                <a:spcPct val="80000"/>
              </a:lnSpc>
              <a:spcBef>
                <a:spcPct val="0"/>
              </a:spcBef>
            </a:pPr>
            <a:r>
              <a:rPr lang="en-US" dirty="0" smtClean="0">
                <a:latin typeface="Calibri (Corps)"/>
                <a:cs typeface="Calibri (Corps)"/>
              </a:rPr>
              <a:t>This French branch of ROMS is developed to respond to the objectives of IRD in terms of support to developing countries.  </a:t>
            </a:r>
          </a:p>
          <a:p>
            <a:pPr algn="just">
              <a:lnSpc>
                <a:spcPct val="80000"/>
              </a:lnSpc>
              <a:spcBef>
                <a:spcPct val="0"/>
              </a:spcBef>
            </a:pPr>
            <a:endParaRPr lang="en-US" dirty="0" smtClean="0">
              <a:latin typeface="Calibri (Corps)"/>
              <a:cs typeface="Calibri (Corps)"/>
            </a:endParaRPr>
          </a:p>
          <a:p>
            <a:pPr algn="just">
              <a:lnSpc>
                <a:spcPct val="80000"/>
              </a:lnSpc>
              <a:spcBef>
                <a:spcPct val="0"/>
              </a:spcBef>
            </a:pPr>
            <a:endParaRPr lang="en-US" dirty="0" smtClean="0">
              <a:latin typeface="Calibri (Corps)"/>
              <a:cs typeface="Calibri (Corps)"/>
            </a:endParaRPr>
          </a:p>
          <a:p>
            <a:pPr algn="just">
              <a:lnSpc>
                <a:spcPct val="80000"/>
              </a:lnSpc>
              <a:spcBef>
                <a:spcPct val="0"/>
              </a:spcBef>
            </a:pPr>
            <a:r>
              <a:rPr lang="en-US" dirty="0" smtClean="0">
                <a:latin typeface="Calibri (Corps)"/>
                <a:cs typeface="Calibri (Corps)"/>
              </a:rPr>
              <a:t>In this community experiment, the model code is developed in parallel with a powerful pre- and post- processing set of tools: </a:t>
            </a:r>
            <a:r>
              <a:rPr lang="en-US" b="1" dirty="0" smtClean="0">
                <a:latin typeface="Calibri (Corps)"/>
                <a:cs typeface="Calibri (Corps)"/>
              </a:rPr>
              <a:t>the ROMSTOOLS </a:t>
            </a:r>
            <a:r>
              <a:rPr lang="en-US" b="1" dirty="0" err="1" smtClean="0">
                <a:latin typeface="Calibri (Corps)"/>
                <a:cs typeface="Calibri (Corps)"/>
              </a:rPr>
              <a:t>matlab</a:t>
            </a:r>
            <a:r>
              <a:rPr lang="en-US" b="1" dirty="0" smtClean="0">
                <a:latin typeface="Calibri (Corps)"/>
                <a:cs typeface="Calibri (Corps)"/>
              </a:rPr>
              <a:t> toolbox</a:t>
            </a:r>
            <a:r>
              <a:rPr lang="en-US" dirty="0" smtClean="0">
                <a:latin typeface="Calibri (Corps)"/>
                <a:cs typeface="Calibri (Corps)"/>
              </a:rPr>
              <a:t> </a:t>
            </a:r>
            <a:r>
              <a:rPr lang="en-US" i="1" dirty="0" smtClean="0">
                <a:latin typeface="Calibri (Corps)"/>
                <a:cs typeface="Calibri (Corps)"/>
              </a:rPr>
              <a:t>(</a:t>
            </a:r>
            <a:r>
              <a:rPr lang="en-US" i="1" dirty="0" err="1" smtClean="0">
                <a:latin typeface="Calibri (Corps)"/>
                <a:cs typeface="Calibri (Corps)"/>
              </a:rPr>
              <a:t>Penven</a:t>
            </a:r>
            <a:r>
              <a:rPr lang="en-US" i="1" dirty="0" smtClean="0">
                <a:latin typeface="Calibri (Corps)"/>
                <a:cs typeface="Calibri (Corps)"/>
              </a:rPr>
              <a:t> et al, 2008).  </a:t>
            </a:r>
            <a:endParaRPr lang="en-US" i="1" dirty="0">
              <a:latin typeface="Calibri (Corps)"/>
              <a:cs typeface="Calibri (Corps)"/>
            </a:endParaRPr>
          </a:p>
        </p:txBody>
      </p:sp>
      <p:sp>
        <p:nvSpPr>
          <p:cNvPr id="9" name="Titre 8"/>
          <p:cNvSpPr>
            <a:spLocks noGrp="1"/>
          </p:cNvSpPr>
          <p:nvPr>
            <p:ph type="title"/>
          </p:nvPr>
        </p:nvSpPr>
        <p:spPr>
          <a:solidFill>
            <a:srgbClr val="FDEADA"/>
          </a:solidFill>
        </p:spPr>
        <p:txBody>
          <a:bodyPr>
            <a:noAutofit/>
          </a:bodyPr>
          <a:lstStyle/>
          <a:p>
            <a:r>
              <a:rPr lang="en-US" dirty="0" smtClean="0">
                <a:sym typeface="Wingdings" pitchFamily="2" charset="2"/>
              </a:rPr>
              <a:t>ROMS_AGRIF</a:t>
            </a:r>
            <a:endParaRPr lang="en-US" dirty="0"/>
          </a:p>
        </p:txBody>
      </p:sp>
      <p:sp>
        <p:nvSpPr>
          <p:cNvPr id="11" name="Espace réservé du numéro de diapositive 10"/>
          <p:cNvSpPr>
            <a:spLocks noGrp="1"/>
          </p:cNvSpPr>
          <p:nvPr>
            <p:ph type="sldNum" sz="quarter" idx="11"/>
          </p:nvPr>
        </p:nvSpPr>
        <p:spPr/>
        <p:txBody>
          <a:bodyPr/>
          <a:lstStyle/>
          <a:p>
            <a:fld id="{E7741CE1-EEBC-46AB-A67C-D0EDBD57B52E}" type="slidenum">
              <a:rPr lang="fr-FR" smtClean="0"/>
              <a:pPr/>
              <a:t>3</a:t>
            </a:fld>
            <a:endParaRPr lang="fr-F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560512" y="404664"/>
            <a:ext cx="8509679" cy="6453336"/>
          </a:xfrm>
          <a:prstGeom prst="rect">
            <a:avLst/>
          </a:prstGeom>
          <a:noFill/>
          <a:ln w="9525">
            <a:noFill/>
            <a:miter lim="800000"/>
            <a:headEnd/>
            <a:tailEnd/>
          </a:ln>
          <a:effectLst/>
        </p:spPr>
      </p:pic>
      <p:sp>
        <p:nvSpPr>
          <p:cNvPr id="8" name="Titre 7"/>
          <p:cNvSpPr>
            <a:spLocks noGrp="1"/>
          </p:cNvSpPr>
          <p:nvPr>
            <p:ph type="title"/>
          </p:nvPr>
        </p:nvSpPr>
        <p:spPr/>
        <p:txBody>
          <a:bodyPr/>
          <a:lstStyle/>
          <a:p>
            <a:r>
              <a:rPr lang="en-US" dirty="0" smtClean="0">
                <a:sym typeface="Wingdings" pitchFamily="2" charset="2"/>
              </a:rPr>
              <a:t>ROMS_AGRIF</a:t>
            </a:r>
            <a:endParaRPr lang="en-US" dirty="0"/>
          </a:p>
        </p:txBody>
      </p:sp>
      <p:sp>
        <p:nvSpPr>
          <p:cNvPr id="11" name="Espace réservé du numéro de diapositive 10"/>
          <p:cNvSpPr>
            <a:spLocks noGrp="1"/>
          </p:cNvSpPr>
          <p:nvPr>
            <p:ph type="sldNum" sz="quarter" idx="11"/>
          </p:nvPr>
        </p:nvSpPr>
        <p:spPr/>
        <p:txBody>
          <a:bodyPr/>
          <a:lstStyle/>
          <a:p>
            <a:fld id="{E7741CE1-EEBC-46AB-A67C-D0EDBD57B52E}" type="slidenum">
              <a:rPr lang="fr-FR" smtClean="0"/>
              <a:pPr/>
              <a:t>30</a:t>
            </a:fld>
            <a:endParaRPr lang="fr-F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31</a:t>
            </a:fld>
            <a:endParaRPr lang="fr-FR"/>
          </a:p>
        </p:txBody>
      </p:sp>
      <p:pic>
        <p:nvPicPr>
          <p:cNvPr id="4" name="Image 3"/>
          <p:cNvPicPr>
            <a:picLocks noChangeAspect="1"/>
          </p:cNvPicPr>
          <p:nvPr/>
        </p:nvPicPr>
        <p:blipFill rotWithShape="1">
          <a:blip r:embed="rId2"/>
          <a:srcRect b="26687"/>
          <a:stretch/>
        </p:blipFill>
        <p:spPr>
          <a:xfrm>
            <a:off x="2648744" y="1556792"/>
            <a:ext cx="5279860" cy="3183169"/>
          </a:xfrm>
          <a:prstGeom prst="rect">
            <a:avLst/>
          </a:prstGeom>
        </p:spPr>
      </p:pic>
      <p:sp>
        <p:nvSpPr>
          <p:cNvPr id="5" name="Rectangle 4"/>
          <p:cNvSpPr/>
          <p:nvPr/>
        </p:nvSpPr>
        <p:spPr>
          <a:xfrm>
            <a:off x="2792760" y="4797152"/>
            <a:ext cx="2620516" cy="369332"/>
          </a:xfrm>
          <a:prstGeom prst="rect">
            <a:avLst/>
          </a:prstGeom>
        </p:spPr>
        <p:txBody>
          <a:bodyPr wrap="square">
            <a:spAutoFit/>
          </a:bodyPr>
          <a:lstStyle/>
          <a:p>
            <a:pPr marL="0" lvl="2"/>
            <a:r>
              <a:rPr lang="en-US" i="1" dirty="0">
                <a:cs typeface="Tahoma" pitchFamily="34" charset="0"/>
              </a:rPr>
              <a:t>From </a:t>
            </a:r>
            <a:r>
              <a:rPr lang="en-US" i="1" dirty="0" err="1">
                <a:cs typeface="Tahoma" pitchFamily="34" charset="0"/>
              </a:rPr>
              <a:t>Chelton</a:t>
            </a:r>
            <a:r>
              <a:rPr lang="en-US" i="1" dirty="0">
                <a:cs typeface="Tahoma" pitchFamily="34" charset="0"/>
              </a:rPr>
              <a:t> et al, </a:t>
            </a:r>
            <a:r>
              <a:rPr lang="en-US" i="1" dirty="0" smtClean="0">
                <a:cs typeface="Tahoma" pitchFamily="34" charset="0"/>
              </a:rPr>
              <a:t>2010</a:t>
            </a:r>
            <a:endParaRPr lang="en-US" i="1" dirty="0">
              <a:cs typeface="Tahoma" pitchFamily="34" charset="0"/>
            </a:endParaRPr>
          </a:p>
        </p:txBody>
      </p:sp>
    </p:spTree>
    <p:extLst>
      <p:ext uri="{BB962C8B-B14F-4D97-AF65-F5344CB8AC3E}">
        <p14:creationId xmlns:p14="http://schemas.microsoft.com/office/powerpoint/2010/main" val="22591884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32</a:t>
            </a:fld>
            <a:endParaRPr lang="fr-FR"/>
          </a:p>
        </p:txBody>
      </p:sp>
      <p:sp>
        <p:nvSpPr>
          <p:cNvPr id="4" name="ZoneTexte 3"/>
          <p:cNvSpPr txBox="1"/>
          <p:nvPr/>
        </p:nvSpPr>
        <p:spPr>
          <a:xfrm>
            <a:off x="3296816" y="1268760"/>
            <a:ext cx="5976664" cy="2554545"/>
          </a:xfrm>
          <a:prstGeom prst="rect">
            <a:avLst/>
          </a:prstGeom>
          <a:noFill/>
        </p:spPr>
        <p:txBody>
          <a:bodyPr wrap="square" rtlCol="0">
            <a:spAutoFit/>
          </a:bodyPr>
          <a:lstStyle/>
          <a:p>
            <a:pPr algn="just"/>
            <a:r>
              <a:rPr lang="en-US" sz="2000" dirty="0"/>
              <a:t>C</a:t>
            </a:r>
            <a:r>
              <a:rPr lang="en-US" sz="2000" dirty="0" smtClean="0"/>
              <a:t>ross</a:t>
            </a:r>
            <a:r>
              <a:rPr lang="en-US" sz="2000" dirty="0"/>
              <a:t>-shore profiles from a two-dimensional model of an eastern boundary current upwelling regime run with full-physics coupling (black lines) and </a:t>
            </a:r>
          </a:p>
          <a:p>
            <a:pPr algn="just"/>
            <a:r>
              <a:rPr lang="en-US" sz="2000" dirty="0"/>
              <a:t>in an uncoupled </a:t>
            </a:r>
            <a:r>
              <a:rPr lang="en-US" sz="2000" dirty="0" smtClean="0"/>
              <a:t>configuration </a:t>
            </a:r>
            <a:r>
              <a:rPr lang="en-US" sz="2000" dirty="0"/>
              <a:t>(blue lines</a:t>
            </a:r>
            <a:r>
              <a:rPr lang="en-US" sz="2000" dirty="0" smtClean="0"/>
              <a:t>). </a:t>
            </a:r>
          </a:p>
          <a:p>
            <a:pPr marL="457200" indent="-457200" algn="just">
              <a:buAutoNum type="alphaLcParenBoth"/>
            </a:pPr>
            <a:r>
              <a:rPr lang="en-US" sz="2000" dirty="0" smtClean="0"/>
              <a:t>SST</a:t>
            </a:r>
            <a:r>
              <a:rPr lang="en-US" sz="2000" dirty="0"/>
              <a:t>, (b) alongshore wind stress (negative for upwelling- favorable </a:t>
            </a:r>
            <a:r>
              <a:rPr lang="en-US" sz="2000" dirty="0" err="1"/>
              <a:t>equatorward</a:t>
            </a:r>
            <a:r>
              <a:rPr lang="en-US" sz="2000" dirty="0"/>
              <a:t> winds), and (c) wind stress curl. </a:t>
            </a:r>
            <a:endParaRPr lang="en-US" sz="2000" dirty="0" smtClean="0"/>
          </a:p>
          <a:p>
            <a:pPr marL="457200" indent="-457200" algn="just">
              <a:buAutoNum type="alphaLcParenBoth"/>
            </a:pPr>
            <a:endParaRPr lang="en-US" sz="2000" dirty="0"/>
          </a:p>
        </p:txBody>
      </p:sp>
    </p:spTree>
    <p:extLst>
      <p:ext uri="{BB962C8B-B14F-4D97-AF65-F5344CB8AC3E}">
        <p14:creationId xmlns:p14="http://schemas.microsoft.com/office/powerpoint/2010/main" val="217843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ctr" rtl="0">
              <a:spcBef>
                <a:spcPct val="0"/>
              </a:spcBef>
            </a:pPr>
            <a:r>
              <a:rPr lang="en-US" sz="2400" b="1" dirty="0"/>
              <a:t>Exchanged fields between ROMS and </a:t>
            </a:r>
            <a:r>
              <a:rPr lang="en-US" sz="2400" b="1" dirty="0" smtClean="0"/>
              <a:t>WRF</a:t>
            </a:r>
            <a:endParaRPr lang="en-US" sz="2400" dirty="0"/>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33</a:t>
            </a:fld>
            <a:endParaRPr lang="fr-FR"/>
          </a:p>
        </p:txBody>
      </p:sp>
      <p:graphicFrame>
        <p:nvGraphicFramePr>
          <p:cNvPr id="4" name="Tableau 3"/>
          <p:cNvGraphicFramePr>
            <a:graphicFrameLocks noGrp="1"/>
          </p:cNvGraphicFramePr>
          <p:nvPr/>
        </p:nvGraphicFramePr>
        <p:xfrm>
          <a:off x="166654" y="500040"/>
          <a:ext cx="9572692" cy="6215108"/>
        </p:xfrm>
        <a:graphic>
          <a:graphicData uri="http://schemas.openxmlformats.org/drawingml/2006/table">
            <a:tbl>
              <a:tblPr/>
              <a:tblGrid>
                <a:gridCol w="3472265"/>
                <a:gridCol w="4820359"/>
                <a:gridCol w="1280068"/>
              </a:tblGrid>
              <a:tr h="205238">
                <a:tc gridSpan="3">
                  <a:txBody>
                    <a:bodyPr/>
                    <a:lstStyle/>
                    <a:p>
                      <a:pPr>
                        <a:lnSpc>
                          <a:spcPct val="115000"/>
                        </a:lnSpc>
                        <a:spcAft>
                          <a:spcPts val="0"/>
                        </a:spcAft>
                      </a:pPr>
                      <a:r>
                        <a:rPr lang="en-US" sz="1000" b="1" dirty="0">
                          <a:latin typeface="Times New Roman"/>
                          <a:ea typeface="Times New Roman"/>
                          <a:cs typeface="Times New Roman"/>
                        </a:rPr>
                        <a:t>WRF variables used for the coupling</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205238">
                <a:tc>
                  <a:txBody>
                    <a:bodyPr/>
                    <a:lstStyle/>
                    <a:p>
                      <a:pPr>
                        <a:lnSpc>
                          <a:spcPct val="115000"/>
                        </a:lnSpc>
                        <a:spcAft>
                          <a:spcPts val="0"/>
                        </a:spcAft>
                      </a:pPr>
                      <a:r>
                        <a:rPr lang="en-US" sz="1000">
                          <a:latin typeface="Times New Roman"/>
                          <a:ea typeface="Times New Roman"/>
                          <a:cs typeface="Times New Roman"/>
                        </a:rPr>
                        <a:t>Name</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US" sz="1000" dirty="0">
                          <a:latin typeface="Times New Roman"/>
                          <a:ea typeface="Times New Roman"/>
                          <a:cs typeface="Times New Roman"/>
                        </a:rPr>
                        <a:t>Description   / status (</a:t>
                      </a:r>
                      <a:r>
                        <a:rPr lang="en-US" sz="1000" i="1" dirty="0" smtClean="0">
                          <a:latin typeface="Times New Roman"/>
                          <a:ea typeface="Times New Roman"/>
                          <a:cs typeface="Times New Roman"/>
                        </a:rPr>
                        <a:t>SNT or  </a:t>
                      </a:r>
                      <a:r>
                        <a:rPr lang="en-US" sz="1000" i="1" dirty="0">
                          <a:latin typeface="Times New Roman"/>
                          <a:ea typeface="Times New Roman"/>
                          <a:cs typeface="Times New Roman"/>
                        </a:rPr>
                        <a:t>RCV or NONE</a:t>
                      </a:r>
                      <a:r>
                        <a:rPr lang="en-US" sz="1000" dirty="0">
                          <a:latin typeface="Times New Roman"/>
                          <a:ea typeface="Times New Roman"/>
                          <a:cs typeface="Times New Roman"/>
                        </a:rPr>
                        <a:t>)</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US" sz="1000">
                          <a:latin typeface="Times New Roman"/>
                          <a:ea typeface="Times New Roman"/>
                          <a:cs typeface="Times New Roman"/>
                        </a:rPr>
                        <a:t>Unity</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05238">
                <a:tc>
                  <a:txBody>
                    <a:bodyPr/>
                    <a:lstStyle/>
                    <a:p>
                      <a:pPr>
                        <a:lnSpc>
                          <a:spcPct val="115000"/>
                        </a:lnSpc>
                        <a:spcAft>
                          <a:spcPts val="0"/>
                        </a:spcAft>
                      </a:pPr>
                      <a:r>
                        <a:rPr lang="en-US" sz="1000" i="1" dirty="0">
                          <a:latin typeface="Times New Roman"/>
                          <a:ea typeface="Times New Roman"/>
                          <a:cs typeface="Times New Roman"/>
                        </a:rPr>
                        <a:t>DT</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Time step</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s</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238">
                <a:tc>
                  <a:txBody>
                    <a:bodyPr/>
                    <a:lstStyle/>
                    <a:p>
                      <a:pPr>
                        <a:lnSpc>
                          <a:spcPct val="115000"/>
                        </a:lnSpc>
                        <a:spcAft>
                          <a:spcPts val="0"/>
                        </a:spcAft>
                      </a:pPr>
                      <a:r>
                        <a:rPr lang="en-US" sz="1000" i="1">
                          <a:latin typeface="Times New Roman"/>
                          <a:ea typeface="Times New Roman"/>
                          <a:cs typeface="Times New Roman"/>
                        </a:rPr>
                        <a:t>QFX</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Upward moisture flux at surface / NONE</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kg.m</a:t>
                      </a:r>
                      <a:r>
                        <a:rPr lang="en-US" sz="1000" baseline="30000">
                          <a:latin typeface="Times New Roman"/>
                          <a:ea typeface="Times New Roman"/>
                          <a:cs typeface="Times New Roman"/>
                        </a:rPr>
                        <a:t>-s</a:t>
                      </a:r>
                      <a:r>
                        <a:rPr lang="en-US" sz="1000">
                          <a:latin typeface="Times New Roman"/>
                          <a:ea typeface="Times New Roman"/>
                          <a:cs typeface="Times New Roman"/>
                        </a:rPr>
                        <a:t>s</a:t>
                      </a:r>
                      <a:r>
                        <a:rPr lang="en-US" sz="1000" baseline="30000">
                          <a:latin typeface="Times New Roman"/>
                          <a:ea typeface="Times New Roman"/>
                          <a:cs typeface="Times New Roman"/>
                        </a:rPr>
                        <a:t>-1</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238">
                <a:tc>
                  <a:txBody>
                    <a:bodyPr/>
                    <a:lstStyle/>
                    <a:p>
                      <a:pPr>
                        <a:lnSpc>
                          <a:spcPct val="115000"/>
                        </a:lnSpc>
                        <a:spcAft>
                          <a:spcPts val="0"/>
                        </a:spcAft>
                      </a:pPr>
                      <a:r>
                        <a:rPr lang="en-US" sz="1000" i="1" dirty="0">
                          <a:latin typeface="Times New Roman"/>
                          <a:ea typeface="Times New Roman"/>
                          <a:cs typeface="Times New Roman"/>
                        </a:rPr>
                        <a:t>RAINCV</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Time-step cumulus precipitation  / NONE</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mm</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162">
                <a:tc>
                  <a:txBody>
                    <a:bodyPr/>
                    <a:lstStyle/>
                    <a:p>
                      <a:pPr>
                        <a:lnSpc>
                          <a:spcPct val="115000"/>
                        </a:lnSpc>
                        <a:spcAft>
                          <a:spcPts val="0"/>
                        </a:spcAft>
                      </a:pPr>
                      <a:r>
                        <a:rPr lang="en-US" sz="1000" i="1" dirty="0">
                          <a:latin typeface="Times New Roman"/>
                          <a:ea typeface="Times New Roman"/>
                          <a:cs typeface="Times New Roman"/>
                        </a:rPr>
                        <a:t>RAINNCV</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Time-step non-convective precipitation /NONE</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mm</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162">
                <a:tc>
                  <a:txBody>
                    <a:bodyPr/>
                    <a:lstStyle/>
                    <a:p>
                      <a:pPr>
                        <a:lnSpc>
                          <a:spcPct val="115000"/>
                        </a:lnSpc>
                        <a:spcAft>
                          <a:spcPts val="0"/>
                        </a:spcAft>
                      </a:pPr>
                      <a:r>
                        <a:rPr lang="fr-FR" sz="1000" b="1" dirty="0">
                          <a:latin typeface="Times New Roman"/>
                          <a:ea typeface="Times New Roman"/>
                          <a:cs typeface="Times New Roman"/>
                        </a:rPr>
                        <a:t>EMP=QFX-(RAINCV+RAINNCV)/ DT</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a:latin typeface="Times New Roman"/>
                          <a:ea typeface="Times New Roman"/>
                          <a:cs typeface="Times New Roman"/>
                        </a:rPr>
                        <a:t>Computed E-P flux </a:t>
                      </a:r>
                      <a:r>
                        <a:rPr lang="en-US" sz="1000" baseline="0" dirty="0" smtClean="0">
                          <a:latin typeface="Times New Roman"/>
                          <a:ea typeface="Times New Roman"/>
                          <a:cs typeface="Times New Roman"/>
                        </a:rPr>
                        <a:t>  / </a:t>
                      </a:r>
                      <a:r>
                        <a:rPr lang="en-US" sz="1000" b="1" dirty="0" smtClean="0">
                          <a:latin typeface="Times New Roman"/>
                          <a:ea typeface="Times New Roman"/>
                          <a:cs typeface="Times New Roman"/>
                        </a:rPr>
                        <a:t>SND</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a:latin typeface="Times New Roman"/>
                          <a:ea typeface="Times New Roman"/>
                          <a:cs typeface="Times New Roman"/>
                        </a:rPr>
                        <a:t>W/m</a:t>
                      </a:r>
                      <a:r>
                        <a:rPr lang="en-US" sz="1000" baseline="30000">
                          <a:latin typeface="Times New Roman"/>
                          <a:ea typeface="Times New Roman"/>
                          <a:cs typeface="Times New Roman"/>
                        </a:rPr>
                        <a:t>-2</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05238">
                <a:tc>
                  <a:txBody>
                    <a:bodyPr/>
                    <a:lstStyle/>
                    <a:p>
                      <a:pPr>
                        <a:lnSpc>
                          <a:spcPct val="115000"/>
                        </a:lnSpc>
                        <a:spcAft>
                          <a:spcPts val="0"/>
                        </a:spcAft>
                      </a:pPr>
                      <a:r>
                        <a:rPr lang="en-US" sz="1000" b="1">
                          <a:latin typeface="Times New Roman"/>
                          <a:ea typeface="Times New Roman"/>
                          <a:cs typeface="Times New Roman"/>
                        </a:rPr>
                        <a:t>GSW</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a:latin typeface="Times New Roman"/>
                          <a:ea typeface="Times New Roman"/>
                          <a:cs typeface="Times New Roman"/>
                        </a:rPr>
                        <a:t>Net short wave flux at ground surface / </a:t>
                      </a:r>
                      <a:r>
                        <a:rPr lang="en-US" sz="1000" b="1">
                          <a:latin typeface="Times New Roman"/>
                          <a:ea typeface="Times New Roman"/>
                          <a:cs typeface="Times New Roman"/>
                        </a:rPr>
                        <a:t>SND </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a:latin typeface="Times New Roman"/>
                          <a:ea typeface="Times New Roman"/>
                          <a:cs typeface="Times New Roman"/>
                        </a:rPr>
                        <a:t>W/m²</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30162">
                <a:tc>
                  <a:txBody>
                    <a:bodyPr/>
                    <a:lstStyle/>
                    <a:p>
                      <a:pPr>
                        <a:lnSpc>
                          <a:spcPct val="115000"/>
                        </a:lnSpc>
                        <a:spcAft>
                          <a:spcPts val="0"/>
                        </a:spcAft>
                      </a:pPr>
                      <a:r>
                        <a:rPr lang="en-US" sz="1000" i="1" dirty="0">
                          <a:latin typeface="Times New Roman"/>
                          <a:ea typeface="Times New Roman"/>
                          <a:cs typeface="Times New Roman"/>
                        </a:rPr>
                        <a:t>GLW</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Downward long wave flux at ground surface (W/m^2)</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W/m²</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238">
                <a:tc>
                  <a:txBody>
                    <a:bodyPr/>
                    <a:lstStyle/>
                    <a:p>
                      <a:pPr>
                        <a:lnSpc>
                          <a:spcPct val="115000"/>
                        </a:lnSpc>
                        <a:spcAft>
                          <a:spcPts val="0"/>
                        </a:spcAft>
                      </a:pPr>
                      <a:r>
                        <a:rPr lang="en-US" sz="1000" i="1">
                          <a:latin typeface="Times New Roman"/>
                          <a:ea typeface="Times New Roman"/>
                          <a:cs typeface="Times New Roman"/>
                        </a:rPr>
                        <a:t>STBOLT</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Stefan-Boltzmann constant </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W.m</a:t>
                      </a:r>
                      <a:r>
                        <a:rPr lang="en-US" sz="1000" baseline="30000">
                          <a:latin typeface="Times New Roman"/>
                          <a:ea typeface="Times New Roman"/>
                          <a:cs typeface="Times New Roman"/>
                        </a:rPr>
                        <a:t>-2</a:t>
                      </a:r>
                      <a:r>
                        <a:rPr lang="en-US" sz="1000">
                          <a:latin typeface="Times New Roman"/>
                          <a:ea typeface="Times New Roman"/>
                          <a:cs typeface="Times New Roman"/>
                        </a:rPr>
                        <a:t>K</a:t>
                      </a:r>
                      <a:r>
                        <a:rPr lang="en-US" sz="1000" baseline="30000">
                          <a:latin typeface="Times New Roman"/>
                          <a:ea typeface="Times New Roman"/>
                          <a:cs typeface="Times New Roman"/>
                        </a:rPr>
                        <a:t>-4</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238">
                <a:tc>
                  <a:txBody>
                    <a:bodyPr/>
                    <a:lstStyle/>
                    <a:p>
                      <a:pPr>
                        <a:lnSpc>
                          <a:spcPct val="115000"/>
                        </a:lnSpc>
                        <a:spcAft>
                          <a:spcPts val="0"/>
                        </a:spcAft>
                      </a:pPr>
                      <a:r>
                        <a:rPr lang="en-US" sz="1000" i="1">
                          <a:latin typeface="Times New Roman"/>
                          <a:ea typeface="Times New Roman"/>
                          <a:cs typeface="Times New Roman"/>
                        </a:rPr>
                        <a:t>EMISS</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Surface emissivity (between 0 and 1)</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238">
                <a:tc>
                  <a:txBody>
                    <a:bodyPr/>
                    <a:lstStyle/>
                    <a:p>
                      <a:pPr>
                        <a:lnSpc>
                          <a:spcPct val="115000"/>
                        </a:lnSpc>
                        <a:spcAft>
                          <a:spcPts val="0"/>
                        </a:spcAft>
                      </a:pPr>
                      <a:r>
                        <a:rPr lang="en-US" sz="1000" b="1">
                          <a:latin typeface="Times New Roman"/>
                          <a:ea typeface="Times New Roman"/>
                          <a:cs typeface="Times New Roman"/>
                        </a:rPr>
                        <a:t>SST</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15000"/>
                        </a:lnSpc>
                        <a:spcAft>
                          <a:spcPts val="0"/>
                        </a:spcAft>
                      </a:pPr>
                      <a:r>
                        <a:rPr lang="en-US" sz="1000">
                          <a:latin typeface="Times New Roman"/>
                          <a:ea typeface="Times New Roman"/>
                          <a:cs typeface="Times New Roman"/>
                        </a:rPr>
                        <a:t>Sea-surface temperature /</a:t>
                      </a:r>
                      <a:r>
                        <a:rPr lang="en-US" sz="1000" b="1">
                          <a:latin typeface="Times New Roman"/>
                          <a:ea typeface="Times New Roman"/>
                          <a:cs typeface="Times New Roman"/>
                        </a:rPr>
                        <a:t>RCV</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15000"/>
                        </a:lnSpc>
                        <a:spcAft>
                          <a:spcPts val="0"/>
                        </a:spcAft>
                      </a:pPr>
                      <a:r>
                        <a:rPr lang="en-US" sz="1000">
                          <a:latin typeface="Times New Roman"/>
                          <a:ea typeface="Times New Roman"/>
                          <a:cs typeface="Times New Roman"/>
                        </a:rPr>
                        <a:t>°K</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205238">
                <a:tc>
                  <a:txBody>
                    <a:bodyPr/>
                    <a:lstStyle/>
                    <a:p>
                      <a:pPr>
                        <a:lnSpc>
                          <a:spcPct val="115000"/>
                        </a:lnSpc>
                        <a:spcAft>
                          <a:spcPts val="0"/>
                        </a:spcAft>
                      </a:pPr>
                      <a:r>
                        <a:rPr lang="en-US" sz="1000" i="1">
                          <a:latin typeface="Times New Roman"/>
                          <a:ea typeface="Times New Roman"/>
                          <a:cs typeface="Times New Roman"/>
                        </a:rPr>
                        <a:t>LH</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Net upward latent heat flux at surface </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W.m</a:t>
                      </a:r>
                      <a:r>
                        <a:rPr lang="en-US" sz="1000" baseline="30000">
                          <a:latin typeface="Times New Roman"/>
                          <a:ea typeface="Times New Roman"/>
                          <a:cs typeface="Times New Roman"/>
                        </a:rPr>
                        <a:t>-2</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238">
                <a:tc>
                  <a:txBody>
                    <a:bodyPr/>
                    <a:lstStyle/>
                    <a:p>
                      <a:pPr>
                        <a:lnSpc>
                          <a:spcPct val="115000"/>
                        </a:lnSpc>
                        <a:spcAft>
                          <a:spcPts val="0"/>
                        </a:spcAft>
                      </a:pPr>
                      <a:r>
                        <a:rPr lang="en-US" sz="1000" i="1">
                          <a:latin typeface="Times New Roman"/>
                          <a:ea typeface="Times New Roman"/>
                          <a:cs typeface="Times New Roman"/>
                        </a:rPr>
                        <a:t>HFX</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Net upward heat flux at the surface </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imes New Roman"/>
                          <a:ea typeface="Times New Roman"/>
                          <a:cs typeface="Times New Roman"/>
                        </a:rPr>
                        <a:t>W.m</a:t>
                      </a:r>
                      <a:r>
                        <a:rPr lang="en-US" sz="1000" baseline="30000">
                          <a:latin typeface="Times New Roman"/>
                          <a:ea typeface="Times New Roman"/>
                          <a:cs typeface="Times New Roman"/>
                        </a:rPr>
                        <a:t>-2</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242">
                <a:tc>
                  <a:txBody>
                    <a:bodyPr/>
                    <a:lstStyle/>
                    <a:p>
                      <a:pPr>
                        <a:lnSpc>
                          <a:spcPct val="115000"/>
                        </a:lnSpc>
                        <a:spcAft>
                          <a:spcPts val="0"/>
                        </a:spcAft>
                      </a:pPr>
                      <a:r>
                        <a:rPr lang="en-US" sz="1000" b="1" dirty="0">
                          <a:latin typeface="Times New Roman"/>
                          <a:ea typeface="Times New Roman"/>
                          <a:cs typeface="Times New Roman"/>
                        </a:rPr>
                        <a:t>SNLS=GLW-(STBOLT*EMISS*SST**4-LH-HFX</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a:latin typeface="Times New Roman"/>
                          <a:ea typeface="Times New Roman"/>
                          <a:cs typeface="Times New Roman"/>
                        </a:rPr>
                        <a:t>Surface net </a:t>
                      </a:r>
                      <a:r>
                        <a:rPr lang="en-US" sz="1000" dirty="0" err="1">
                          <a:latin typeface="Times New Roman"/>
                          <a:ea typeface="Times New Roman"/>
                          <a:cs typeface="Times New Roman"/>
                        </a:rPr>
                        <a:t>longwave</a:t>
                      </a:r>
                      <a:r>
                        <a:rPr lang="en-US" sz="1000" dirty="0">
                          <a:latin typeface="Times New Roman"/>
                          <a:ea typeface="Times New Roman"/>
                          <a:cs typeface="Times New Roman"/>
                        </a:rPr>
                        <a:t> flux/ </a:t>
                      </a:r>
                      <a:r>
                        <a:rPr lang="en-US" sz="1000" b="1" dirty="0">
                          <a:latin typeface="Times New Roman"/>
                          <a:ea typeface="Times New Roman"/>
                          <a:cs typeface="Times New Roman"/>
                        </a:rPr>
                        <a:t>SND</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a:latin typeface="Times New Roman"/>
                          <a:ea typeface="Times New Roman"/>
                          <a:cs typeface="Times New Roman"/>
                        </a:rPr>
                        <a:t>W.m</a:t>
                      </a:r>
                      <a:r>
                        <a:rPr lang="en-US" sz="1000" baseline="30000">
                          <a:latin typeface="Times New Roman"/>
                          <a:ea typeface="Times New Roman"/>
                          <a:cs typeface="Times New Roman"/>
                        </a:rPr>
                        <a:t>-2</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05238">
                <a:tc>
                  <a:txBody>
                    <a:bodyPr/>
                    <a:lstStyle/>
                    <a:p>
                      <a:pPr>
                        <a:lnSpc>
                          <a:spcPct val="115000"/>
                        </a:lnSpc>
                        <a:spcAft>
                          <a:spcPts val="0"/>
                        </a:spcAft>
                      </a:pPr>
                      <a:r>
                        <a:rPr lang="en-US" sz="1000" b="1">
                          <a:latin typeface="Times New Roman"/>
                          <a:ea typeface="Times New Roman"/>
                          <a:cs typeface="Times New Roman"/>
                        </a:rPr>
                        <a:t>TAUX</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a:latin typeface="Times New Roman"/>
                          <a:ea typeface="Times New Roman"/>
                          <a:cs typeface="Times New Roman"/>
                        </a:rPr>
                        <a:t>/</a:t>
                      </a:r>
                      <a:r>
                        <a:rPr lang="en-US" sz="1000" b="1">
                          <a:latin typeface="Times New Roman"/>
                          <a:ea typeface="Times New Roman"/>
                          <a:cs typeface="Times New Roman"/>
                        </a:rPr>
                        <a:t>SND</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a:highlight>
                            <a:srgbClr val="FFFF00"/>
                          </a:highlight>
                          <a:latin typeface="Times New Roman"/>
                          <a:ea typeface="Times New Roman"/>
                          <a:cs typeface="Times New Roman"/>
                        </a:rPr>
                        <a:t>N/m</a:t>
                      </a:r>
                      <a:r>
                        <a:rPr lang="en-US" sz="1000" baseline="30000">
                          <a:highlight>
                            <a:srgbClr val="FFFF00"/>
                          </a:highlight>
                          <a:latin typeface="Times New Roman"/>
                          <a:ea typeface="Times New Roman"/>
                          <a:cs typeface="Times New Roman"/>
                        </a:rPr>
                        <a:t>2</a:t>
                      </a:r>
                      <a:r>
                        <a:rPr lang="en-US" sz="1000">
                          <a:highlight>
                            <a:srgbClr val="FFFF00"/>
                          </a:highlight>
                          <a:latin typeface="Times New Roman"/>
                          <a:ea typeface="Times New Roman"/>
                          <a:cs typeface="Times New Roman"/>
                        </a:rPr>
                        <a:t> </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05238">
                <a:tc>
                  <a:txBody>
                    <a:bodyPr/>
                    <a:lstStyle/>
                    <a:p>
                      <a:pPr>
                        <a:lnSpc>
                          <a:spcPct val="115000"/>
                        </a:lnSpc>
                        <a:spcAft>
                          <a:spcPts val="0"/>
                        </a:spcAft>
                      </a:pPr>
                      <a:r>
                        <a:rPr lang="en-US" sz="1000" b="1">
                          <a:latin typeface="Times New Roman"/>
                          <a:ea typeface="Times New Roman"/>
                          <a:cs typeface="Times New Roman"/>
                        </a:rPr>
                        <a:t>TAUY</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a:latin typeface="Times New Roman"/>
                          <a:ea typeface="Times New Roman"/>
                          <a:cs typeface="Times New Roman"/>
                        </a:rPr>
                        <a:t>/</a:t>
                      </a:r>
                      <a:r>
                        <a:rPr lang="en-US" sz="1000" b="1" dirty="0">
                          <a:latin typeface="Times New Roman"/>
                          <a:ea typeface="Times New Roman"/>
                          <a:cs typeface="Times New Roman"/>
                        </a:rPr>
                        <a:t>SND</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a:highlight>
                            <a:srgbClr val="FFFF00"/>
                          </a:highlight>
                          <a:latin typeface="Times New Roman"/>
                          <a:ea typeface="Times New Roman"/>
                          <a:cs typeface="Times New Roman"/>
                        </a:rPr>
                        <a:t>N/m</a:t>
                      </a:r>
                      <a:r>
                        <a:rPr lang="en-US" sz="1000" baseline="30000" dirty="0">
                          <a:highlight>
                            <a:srgbClr val="FFFF00"/>
                          </a:highlight>
                          <a:latin typeface="Times New Roman"/>
                          <a:ea typeface="Times New Roman"/>
                          <a:cs typeface="Times New Roman"/>
                        </a:rPr>
                        <a:t>2</a:t>
                      </a:r>
                      <a:r>
                        <a:rPr lang="en-US" sz="1000" dirty="0">
                          <a:highlight>
                            <a:srgbClr val="FFFF00"/>
                          </a:highlight>
                          <a:latin typeface="Times New Roman"/>
                          <a:ea typeface="Times New Roman"/>
                          <a:cs typeface="Times New Roman"/>
                        </a:rPr>
                        <a:t> </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05238">
                <a:tc gridSpan="3">
                  <a:txBody>
                    <a:bodyPr/>
                    <a:lstStyle/>
                    <a:p>
                      <a:pPr>
                        <a:lnSpc>
                          <a:spcPct val="115000"/>
                        </a:lnSpc>
                        <a:spcAft>
                          <a:spcPts val="0"/>
                        </a:spcAft>
                      </a:pPr>
                      <a:r>
                        <a:rPr lang="en-US" sz="1000" b="1">
                          <a:latin typeface="Times New Roman"/>
                          <a:ea typeface="Times New Roman"/>
                          <a:cs typeface="Times New Roman"/>
                        </a:rPr>
                        <a:t>ROMS variables used for the coupling</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r>
              <a:tr h="330162">
                <a:tc>
                  <a:txBody>
                    <a:bodyPr/>
                    <a:lstStyle/>
                    <a:p>
                      <a:pPr>
                        <a:lnSpc>
                          <a:spcPct val="115000"/>
                        </a:lnSpc>
                        <a:spcAft>
                          <a:spcPts val="0"/>
                        </a:spcAft>
                      </a:pPr>
                      <a:r>
                        <a:rPr lang="en-US" sz="1000" b="1">
                          <a:latin typeface="Times New Roman"/>
                          <a:ea typeface="Times New Roman"/>
                          <a:cs typeface="Times New Roman"/>
                        </a:rPr>
                        <a:t>SUSTR</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a:latin typeface="Times New Roman"/>
                          <a:ea typeface="Times New Roman"/>
                          <a:cs typeface="Times New Roman"/>
                        </a:rPr>
                        <a:t>XI-component of wind stress at U-point / </a:t>
                      </a:r>
                      <a:r>
                        <a:rPr lang="en-US" sz="1000" b="1" dirty="0">
                          <a:latin typeface="Times New Roman"/>
                          <a:ea typeface="Times New Roman"/>
                          <a:cs typeface="Times New Roman"/>
                        </a:rPr>
                        <a:t>RCV</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a:latin typeface="Times New Roman"/>
                          <a:ea typeface="Times New Roman"/>
                          <a:cs typeface="Times New Roman"/>
                        </a:rPr>
                        <a:t>m</a:t>
                      </a:r>
                      <a:r>
                        <a:rPr lang="en-US" sz="1000" baseline="30000">
                          <a:latin typeface="Times New Roman"/>
                          <a:ea typeface="Times New Roman"/>
                          <a:cs typeface="Times New Roman"/>
                        </a:rPr>
                        <a:t>2</a:t>
                      </a:r>
                      <a:r>
                        <a:rPr lang="en-US" sz="1000">
                          <a:latin typeface="Times New Roman"/>
                          <a:ea typeface="Times New Roman"/>
                          <a:cs typeface="Times New Roman"/>
                        </a:rPr>
                        <a:t>s</a:t>
                      </a:r>
                      <a:r>
                        <a:rPr lang="en-US" sz="1000" baseline="30000">
                          <a:latin typeface="Times New Roman"/>
                          <a:ea typeface="Times New Roman"/>
                          <a:cs typeface="Times New Roman"/>
                        </a:rPr>
                        <a:t>-2</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30162">
                <a:tc>
                  <a:txBody>
                    <a:bodyPr/>
                    <a:lstStyle/>
                    <a:p>
                      <a:pPr>
                        <a:lnSpc>
                          <a:spcPct val="115000"/>
                        </a:lnSpc>
                        <a:spcAft>
                          <a:spcPts val="0"/>
                        </a:spcAft>
                      </a:pPr>
                      <a:r>
                        <a:rPr lang="en-US" sz="1000" b="1" dirty="0">
                          <a:latin typeface="Times New Roman"/>
                          <a:ea typeface="Times New Roman"/>
                          <a:cs typeface="Times New Roman"/>
                        </a:rPr>
                        <a:t>SVSTR</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a:latin typeface="Times New Roman"/>
                          <a:ea typeface="Times New Roman"/>
                          <a:cs typeface="Times New Roman"/>
                        </a:rPr>
                        <a:t>ETA-component of wind stress at V-point / </a:t>
                      </a:r>
                      <a:r>
                        <a:rPr lang="en-US" sz="1000" b="1" dirty="0">
                          <a:latin typeface="Times New Roman"/>
                          <a:ea typeface="Times New Roman"/>
                          <a:cs typeface="Times New Roman"/>
                        </a:rPr>
                        <a:t>RCV</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a:latin typeface="Times New Roman"/>
                          <a:ea typeface="Times New Roman"/>
                          <a:cs typeface="Times New Roman"/>
                        </a:rPr>
                        <a:t>m</a:t>
                      </a:r>
                      <a:r>
                        <a:rPr lang="en-US" sz="1000" baseline="30000">
                          <a:latin typeface="Times New Roman"/>
                          <a:ea typeface="Times New Roman"/>
                          <a:cs typeface="Times New Roman"/>
                        </a:rPr>
                        <a:t>2</a:t>
                      </a:r>
                      <a:r>
                        <a:rPr lang="en-US" sz="1000">
                          <a:latin typeface="Times New Roman"/>
                          <a:ea typeface="Times New Roman"/>
                          <a:cs typeface="Times New Roman"/>
                        </a:rPr>
                        <a:t>s</a:t>
                      </a:r>
                      <a:r>
                        <a:rPr lang="en-US" sz="1000" baseline="30000">
                          <a:latin typeface="Times New Roman"/>
                          <a:ea typeface="Times New Roman"/>
                          <a:cs typeface="Times New Roman"/>
                        </a:rPr>
                        <a:t>-2</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05238">
                <a:tc>
                  <a:txBody>
                    <a:bodyPr/>
                    <a:lstStyle/>
                    <a:p>
                      <a:pPr>
                        <a:lnSpc>
                          <a:spcPct val="115000"/>
                        </a:lnSpc>
                        <a:spcAft>
                          <a:spcPts val="0"/>
                        </a:spcAft>
                      </a:pPr>
                      <a:r>
                        <a:rPr lang="en-US" sz="1000" b="1">
                          <a:latin typeface="Times New Roman"/>
                          <a:ea typeface="Times New Roman"/>
                          <a:cs typeface="Times New Roman"/>
                        </a:rPr>
                        <a:t>TEMP</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15000"/>
                        </a:lnSpc>
                        <a:spcAft>
                          <a:spcPts val="0"/>
                        </a:spcAft>
                      </a:pPr>
                      <a:r>
                        <a:rPr lang="en-US" sz="1000" dirty="0">
                          <a:latin typeface="Times New Roman"/>
                          <a:ea typeface="Times New Roman"/>
                          <a:cs typeface="Times New Roman"/>
                        </a:rPr>
                        <a:t>Temperature at rho-point / </a:t>
                      </a:r>
                      <a:r>
                        <a:rPr lang="en-US" sz="1000" b="1" dirty="0">
                          <a:latin typeface="Times New Roman"/>
                          <a:ea typeface="Times New Roman"/>
                          <a:cs typeface="Times New Roman"/>
                        </a:rPr>
                        <a:t>SND</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15000"/>
                        </a:lnSpc>
                        <a:spcAft>
                          <a:spcPts val="0"/>
                        </a:spcAft>
                      </a:pPr>
                      <a:r>
                        <a:rPr lang="en-US" sz="1000">
                          <a:latin typeface="Times New Roman"/>
                          <a:ea typeface="Times New Roman"/>
                          <a:cs typeface="Times New Roman"/>
                        </a:rPr>
                        <a:t>°C</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330162">
                <a:tc>
                  <a:txBody>
                    <a:bodyPr/>
                    <a:lstStyle/>
                    <a:p>
                      <a:pPr>
                        <a:lnSpc>
                          <a:spcPct val="115000"/>
                        </a:lnSpc>
                        <a:spcAft>
                          <a:spcPts val="0"/>
                        </a:spcAft>
                      </a:pPr>
                      <a:r>
                        <a:rPr lang="en-US" sz="1000" b="1">
                          <a:latin typeface="Times New Roman"/>
                          <a:ea typeface="Times New Roman"/>
                          <a:cs typeface="Times New Roman"/>
                        </a:rPr>
                        <a:t>SRFLX</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a:latin typeface="Times New Roman"/>
                          <a:ea typeface="Times New Roman"/>
                          <a:cs typeface="Times New Roman"/>
                        </a:rPr>
                        <a:t>Kinematic surface shortwave solar  radiation flux (RHO-point) /</a:t>
                      </a:r>
                      <a:r>
                        <a:rPr lang="en-US" sz="1000" b="1" dirty="0">
                          <a:latin typeface="Times New Roman"/>
                          <a:ea typeface="Times New Roman"/>
                          <a:cs typeface="Times New Roman"/>
                        </a:rPr>
                        <a:t>RCV</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a:latin typeface="Times New Roman"/>
                          <a:ea typeface="Times New Roman"/>
                          <a:cs typeface="Times New Roman"/>
                        </a:rPr>
                        <a:t>°</a:t>
                      </a:r>
                      <a:r>
                        <a:rPr lang="en-US" sz="1000" dirty="0" err="1">
                          <a:latin typeface="Times New Roman"/>
                          <a:ea typeface="Times New Roman"/>
                          <a:cs typeface="Times New Roman"/>
                        </a:rPr>
                        <a:t>C.m</a:t>
                      </a:r>
                      <a:r>
                        <a:rPr lang="en-US" sz="1000" dirty="0">
                          <a:latin typeface="Times New Roman"/>
                          <a:ea typeface="Times New Roman"/>
                          <a:cs typeface="Times New Roman"/>
                        </a:rPr>
                        <a:t>/s</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30162">
                <a:tc>
                  <a:txBody>
                    <a:bodyPr/>
                    <a:lstStyle/>
                    <a:p>
                      <a:pPr>
                        <a:lnSpc>
                          <a:spcPct val="115000"/>
                        </a:lnSpc>
                        <a:spcAft>
                          <a:spcPts val="0"/>
                        </a:spcAft>
                      </a:pPr>
                      <a:r>
                        <a:rPr lang="en-US" sz="1000" b="1">
                          <a:latin typeface="Times New Roman"/>
                          <a:ea typeface="Times New Roman"/>
                          <a:cs typeface="Times New Roman"/>
                        </a:rPr>
                        <a:t>STFLX(:,:,itemp)</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a:latin typeface="Times New Roman"/>
                          <a:ea typeface="Times New Roman"/>
                          <a:cs typeface="Times New Roman"/>
                        </a:rPr>
                        <a:t>Kinematic surface net heat flux (RHO-point) / </a:t>
                      </a:r>
                      <a:r>
                        <a:rPr lang="en-US" sz="1000" b="1">
                          <a:latin typeface="Times New Roman"/>
                          <a:ea typeface="Times New Roman"/>
                          <a:cs typeface="Times New Roman"/>
                        </a:rPr>
                        <a:t>RCV</a:t>
                      </a:r>
                      <a:endParaRPr lang="fr-FR" sz="100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a:latin typeface="Times New Roman"/>
                          <a:ea typeface="Times New Roman"/>
                          <a:cs typeface="Times New Roman"/>
                        </a:rPr>
                        <a:t>°</a:t>
                      </a:r>
                      <a:r>
                        <a:rPr lang="en-US" sz="1000" dirty="0" err="1">
                          <a:latin typeface="Times New Roman"/>
                          <a:ea typeface="Times New Roman"/>
                          <a:cs typeface="Times New Roman"/>
                        </a:rPr>
                        <a:t>C.m</a:t>
                      </a:r>
                      <a:r>
                        <a:rPr lang="en-US" sz="1000" dirty="0">
                          <a:latin typeface="Times New Roman"/>
                          <a:ea typeface="Times New Roman"/>
                          <a:cs typeface="Times New Roman"/>
                        </a:rPr>
                        <a:t> /s</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30162">
                <a:tc>
                  <a:txBody>
                    <a:bodyPr/>
                    <a:lstStyle/>
                    <a:p>
                      <a:pPr>
                        <a:lnSpc>
                          <a:spcPct val="115000"/>
                        </a:lnSpc>
                        <a:spcAft>
                          <a:spcPts val="0"/>
                        </a:spcAft>
                      </a:pPr>
                      <a:r>
                        <a:rPr lang="en-US" sz="1000" b="1" dirty="0">
                          <a:latin typeface="Times New Roman"/>
                          <a:ea typeface="Times New Roman"/>
                          <a:cs typeface="Times New Roman"/>
                        </a:rPr>
                        <a:t>STFLX(:,:,</a:t>
                      </a:r>
                      <a:r>
                        <a:rPr lang="en-US" sz="1000" b="1" dirty="0" err="1">
                          <a:latin typeface="Times New Roman"/>
                          <a:ea typeface="Times New Roman"/>
                          <a:cs typeface="Times New Roman"/>
                        </a:rPr>
                        <a:t>isalt</a:t>
                      </a:r>
                      <a:r>
                        <a:rPr lang="en-US" sz="1000" b="1" dirty="0">
                          <a:latin typeface="Times New Roman"/>
                          <a:ea typeface="Times New Roman"/>
                          <a:cs typeface="Times New Roman"/>
                        </a:rPr>
                        <a:t>)</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a:latin typeface="Times New Roman"/>
                          <a:ea typeface="Times New Roman"/>
                          <a:cs typeface="Times New Roman"/>
                        </a:rPr>
                        <a:t>Kinematic surface net salt flux (RHO-point) / </a:t>
                      </a:r>
                      <a:r>
                        <a:rPr lang="en-US" sz="1000" b="1" dirty="0">
                          <a:latin typeface="Times New Roman"/>
                          <a:ea typeface="Times New Roman"/>
                          <a:cs typeface="Times New Roman"/>
                        </a:rPr>
                        <a:t>RCV</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000" dirty="0" err="1">
                          <a:latin typeface="Times New Roman"/>
                          <a:ea typeface="Times New Roman"/>
                          <a:cs typeface="Times New Roman"/>
                        </a:rPr>
                        <a:t>PSU.m</a:t>
                      </a:r>
                      <a:r>
                        <a:rPr lang="en-US" sz="1000" dirty="0">
                          <a:latin typeface="Times New Roman"/>
                          <a:ea typeface="Times New Roman"/>
                          <a:cs typeface="Times New Roman"/>
                        </a:rPr>
                        <a:t>/s</a:t>
                      </a:r>
                      <a:endParaRPr lang="fr-FR" sz="1000" dirty="0">
                        <a:latin typeface="Times New Roman"/>
                        <a:ea typeface="Times New Roman"/>
                        <a:cs typeface="Times New Roman"/>
                      </a:endParaRPr>
                    </a:p>
                  </a:txBody>
                  <a:tcPr marL="41815" marR="41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1025" name="Rectangle 1"/>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0382079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906000" cy="428628"/>
          </a:xfrm>
          <a:solidFill>
            <a:srgbClr val="FDEADA"/>
          </a:solidFill>
        </p:spPr>
        <p:txBody>
          <a:bodyPr/>
          <a:lstStyle/>
          <a:p>
            <a:r>
              <a:rPr lang="en-US" dirty="0" smtClean="0"/>
              <a:t>ROMS-AGRIF : A large community</a:t>
            </a:r>
            <a:endParaRPr lang="en-US" dirty="0"/>
          </a:p>
        </p:txBody>
      </p:sp>
      <p:sp>
        <p:nvSpPr>
          <p:cNvPr id="3" name="Espace réservé du numéro de diapositive 2"/>
          <p:cNvSpPr>
            <a:spLocks noGrp="1"/>
          </p:cNvSpPr>
          <p:nvPr>
            <p:ph type="sldNum" sz="quarter" idx="11"/>
          </p:nvPr>
        </p:nvSpPr>
        <p:spPr/>
        <p:txBody>
          <a:bodyPr/>
          <a:lstStyle/>
          <a:p>
            <a:fld id="{E7741CE1-EEBC-46AB-A67C-D0EDBD57B52E}" type="slidenum">
              <a:rPr lang="fr-FR" smtClean="0"/>
              <a:pPr/>
              <a:t>4</a:t>
            </a:fld>
            <a:endParaRPr lang="fr-FR"/>
          </a:p>
        </p:txBody>
      </p:sp>
      <p:pic>
        <p:nvPicPr>
          <p:cNvPr id="8" name="Image 7" descr="google_analytics_romsagrif.png"/>
          <p:cNvPicPr/>
          <p:nvPr/>
        </p:nvPicPr>
        <p:blipFill>
          <a:blip r:embed="rId2" cstate="print"/>
          <a:srcRect l="32847" t="23107" r="17275" b="26521"/>
          <a:stretch>
            <a:fillRect/>
          </a:stretch>
        </p:blipFill>
        <p:spPr>
          <a:xfrm>
            <a:off x="56456" y="620688"/>
            <a:ext cx="5400600" cy="4176464"/>
          </a:xfrm>
          <a:prstGeom prst="rect">
            <a:avLst/>
          </a:prstGeom>
          <a:ln>
            <a:solidFill>
              <a:srgbClr val="000000"/>
            </a:solidFill>
          </a:ln>
        </p:spPr>
      </p:pic>
      <p:grpSp>
        <p:nvGrpSpPr>
          <p:cNvPr id="12" name="Grouper 11"/>
          <p:cNvGrpSpPr/>
          <p:nvPr/>
        </p:nvGrpSpPr>
        <p:grpSpPr>
          <a:xfrm>
            <a:off x="5961112" y="4149080"/>
            <a:ext cx="3384376" cy="2448272"/>
            <a:chOff x="632520" y="1457256"/>
            <a:chExt cx="2911658" cy="1939008"/>
          </a:xfrm>
        </p:grpSpPr>
        <p:pic>
          <p:nvPicPr>
            <p:cNvPr id="10" name="Image 9" descr="22.png"/>
            <p:cNvPicPr/>
            <p:nvPr/>
          </p:nvPicPr>
          <p:blipFill>
            <a:blip r:embed="rId3" cstate="print"/>
            <a:srcRect l="67214" t="31144" r="2676" b="7543"/>
            <a:stretch>
              <a:fillRect/>
            </a:stretch>
          </p:blipFill>
          <p:spPr>
            <a:xfrm>
              <a:off x="2065973" y="1457256"/>
              <a:ext cx="1478205" cy="1911480"/>
            </a:xfrm>
            <a:prstGeom prst="rect">
              <a:avLst/>
            </a:prstGeom>
          </p:spPr>
        </p:pic>
        <p:pic>
          <p:nvPicPr>
            <p:cNvPr id="11" name="Image 10" descr="22.png"/>
            <p:cNvPicPr/>
            <p:nvPr/>
          </p:nvPicPr>
          <p:blipFill>
            <a:blip r:embed="rId3" cstate="print"/>
            <a:srcRect l="8820" t="31144" r="64872" b="7543"/>
            <a:stretch>
              <a:fillRect/>
            </a:stretch>
          </p:blipFill>
          <p:spPr>
            <a:xfrm>
              <a:off x="632520" y="1484784"/>
              <a:ext cx="1302646" cy="1911480"/>
            </a:xfrm>
            <a:prstGeom prst="rect">
              <a:avLst/>
            </a:prstGeom>
          </p:spPr>
        </p:pic>
      </p:grpSp>
      <p:sp>
        <p:nvSpPr>
          <p:cNvPr id="13" name="ZoneTexte 12"/>
          <p:cNvSpPr txBox="1"/>
          <p:nvPr/>
        </p:nvSpPr>
        <p:spPr>
          <a:xfrm>
            <a:off x="5529064" y="1859340"/>
            <a:ext cx="4392488" cy="1569660"/>
          </a:xfrm>
          <a:prstGeom prst="rect">
            <a:avLst/>
          </a:prstGeom>
          <a:noFill/>
        </p:spPr>
        <p:txBody>
          <a:bodyPr wrap="square" rtlCol="0">
            <a:spAutoFit/>
          </a:bodyPr>
          <a:lstStyle/>
          <a:p>
            <a:pPr marL="342900" indent="-342900">
              <a:buFont typeface="Arial"/>
              <a:buChar char="•"/>
            </a:pPr>
            <a:r>
              <a:rPr lang="en-US" sz="2400" dirty="0" smtClean="0"/>
              <a:t>About 1000 registered users </a:t>
            </a:r>
          </a:p>
          <a:p>
            <a:pPr marL="342900" indent="-342900">
              <a:buFont typeface="Arial"/>
              <a:buChar char="•"/>
            </a:pPr>
            <a:endParaRPr lang="en-US" sz="2400" dirty="0"/>
          </a:p>
          <a:p>
            <a:pPr marL="342900" indent="-342900">
              <a:buFont typeface="Arial"/>
              <a:buChar char="•"/>
            </a:pPr>
            <a:r>
              <a:rPr lang="en-US" sz="2400" dirty="0" smtClean="0"/>
              <a:t>SVN development forge : ~ 120 beta-testers</a:t>
            </a:r>
          </a:p>
        </p:txBody>
      </p:sp>
    </p:spTree>
    <p:extLst>
      <p:ext uri="{BB962C8B-B14F-4D97-AF65-F5344CB8AC3E}">
        <p14:creationId xmlns:p14="http://schemas.microsoft.com/office/powerpoint/2010/main" val="37867718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8066" y="548680"/>
            <a:ext cx="4134854" cy="6068328"/>
          </a:xfrm>
          <a:prstGeom prst="rect">
            <a:avLst/>
          </a:prstGeom>
          <a:noFill/>
          <a:ln>
            <a:solidFill>
              <a:srgbClr val="000000"/>
            </a:solidFill>
          </a:ln>
        </p:spPr>
        <p:txBody>
          <a:bodyPr wrap="square" rtlCol="0">
            <a:spAutoFit/>
          </a:bodyPr>
          <a:lstStyle/>
          <a:p>
            <a:r>
              <a:rPr lang="en-US" sz="2000" b="1" dirty="0"/>
              <a:t>R</a:t>
            </a:r>
            <a:r>
              <a:rPr lang="en-US" sz="2000" b="1" dirty="0" smtClean="0"/>
              <a:t>elease v3.1, February 2014</a:t>
            </a:r>
          </a:p>
          <a:p>
            <a:r>
              <a:rPr lang="en-US" sz="2000" i="1" dirty="0" smtClean="0"/>
              <a:t>[See poster] </a:t>
            </a:r>
          </a:p>
          <a:p>
            <a:endParaRPr lang="en-US" sz="2000" i="1" dirty="0" smtClean="0"/>
          </a:p>
          <a:p>
            <a:pPr lvl="1">
              <a:lnSpc>
                <a:spcPct val="150000"/>
              </a:lnSpc>
              <a:buFont typeface="Wingdings" pitchFamily="2" charset="2"/>
              <a:buChar char="§"/>
            </a:pPr>
            <a:r>
              <a:rPr lang="en-US" sz="2000" dirty="0" smtClean="0"/>
              <a:t>2-way nesting</a:t>
            </a:r>
          </a:p>
          <a:p>
            <a:pPr lvl="1">
              <a:lnSpc>
                <a:spcPct val="150000"/>
              </a:lnSpc>
              <a:buFont typeface="Wingdings" pitchFamily="2" charset="2"/>
              <a:buChar char="§"/>
            </a:pPr>
            <a:r>
              <a:rPr lang="en-US" sz="2000" dirty="0" smtClean="0"/>
              <a:t>Ocean-Atmosphere coupling</a:t>
            </a:r>
          </a:p>
          <a:p>
            <a:pPr lvl="1">
              <a:lnSpc>
                <a:spcPct val="150000"/>
              </a:lnSpc>
              <a:buFont typeface="Wingdings" pitchFamily="2" charset="2"/>
              <a:buChar char="§"/>
            </a:pPr>
            <a:r>
              <a:rPr lang="en-US" sz="2000" dirty="0" smtClean="0"/>
              <a:t>Wave-currents coupling</a:t>
            </a:r>
          </a:p>
          <a:p>
            <a:pPr lvl="1">
              <a:lnSpc>
                <a:spcPct val="150000"/>
              </a:lnSpc>
              <a:buFont typeface="Wingdings" pitchFamily="2" charset="2"/>
              <a:buChar char="§"/>
            </a:pPr>
            <a:r>
              <a:rPr lang="en-US" sz="2000" dirty="0" smtClean="0"/>
              <a:t>GLS vertical mixing closure scheme</a:t>
            </a:r>
          </a:p>
          <a:p>
            <a:pPr lvl="1">
              <a:lnSpc>
                <a:spcPct val="150000"/>
              </a:lnSpc>
              <a:buFont typeface="Wingdings" pitchFamily="2" charset="2"/>
              <a:buChar char="§"/>
            </a:pPr>
            <a:r>
              <a:rPr lang="en-US" sz="2000" dirty="0" smtClean="0"/>
              <a:t>Biogeochemical model </a:t>
            </a:r>
            <a:r>
              <a:rPr lang="en-US" sz="2000" dirty="0" err="1" smtClean="0"/>
              <a:t>BioEBUS</a:t>
            </a:r>
            <a:endParaRPr lang="en-US" sz="2000" dirty="0" smtClean="0"/>
          </a:p>
          <a:p>
            <a:pPr lvl="1">
              <a:lnSpc>
                <a:spcPct val="150000"/>
              </a:lnSpc>
              <a:buFont typeface="Wingdings" pitchFamily="2" charset="2"/>
              <a:buChar char="§"/>
            </a:pPr>
            <a:r>
              <a:rPr lang="en-US" sz="2000" dirty="0" err="1" smtClean="0"/>
              <a:t>Bilaplacian</a:t>
            </a:r>
            <a:r>
              <a:rPr lang="en-US" sz="2000" dirty="0" smtClean="0"/>
              <a:t> </a:t>
            </a:r>
            <a:r>
              <a:rPr lang="en-US" sz="2000" dirty="0" err="1" smtClean="0"/>
              <a:t>isopycnal</a:t>
            </a:r>
            <a:r>
              <a:rPr lang="en-US" sz="2000" dirty="0" smtClean="0"/>
              <a:t> diffusion (RSUPS3)</a:t>
            </a:r>
          </a:p>
          <a:p>
            <a:pPr lvl="1">
              <a:lnSpc>
                <a:spcPct val="150000"/>
              </a:lnSpc>
              <a:buFont typeface="Wingdings" pitchFamily="2" charset="2"/>
              <a:buChar char="§"/>
            </a:pPr>
            <a:r>
              <a:rPr lang="en-US" sz="2000" dirty="0" smtClean="0"/>
              <a:t>Monotonic Tracer advection scheme (WENO5)</a:t>
            </a:r>
          </a:p>
          <a:p>
            <a:pPr lvl="1">
              <a:lnSpc>
                <a:spcPct val="150000"/>
              </a:lnSpc>
              <a:buFont typeface="Wingdings" pitchFamily="2" charset="2"/>
              <a:buChar char="§"/>
            </a:pPr>
            <a:r>
              <a:rPr lang="en-US" sz="2000" dirty="0" smtClean="0"/>
              <a:t>Runoff forcing </a:t>
            </a:r>
          </a:p>
        </p:txBody>
      </p:sp>
      <p:pic>
        <p:nvPicPr>
          <p:cNvPr id="10" name="Picture 2"/>
          <p:cNvPicPr>
            <a:picLocks noChangeAspect="1" noChangeArrowheads="1"/>
          </p:cNvPicPr>
          <p:nvPr/>
        </p:nvPicPr>
        <p:blipFill>
          <a:blip r:embed="rId2" cstate="print"/>
          <a:srcRect r="1494" b="7126"/>
          <a:stretch>
            <a:fillRect/>
          </a:stretch>
        </p:blipFill>
        <p:spPr bwMode="auto">
          <a:xfrm>
            <a:off x="6105128" y="908720"/>
            <a:ext cx="3600400" cy="3600400"/>
          </a:xfrm>
          <a:prstGeom prst="rect">
            <a:avLst/>
          </a:prstGeom>
          <a:noFill/>
          <a:ln w="6350">
            <a:noFill/>
            <a:miter lim="800000"/>
            <a:headEnd/>
            <a:tailEnd/>
          </a:ln>
          <a:effectLst/>
        </p:spPr>
      </p:pic>
      <p:grpSp>
        <p:nvGrpSpPr>
          <p:cNvPr id="11" name="Groupe 10"/>
          <p:cNvGrpSpPr/>
          <p:nvPr/>
        </p:nvGrpSpPr>
        <p:grpSpPr>
          <a:xfrm>
            <a:off x="5738818" y="4509120"/>
            <a:ext cx="4071966" cy="2357454"/>
            <a:chOff x="5667380" y="3857628"/>
            <a:chExt cx="3700115" cy="1785950"/>
          </a:xfrm>
        </p:grpSpPr>
        <p:pic>
          <p:nvPicPr>
            <p:cNvPr id="8" name="Picture 2"/>
            <p:cNvPicPr>
              <a:picLocks noChangeAspect="1" noChangeArrowheads="1"/>
            </p:cNvPicPr>
            <p:nvPr/>
          </p:nvPicPr>
          <p:blipFill>
            <a:blip r:embed="rId3" cstate="print"/>
            <a:srcRect b="49459"/>
            <a:stretch>
              <a:fillRect/>
            </a:stretch>
          </p:blipFill>
          <p:spPr bwMode="auto">
            <a:xfrm>
              <a:off x="5667380" y="4000504"/>
              <a:ext cx="1842727" cy="1643074"/>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t="50541"/>
            <a:stretch>
              <a:fillRect/>
            </a:stretch>
          </p:blipFill>
          <p:spPr bwMode="auto">
            <a:xfrm>
              <a:off x="7524768" y="3857628"/>
              <a:ext cx="1842727" cy="1607894"/>
            </a:xfrm>
            <a:prstGeom prst="rect">
              <a:avLst/>
            </a:prstGeom>
            <a:noFill/>
            <a:ln w="9525">
              <a:noFill/>
              <a:miter lim="800000"/>
              <a:headEnd/>
              <a:tailEnd/>
            </a:ln>
            <a:effectLst/>
          </p:spPr>
        </p:pic>
      </p:grpSp>
      <p:sp>
        <p:nvSpPr>
          <p:cNvPr id="12" name="Text Box 4"/>
          <p:cNvSpPr txBox="1">
            <a:spLocks noChangeArrowheads="1"/>
          </p:cNvSpPr>
          <p:nvPr/>
        </p:nvSpPr>
        <p:spPr bwMode="auto">
          <a:xfrm>
            <a:off x="0" y="0"/>
            <a:ext cx="9906000" cy="396875"/>
          </a:xfrm>
          <a:prstGeom prst="rect">
            <a:avLst/>
          </a:prstGeom>
          <a:solidFill>
            <a:srgbClr val="EAEAEA"/>
          </a:solidFill>
          <a:ln w="9525" algn="ctr">
            <a:noFill/>
            <a:miter lim="800000"/>
            <a:headEnd/>
            <a:tailEnd/>
          </a:ln>
          <a:effectLst/>
        </p:spPr>
        <p:txBody>
          <a:bodyPr wrap="square">
            <a:spAutoFit/>
          </a:bodyPr>
          <a:lstStyle/>
          <a:p>
            <a:pPr marL="342900" indent="-342900" algn="ctr">
              <a:buFontTx/>
              <a:buNone/>
            </a:pPr>
            <a:r>
              <a:rPr lang="en-US" sz="2000" b="1" dirty="0" smtClean="0">
                <a:solidFill>
                  <a:srgbClr val="0000FF"/>
                </a:solidFill>
                <a:sym typeface="Wingdings" pitchFamily="2" charset="2"/>
              </a:rPr>
              <a:t>Last functionalities</a:t>
            </a:r>
            <a:endParaRPr lang="en-US" sz="2000" b="1" dirty="0">
              <a:solidFill>
                <a:srgbClr val="0000FF"/>
              </a:solidFill>
              <a:sym typeface="Wingdings" pitchFamily="2" charset="2"/>
            </a:endParaRPr>
          </a:p>
        </p:txBody>
      </p:sp>
      <p:sp>
        <p:nvSpPr>
          <p:cNvPr id="13" name="ZoneTexte 12"/>
          <p:cNvSpPr txBox="1"/>
          <p:nvPr/>
        </p:nvSpPr>
        <p:spPr>
          <a:xfrm>
            <a:off x="6537176" y="548680"/>
            <a:ext cx="2880320" cy="369332"/>
          </a:xfrm>
          <a:prstGeom prst="rect">
            <a:avLst/>
          </a:prstGeom>
          <a:solidFill>
            <a:schemeClr val="accent3">
              <a:lumMod val="20000"/>
              <a:lumOff val="80000"/>
            </a:schemeClr>
          </a:solidFill>
        </p:spPr>
        <p:txBody>
          <a:bodyPr wrap="square" rtlCol="0">
            <a:spAutoFit/>
          </a:bodyPr>
          <a:lstStyle/>
          <a:p>
            <a:r>
              <a:rPr lang="en-US" i="1" dirty="0" smtClean="0"/>
              <a:t>Ocean-atmosphere coupling</a:t>
            </a:r>
            <a:endParaRPr lang="en-US" i="1" dirty="0"/>
          </a:p>
        </p:txBody>
      </p:sp>
      <p:sp>
        <p:nvSpPr>
          <p:cNvPr id="14" name="ZoneTexte 13"/>
          <p:cNvSpPr txBox="1"/>
          <p:nvPr/>
        </p:nvSpPr>
        <p:spPr>
          <a:xfrm>
            <a:off x="4304928" y="4941168"/>
            <a:ext cx="1500198" cy="646331"/>
          </a:xfrm>
          <a:prstGeom prst="rect">
            <a:avLst/>
          </a:prstGeom>
          <a:solidFill>
            <a:schemeClr val="accent3">
              <a:lumMod val="20000"/>
              <a:lumOff val="80000"/>
            </a:schemeClr>
          </a:solidFill>
        </p:spPr>
        <p:txBody>
          <a:bodyPr wrap="square" rtlCol="0">
            <a:spAutoFit/>
          </a:bodyPr>
          <a:lstStyle/>
          <a:p>
            <a:r>
              <a:rPr lang="en-US" i="1" dirty="0" smtClean="0"/>
              <a:t>Wave-current </a:t>
            </a:r>
          </a:p>
          <a:p>
            <a:r>
              <a:rPr lang="en-US" i="1" dirty="0" smtClean="0"/>
              <a:t>interactions</a:t>
            </a:r>
            <a:endParaRPr lang="en-US" i="1" dirty="0"/>
          </a:p>
        </p:txBody>
      </p:sp>
      <p:sp>
        <p:nvSpPr>
          <p:cNvPr id="15" name="Titre 14"/>
          <p:cNvSpPr>
            <a:spLocks noGrp="1"/>
          </p:cNvSpPr>
          <p:nvPr>
            <p:ph type="title"/>
          </p:nvPr>
        </p:nvSpPr>
        <p:spPr>
          <a:solidFill>
            <a:schemeClr val="accent6">
              <a:lumMod val="20000"/>
              <a:lumOff val="80000"/>
            </a:schemeClr>
          </a:solidFill>
        </p:spPr>
        <p:txBody>
          <a:bodyPr/>
          <a:lstStyle/>
          <a:p>
            <a:r>
              <a:rPr lang="en-US" dirty="0" smtClean="0"/>
              <a:t>ROMS_AGRIF last functionalities</a:t>
            </a:r>
            <a:endParaRPr lang="en-US" dirty="0"/>
          </a:p>
        </p:txBody>
      </p:sp>
      <p:sp>
        <p:nvSpPr>
          <p:cNvPr id="17" name="Espace réservé du numéro de diapositive 16"/>
          <p:cNvSpPr>
            <a:spLocks noGrp="1"/>
          </p:cNvSpPr>
          <p:nvPr>
            <p:ph type="sldNum" sz="quarter" idx="11"/>
          </p:nvPr>
        </p:nvSpPr>
        <p:spPr/>
        <p:txBody>
          <a:bodyPr/>
          <a:lstStyle/>
          <a:p>
            <a:fld id="{E7741CE1-EEBC-46AB-A67C-D0EDBD57B52E}" type="slidenum">
              <a:rPr lang="fr-FR" smtClean="0"/>
              <a:pPr/>
              <a:t>5</a:t>
            </a:fld>
            <a:endParaRPr lang="fr-F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16496" y="764704"/>
            <a:ext cx="9217024" cy="4208844"/>
          </a:xfrm>
          <a:prstGeom prst="rect">
            <a:avLst/>
          </a:prstGeom>
          <a:noFill/>
        </p:spPr>
        <p:txBody>
          <a:bodyPr wrap="square" rtlCol="0">
            <a:spAutoFit/>
          </a:bodyPr>
          <a:lstStyle/>
          <a:p>
            <a:pPr>
              <a:lnSpc>
                <a:spcPct val="150000"/>
              </a:lnSpc>
              <a:buFont typeface="Wingdings" pitchFamily="2" charset="2"/>
              <a:buChar char="ü"/>
            </a:pPr>
            <a:r>
              <a:rPr lang="en-US" sz="3000" b="1" i="1" dirty="0" smtClean="0"/>
              <a:t>The various coupling approaches</a:t>
            </a:r>
          </a:p>
          <a:p>
            <a:pPr>
              <a:lnSpc>
                <a:spcPct val="150000"/>
              </a:lnSpc>
              <a:buFont typeface="Wingdings" pitchFamily="2" charset="2"/>
              <a:buChar char="ü"/>
            </a:pPr>
            <a:r>
              <a:rPr lang="en-US" sz="3000" dirty="0" smtClean="0"/>
              <a:t>OASIS3-MCT generic coupler </a:t>
            </a:r>
          </a:p>
          <a:p>
            <a:pPr>
              <a:lnSpc>
                <a:spcPct val="150000"/>
              </a:lnSpc>
              <a:buFont typeface="Wingdings" pitchFamily="2" charset="2"/>
              <a:buChar char="ü"/>
            </a:pPr>
            <a:r>
              <a:rPr lang="en-US" sz="3000" dirty="0" smtClean="0">
                <a:cs typeface="Tahoma" pitchFamily="34" charset="0"/>
              </a:rPr>
              <a:t>The ROW coupled system</a:t>
            </a:r>
          </a:p>
          <a:p>
            <a:pPr>
              <a:lnSpc>
                <a:spcPct val="150000"/>
              </a:lnSpc>
              <a:buFont typeface="Wingdings" pitchFamily="2" charset="2"/>
              <a:buChar char="ü"/>
            </a:pPr>
            <a:r>
              <a:rPr lang="en-US" sz="3000" dirty="0" smtClean="0">
                <a:cs typeface="Tahoma" pitchFamily="34" charset="0"/>
              </a:rPr>
              <a:t> Application </a:t>
            </a:r>
            <a:r>
              <a:rPr lang="en-US" sz="3000" dirty="0">
                <a:cs typeface="Tahoma" pitchFamily="34" charset="0"/>
              </a:rPr>
              <a:t>: A coupled nested simulation over the Peruvian </a:t>
            </a:r>
            <a:r>
              <a:rPr lang="en-US" sz="3000" dirty="0" smtClean="0">
                <a:cs typeface="Tahoma" pitchFamily="34" charset="0"/>
              </a:rPr>
              <a:t>Upwelling</a:t>
            </a:r>
          </a:p>
          <a:p>
            <a:pPr>
              <a:lnSpc>
                <a:spcPct val="150000"/>
              </a:lnSpc>
              <a:buFont typeface="Wingdings" pitchFamily="2" charset="2"/>
              <a:buChar char="ü"/>
            </a:pPr>
            <a:r>
              <a:rPr lang="en-US" sz="3000" dirty="0" smtClean="0">
                <a:cs typeface="Tahoma" pitchFamily="34" charset="0"/>
              </a:rPr>
              <a:t>Conclusions and Perspectives</a:t>
            </a:r>
            <a:endParaRPr lang="en-US" sz="3000" dirty="0">
              <a:cs typeface="Tahoma" pitchFamily="34" charset="0"/>
            </a:endParaRPr>
          </a:p>
        </p:txBody>
      </p:sp>
      <p:sp>
        <p:nvSpPr>
          <p:cNvPr id="8" name="Titre 7"/>
          <p:cNvSpPr>
            <a:spLocks noGrp="1"/>
          </p:cNvSpPr>
          <p:nvPr>
            <p:ph type="title"/>
          </p:nvPr>
        </p:nvSpPr>
        <p:spPr>
          <a:solidFill>
            <a:schemeClr val="bg1">
              <a:lumMod val="85000"/>
            </a:schemeClr>
          </a:solidFill>
        </p:spPr>
        <p:txBody>
          <a:bodyPr/>
          <a:lstStyle/>
          <a:p>
            <a:r>
              <a:rPr lang="en-US" sz="2800" dirty="0" smtClean="0"/>
              <a:t>Outline</a:t>
            </a:r>
            <a:endParaRPr lang="en-US" sz="2800" dirty="0"/>
          </a:p>
        </p:txBody>
      </p:sp>
      <p:sp>
        <p:nvSpPr>
          <p:cNvPr id="6" name="Espace réservé du numéro de diapositive 5"/>
          <p:cNvSpPr>
            <a:spLocks noGrp="1"/>
          </p:cNvSpPr>
          <p:nvPr>
            <p:ph type="sldNum" sz="quarter" idx="11"/>
          </p:nvPr>
        </p:nvSpPr>
        <p:spPr/>
        <p:txBody>
          <a:bodyPr/>
          <a:lstStyle/>
          <a:p>
            <a:fld id="{E7741CE1-EEBC-46AB-A67C-D0EDBD57B52E}" type="slidenum">
              <a:rPr lang="fr-FR" smtClean="0"/>
              <a:pPr/>
              <a:t>6</a:t>
            </a:fld>
            <a:endParaRPr lang="fr-FR"/>
          </a:p>
        </p:txBody>
      </p:sp>
    </p:spTree>
    <p:extLst>
      <p:ext uri="{BB962C8B-B14F-4D97-AF65-F5344CB8AC3E}">
        <p14:creationId xmlns:p14="http://schemas.microsoft.com/office/powerpoint/2010/main" val="18749512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45"/>
          <p:cNvGrpSpPr>
            <a:grpSpLocks/>
          </p:cNvGrpSpPr>
          <p:nvPr/>
        </p:nvGrpSpPr>
        <p:grpSpPr bwMode="auto">
          <a:xfrm>
            <a:off x="421704" y="500042"/>
            <a:ext cx="9246204" cy="2409709"/>
            <a:chOff x="583596" y="520589"/>
            <a:chExt cx="9246204" cy="2409788"/>
          </a:xfrm>
        </p:grpSpPr>
        <p:sp>
          <p:nvSpPr>
            <p:cNvPr id="41" name="Rectangle 48"/>
            <p:cNvSpPr>
              <a:spLocks noChangeArrowheads="1"/>
            </p:cNvSpPr>
            <p:nvPr/>
          </p:nvSpPr>
          <p:spPr bwMode="auto">
            <a:xfrm>
              <a:off x="583596" y="520589"/>
              <a:ext cx="9067800" cy="160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000" b="1" i="1" u="sng" dirty="0" smtClean="0">
                  <a:ea typeface="ＭＳ Ｐゴシック" charset="0"/>
                  <a:cs typeface="Arial" charset="0"/>
                </a:rPr>
                <a:t>1- The Integrated </a:t>
              </a:r>
              <a:r>
                <a:rPr lang="en-US" sz="2000" b="1" i="1" u="sng" dirty="0">
                  <a:ea typeface="ＭＳ Ｐゴシック" charset="0"/>
                  <a:cs typeface="Arial" charset="0"/>
                </a:rPr>
                <a:t>A</a:t>
              </a:r>
              <a:r>
                <a:rPr lang="en-US" sz="2000" b="1" i="1" u="sng" dirty="0" smtClean="0">
                  <a:ea typeface="ＭＳ Ｐゴシック" charset="0"/>
                  <a:cs typeface="Arial" charset="0"/>
                </a:rPr>
                <a:t>pproach</a:t>
              </a:r>
              <a:endParaRPr lang="en-US" sz="2000" b="1" i="1" u="sng" dirty="0">
                <a:ea typeface="ＭＳ Ｐゴシック" charset="0"/>
                <a:cs typeface="Arial" charset="0"/>
              </a:endParaRPr>
            </a:p>
            <a:p>
              <a:pPr marL="457200" indent="-342900">
                <a:spcBef>
                  <a:spcPts val="2160"/>
                </a:spcBef>
                <a:buFont typeface="Wingdings" charset="0"/>
                <a:buChar char="§"/>
                <a:defRPr/>
              </a:pPr>
              <a:r>
                <a:rPr lang="en-US" sz="2000" dirty="0">
                  <a:ea typeface="ＭＳ Ｐゴシック" charset="0"/>
                  <a:cs typeface="Arial" charset="0"/>
                </a:rPr>
                <a:t>Split </a:t>
              </a:r>
              <a:r>
                <a:rPr lang="en-US" sz="2000" dirty="0" smtClean="0">
                  <a:ea typeface="ＭＳ Ｐゴシック" charset="0"/>
                  <a:cs typeface="Arial" charset="0"/>
                </a:rPr>
                <a:t>code </a:t>
              </a:r>
              <a:r>
                <a:rPr lang="en-US" sz="2000" dirty="0">
                  <a:ea typeface="ＭＳ Ｐゴシック" charset="0"/>
                  <a:cs typeface="Arial" charset="0"/>
                </a:rPr>
                <a:t>into elemental units </a:t>
              </a:r>
            </a:p>
            <a:p>
              <a:pPr marL="571500" lvl="1">
                <a:spcBef>
                  <a:spcPts val="0"/>
                </a:spcBef>
                <a:defRPr/>
              </a:pPr>
              <a:r>
                <a:rPr lang="en-US" sz="2000" dirty="0">
                  <a:ea typeface="ＭＳ Ｐゴシック" charset="0"/>
                  <a:cs typeface="Arial" charset="0"/>
                </a:rPr>
                <a:t>at least </a:t>
              </a:r>
              <a:r>
                <a:rPr lang="en-US" sz="2000" dirty="0" err="1">
                  <a:ea typeface="ＭＳ Ｐゴシック" charset="0"/>
                  <a:cs typeface="Arial" charset="0"/>
                </a:rPr>
                <a:t>init</a:t>
              </a:r>
              <a:r>
                <a:rPr lang="en-US" sz="2000" dirty="0">
                  <a:ea typeface="ＭＳ Ｐゴシック" charset="0"/>
                  <a:cs typeface="Arial" charset="0"/>
                </a:rPr>
                <a:t>/run/finalize</a:t>
              </a:r>
            </a:p>
            <a:p>
              <a:pPr marL="457200" indent="-342900">
                <a:buFont typeface="Wingdings" charset="0"/>
                <a:buChar char="§"/>
                <a:defRPr/>
              </a:pPr>
              <a:r>
                <a:rPr lang="en-US" sz="2000" dirty="0">
                  <a:ea typeface="ＭＳ Ｐゴシック" charset="0"/>
                  <a:cs typeface="Arial" charset="0"/>
                </a:rPr>
                <a:t>Write or use coupling units</a:t>
              </a:r>
            </a:p>
          </p:txBody>
        </p:sp>
        <p:sp>
          <p:nvSpPr>
            <p:cNvPr id="42" name="Rectangle 114"/>
            <p:cNvSpPr>
              <a:spLocks noChangeArrowheads="1"/>
            </p:cNvSpPr>
            <p:nvPr/>
          </p:nvSpPr>
          <p:spPr bwMode="auto">
            <a:xfrm>
              <a:off x="3886200" y="929763"/>
              <a:ext cx="5943600" cy="2000614"/>
            </a:xfrm>
            <a:prstGeom prst="rect">
              <a:avLst/>
            </a:prstGeom>
            <a:noFill/>
            <a:ln w="9525">
              <a:noFill/>
              <a:miter lim="800000"/>
              <a:headEnd/>
              <a:tailEnd/>
            </a:ln>
          </p:spPr>
          <p:txBody>
            <a:bodyPr>
              <a:spAutoFit/>
            </a:bodyPr>
            <a:lstStyle/>
            <a:p>
              <a:pPr marL="457200" indent="-457200">
                <a:buFont typeface="Comic Sans MS" pitchFamily="66" charset="0"/>
                <a:buNone/>
              </a:pPr>
              <a:endParaRPr lang="en-US" sz="1600" b="0" dirty="0">
                <a:solidFill>
                  <a:srgbClr val="3333CC"/>
                </a:solidFill>
                <a:cs typeface="Arial" pitchFamily="34" charset="0"/>
              </a:endParaRPr>
            </a:p>
            <a:p>
              <a:pPr marL="688975" lvl="1" indent="-231775">
                <a:buFont typeface="Wingdings" pitchFamily="2" charset="2"/>
                <a:buChar char="§"/>
              </a:pPr>
              <a:r>
                <a:rPr lang="en-US" sz="2000" b="0" dirty="0">
                  <a:cs typeface="Arial" pitchFamily="34" charset="0"/>
                </a:rPr>
                <a:t>Adapt data structure and calling interface</a:t>
              </a:r>
            </a:p>
            <a:p>
              <a:pPr marL="688975" lvl="1" indent="-231775">
                <a:buFont typeface="Wingdings" pitchFamily="2" charset="2"/>
                <a:buChar char="§"/>
              </a:pPr>
              <a:r>
                <a:rPr lang="en-US" sz="2000" b="0" dirty="0">
                  <a:cs typeface="Arial" pitchFamily="34" charset="0"/>
                </a:rPr>
                <a:t>Use the framework </a:t>
              </a:r>
              <a:r>
                <a:rPr lang="en-US" sz="2000" b="0" dirty="0" smtClean="0">
                  <a:cs typeface="Arial" pitchFamily="34" charset="0"/>
                </a:rPr>
                <a:t>to build</a:t>
              </a:r>
              <a:r>
                <a:rPr lang="en-US" sz="2000" dirty="0">
                  <a:cs typeface="Arial" pitchFamily="34" charset="0"/>
                </a:rPr>
                <a:t> </a:t>
              </a:r>
              <a:r>
                <a:rPr lang="en-US" sz="2000" b="0" dirty="0" smtClean="0">
                  <a:solidFill>
                    <a:schemeClr val="accent2"/>
                  </a:solidFill>
                  <a:cs typeface="Arial" pitchFamily="34" charset="0"/>
                </a:rPr>
                <a:t>a </a:t>
              </a:r>
              <a:r>
                <a:rPr lang="en-US" sz="2000" b="0" dirty="0">
                  <a:solidFill>
                    <a:schemeClr val="accent2"/>
                  </a:solidFill>
                  <a:cs typeface="Arial" pitchFamily="34" charset="0"/>
                </a:rPr>
                <a:t>hierarchical merged code</a:t>
              </a:r>
            </a:p>
            <a:p>
              <a:pPr marL="688975" lvl="1" indent="-231775">
                <a:buFont typeface="Wingdings" pitchFamily="2" charset="2"/>
                <a:buChar char="§"/>
              </a:pPr>
              <a:endParaRPr lang="en-US" sz="1600" b="0" dirty="0">
                <a:solidFill>
                  <a:srgbClr val="3333CC"/>
                </a:solidFill>
                <a:cs typeface="Arial" pitchFamily="34" charset="0"/>
              </a:endParaRPr>
            </a:p>
            <a:p>
              <a:pPr marL="688975" lvl="1" indent="-231775">
                <a:buFont typeface="Wingdings" pitchFamily="2" charset="2"/>
                <a:buChar char="§"/>
              </a:pPr>
              <a:endParaRPr lang="en-US" sz="1600" b="0" dirty="0">
                <a:solidFill>
                  <a:srgbClr val="3333CC"/>
                </a:solidFill>
                <a:cs typeface="Arial" pitchFamily="34" charset="0"/>
              </a:endParaRPr>
            </a:p>
            <a:p>
              <a:pPr marL="688975" lvl="1" indent="-231775">
                <a:buFont typeface="Wingdings" pitchFamily="2" charset="2"/>
                <a:buChar char="§"/>
              </a:pPr>
              <a:endParaRPr lang="en-US" sz="1600" b="0" dirty="0">
                <a:solidFill>
                  <a:srgbClr val="3333CC"/>
                </a:solidFill>
                <a:cs typeface="Arial" pitchFamily="34" charset="0"/>
              </a:endParaRPr>
            </a:p>
          </p:txBody>
        </p:sp>
      </p:grpSp>
      <p:grpSp>
        <p:nvGrpSpPr>
          <p:cNvPr id="5" name="Group 69"/>
          <p:cNvGrpSpPr>
            <a:grpSpLocks/>
          </p:cNvGrpSpPr>
          <p:nvPr/>
        </p:nvGrpSpPr>
        <p:grpSpPr bwMode="auto">
          <a:xfrm>
            <a:off x="1066278" y="2428868"/>
            <a:ext cx="7958688" cy="2143140"/>
            <a:chOff x="288" y="1387"/>
            <a:chExt cx="4368" cy="1109"/>
          </a:xfrm>
        </p:grpSpPr>
        <p:grpSp>
          <p:nvGrpSpPr>
            <p:cNvPr id="6" name="Groupe 65"/>
            <p:cNvGrpSpPr>
              <a:grpSpLocks/>
            </p:cNvGrpSpPr>
            <p:nvPr/>
          </p:nvGrpSpPr>
          <p:grpSpPr bwMode="auto">
            <a:xfrm>
              <a:off x="2592" y="1485"/>
              <a:ext cx="1998" cy="866"/>
              <a:chOff x="4114800" y="2055813"/>
              <a:chExt cx="3171617" cy="1375019"/>
            </a:xfrm>
          </p:grpSpPr>
          <p:sp>
            <p:nvSpPr>
              <p:cNvPr id="26" name="Text Box 52"/>
              <p:cNvSpPr txBox="1">
                <a:spLocks noChangeArrowheads="1"/>
              </p:cNvSpPr>
              <p:nvPr/>
            </p:nvSpPr>
            <p:spPr bwMode="auto">
              <a:xfrm>
                <a:off x="4648252" y="2360720"/>
                <a:ext cx="885441" cy="307842"/>
              </a:xfrm>
              <a:prstGeom prst="rect">
                <a:avLst/>
              </a:prstGeom>
              <a:solidFill>
                <a:schemeClr val="accent1"/>
              </a:solidFill>
              <a:ln w="19050">
                <a:solidFill>
                  <a:srgbClr val="A50021"/>
                </a:solidFill>
                <a:miter lim="800000"/>
                <a:headEnd/>
                <a:tailEnd/>
              </a:ln>
            </p:spPr>
            <p:txBody>
              <a:bodyPr wrap="none">
                <a:spAutoFit/>
              </a:bodyPr>
              <a:lstStyle/>
              <a:p>
                <a:r>
                  <a:rPr lang="fr-FR" sz="1400" b="0"/>
                  <a:t>prog1_u1</a:t>
                </a:r>
              </a:p>
            </p:txBody>
          </p:sp>
          <p:sp>
            <p:nvSpPr>
              <p:cNvPr id="27" name="Text Box 53"/>
              <p:cNvSpPr txBox="1">
                <a:spLocks noChangeArrowheads="1"/>
              </p:cNvSpPr>
              <p:nvPr/>
            </p:nvSpPr>
            <p:spPr bwMode="auto">
              <a:xfrm>
                <a:off x="6351695" y="2360720"/>
                <a:ext cx="885397" cy="307842"/>
              </a:xfrm>
              <a:prstGeom prst="rect">
                <a:avLst/>
              </a:prstGeom>
              <a:solidFill>
                <a:srgbClr val="9999FF"/>
              </a:solidFill>
              <a:ln w="19050">
                <a:solidFill>
                  <a:srgbClr val="A50021"/>
                </a:solidFill>
                <a:miter lim="800000"/>
                <a:headEnd/>
                <a:tailEnd/>
              </a:ln>
            </p:spPr>
            <p:txBody>
              <a:bodyPr wrap="none">
                <a:spAutoFit/>
              </a:bodyPr>
              <a:lstStyle/>
              <a:p>
                <a:r>
                  <a:rPr lang="fr-FR" sz="1400" b="0"/>
                  <a:t>prog2_u1</a:t>
                </a:r>
              </a:p>
            </p:txBody>
          </p:sp>
          <p:sp>
            <p:nvSpPr>
              <p:cNvPr id="28" name="Oval 54"/>
              <p:cNvSpPr>
                <a:spLocks noChangeArrowheads="1"/>
              </p:cNvSpPr>
              <p:nvPr/>
            </p:nvSpPr>
            <p:spPr bwMode="auto">
              <a:xfrm>
                <a:off x="5562600" y="2055813"/>
                <a:ext cx="838200" cy="290512"/>
              </a:xfrm>
              <a:prstGeom prst="ellipse">
                <a:avLst/>
              </a:prstGeom>
              <a:solidFill>
                <a:srgbClr val="FF6600"/>
              </a:solidFill>
              <a:ln w="19050">
                <a:solidFill>
                  <a:srgbClr val="990033"/>
                </a:solidFill>
                <a:round/>
                <a:headEnd/>
                <a:tailEnd/>
              </a:ln>
            </p:spPr>
            <p:txBody>
              <a:bodyPr wrap="none" anchor="ctr"/>
              <a:lstStyle/>
              <a:p>
                <a:pPr algn="ctr"/>
                <a:endParaRPr lang="en-GB" sz="1800" b="0"/>
              </a:p>
            </p:txBody>
          </p:sp>
          <p:sp>
            <p:nvSpPr>
              <p:cNvPr id="29" name="Text Box 55"/>
              <p:cNvSpPr txBox="1">
                <a:spLocks noChangeArrowheads="1"/>
              </p:cNvSpPr>
              <p:nvPr/>
            </p:nvSpPr>
            <p:spPr bwMode="auto">
              <a:xfrm>
                <a:off x="5605534" y="2055813"/>
                <a:ext cx="812880" cy="307843"/>
              </a:xfrm>
              <a:prstGeom prst="rect">
                <a:avLst/>
              </a:prstGeom>
              <a:noFill/>
              <a:ln w="19050">
                <a:noFill/>
                <a:miter lim="800000"/>
                <a:headEnd/>
                <a:tailEnd/>
              </a:ln>
            </p:spPr>
            <p:txBody>
              <a:bodyPr wrap="none">
                <a:spAutoFit/>
              </a:bodyPr>
              <a:lstStyle/>
              <a:p>
                <a:r>
                  <a:rPr lang="fr-FR" sz="1400" b="0" dirty="0" err="1"/>
                  <a:t>coupling</a:t>
                </a:r>
                <a:endParaRPr lang="fr-FR" sz="1400" b="0" dirty="0"/>
              </a:p>
            </p:txBody>
          </p:sp>
          <p:cxnSp>
            <p:nvCxnSpPr>
              <p:cNvPr id="30" name="AutoShape 58"/>
              <p:cNvCxnSpPr>
                <a:cxnSpLocks noChangeShapeType="1"/>
                <a:stCxn id="26" idx="0"/>
                <a:endCxn id="29" idx="1"/>
              </p:cNvCxnSpPr>
              <p:nvPr/>
            </p:nvCxnSpPr>
            <p:spPr bwMode="auto">
              <a:xfrm rot="5400000" flipH="1" flipV="1">
                <a:off x="5272704" y="2027854"/>
                <a:ext cx="150932" cy="514584"/>
              </a:xfrm>
              <a:prstGeom prst="bentConnector2">
                <a:avLst/>
              </a:prstGeom>
              <a:noFill/>
              <a:ln w="19050">
                <a:solidFill>
                  <a:srgbClr val="990033"/>
                </a:solidFill>
                <a:miter lim="800000"/>
                <a:headEnd/>
                <a:tailEnd/>
              </a:ln>
            </p:spPr>
          </p:cxnSp>
          <p:cxnSp>
            <p:nvCxnSpPr>
              <p:cNvPr id="31" name="AutoShape 59"/>
              <p:cNvCxnSpPr>
                <a:cxnSpLocks noChangeShapeType="1"/>
                <a:stCxn id="27" idx="0"/>
                <a:endCxn id="29" idx="3"/>
              </p:cNvCxnSpPr>
              <p:nvPr/>
            </p:nvCxnSpPr>
            <p:spPr bwMode="auto">
              <a:xfrm rot="16200000" flipV="1">
                <a:off x="6530819" y="2097165"/>
                <a:ext cx="150932" cy="375962"/>
              </a:xfrm>
              <a:prstGeom prst="bentConnector2">
                <a:avLst/>
              </a:prstGeom>
              <a:noFill/>
              <a:ln w="19050">
                <a:solidFill>
                  <a:srgbClr val="990033"/>
                </a:solidFill>
                <a:miter lim="800000"/>
                <a:headEnd/>
                <a:tailEnd/>
              </a:ln>
            </p:spPr>
          </p:cxnSp>
          <p:sp>
            <p:nvSpPr>
              <p:cNvPr id="32" name="Text Box 61"/>
              <p:cNvSpPr txBox="1">
                <a:spLocks noChangeArrowheads="1"/>
              </p:cNvSpPr>
              <p:nvPr/>
            </p:nvSpPr>
            <p:spPr bwMode="auto">
              <a:xfrm>
                <a:off x="4114800" y="3122801"/>
                <a:ext cx="885397" cy="307787"/>
              </a:xfrm>
              <a:prstGeom prst="rect">
                <a:avLst/>
              </a:prstGeom>
              <a:solidFill>
                <a:srgbClr val="00FFCC"/>
              </a:solidFill>
              <a:ln w="19050">
                <a:solidFill>
                  <a:srgbClr val="A50021"/>
                </a:solidFill>
                <a:miter lim="800000"/>
                <a:headEnd/>
                <a:tailEnd/>
              </a:ln>
            </p:spPr>
            <p:txBody>
              <a:bodyPr wrap="none">
                <a:spAutoFit/>
              </a:bodyPr>
              <a:lstStyle/>
              <a:p>
                <a:r>
                  <a:rPr lang="fr-FR" sz="1400" b="0"/>
                  <a:t>prog1_u2</a:t>
                </a:r>
              </a:p>
            </p:txBody>
          </p:sp>
          <p:sp>
            <p:nvSpPr>
              <p:cNvPr id="33" name="Text Box 62"/>
              <p:cNvSpPr txBox="1">
                <a:spLocks noChangeArrowheads="1"/>
              </p:cNvSpPr>
              <p:nvPr/>
            </p:nvSpPr>
            <p:spPr bwMode="auto">
              <a:xfrm>
                <a:off x="5349934" y="3122990"/>
                <a:ext cx="885397" cy="307842"/>
              </a:xfrm>
              <a:prstGeom prst="rect">
                <a:avLst/>
              </a:prstGeom>
              <a:solidFill>
                <a:srgbClr val="66FFCC"/>
              </a:solidFill>
              <a:ln w="19050">
                <a:solidFill>
                  <a:srgbClr val="A50021"/>
                </a:solidFill>
                <a:miter lim="800000"/>
                <a:headEnd/>
                <a:tailEnd/>
              </a:ln>
            </p:spPr>
            <p:txBody>
              <a:bodyPr wrap="none">
                <a:spAutoFit/>
              </a:bodyPr>
              <a:lstStyle/>
              <a:p>
                <a:r>
                  <a:rPr lang="fr-FR" sz="1400" b="0"/>
                  <a:t>prog1_u3</a:t>
                </a:r>
              </a:p>
            </p:txBody>
          </p:sp>
          <p:sp>
            <p:nvSpPr>
              <p:cNvPr id="34" name="Oval 64"/>
              <p:cNvSpPr>
                <a:spLocks noChangeArrowheads="1"/>
              </p:cNvSpPr>
              <p:nvPr/>
            </p:nvSpPr>
            <p:spPr bwMode="auto">
              <a:xfrm>
                <a:off x="4724400" y="2755900"/>
                <a:ext cx="838200" cy="290513"/>
              </a:xfrm>
              <a:prstGeom prst="ellipse">
                <a:avLst/>
              </a:prstGeom>
              <a:solidFill>
                <a:srgbClr val="FF6600"/>
              </a:solidFill>
              <a:ln w="19050">
                <a:solidFill>
                  <a:srgbClr val="A50021"/>
                </a:solidFill>
                <a:round/>
                <a:headEnd/>
                <a:tailEnd/>
              </a:ln>
            </p:spPr>
            <p:txBody>
              <a:bodyPr wrap="none" anchor="ctr"/>
              <a:lstStyle/>
              <a:p>
                <a:pPr algn="ctr"/>
                <a:endParaRPr lang="en-GB" sz="1800" b="0"/>
              </a:p>
            </p:txBody>
          </p:sp>
          <p:sp>
            <p:nvSpPr>
              <p:cNvPr id="35" name="Text Box 65"/>
              <p:cNvSpPr txBox="1">
                <a:spLocks noChangeArrowheads="1"/>
              </p:cNvSpPr>
              <p:nvPr/>
            </p:nvSpPr>
            <p:spPr bwMode="auto">
              <a:xfrm>
                <a:off x="4767294" y="2741856"/>
                <a:ext cx="812880" cy="307842"/>
              </a:xfrm>
              <a:prstGeom prst="rect">
                <a:avLst/>
              </a:prstGeom>
              <a:noFill/>
              <a:ln w="19050">
                <a:noFill/>
                <a:miter lim="800000"/>
                <a:headEnd/>
                <a:tailEnd/>
              </a:ln>
            </p:spPr>
            <p:txBody>
              <a:bodyPr wrap="none">
                <a:spAutoFit/>
              </a:bodyPr>
              <a:lstStyle/>
              <a:p>
                <a:r>
                  <a:rPr lang="fr-FR" sz="1400" b="0" dirty="0" err="1"/>
                  <a:t>coupling</a:t>
                </a:r>
                <a:endParaRPr lang="fr-FR" sz="1400" b="0" dirty="0"/>
              </a:p>
            </p:txBody>
          </p:sp>
          <p:sp>
            <p:nvSpPr>
              <p:cNvPr id="36" name="Text Box 66"/>
              <p:cNvSpPr txBox="1">
                <a:spLocks noChangeArrowheads="1"/>
              </p:cNvSpPr>
              <p:nvPr/>
            </p:nvSpPr>
            <p:spPr bwMode="auto">
              <a:xfrm>
                <a:off x="6400988" y="2894310"/>
                <a:ext cx="885429" cy="307842"/>
              </a:xfrm>
              <a:prstGeom prst="rect">
                <a:avLst/>
              </a:prstGeom>
              <a:solidFill>
                <a:schemeClr val="hlink"/>
              </a:solidFill>
              <a:ln w="19050">
                <a:solidFill>
                  <a:srgbClr val="A50021"/>
                </a:solidFill>
                <a:miter lim="800000"/>
                <a:headEnd/>
                <a:tailEnd/>
              </a:ln>
            </p:spPr>
            <p:txBody>
              <a:bodyPr wrap="none">
                <a:spAutoFit/>
              </a:bodyPr>
              <a:lstStyle/>
              <a:p>
                <a:r>
                  <a:rPr lang="fr-FR" sz="1400" b="0" dirty="0"/>
                  <a:t>prog2_u2</a:t>
                </a:r>
              </a:p>
            </p:txBody>
          </p:sp>
          <p:cxnSp>
            <p:nvCxnSpPr>
              <p:cNvPr id="37" name="AutoShape 67"/>
              <p:cNvCxnSpPr>
                <a:cxnSpLocks noChangeShapeType="1"/>
                <a:stCxn id="26" idx="2"/>
                <a:endCxn id="35" idx="0"/>
              </p:cNvCxnSpPr>
              <p:nvPr/>
            </p:nvCxnSpPr>
            <p:spPr bwMode="auto">
              <a:xfrm>
                <a:off x="5090878" y="2668346"/>
                <a:ext cx="82806" cy="73268"/>
              </a:xfrm>
              <a:prstGeom prst="straightConnector1">
                <a:avLst/>
              </a:prstGeom>
              <a:noFill/>
              <a:ln w="19050">
                <a:solidFill>
                  <a:srgbClr val="990033"/>
                </a:solidFill>
                <a:round/>
                <a:headEnd/>
                <a:tailEnd/>
              </a:ln>
            </p:spPr>
          </p:cxnSp>
          <p:cxnSp>
            <p:nvCxnSpPr>
              <p:cNvPr id="38" name="AutoShape 68"/>
              <p:cNvCxnSpPr>
                <a:cxnSpLocks noChangeShapeType="1"/>
                <a:stCxn id="32" idx="0"/>
                <a:endCxn id="34" idx="2"/>
              </p:cNvCxnSpPr>
              <p:nvPr/>
            </p:nvCxnSpPr>
            <p:spPr bwMode="auto">
              <a:xfrm rot="5400000" flipH="1" flipV="1">
                <a:off x="4530210" y="2928424"/>
                <a:ext cx="221456" cy="166922"/>
              </a:xfrm>
              <a:prstGeom prst="bentConnector2">
                <a:avLst/>
              </a:prstGeom>
              <a:noFill/>
              <a:ln w="19050">
                <a:solidFill>
                  <a:srgbClr val="990033"/>
                </a:solidFill>
                <a:miter lim="800000"/>
                <a:headEnd/>
                <a:tailEnd/>
              </a:ln>
            </p:spPr>
          </p:cxnSp>
          <p:cxnSp>
            <p:nvCxnSpPr>
              <p:cNvPr id="39" name="AutoShape 69"/>
              <p:cNvCxnSpPr>
                <a:cxnSpLocks noChangeShapeType="1"/>
                <a:stCxn id="35" idx="3"/>
                <a:endCxn id="33" idx="0"/>
              </p:cNvCxnSpPr>
              <p:nvPr/>
            </p:nvCxnSpPr>
            <p:spPr bwMode="auto">
              <a:xfrm>
                <a:off x="5580104" y="2895480"/>
                <a:ext cx="212449" cy="227132"/>
              </a:xfrm>
              <a:prstGeom prst="bentConnector2">
                <a:avLst/>
              </a:prstGeom>
              <a:noFill/>
              <a:ln w="19050">
                <a:solidFill>
                  <a:srgbClr val="990033"/>
                </a:solidFill>
                <a:miter lim="800000"/>
                <a:headEnd/>
                <a:tailEnd/>
              </a:ln>
            </p:spPr>
          </p:cxnSp>
          <p:cxnSp>
            <p:nvCxnSpPr>
              <p:cNvPr id="40" name="AutoShape 70"/>
              <p:cNvCxnSpPr>
                <a:cxnSpLocks noChangeShapeType="1"/>
                <a:stCxn id="27" idx="2"/>
                <a:endCxn id="36" idx="0"/>
              </p:cNvCxnSpPr>
              <p:nvPr/>
            </p:nvCxnSpPr>
            <p:spPr bwMode="auto">
              <a:xfrm>
                <a:off x="6794303" y="2668345"/>
                <a:ext cx="49212" cy="225668"/>
              </a:xfrm>
              <a:prstGeom prst="straightConnector1">
                <a:avLst/>
              </a:prstGeom>
              <a:noFill/>
              <a:ln w="19050">
                <a:solidFill>
                  <a:srgbClr val="990033"/>
                </a:solidFill>
                <a:round/>
                <a:headEnd/>
                <a:tailEnd/>
              </a:ln>
            </p:spPr>
          </p:cxnSp>
        </p:grpSp>
        <p:grpSp>
          <p:nvGrpSpPr>
            <p:cNvPr id="7" name="Groupe 57"/>
            <p:cNvGrpSpPr>
              <a:grpSpLocks/>
            </p:cNvGrpSpPr>
            <p:nvPr/>
          </p:nvGrpSpPr>
          <p:grpSpPr bwMode="auto">
            <a:xfrm>
              <a:off x="288" y="1387"/>
              <a:ext cx="4368" cy="1109"/>
              <a:chOff x="457200" y="1973185"/>
              <a:chExt cx="6934208" cy="1759026"/>
            </a:xfrm>
          </p:grpSpPr>
          <p:sp>
            <p:nvSpPr>
              <p:cNvPr id="8" name="Rectangle 51"/>
              <p:cNvSpPr>
                <a:spLocks noChangeArrowheads="1"/>
              </p:cNvSpPr>
              <p:nvPr/>
            </p:nvSpPr>
            <p:spPr bwMode="auto">
              <a:xfrm>
                <a:off x="3962405" y="2001702"/>
                <a:ext cx="3429003" cy="1675807"/>
              </a:xfrm>
              <a:prstGeom prst="rect">
                <a:avLst/>
              </a:prstGeom>
              <a:noFill/>
              <a:ln w="19050">
                <a:solidFill>
                  <a:srgbClr val="990033"/>
                </a:solidFill>
                <a:miter lim="800000"/>
                <a:headEnd/>
                <a:tailEnd/>
              </a:ln>
            </p:spPr>
            <p:txBody>
              <a:bodyPr wrap="none" anchor="ctr"/>
              <a:lstStyle/>
              <a:p>
                <a:endParaRPr lang="en-GB"/>
              </a:p>
            </p:txBody>
          </p:sp>
          <p:grpSp>
            <p:nvGrpSpPr>
              <p:cNvPr id="9" name="Groupe 56"/>
              <p:cNvGrpSpPr>
                <a:grpSpLocks/>
              </p:cNvGrpSpPr>
              <p:nvPr/>
            </p:nvGrpSpPr>
            <p:grpSpPr bwMode="auto">
              <a:xfrm>
                <a:off x="457200" y="1973185"/>
                <a:ext cx="2588890" cy="1759026"/>
                <a:chOff x="457200" y="1973185"/>
                <a:chExt cx="2588890" cy="1759026"/>
              </a:xfrm>
            </p:grpSpPr>
            <p:sp>
              <p:nvSpPr>
                <p:cNvPr id="11" name="AutoShape 30"/>
                <p:cNvSpPr>
                  <a:spLocks/>
                </p:cNvSpPr>
                <p:nvPr/>
              </p:nvSpPr>
              <p:spPr bwMode="auto">
                <a:xfrm>
                  <a:off x="1905002" y="1973185"/>
                  <a:ext cx="228600" cy="991054"/>
                </a:xfrm>
                <a:prstGeom prst="leftBrace">
                  <a:avLst>
                    <a:gd name="adj1" fmla="val 36111"/>
                    <a:gd name="adj2" fmla="val 50000"/>
                  </a:avLst>
                </a:prstGeom>
                <a:noFill/>
                <a:ln w="19050">
                  <a:solidFill>
                    <a:schemeClr val="tx1"/>
                  </a:solidFill>
                  <a:round/>
                  <a:headEnd/>
                  <a:tailEnd/>
                </a:ln>
              </p:spPr>
              <p:txBody>
                <a:bodyPr wrap="none" anchor="ctr"/>
                <a:lstStyle/>
                <a:p>
                  <a:endParaRPr lang="en-GB"/>
                </a:p>
              </p:txBody>
            </p:sp>
            <p:grpSp>
              <p:nvGrpSpPr>
                <p:cNvPr id="12" name="Group 90"/>
                <p:cNvGrpSpPr>
                  <a:grpSpLocks/>
                </p:cNvGrpSpPr>
                <p:nvPr/>
              </p:nvGrpSpPr>
              <p:grpSpPr bwMode="auto">
                <a:xfrm>
                  <a:off x="457200" y="2124073"/>
                  <a:ext cx="1295400" cy="762000"/>
                  <a:chOff x="240" y="1483"/>
                  <a:chExt cx="816" cy="480"/>
                </a:xfrm>
              </p:grpSpPr>
              <p:sp>
                <p:nvSpPr>
                  <p:cNvPr id="23" name="Text Box 25"/>
                  <p:cNvSpPr txBox="1">
                    <a:spLocks noChangeArrowheads="1"/>
                  </p:cNvSpPr>
                  <p:nvPr/>
                </p:nvSpPr>
                <p:spPr bwMode="auto">
                  <a:xfrm>
                    <a:off x="240" y="1483"/>
                    <a:ext cx="816" cy="427"/>
                  </a:xfrm>
                  <a:prstGeom prst="rect">
                    <a:avLst/>
                  </a:prstGeom>
                  <a:noFill/>
                  <a:ln w="28575">
                    <a:solidFill>
                      <a:schemeClr val="accent1"/>
                    </a:solidFill>
                    <a:miter lim="800000"/>
                    <a:headEnd/>
                    <a:tailEnd/>
                  </a:ln>
                </p:spPr>
                <p:txBody>
                  <a:bodyPr>
                    <a:spAutoFit/>
                  </a:bodyPr>
                  <a:lstStyle/>
                  <a:p>
                    <a:pPr>
                      <a:lnSpc>
                        <a:spcPct val="90000"/>
                      </a:lnSpc>
                    </a:pPr>
                    <a:r>
                      <a:rPr lang="fr-FR" sz="1400" b="0"/>
                      <a:t>program prog1</a:t>
                    </a:r>
                  </a:p>
                  <a:p>
                    <a:pPr>
                      <a:lnSpc>
                        <a:spcPct val="90000"/>
                      </a:lnSpc>
                    </a:pPr>
                    <a:r>
                      <a:rPr lang="fr-FR" sz="1400" b="0"/>
                      <a:t>…</a:t>
                    </a:r>
                  </a:p>
                  <a:p>
                    <a:pPr>
                      <a:lnSpc>
                        <a:spcPct val="90000"/>
                      </a:lnSpc>
                    </a:pPr>
                    <a:r>
                      <a:rPr lang="fr-FR" sz="1400" b="0"/>
                      <a:t>end prog1</a:t>
                    </a:r>
                  </a:p>
                </p:txBody>
              </p:sp>
              <p:sp>
                <p:nvSpPr>
                  <p:cNvPr id="24" name="Line 40"/>
                  <p:cNvSpPr>
                    <a:spLocks noChangeShapeType="1"/>
                  </p:cNvSpPr>
                  <p:nvPr/>
                </p:nvSpPr>
                <p:spPr bwMode="auto">
                  <a:xfrm>
                    <a:off x="336" y="1483"/>
                    <a:ext cx="672" cy="480"/>
                  </a:xfrm>
                  <a:prstGeom prst="line">
                    <a:avLst/>
                  </a:prstGeom>
                  <a:noFill/>
                  <a:ln w="28575">
                    <a:solidFill>
                      <a:schemeClr val="accent1"/>
                    </a:solidFill>
                    <a:round/>
                    <a:headEnd/>
                    <a:tailEnd/>
                  </a:ln>
                </p:spPr>
                <p:txBody>
                  <a:bodyPr/>
                  <a:lstStyle/>
                  <a:p>
                    <a:endParaRPr lang="en-US"/>
                  </a:p>
                </p:txBody>
              </p:sp>
              <p:sp>
                <p:nvSpPr>
                  <p:cNvPr id="25" name="Line 42"/>
                  <p:cNvSpPr>
                    <a:spLocks noChangeShapeType="1"/>
                  </p:cNvSpPr>
                  <p:nvPr/>
                </p:nvSpPr>
                <p:spPr bwMode="auto">
                  <a:xfrm flipV="1">
                    <a:off x="288" y="1483"/>
                    <a:ext cx="720" cy="480"/>
                  </a:xfrm>
                  <a:prstGeom prst="line">
                    <a:avLst/>
                  </a:prstGeom>
                  <a:noFill/>
                  <a:ln w="28575">
                    <a:solidFill>
                      <a:schemeClr val="accent1"/>
                    </a:solidFill>
                    <a:round/>
                    <a:headEnd/>
                    <a:tailEnd/>
                  </a:ln>
                </p:spPr>
                <p:txBody>
                  <a:bodyPr/>
                  <a:lstStyle/>
                  <a:p>
                    <a:endParaRPr lang="en-US"/>
                  </a:p>
                </p:txBody>
              </p:sp>
            </p:grpSp>
            <p:sp>
              <p:nvSpPr>
                <p:cNvPr id="13" name="Text Box 71"/>
                <p:cNvSpPr txBox="1">
                  <a:spLocks noChangeArrowheads="1"/>
                </p:cNvSpPr>
                <p:nvPr/>
              </p:nvSpPr>
              <p:spPr bwMode="auto">
                <a:xfrm>
                  <a:off x="2160590" y="1973185"/>
                  <a:ext cx="885500" cy="307928"/>
                </a:xfrm>
                <a:prstGeom prst="rect">
                  <a:avLst/>
                </a:prstGeom>
                <a:solidFill>
                  <a:schemeClr val="accent1"/>
                </a:solidFill>
                <a:ln w="9525">
                  <a:noFill/>
                  <a:miter lim="800000"/>
                  <a:headEnd/>
                  <a:tailEnd/>
                </a:ln>
              </p:spPr>
              <p:txBody>
                <a:bodyPr wrap="none">
                  <a:spAutoFit/>
                </a:bodyPr>
                <a:lstStyle/>
                <a:p>
                  <a:r>
                    <a:rPr lang="fr-FR" sz="1400" b="0"/>
                    <a:t>prog1_u1</a:t>
                  </a:r>
                </a:p>
              </p:txBody>
            </p:sp>
            <p:sp>
              <p:nvSpPr>
                <p:cNvPr id="14" name="Text Box 72"/>
                <p:cNvSpPr txBox="1">
                  <a:spLocks noChangeArrowheads="1"/>
                </p:cNvSpPr>
                <p:nvPr/>
              </p:nvSpPr>
              <p:spPr bwMode="auto">
                <a:xfrm>
                  <a:off x="2160590" y="2303537"/>
                  <a:ext cx="885500" cy="307928"/>
                </a:xfrm>
                <a:prstGeom prst="rect">
                  <a:avLst/>
                </a:prstGeom>
                <a:solidFill>
                  <a:srgbClr val="00FFCC"/>
                </a:solidFill>
                <a:ln w="9525">
                  <a:noFill/>
                  <a:miter lim="800000"/>
                  <a:headEnd/>
                  <a:tailEnd/>
                </a:ln>
              </p:spPr>
              <p:txBody>
                <a:bodyPr wrap="none">
                  <a:spAutoFit/>
                </a:bodyPr>
                <a:lstStyle/>
                <a:p>
                  <a:r>
                    <a:rPr lang="fr-FR" sz="1400" b="0" dirty="0"/>
                    <a:t>prog1_u2</a:t>
                  </a:r>
                </a:p>
              </p:txBody>
            </p:sp>
            <p:sp>
              <p:nvSpPr>
                <p:cNvPr id="15" name="Text Box 73"/>
                <p:cNvSpPr txBox="1">
                  <a:spLocks noChangeArrowheads="1"/>
                </p:cNvSpPr>
                <p:nvPr/>
              </p:nvSpPr>
              <p:spPr bwMode="auto">
                <a:xfrm>
                  <a:off x="2160588" y="2513013"/>
                  <a:ext cx="885499" cy="307787"/>
                </a:xfrm>
                <a:prstGeom prst="rect">
                  <a:avLst/>
                </a:prstGeom>
                <a:solidFill>
                  <a:srgbClr val="66FFCC"/>
                </a:solidFill>
                <a:ln w="9525">
                  <a:noFill/>
                  <a:miter lim="800000"/>
                  <a:headEnd/>
                  <a:tailEnd/>
                </a:ln>
              </p:spPr>
              <p:txBody>
                <a:bodyPr wrap="none">
                  <a:spAutoFit/>
                </a:bodyPr>
                <a:lstStyle/>
                <a:p>
                  <a:r>
                    <a:rPr lang="fr-FR" sz="1400" b="0" dirty="0"/>
                    <a:t>prog1_u3</a:t>
                  </a:r>
                </a:p>
              </p:txBody>
            </p:sp>
            <p:sp>
              <p:nvSpPr>
                <p:cNvPr id="16" name="AutoShape 94"/>
                <p:cNvSpPr>
                  <a:spLocks/>
                </p:cNvSpPr>
                <p:nvPr/>
              </p:nvSpPr>
              <p:spPr bwMode="auto">
                <a:xfrm>
                  <a:off x="1828802" y="3042307"/>
                  <a:ext cx="282575" cy="685873"/>
                </a:xfrm>
                <a:prstGeom prst="leftBrace">
                  <a:avLst>
                    <a:gd name="adj1" fmla="val 20225"/>
                    <a:gd name="adj2" fmla="val 50000"/>
                  </a:avLst>
                </a:prstGeom>
                <a:noFill/>
                <a:ln w="19050">
                  <a:solidFill>
                    <a:schemeClr val="tx1"/>
                  </a:solidFill>
                  <a:round/>
                  <a:headEnd/>
                  <a:tailEnd/>
                </a:ln>
              </p:spPr>
              <p:txBody>
                <a:bodyPr wrap="none" anchor="ctr"/>
                <a:lstStyle/>
                <a:p>
                  <a:endParaRPr lang="en-GB"/>
                </a:p>
              </p:txBody>
            </p:sp>
            <p:grpSp>
              <p:nvGrpSpPr>
                <p:cNvPr id="17" name="Group 95"/>
                <p:cNvGrpSpPr>
                  <a:grpSpLocks/>
                </p:cNvGrpSpPr>
                <p:nvPr/>
              </p:nvGrpSpPr>
              <p:grpSpPr bwMode="auto">
                <a:xfrm>
                  <a:off x="457200" y="3040060"/>
                  <a:ext cx="1295400" cy="692151"/>
                  <a:chOff x="240" y="1482"/>
                  <a:chExt cx="816" cy="436"/>
                </a:xfrm>
              </p:grpSpPr>
              <p:sp>
                <p:nvSpPr>
                  <p:cNvPr id="20" name="Text Box 96"/>
                  <p:cNvSpPr txBox="1">
                    <a:spLocks noChangeArrowheads="1"/>
                  </p:cNvSpPr>
                  <p:nvPr/>
                </p:nvSpPr>
                <p:spPr bwMode="auto">
                  <a:xfrm>
                    <a:off x="240" y="1482"/>
                    <a:ext cx="816" cy="427"/>
                  </a:xfrm>
                  <a:prstGeom prst="rect">
                    <a:avLst/>
                  </a:prstGeom>
                  <a:noFill/>
                  <a:ln w="28575">
                    <a:solidFill>
                      <a:srgbClr val="9999FF"/>
                    </a:solidFill>
                    <a:miter lim="800000"/>
                    <a:headEnd/>
                    <a:tailEnd/>
                  </a:ln>
                </p:spPr>
                <p:txBody>
                  <a:bodyPr>
                    <a:spAutoFit/>
                  </a:bodyPr>
                  <a:lstStyle/>
                  <a:p>
                    <a:pPr>
                      <a:lnSpc>
                        <a:spcPct val="90000"/>
                      </a:lnSpc>
                    </a:pPr>
                    <a:r>
                      <a:rPr lang="fr-FR" sz="1400" b="0"/>
                      <a:t>program prog2</a:t>
                    </a:r>
                  </a:p>
                  <a:p>
                    <a:pPr>
                      <a:lnSpc>
                        <a:spcPct val="90000"/>
                      </a:lnSpc>
                    </a:pPr>
                    <a:r>
                      <a:rPr lang="fr-FR" sz="1400" b="0"/>
                      <a:t>…</a:t>
                    </a:r>
                  </a:p>
                  <a:p>
                    <a:pPr>
                      <a:lnSpc>
                        <a:spcPct val="90000"/>
                      </a:lnSpc>
                    </a:pPr>
                    <a:r>
                      <a:rPr lang="fr-FR" sz="1400" b="0"/>
                      <a:t>end prog2</a:t>
                    </a:r>
                  </a:p>
                </p:txBody>
              </p:sp>
              <p:sp>
                <p:nvSpPr>
                  <p:cNvPr id="21" name="Line 97"/>
                  <p:cNvSpPr>
                    <a:spLocks noChangeShapeType="1"/>
                  </p:cNvSpPr>
                  <p:nvPr/>
                </p:nvSpPr>
                <p:spPr bwMode="auto">
                  <a:xfrm>
                    <a:off x="336" y="1483"/>
                    <a:ext cx="714" cy="435"/>
                  </a:xfrm>
                  <a:prstGeom prst="line">
                    <a:avLst/>
                  </a:prstGeom>
                  <a:noFill/>
                  <a:ln w="28575">
                    <a:solidFill>
                      <a:srgbClr val="9999FF"/>
                    </a:solidFill>
                    <a:round/>
                    <a:headEnd/>
                    <a:tailEnd/>
                  </a:ln>
                </p:spPr>
                <p:txBody>
                  <a:bodyPr/>
                  <a:lstStyle/>
                  <a:p>
                    <a:endParaRPr lang="en-US"/>
                  </a:p>
                </p:txBody>
              </p:sp>
              <p:sp>
                <p:nvSpPr>
                  <p:cNvPr id="22" name="Line 98"/>
                  <p:cNvSpPr>
                    <a:spLocks noChangeShapeType="1"/>
                  </p:cNvSpPr>
                  <p:nvPr/>
                </p:nvSpPr>
                <p:spPr bwMode="auto">
                  <a:xfrm flipV="1">
                    <a:off x="279" y="1483"/>
                    <a:ext cx="729" cy="435"/>
                  </a:xfrm>
                  <a:prstGeom prst="line">
                    <a:avLst/>
                  </a:prstGeom>
                  <a:noFill/>
                  <a:ln w="28575">
                    <a:solidFill>
                      <a:srgbClr val="9999FF"/>
                    </a:solidFill>
                    <a:round/>
                    <a:headEnd/>
                    <a:tailEnd/>
                  </a:ln>
                </p:spPr>
                <p:txBody>
                  <a:bodyPr/>
                  <a:lstStyle/>
                  <a:p>
                    <a:endParaRPr lang="en-US"/>
                  </a:p>
                </p:txBody>
              </p:sp>
            </p:grpSp>
            <p:sp>
              <p:nvSpPr>
                <p:cNvPr id="18" name="Text Box 99"/>
                <p:cNvSpPr txBox="1">
                  <a:spLocks noChangeArrowheads="1"/>
                </p:cNvSpPr>
                <p:nvPr/>
              </p:nvSpPr>
              <p:spPr bwMode="auto">
                <a:xfrm>
                  <a:off x="2106615" y="3093111"/>
                  <a:ext cx="885500" cy="307819"/>
                </a:xfrm>
                <a:prstGeom prst="rect">
                  <a:avLst/>
                </a:prstGeom>
                <a:solidFill>
                  <a:srgbClr val="9999FF"/>
                </a:solidFill>
                <a:ln w="9525">
                  <a:noFill/>
                  <a:miter lim="800000"/>
                  <a:headEnd/>
                  <a:tailEnd/>
                </a:ln>
              </p:spPr>
              <p:txBody>
                <a:bodyPr wrap="none">
                  <a:spAutoFit/>
                </a:bodyPr>
                <a:lstStyle/>
                <a:p>
                  <a:r>
                    <a:rPr lang="fr-FR" sz="1400" b="0" dirty="0"/>
                    <a:t>prog2_u1</a:t>
                  </a:r>
                </a:p>
              </p:txBody>
            </p:sp>
            <p:sp>
              <p:nvSpPr>
                <p:cNvPr id="19" name="Text Box 100"/>
                <p:cNvSpPr txBox="1">
                  <a:spLocks noChangeArrowheads="1"/>
                </p:cNvSpPr>
                <p:nvPr/>
              </p:nvSpPr>
              <p:spPr bwMode="auto">
                <a:xfrm>
                  <a:off x="2106615" y="3423346"/>
                  <a:ext cx="885500" cy="307819"/>
                </a:xfrm>
                <a:prstGeom prst="rect">
                  <a:avLst/>
                </a:prstGeom>
                <a:solidFill>
                  <a:schemeClr val="hlink"/>
                </a:solidFill>
                <a:ln w="9525">
                  <a:noFill/>
                  <a:miter lim="800000"/>
                  <a:headEnd/>
                  <a:tailEnd/>
                </a:ln>
              </p:spPr>
              <p:txBody>
                <a:bodyPr wrap="none">
                  <a:spAutoFit/>
                </a:bodyPr>
                <a:lstStyle/>
                <a:p>
                  <a:r>
                    <a:rPr lang="fr-FR" sz="1400" b="0"/>
                    <a:t>prog2_u2</a:t>
                  </a:r>
                </a:p>
              </p:txBody>
            </p:sp>
          </p:grpSp>
          <p:sp>
            <p:nvSpPr>
              <p:cNvPr id="10" name="Line 116"/>
              <p:cNvSpPr>
                <a:spLocks noChangeShapeType="1"/>
              </p:cNvSpPr>
              <p:nvPr/>
            </p:nvSpPr>
            <p:spPr bwMode="auto">
              <a:xfrm>
                <a:off x="3352803" y="2962555"/>
                <a:ext cx="457200" cy="0"/>
              </a:xfrm>
              <a:prstGeom prst="line">
                <a:avLst/>
              </a:prstGeom>
              <a:noFill/>
              <a:ln w="19050">
                <a:solidFill>
                  <a:srgbClr val="990033"/>
                </a:solidFill>
                <a:round/>
                <a:headEnd/>
                <a:tailEnd type="triangle" w="med" len="med"/>
              </a:ln>
            </p:spPr>
            <p:txBody>
              <a:bodyPr/>
              <a:lstStyle/>
              <a:p>
                <a:endParaRPr lang="en-US"/>
              </a:p>
            </p:txBody>
          </p:sp>
        </p:grpSp>
      </p:grpSp>
      <p:sp>
        <p:nvSpPr>
          <p:cNvPr id="91" name="Rectangle 78"/>
          <p:cNvSpPr>
            <a:spLocks noChangeArrowheads="1"/>
          </p:cNvSpPr>
          <p:nvPr/>
        </p:nvSpPr>
        <p:spPr bwMode="auto">
          <a:xfrm>
            <a:off x="1002756" y="4945232"/>
            <a:ext cx="5256584" cy="1508104"/>
          </a:xfrm>
          <a:prstGeom prst="rect">
            <a:avLst/>
          </a:prstGeom>
          <a:noFill/>
          <a:ln w="9525">
            <a:noFill/>
            <a:miter lim="800000"/>
            <a:headEnd/>
            <a:tailEnd/>
          </a:ln>
        </p:spPr>
        <p:txBody>
          <a:bodyPr wrap="square">
            <a:spAutoFit/>
          </a:bodyPr>
          <a:lstStyle/>
          <a:p>
            <a:pPr marL="457200" indent="-457200">
              <a:spcBef>
                <a:spcPct val="30000"/>
              </a:spcBef>
              <a:buSzPct val="140000"/>
              <a:buFont typeface="Wingdings" pitchFamily="2" charset="2"/>
              <a:buChar char="J"/>
            </a:pPr>
            <a:r>
              <a:rPr lang="en-US" sz="2000" dirty="0">
                <a:solidFill>
                  <a:srgbClr val="3333CC"/>
                </a:solidFill>
                <a:cs typeface="Arial" pitchFamily="34" charset="0"/>
              </a:rPr>
              <a:t>e</a:t>
            </a:r>
            <a:r>
              <a:rPr lang="en-US" sz="2000" b="0" dirty="0" smtClean="0">
                <a:solidFill>
                  <a:srgbClr val="3333CC"/>
                </a:solidFill>
                <a:cs typeface="Arial" pitchFamily="34" charset="0"/>
              </a:rPr>
              <a:t>fficient</a:t>
            </a:r>
          </a:p>
          <a:p>
            <a:pPr marL="457200" indent="-457200">
              <a:spcBef>
                <a:spcPct val="30000"/>
              </a:spcBef>
              <a:buSzPct val="140000"/>
              <a:buFont typeface="Wingdings" pitchFamily="2" charset="2"/>
              <a:buChar char="J"/>
            </a:pPr>
            <a:r>
              <a:rPr lang="en-US" sz="2000" dirty="0" smtClean="0">
                <a:solidFill>
                  <a:srgbClr val="3333CC"/>
                </a:solidFill>
                <a:cs typeface="Arial" pitchFamily="34" charset="0"/>
              </a:rPr>
              <a:t>sequential and concurrent components</a:t>
            </a:r>
          </a:p>
          <a:p>
            <a:pPr marL="457200" indent="-457200">
              <a:spcBef>
                <a:spcPct val="30000"/>
              </a:spcBef>
              <a:buSzPct val="140000"/>
              <a:buFont typeface="Wingdings" pitchFamily="2" charset="2"/>
              <a:buChar char="J"/>
            </a:pPr>
            <a:r>
              <a:rPr lang="en-US" sz="2000" dirty="0" smtClean="0">
                <a:solidFill>
                  <a:srgbClr val="3333CC"/>
                </a:solidFill>
                <a:cs typeface="Arial" pitchFamily="34" charset="0"/>
              </a:rPr>
              <a:t>use of generic utilities (parallelization, </a:t>
            </a:r>
            <a:r>
              <a:rPr lang="en-US" sz="2000" dirty="0" err="1" smtClean="0">
                <a:solidFill>
                  <a:srgbClr val="3333CC"/>
                </a:solidFill>
                <a:cs typeface="Arial" pitchFamily="34" charset="0"/>
              </a:rPr>
              <a:t>regridding</a:t>
            </a:r>
            <a:r>
              <a:rPr lang="en-US" sz="2000" dirty="0" smtClean="0">
                <a:solidFill>
                  <a:srgbClr val="3333CC"/>
                </a:solidFill>
                <a:cs typeface="Arial" pitchFamily="34" charset="0"/>
              </a:rPr>
              <a:t>, time management, etc.)</a:t>
            </a:r>
            <a:endParaRPr lang="en-US" sz="2000" b="0" dirty="0" smtClean="0">
              <a:solidFill>
                <a:srgbClr val="3333CC"/>
              </a:solidFill>
              <a:cs typeface="Arial" pitchFamily="34" charset="0"/>
            </a:endParaRPr>
          </a:p>
        </p:txBody>
      </p:sp>
      <p:sp>
        <p:nvSpPr>
          <p:cNvPr id="92" name="Rectangle 31"/>
          <p:cNvSpPr>
            <a:spLocks noChangeArrowheads="1"/>
          </p:cNvSpPr>
          <p:nvPr/>
        </p:nvSpPr>
        <p:spPr bwMode="auto">
          <a:xfrm>
            <a:off x="6043316" y="4945232"/>
            <a:ext cx="2294060" cy="800219"/>
          </a:xfrm>
          <a:prstGeom prst="rect">
            <a:avLst/>
          </a:prstGeom>
          <a:noFill/>
          <a:ln w="9525">
            <a:noFill/>
            <a:miter lim="800000"/>
            <a:headEnd/>
            <a:tailEnd/>
          </a:ln>
        </p:spPr>
        <p:txBody>
          <a:bodyPr wrap="square">
            <a:spAutoFit/>
          </a:bodyPr>
          <a:lstStyle/>
          <a:p>
            <a:pPr marL="342900" indent="-342900">
              <a:spcBef>
                <a:spcPct val="30000"/>
              </a:spcBef>
              <a:buSzPct val="140000"/>
              <a:buFont typeface="Wingdings" pitchFamily="2" charset="2"/>
              <a:buChar char=""/>
            </a:pPr>
            <a:r>
              <a:rPr lang="en-US" sz="2000" dirty="0" smtClean="0">
                <a:solidFill>
                  <a:schemeClr val="tx1">
                    <a:lumMod val="65000"/>
                    <a:lumOff val="35000"/>
                  </a:schemeClr>
                </a:solidFill>
                <a:cs typeface="Arial" pitchFamily="34" charset="0"/>
              </a:rPr>
              <a:t> easy</a:t>
            </a:r>
            <a:endParaRPr lang="en-US" sz="2000" dirty="0" smtClean="0">
              <a:solidFill>
                <a:schemeClr val="accent2"/>
              </a:solidFill>
              <a:cs typeface="Arial" pitchFamily="34" charset="0"/>
            </a:endParaRPr>
          </a:p>
          <a:p>
            <a:pPr marL="342900" indent="-342900">
              <a:spcBef>
                <a:spcPct val="30000"/>
              </a:spcBef>
              <a:buSzPct val="140000"/>
              <a:buFont typeface="Wingdings" pitchFamily="2" charset="2"/>
              <a:buChar char="L"/>
            </a:pPr>
            <a:r>
              <a:rPr lang="en-US" sz="2000" b="0" dirty="0" smtClean="0">
                <a:solidFill>
                  <a:schemeClr val="accent2"/>
                </a:solidFill>
                <a:cs typeface="Arial" pitchFamily="34" charset="0"/>
              </a:rPr>
              <a:t> existing codes</a:t>
            </a:r>
          </a:p>
        </p:txBody>
      </p:sp>
      <p:sp>
        <p:nvSpPr>
          <p:cNvPr id="107" name="ZoneTexte 106"/>
          <p:cNvSpPr txBox="1"/>
          <p:nvPr/>
        </p:nvSpPr>
        <p:spPr>
          <a:xfrm>
            <a:off x="7257256" y="6488668"/>
            <a:ext cx="2664296" cy="369332"/>
          </a:xfrm>
          <a:prstGeom prst="rect">
            <a:avLst/>
          </a:prstGeom>
          <a:noFill/>
        </p:spPr>
        <p:txBody>
          <a:bodyPr wrap="square" rtlCol="0">
            <a:spAutoFit/>
          </a:bodyPr>
          <a:lstStyle/>
          <a:p>
            <a:r>
              <a:rPr lang="en-US" dirty="0" smtClean="0"/>
              <a:t>From S. </a:t>
            </a:r>
            <a:r>
              <a:rPr lang="en-US" dirty="0" err="1" smtClean="0"/>
              <a:t>Valcke</a:t>
            </a:r>
            <a:r>
              <a:rPr lang="en-US" dirty="0" smtClean="0"/>
              <a:t>, CERFACS</a:t>
            </a:r>
            <a:endParaRPr lang="en-US" dirty="0"/>
          </a:p>
        </p:txBody>
      </p:sp>
      <p:sp>
        <p:nvSpPr>
          <p:cNvPr id="48" name="Titre 47"/>
          <p:cNvSpPr>
            <a:spLocks noGrp="1"/>
          </p:cNvSpPr>
          <p:nvPr>
            <p:ph type="title"/>
          </p:nvPr>
        </p:nvSpPr>
        <p:spPr>
          <a:xfrm>
            <a:off x="0" y="-24"/>
            <a:ext cx="9921552" cy="428628"/>
          </a:xfrm>
          <a:solidFill>
            <a:srgbClr val="E6E0EC"/>
          </a:solidFill>
        </p:spPr>
        <p:txBody>
          <a:bodyPr/>
          <a:lstStyle/>
          <a:p>
            <a:r>
              <a:rPr lang="en-US" dirty="0" smtClean="0"/>
              <a:t>The various coupling approaches</a:t>
            </a:r>
            <a:endParaRPr lang="en-US" dirty="0"/>
          </a:p>
        </p:txBody>
      </p:sp>
      <p:sp>
        <p:nvSpPr>
          <p:cNvPr id="50" name="Espace réservé du numéro de diapositive 49"/>
          <p:cNvSpPr>
            <a:spLocks noGrp="1"/>
          </p:cNvSpPr>
          <p:nvPr>
            <p:ph type="sldNum" sz="quarter" idx="11"/>
          </p:nvPr>
        </p:nvSpPr>
        <p:spPr/>
        <p:txBody>
          <a:bodyPr/>
          <a:lstStyle/>
          <a:p>
            <a:fld id="{E7741CE1-EEBC-46AB-A67C-D0EDBD57B52E}" type="slidenum">
              <a:rPr lang="fr-FR" smtClean="0"/>
              <a:pPr/>
              <a:t>7</a:t>
            </a:fld>
            <a:endParaRPr lang="fr-F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p:cNvGrpSpPr/>
          <p:nvPr/>
        </p:nvGrpSpPr>
        <p:grpSpPr>
          <a:xfrm>
            <a:off x="455023" y="715454"/>
            <a:ext cx="9141447" cy="2999298"/>
            <a:chOff x="344488" y="1100064"/>
            <a:chExt cx="8855695" cy="2999298"/>
          </a:xfrm>
        </p:grpSpPr>
        <p:grpSp>
          <p:nvGrpSpPr>
            <p:cNvPr id="31" name="Groupe 30"/>
            <p:cNvGrpSpPr/>
            <p:nvPr/>
          </p:nvGrpSpPr>
          <p:grpSpPr>
            <a:xfrm>
              <a:off x="344488" y="1100064"/>
              <a:ext cx="8855695" cy="2999298"/>
              <a:chOff x="344488" y="1100064"/>
              <a:chExt cx="8855695" cy="2999298"/>
            </a:xfrm>
          </p:grpSpPr>
          <p:sp>
            <p:nvSpPr>
              <p:cNvPr id="12" name="Rectangle 117"/>
              <p:cNvSpPr>
                <a:spLocks noChangeArrowheads="1"/>
              </p:cNvSpPr>
              <p:nvPr/>
            </p:nvSpPr>
            <p:spPr bwMode="auto">
              <a:xfrm>
                <a:off x="344488" y="1100064"/>
                <a:ext cx="8470573" cy="400110"/>
              </a:xfrm>
              <a:prstGeom prst="rect">
                <a:avLst/>
              </a:prstGeom>
              <a:noFill/>
              <a:ln w="9525">
                <a:noFill/>
                <a:miter lim="800000"/>
                <a:headEnd/>
                <a:tailEnd/>
              </a:ln>
            </p:spPr>
            <p:txBody>
              <a:bodyPr>
                <a:spAutoFit/>
              </a:bodyPr>
              <a:lstStyle/>
              <a:p>
                <a:r>
                  <a:rPr lang="en-US" sz="2000" b="1" i="1" u="sng" dirty="0" smtClean="0">
                    <a:cs typeface="Arial" pitchFamily="34" charset="0"/>
                  </a:rPr>
                  <a:t>2 : The “Coupling Library” approach</a:t>
                </a:r>
                <a:r>
                  <a:rPr lang="en-US" sz="2000" b="1" i="1" dirty="0" smtClean="0">
                    <a:cs typeface="Arial" pitchFamily="34" charset="0"/>
                  </a:rPr>
                  <a:t> </a:t>
                </a:r>
                <a:r>
                  <a:rPr lang="en-US" sz="2000" b="1" dirty="0" smtClean="0">
                    <a:cs typeface="Arial" pitchFamily="34" charset="0"/>
                  </a:rPr>
                  <a:t> </a:t>
                </a:r>
                <a:endParaRPr lang="en-US" sz="2000" b="1" dirty="0">
                  <a:cs typeface="Arial" pitchFamily="34" charset="0"/>
                </a:endParaRPr>
              </a:p>
            </p:txBody>
          </p:sp>
          <p:sp>
            <p:nvSpPr>
              <p:cNvPr id="13" name="Text Box 118"/>
              <p:cNvSpPr txBox="1">
                <a:spLocks noChangeArrowheads="1"/>
              </p:cNvSpPr>
              <p:nvPr/>
            </p:nvSpPr>
            <p:spPr bwMode="auto">
              <a:xfrm>
                <a:off x="6609184" y="2790481"/>
                <a:ext cx="2590999" cy="1298800"/>
              </a:xfrm>
              <a:prstGeom prst="rect">
                <a:avLst/>
              </a:prstGeom>
              <a:noFill/>
              <a:ln w="28575">
                <a:solidFill>
                  <a:srgbClr val="9999FF"/>
                </a:solidFill>
                <a:miter lim="800000"/>
                <a:headEnd/>
                <a:tailEnd/>
              </a:ln>
            </p:spPr>
            <p:txBody>
              <a:bodyPr>
                <a:spAutoFit/>
              </a:bodyPr>
              <a:lstStyle/>
              <a:p>
                <a:pPr>
                  <a:lnSpc>
                    <a:spcPct val="90000"/>
                  </a:lnSpc>
                </a:pPr>
                <a:r>
                  <a:rPr lang="fr-FR" sz="2000" dirty="0"/>
                  <a:t>program prog2</a:t>
                </a:r>
              </a:p>
              <a:p>
                <a:pPr>
                  <a:lnSpc>
                    <a:spcPct val="90000"/>
                  </a:lnSpc>
                </a:pPr>
                <a:r>
                  <a:rPr lang="fr-FR" sz="2000" dirty="0"/>
                  <a:t>…</a:t>
                </a:r>
              </a:p>
              <a:p>
                <a:pPr>
                  <a:lnSpc>
                    <a:spcPct val="90000"/>
                  </a:lnSpc>
                </a:pPr>
                <a:r>
                  <a:rPr lang="fr-FR" sz="2000" dirty="0"/>
                  <a:t>call </a:t>
                </a:r>
                <a:r>
                  <a:rPr lang="fr-FR" sz="2000" dirty="0" err="1"/>
                  <a:t>cpl_recv</a:t>
                </a:r>
                <a:r>
                  <a:rPr lang="fr-FR" sz="2000" dirty="0"/>
                  <a:t> (data2, …)</a:t>
                </a:r>
              </a:p>
              <a:p>
                <a:pPr>
                  <a:lnSpc>
                    <a:spcPct val="90000"/>
                  </a:lnSpc>
                </a:pPr>
                <a:r>
                  <a:rPr lang="fr-FR" sz="2000" dirty="0"/>
                  <a:t>end</a:t>
                </a:r>
              </a:p>
            </p:txBody>
          </p:sp>
          <p:sp>
            <p:nvSpPr>
              <p:cNvPr id="14" name="Text Box 119"/>
              <p:cNvSpPr txBox="1">
                <a:spLocks noChangeArrowheads="1"/>
              </p:cNvSpPr>
              <p:nvPr/>
            </p:nvSpPr>
            <p:spPr bwMode="auto">
              <a:xfrm>
                <a:off x="704528" y="2800562"/>
                <a:ext cx="2690653" cy="1298800"/>
              </a:xfrm>
              <a:prstGeom prst="rect">
                <a:avLst/>
              </a:prstGeom>
              <a:noFill/>
              <a:ln w="28575">
                <a:solidFill>
                  <a:schemeClr val="accent1"/>
                </a:solidFill>
                <a:miter lim="800000"/>
                <a:headEnd/>
                <a:tailEnd/>
              </a:ln>
            </p:spPr>
            <p:txBody>
              <a:bodyPr>
                <a:spAutoFit/>
              </a:bodyPr>
              <a:lstStyle/>
              <a:p>
                <a:pPr>
                  <a:lnSpc>
                    <a:spcPct val="90000"/>
                  </a:lnSpc>
                </a:pPr>
                <a:r>
                  <a:rPr lang="fr-FR" sz="2000" dirty="0"/>
                  <a:t>program prog1</a:t>
                </a:r>
              </a:p>
              <a:p>
                <a:pPr>
                  <a:lnSpc>
                    <a:spcPct val="90000"/>
                  </a:lnSpc>
                </a:pPr>
                <a:r>
                  <a:rPr lang="fr-FR" sz="2000" dirty="0"/>
                  <a:t>…</a:t>
                </a:r>
              </a:p>
              <a:p>
                <a:pPr>
                  <a:lnSpc>
                    <a:spcPct val="90000"/>
                  </a:lnSpc>
                </a:pPr>
                <a:r>
                  <a:rPr lang="fr-FR" sz="2000" dirty="0"/>
                  <a:t>call </a:t>
                </a:r>
                <a:r>
                  <a:rPr lang="fr-FR" sz="2000" dirty="0" err="1"/>
                  <a:t>cpl_send</a:t>
                </a:r>
                <a:r>
                  <a:rPr lang="fr-FR" sz="2000" dirty="0"/>
                  <a:t> (data1, …)</a:t>
                </a:r>
              </a:p>
              <a:p>
                <a:pPr>
                  <a:lnSpc>
                    <a:spcPct val="90000"/>
                  </a:lnSpc>
                </a:pPr>
                <a:r>
                  <a:rPr lang="fr-FR" sz="2000" dirty="0"/>
                  <a:t>end</a:t>
                </a:r>
              </a:p>
            </p:txBody>
          </p:sp>
          <p:sp>
            <p:nvSpPr>
              <p:cNvPr id="15" name="Text Box 120"/>
              <p:cNvSpPr txBox="1">
                <a:spLocks noChangeArrowheads="1"/>
              </p:cNvSpPr>
              <p:nvPr/>
            </p:nvSpPr>
            <p:spPr bwMode="auto">
              <a:xfrm rot="5400000">
                <a:off x="5746015" y="3230791"/>
                <a:ext cx="1292456" cy="400110"/>
              </a:xfrm>
              <a:prstGeom prst="rect">
                <a:avLst/>
              </a:prstGeom>
              <a:noFill/>
              <a:ln w="28575">
                <a:solidFill>
                  <a:srgbClr val="A50021"/>
                </a:solidFill>
                <a:miter lim="800000"/>
                <a:headEnd/>
                <a:tailEnd/>
              </a:ln>
            </p:spPr>
            <p:txBody>
              <a:bodyPr wrap="square">
                <a:spAutoFit/>
              </a:bodyPr>
              <a:lstStyle/>
              <a:p>
                <a:pPr algn="ctr"/>
                <a:r>
                  <a:rPr lang="fr-FR" sz="2000" dirty="0"/>
                  <a:t>coupler</a:t>
                </a:r>
              </a:p>
            </p:txBody>
          </p:sp>
          <p:grpSp>
            <p:nvGrpSpPr>
              <p:cNvPr id="16" name="Group 136"/>
              <p:cNvGrpSpPr>
                <a:grpSpLocks/>
              </p:cNvGrpSpPr>
              <p:nvPr/>
            </p:nvGrpSpPr>
            <p:grpSpPr bwMode="auto">
              <a:xfrm>
                <a:off x="4054969" y="1773368"/>
                <a:ext cx="1978544" cy="792467"/>
                <a:chOff x="2304" y="2891"/>
                <a:chExt cx="953" cy="448"/>
              </a:xfrm>
            </p:grpSpPr>
            <p:sp>
              <p:nvSpPr>
                <p:cNvPr id="19" name="Text Box 135"/>
                <p:cNvSpPr txBox="1">
                  <a:spLocks noChangeArrowheads="1"/>
                </p:cNvSpPr>
                <p:nvPr/>
              </p:nvSpPr>
              <p:spPr bwMode="auto">
                <a:xfrm>
                  <a:off x="2329" y="2891"/>
                  <a:ext cx="911" cy="402"/>
                </a:xfrm>
                <a:prstGeom prst="rect">
                  <a:avLst/>
                </a:prstGeom>
                <a:noFill/>
                <a:ln w="9525">
                  <a:noFill/>
                  <a:miter lim="800000"/>
                  <a:headEnd/>
                  <a:tailEnd/>
                </a:ln>
              </p:spPr>
              <p:txBody>
                <a:bodyPr wrap="square">
                  <a:spAutoFit/>
                </a:bodyPr>
                <a:lstStyle/>
                <a:p>
                  <a:pPr algn="ctr">
                    <a:lnSpc>
                      <a:spcPct val="90000"/>
                    </a:lnSpc>
                  </a:pPr>
                  <a:r>
                    <a:rPr lang="fr-FR" sz="2000" dirty="0" err="1"/>
                    <a:t>coupling</a:t>
                  </a:r>
                  <a:endParaRPr lang="fr-FR" sz="2000" dirty="0"/>
                </a:p>
                <a:p>
                  <a:pPr algn="ctr">
                    <a:lnSpc>
                      <a:spcPct val="90000"/>
                    </a:lnSpc>
                  </a:pPr>
                  <a:r>
                    <a:rPr lang="fr-FR" sz="2000" dirty="0"/>
                    <a:t>configuration</a:t>
                  </a:r>
                </a:p>
              </p:txBody>
            </p:sp>
            <p:sp>
              <p:nvSpPr>
                <p:cNvPr id="18" name="Oval 134"/>
                <p:cNvSpPr>
                  <a:spLocks noChangeArrowheads="1"/>
                </p:cNvSpPr>
                <p:nvPr/>
              </p:nvSpPr>
              <p:spPr bwMode="auto">
                <a:xfrm>
                  <a:off x="2304" y="2891"/>
                  <a:ext cx="953" cy="448"/>
                </a:xfrm>
                <a:prstGeom prst="ellipse">
                  <a:avLst/>
                </a:prstGeom>
                <a:noFill/>
                <a:ln w="19050">
                  <a:solidFill>
                    <a:srgbClr val="990033"/>
                  </a:solidFill>
                  <a:round/>
                  <a:headEnd/>
                  <a:tailEnd/>
                </a:ln>
              </p:spPr>
              <p:txBody>
                <a:bodyPr wrap="none" anchor="ctr"/>
                <a:lstStyle/>
                <a:p>
                  <a:endParaRPr lang="en-GB"/>
                </a:p>
              </p:txBody>
            </p:sp>
          </p:grpSp>
          <p:cxnSp>
            <p:nvCxnSpPr>
              <p:cNvPr id="17" name="AutoShape 137"/>
              <p:cNvCxnSpPr>
                <a:cxnSpLocks noChangeShapeType="1"/>
                <a:endCxn id="5" idx="3"/>
              </p:cNvCxnSpPr>
              <p:nvPr/>
            </p:nvCxnSpPr>
            <p:spPr bwMode="auto">
              <a:xfrm flipH="1">
                <a:off x="3628597" y="2348880"/>
                <a:ext cx="532315" cy="458009"/>
              </a:xfrm>
              <a:prstGeom prst="straightConnector1">
                <a:avLst/>
              </a:prstGeom>
              <a:noFill/>
              <a:ln w="9525">
                <a:solidFill>
                  <a:srgbClr val="990033"/>
                </a:solidFill>
                <a:round/>
                <a:headEnd/>
                <a:tailEnd type="triangle" w="med" len="med"/>
              </a:ln>
            </p:spPr>
          </p:cxnSp>
        </p:grpSp>
        <p:sp>
          <p:nvSpPr>
            <p:cNvPr id="5" name="Text Box 120"/>
            <p:cNvSpPr txBox="1">
              <a:spLocks noChangeArrowheads="1"/>
            </p:cNvSpPr>
            <p:nvPr/>
          </p:nvSpPr>
          <p:spPr bwMode="auto">
            <a:xfrm rot="16200000">
              <a:off x="2993505" y="3241925"/>
              <a:ext cx="1270183" cy="400110"/>
            </a:xfrm>
            <a:prstGeom prst="rect">
              <a:avLst/>
            </a:prstGeom>
            <a:noFill/>
            <a:ln w="28575">
              <a:solidFill>
                <a:srgbClr val="A50021"/>
              </a:solidFill>
              <a:miter lim="800000"/>
              <a:headEnd/>
              <a:tailEnd/>
            </a:ln>
          </p:spPr>
          <p:txBody>
            <a:bodyPr wrap="square">
              <a:spAutoFit/>
            </a:bodyPr>
            <a:lstStyle/>
            <a:p>
              <a:pPr algn="ctr"/>
              <a:r>
                <a:rPr lang="fr-FR" sz="2000" dirty="0"/>
                <a:t>coupler</a:t>
              </a:r>
            </a:p>
          </p:txBody>
        </p:sp>
        <p:cxnSp>
          <p:nvCxnSpPr>
            <p:cNvPr id="6" name="AutoShape 137"/>
            <p:cNvCxnSpPr>
              <a:cxnSpLocks noChangeShapeType="1"/>
            </p:cNvCxnSpPr>
            <p:nvPr/>
          </p:nvCxnSpPr>
          <p:spPr bwMode="auto">
            <a:xfrm>
              <a:off x="5961112" y="2276872"/>
              <a:ext cx="431131" cy="507746"/>
            </a:xfrm>
            <a:prstGeom prst="straightConnector1">
              <a:avLst/>
            </a:prstGeom>
            <a:noFill/>
            <a:ln w="9525">
              <a:solidFill>
                <a:srgbClr val="990033"/>
              </a:solidFill>
              <a:round/>
              <a:headEnd/>
              <a:tailEnd type="triangle" w="med" len="med"/>
            </a:ln>
          </p:spPr>
        </p:cxnSp>
        <p:cxnSp>
          <p:nvCxnSpPr>
            <p:cNvPr id="7" name="AutoShape 137"/>
            <p:cNvCxnSpPr>
              <a:cxnSpLocks noChangeShapeType="1"/>
            </p:cNvCxnSpPr>
            <p:nvPr/>
          </p:nvCxnSpPr>
          <p:spPr bwMode="auto">
            <a:xfrm flipH="1">
              <a:off x="3836370" y="3094920"/>
              <a:ext cx="2376262" cy="0"/>
            </a:xfrm>
            <a:prstGeom prst="straightConnector1">
              <a:avLst/>
            </a:prstGeom>
            <a:noFill/>
            <a:ln w="28575">
              <a:solidFill>
                <a:srgbClr val="990033"/>
              </a:solidFill>
              <a:round/>
              <a:headEnd type="triangle" w="med" len="med"/>
              <a:tailEnd type="triangle" w="med" len="med"/>
            </a:ln>
          </p:spPr>
        </p:cxnSp>
        <p:cxnSp>
          <p:nvCxnSpPr>
            <p:cNvPr id="8" name="AutoShape 137"/>
            <p:cNvCxnSpPr>
              <a:cxnSpLocks noChangeShapeType="1"/>
              <a:endCxn id="5" idx="2"/>
            </p:cNvCxnSpPr>
            <p:nvPr/>
          </p:nvCxnSpPr>
          <p:spPr bwMode="auto">
            <a:xfrm flipH="1">
              <a:off x="3828652" y="3094922"/>
              <a:ext cx="2383980" cy="347058"/>
            </a:xfrm>
            <a:prstGeom prst="straightConnector1">
              <a:avLst/>
            </a:prstGeom>
            <a:noFill/>
            <a:ln w="28575">
              <a:solidFill>
                <a:srgbClr val="990033"/>
              </a:solidFill>
              <a:round/>
              <a:headEnd type="triangle" w="med" len="med"/>
              <a:tailEnd type="triangle" w="med" len="med"/>
            </a:ln>
          </p:spPr>
        </p:cxnSp>
        <p:cxnSp>
          <p:nvCxnSpPr>
            <p:cNvPr id="9" name="AutoShape 137"/>
            <p:cNvCxnSpPr>
              <a:cxnSpLocks noChangeShapeType="1"/>
              <a:stCxn id="15" idx="2"/>
              <a:endCxn id="5" idx="2"/>
            </p:cNvCxnSpPr>
            <p:nvPr/>
          </p:nvCxnSpPr>
          <p:spPr bwMode="auto">
            <a:xfrm flipH="1">
              <a:off x="3828652" y="3430846"/>
              <a:ext cx="2363536" cy="11134"/>
            </a:xfrm>
            <a:prstGeom prst="straightConnector1">
              <a:avLst/>
            </a:prstGeom>
            <a:noFill/>
            <a:ln w="28575">
              <a:solidFill>
                <a:srgbClr val="990033"/>
              </a:solidFill>
              <a:round/>
              <a:headEnd type="triangle" w="med" len="med"/>
              <a:tailEnd type="triangle" w="med" len="med"/>
            </a:ln>
          </p:spPr>
        </p:cxnSp>
        <p:cxnSp>
          <p:nvCxnSpPr>
            <p:cNvPr id="10" name="AutoShape 137"/>
            <p:cNvCxnSpPr>
              <a:cxnSpLocks noChangeShapeType="1"/>
            </p:cNvCxnSpPr>
            <p:nvPr/>
          </p:nvCxnSpPr>
          <p:spPr bwMode="auto">
            <a:xfrm flipH="1" flipV="1">
              <a:off x="3908378" y="3454960"/>
              <a:ext cx="2304254" cy="360040"/>
            </a:xfrm>
            <a:prstGeom prst="straightConnector1">
              <a:avLst/>
            </a:prstGeom>
            <a:noFill/>
            <a:ln w="28575">
              <a:solidFill>
                <a:srgbClr val="990033"/>
              </a:solidFill>
              <a:round/>
              <a:headEnd type="triangle" w="med" len="med"/>
              <a:tailEnd type="triangle" w="med" len="med"/>
            </a:ln>
          </p:spPr>
        </p:cxnSp>
        <p:cxnSp>
          <p:nvCxnSpPr>
            <p:cNvPr id="11" name="AutoShape 137"/>
            <p:cNvCxnSpPr>
              <a:cxnSpLocks noChangeShapeType="1"/>
              <a:stCxn id="15" idx="2"/>
            </p:cNvCxnSpPr>
            <p:nvPr/>
          </p:nvCxnSpPr>
          <p:spPr bwMode="auto">
            <a:xfrm flipH="1">
              <a:off x="3800874" y="3430846"/>
              <a:ext cx="2391314" cy="384154"/>
            </a:xfrm>
            <a:prstGeom prst="straightConnector1">
              <a:avLst/>
            </a:prstGeom>
            <a:noFill/>
            <a:ln w="28575">
              <a:solidFill>
                <a:srgbClr val="990033"/>
              </a:solidFill>
              <a:round/>
              <a:headEnd type="triangle" w="med" len="med"/>
              <a:tailEnd type="triangle" w="med" len="med"/>
            </a:ln>
          </p:spPr>
        </p:cxnSp>
      </p:grpSp>
      <p:sp>
        <p:nvSpPr>
          <p:cNvPr id="21" name="Rectangle 78"/>
          <p:cNvSpPr>
            <a:spLocks noChangeArrowheads="1"/>
          </p:cNvSpPr>
          <p:nvPr/>
        </p:nvSpPr>
        <p:spPr bwMode="auto">
          <a:xfrm>
            <a:off x="556522" y="4149080"/>
            <a:ext cx="5044550" cy="1200329"/>
          </a:xfrm>
          <a:prstGeom prst="rect">
            <a:avLst/>
          </a:prstGeom>
          <a:noFill/>
          <a:ln w="9525">
            <a:noFill/>
            <a:miter lim="800000"/>
            <a:headEnd/>
            <a:tailEnd/>
          </a:ln>
        </p:spPr>
        <p:txBody>
          <a:bodyPr wrap="square">
            <a:spAutoFit/>
          </a:bodyPr>
          <a:lstStyle/>
          <a:p>
            <a:pPr marL="457200" indent="-457200">
              <a:spcBef>
                <a:spcPct val="30000"/>
              </a:spcBef>
              <a:buSzPct val="140000"/>
              <a:buFont typeface="Wingdings" pitchFamily="2" charset="2"/>
              <a:buChar char="J"/>
            </a:pPr>
            <a:r>
              <a:rPr lang="fr-FR" sz="2000" dirty="0">
                <a:solidFill>
                  <a:srgbClr val="3333CC"/>
                </a:solidFill>
                <a:cs typeface="Arial" pitchFamily="34" charset="0"/>
              </a:rPr>
              <a:t>e</a:t>
            </a:r>
            <a:r>
              <a:rPr lang="en-US" sz="2000" b="0" dirty="0" err="1" smtClean="0">
                <a:solidFill>
                  <a:srgbClr val="3333CC"/>
                </a:solidFill>
                <a:cs typeface="Arial" pitchFamily="34" charset="0"/>
              </a:rPr>
              <a:t>xisting</a:t>
            </a:r>
            <a:r>
              <a:rPr lang="en-US" sz="2000" b="0" dirty="0" smtClean="0">
                <a:solidFill>
                  <a:srgbClr val="3333CC"/>
                </a:solidFill>
                <a:cs typeface="Arial" pitchFamily="34" charset="0"/>
              </a:rPr>
              <a:t> codes</a:t>
            </a:r>
          </a:p>
          <a:p>
            <a:pPr marL="457200" indent="-457200">
              <a:spcBef>
                <a:spcPct val="30000"/>
              </a:spcBef>
              <a:buSzPct val="140000"/>
              <a:buFont typeface="Wingdings" pitchFamily="2" charset="2"/>
              <a:buChar char="J"/>
            </a:pPr>
            <a:r>
              <a:rPr lang="en-US" sz="2000" b="0" dirty="0" smtClean="0">
                <a:solidFill>
                  <a:srgbClr val="3333CC"/>
                </a:solidFill>
                <a:cs typeface="Arial" pitchFamily="34" charset="0"/>
              </a:rPr>
              <a:t>use </a:t>
            </a:r>
            <a:r>
              <a:rPr lang="en-US" sz="2000" b="0" dirty="0">
                <a:solidFill>
                  <a:srgbClr val="3333CC"/>
                </a:solidFill>
                <a:cs typeface="Arial" pitchFamily="34" charset="0"/>
              </a:rPr>
              <a:t>of generic transformations/</a:t>
            </a:r>
            <a:r>
              <a:rPr lang="en-US" sz="2000" b="0" dirty="0" err="1">
                <a:solidFill>
                  <a:srgbClr val="3333CC"/>
                </a:solidFill>
                <a:cs typeface="Arial" pitchFamily="34" charset="0"/>
              </a:rPr>
              <a:t>regridding</a:t>
            </a:r>
            <a:r>
              <a:rPr lang="en-US" sz="2000" b="0" dirty="0">
                <a:solidFill>
                  <a:srgbClr val="3333CC"/>
                </a:solidFill>
                <a:cs typeface="Arial" pitchFamily="34" charset="0"/>
              </a:rPr>
              <a:t> </a:t>
            </a:r>
          </a:p>
          <a:p>
            <a:pPr marL="457200" indent="-457200">
              <a:spcBef>
                <a:spcPct val="30000"/>
              </a:spcBef>
              <a:buSzPct val="140000"/>
              <a:buFont typeface="Wingdings" pitchFamily="2" charset="2"/>
              <a:buChar char="J"/>
            </a:pPr>
            <a:r>
              <a:rPr lang="en-US" sz="2000" b="0" dirty="0">
                <a:solidFill>
                  <a:srgbClr val="3333CC"/>
                </a:solidFill>
                <a:cs typeface="Arial" pitchFamily="34" charset="0"/>
              </a:rPr>
              <a:t>concurrent coupling (parallelism</a:t>
            </a:r>
            <a:r>
              <a:rPr lang="en-US" sz="2000" b="0" dirty="0" smtClean="0">
                <a:solidFill>
                  <a:srgbClr val="3333CC"/>
                </a:solidFill>
                <a:cs typeface="Arial" pitchFamily="34" charset="0"/>
              </a:rPr>
              <a:t>)</a:t>
            </a:r>
          </a:p>
        </p:txBody>
      </p:sp>
      <p:sp>
        <p:nvSpPr>
          <p:cNvPr id="25" name="ZoneTexte 24"/>
          <p:cNvSpPr txBox="1"/>
          <p:nvPr/>
        </p:nvSpPr>
        <p:spPr>
          <a:xfrm>
            <a:off x="7257256" y="6488668"/>
            <a:ext cx="2664296" cy="369332"/>
          </a:xfrm>
          <a:prstGeom prst="rect">
            <a:avLst/>
          </a:prstGeom>
          <a:noFill/>
        </p:spPr>
        <p:txBody>
          <a:bodyPr wrap="square" rtlCol="0">
            <a:spAutoFit/>
          </a:bodyPr>
          <a:lstStyle/>
          <a:p>
            <a:r>
              <a:rPr lang="en-US" dirty="0" smtClean="0"/>
              <a:t>From S. </a:t>
            </a:r>
            <a:r>
              <a:rPr lang="en-US" dirty="0" err="1" smtClean="0"/>
              <a:t>Valcke</a:t>
            </a:r>
            <a:r>
              <a:rPr lang="en-US" dirty="0" smtClean="0"/>
              <a:t>, CERFACS</a:t>
            </a:r>
            <a:endParaRPr lang="en-US" dirty="0"/>
          </a:p>
        </p:txBody>
      </p:sp>
      <p:sp>
        <p:nvSpPr>
          <p:cNvPr id="23" name="Titre 22"/>
          <p:cNvSpPr>
            <a:spLocks noGrp="1"/>
          </p:cNvSpPr>
          <p:nvPr>
            <p:ph type="title"/>
          </p:nvPr>
        </p:nvSpPr>
        <p:spPr>
          <a:solidFill>
            <a:srgbClr val="E6E0EC"/>
          </a:solidFill>
        </p:spPr>
        <p:txBody>
          <a:bodyPr/>
          <a:lstStyle/>
          <a:p>
            <a:r>
              <a:rPr lang="en-US" dirty="0" smtClean="0"/>
              <a:t>The various </a:t>
            </a:r>
            <a:r>
              <a:rPr lang="en-US" dirty="0"/>
              <a:t>coupling approaches</a:t>
            </a:r>
          </a:p>
        </p:txBody>
      </p:sp>
      <p:sp>
        <p:nvSpPr>
          <p:cNvPr id="26" name="Espace réservé du numéro de diapositive 25"/>
          <p:cNvSpPr>
            <a:spLocks noGrp="1"/>
          </p:cNvSpPr>
          <p:nvPr>
            <p:ph type="sldNum" sz="quarter" idx="11"/>
          </p:nvPr>
        </p:nvSpPr>
        <p:spPr/>
        <p:txBody>
          <a:bodyPr/>
          <a:lstStyle/>
          <a:p>
            <a:fld id="{E7741CE1-EEBC-46AB-A67C-D0EDBD57B52E}" type="slidenum">
              <a:rPr lang="fr-FR" smtClean="0"/>
              <a:pPr/>
              <a:t>8</a:t>
            </a:fld>
            <a:endParaRPr lang="fr-FR"/>
          </a:p>
        </p:txBody>
      </p:sp>
      <p:sp>
        <p:nvSpPr>
          <p:cNvPr id="24" name="Rectangle 31"/>
          <p:cNvSpPr>
            <a:spLocks noChangeArrowheads="1"/>
          </p:cNvSpPr>
          <p:nvPr/>
        </p:nvSpPr>
        <p:spPr bwMode="auto">
          <a:xfrm>
            <a:off x="5601072" y="4077072"/>
            <a:ext cx="4104456" cy="1815882"/>
          </a:xfrm>
          <a:prstGeom prst="rect">
            <a:avLst/>
          </a:prstGeom>
          <a:noFill/>
          <a:ln w="9525">
            <a:noFill/>
            <a:miter lim="800000"/>
            <a:headEnd/>
            <a:tailEnd/>
          </a:ln>
        </p:spPr>
        <p:txBody>
          <a:bodyPr wrap="square">
            <a:spAutoFit/>
          </a:bodyPr>
          <a:lstStyle/>
          <a:p>
            <a:pPr marL="342900" indent="-342900">
              <a:spcBef>
                <a:spcPct val="30000"/>
              </a:spcBef>
              <a:buSzPct val="140000"/>
              <a:buFont typeface="Wingdings" pitchFamily="2" charset="2"/>
              <a:buChar char=""/>
            </a:pPr>
            <a:r>
              <a:rPr lang="en-US" sz="2000" dirty="0" smtClean="0">
                <a:solidFill>
                  <a:schemeClr val="tx1">
                    <a:lumMod val="65000"/>
                    <a:lumOff val="35000"/>
                  </a:schemeClr>
                </a:solidFill>
                <a:cs typeface="Arial" pitchFamily="34" charset="0"/>
              </a:rPr>
              <a:t> efficient</a:t>
            </a:r>
            <a:endParaRPr lang="en-US" sz="2000" dirty="0" smtClean="0">
              <a:solidFill>
                <a:schemeClr val="accent2"/>
              </a:solidFill>
              <a:cs typeface="Arial" pitchFamily="34" charset="0"/>
            </a:endParaRPr>
          </a:p>
          <a:p>
            <a:pPr marL="342900" indent="-342900">
              <a:spcBef>
                <a:spcPct val="30000"/>
              </a:spcBef>
              <a:buSzPct val="140000"/>
              <a:buFont typeface="Wingdings" pitchFamily="2" charset="2"/>
              <a:buChar char="L"/>
            </a:pPr>
            <a:r>
              <a:rPr lang="en-US" sz="2000" b="0" dirty="0" smtClean="0">
                <a:solidFill>
                  <a:schemeClr val="accent2"/>
                </a:solidFill>
                <a:cs typeface="Arial" pitchFamily="34" charset="0"/>
              </a:rPr>
              <a:t> </a:t>
            </a:r>
            <a:r>
              <a:rPr lang="en-US" sz="2000" dirty="0">
                <a:solidFill>
                  <a:schemeClr val="accent2"/>
                </a:solidFill>
                <a:cs typeface="Arial" pitchFamily="34" charset="0"/>
              </a:rPr>
              <a:t>multi-executable: more difficult to debug ; harder to manage for the OS</a:t>
            </a:r>
          </a:p>
          <a:p>
            <a:pPr marL="342900" indent="-342900">
              <a:spcBef>
                <a:spcPct val="30000"/>
              </a:spcBef>
              <a:buSzPct val="140000"/>
              <a:buFont typeface="Wingdings" pitchFamily="2" charset="2"/>
              <a:buChar char="L"/>
            </a:pPr>
            <a:endParaRPr lang="en-US" sz="2000" b="0" dirty="0" smtClean="0">
              <a:solidFill>
                <a:schemeClr val="accent2"/>
              </a:solidFill>
              <a:cs typeface="Arial" pitchFamily="34" charset="0"/>
            </a:endParaRPr>
          </a:p>
        </p:txBody>
      </p:sp>
      <p:sp>
        <p:nvSpPr>
          <p:cNvPr id="2" name="ZoneTexte 1"/>
          <p:cNvSpPr txBox="1"/>
          <p:nvPr/>
        </p:nvSpPr>
        <p:spPr>
          <a:xfrm>
            <a:off x="1064568" y="5661248"/>
            <a:ext cx="8136904" cy="769441"/>
          </a:xfrm>
          <a:prstGeom prst="rect">
            <a:avLst/>
          </a:prstGeom>
          <a:solidFill>
            <a:srgbClr val="D99694"/>
          </a:solidFill>
        </p:spPr>
        <p:txBody>
          <a:bodyPr wrap="square" rtlCol="0">
            <a:spAutoFit/>
          </a:bodyPr>
          <a:lstStyle/>
          <a:p>
            <a:pPr algn="ctr"/>
            <a:r>
              <a:rPr lang="en-US" sz="2200" b="1" dirty="0" smtClean="0">
                <a:cs typeface="Arial" pitchFamily="34" charset="0"/>
              </a:rPr>
              <a:t>Use of the OASIS3</a:t>
            </a:r>
            <a:r>
              <a:rPr lang="en-US" sz="2200" b="1" dirty="0">
                <a:cs typeface="Arial" pitchFamily="34" charset="0"/>
              </a:rPr>
              <a:t>-MCT generic </a:t>
            </a:r>
            <a:r>
              <a:rPr lang="en-US" sz="2200" b="1" dirty="0" smtClean="0">
                <a:cs typeface="Arial" pitchFamily="34" charset="0"/>
              </a:rPr>
              <a:t>coupler</a:t>
            </a:r>
          </a:p>
          <a:p>
            <a:pPr marL="0" lvl="1" algn="ctr"/>
            <a:r>
              <a:rPr lang="en-GB" sz="2200" dirty="0">
                <a:hlinkClick r:id="rId2"/>
              </a:rPr>
              <a:t>https://verc.enes.org/</a:t>
            </a:r>
            <a:r>
              <a:rPr lang="en-GB" sz="2200" dirty="0" smtClean="0">
                <a:hlinkClick r:id="rId2"/>
              </a:rPr>
              <a:t>oasis</a:t>
            </a:r>
            <a:r>
              <a:rPr lang="en-GB" sz="2200" dirty="0" smtClean="0"/>
              <a:t> , </a:t>
            </a:r>
            <a:r>
              <a:rPr lang="en-GB" sz="2200" dirty="0" err="1" smtClean="0"/>
              <a:t>Cerfacs</a:t>
            </a:r>
            <a:r>
              <a:rPr lang="en-GB" sz="2200" dirty="0" smtClean="0"/>
              <a:t>, France, Toulouse</a:t>
            </a:r>
            <a:endParaRPr lang="en-GB" sz="22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16496" y="764704"/>
            <a:ext cx="9217024" cy="4208844"/>
          </a:xfrm>
          <a:prstGeom prst="rect">
            <a:avLst/>
          </a:prstGeom>
          <a:noFill/>
        </p:spPr>
        <p:txBody>
          <a:bodyPr wrap="square" rtlCol="0">
            <a:spAutoFit/>
          </a:bodyPr>
          <a:lstStyle/>
          <a:p>
            <a:pPr>
              <a:lnSpc>
                <a:spcPct val="150000"/>
              </a:lnSpc>
              <a:buFont typeface="Wingdings" pitchFamily="2" charset="2"/>
              <a:buChar char="ü"/>
            </a:pPr>
            <a:r>
              <a:rPr lang="en-US" sz="3000" dirty="0" smtClean="0"/>
              <a:t>The various coupling approaches</a:t>
            </a:r>
          </a:p>
          <a:p>
            <a:pPr>
              <a:lnSpc>
                <a:spcPct val="150000"/>
              </a:lnSpc>
              <a:buFont typeface="Wingdings" pitchFamily="2" charset="2"/>
              <a:buChar char="ü"/>
            </a:pPr>
            <a:r>
              <a:rPr lang="en-US" sz="3000" b="1" i="1" dirty="0" smtClean="0"/>
              <a:t>OASIS3-MCT generic coupler </a:t>
            </a:r>
          </a:p>
          <a:p>
            <a:pPr>
              <a:lnSpc>
                <a:spcPct val="150000"/>
              </a:lnSpc>
              <a:buFont typeface="Wingdings" pitchFamily="2" charset="2"/>
              <a:buChar char="ü"/>
            </a:pPr>
            <a:r>
              <a:rPr lang="en-US" sz="3000" dirty="0" smtClean="0">
                <a:cs typeface="Tahoma" pitchFamily="34" charset="0"/>
              </a:rPr>
              <a:t>The ROW coupled system</a:t>
            </a:r>
          </a:p>
          <a:p>
            <a:pPr>
              <a:lnSpc>
                <a:spcPct val="150000"/>
              </a:lnSpc>
              <a:buFont typeface="Wingdings" pitchFamily="2" charset="2"/>
              <a:buChar char="ü"/>
            </a:pPr>
            <a:r>
              <a:rPr lang="en-US" sz="3000" dirty="0" smtClean="0">
                <a:cs typeface="Tahoma" pitchFamily="34" charset="0"/>
              </a:rPr>
              <a:t> Application </a:t>
            </a:r>
            <a:r>
              <a:rPr lang="en-US" sz="3000" dirty="0">
                <a:cs typeface="Tahoma" pitchFamily="34" charset="0"/>
              </a:rPr>
              <a:t>: A coupled nested simulation over the Peruvian </a:t>
            </a:r>
            <a:r>
              <a:rPr lang="en-US" sz="3000" dirty="0" smtClean="0">
                <a:cs typeface="Tahoma" pitchFamily="34" charset="0"/>
              </a:rPr>
              <a:t>Upwelling</a:t>
            </a:r>
          </a:p>
          <a:p>
            <a:pPr>
              <a:lnSpc>
                <a:spcPct val="150000"/>
              </a:lnSpc>
              <a:buFont typeface="Wingdings" pitchFamily="2" charset="2"/>
              <a:buChar char="ü"/>
            </a:pPr>
            <a:r>
              <a:rPr lang="en-US" sz="3000" dirty="0" smtClean="0">
                <a:cs typeface="Tahoma" pitchFamily="34" charset="0"/>
              </a:rPr>
              <a:t>Conclusions and Perspectives</a:t>
            </a:r>
            <a:endParaRPr lang="en-US" sz="3000" dirty="0">
              <a:cs typeface="Tahoma" pitchFamily="34" charset="0"/>
            </a:endParaRPr>
          </a:p>
        </p:txBody>
      </p:sp>
      <p:sp>
        <p:nvSpPr>
          <p:cNvPr id="8" name="Titre 7"/>
          <p:cNvSpPr>
            <a:spLocks noGrp="1"/>
          </p:cNvSpPr>
          <p:nvPr>
            <p:ph type="title"/>
          </p:nvPr>
        </p:nvSpPr>
        <p:spPr>
          <a:solidFill>
            <a:schemeClr val="bg1">
              <a:lumMod val="85000"/>
            </a:schemeClr>
          </a:solidFill>
        </p:spPr>
        <p:txBody>
          <a:bodyPr/>
          <a:lstStyle/>
          <a:p>
            <a:r>
              <a:rPr lang="en-US" sz="2800" dirty="0" smtClean="0"/>
              <a:t>Outline</a:t>
            </a:r>
            <a:endParaRPr lang="en-US" sz="2800" dirty="0"/>
          </a:p>
        </p:txBody>
      </p:sp>
      <p:sp>
        <p:nvSpPr>
          <p:cNvPr id="6" name="Espace réservé du numéro de diapositive 5"/>
          <p:cNvSpPr>
            <a:spLocks noGrp="1"/>
          </p:cNvSpPr>
          <p:nvPr>
            <p:ph type="sldNum" sz="quarter" idx="11"/>
          </p:nvPr>
        </p:nvSpPr>
        <p:spPr/>
        <p:txBody>
          <a:bodyPr/>
          <a:lstStyle/>
          <a:p>
            <a:fld id="{E7741CE1-EEBC-46AB-A67C-D0EDBD57B52E}" type="slidenum">
              <a:rPr lang="fr-FR" smtClean="0"/>
              <a:pPr/>
              <a:t>9</a:t>
            </a:fld>
            <a:endParaRPr lang="fr-FR"/>
          </a:p>
        </p:txBody>
      </p:sp>
    </p:spTree>
    <p:extLst>
      <p:ext uri="{BB962C8B-B14F-4D97-AF65-F5344CB8AC3E}">
        <p14:creationId xmlns:p14="http://schemas.microsoft.com/office/powerpoint/2010/main" val="13745641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1888</TotalTime>
  <Words>3065</Words>
  <Application>Microsoft Macintosh PowerPoint</Application>
  <PresentationFormat>A4 Paper (210x297 mm)</PresentationFormat>
  <Paragraphs>502</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Thème Office</vt:lpstr>
      <vt:lpstr>PowerPoint Presentation</vt:lpstr>
      <vt:lpstr>General motivations</vt:lpstr>
      <vt:lpstr>ROMS_AGRIF</vt:lpstr>
      <vt:lpstr>ROMS-AGRIF : A large community</vt:lpstr>
      <vt:lpstr>ROMS_AGRIF last functionalities</vt:lpstr>
      <vt:lpstr>Outline</vt:lpstr>
      <vt:lpstr>The various coupling approaches</vt:lpstr>
      <vt:lpstr>The various coupling approaches</vt:lpstr>
      <vt:lpstr>Outline</vt:lpstr>
      <vt:lpstr>OASIS3-MCT coupling : a large community of user</vt:lpstr>
      <vt:lpstr>Coupling with OASIS3-MCT </vt:lpstr>
      <vt:lpstr>Coupling with OASIS3-MCT </vt:lpstr>
      <vt:lpstr>Outline</vt:lpstr>
      <vt:lpstr>The ROW coupled system</vt:lpstr>
      <vt:lpstr>ROW System compilation</vt:lpstr>
      <vt:lpstr>ROMS-AGRIF code modifications</vt:lpstr>
      <vt:lpstr>Coupling sequency example</vt:lpstr>
      <vt:lpstr>Namcouple example : ROMS to WRF SST exchange</vt:lpstr>
      <vt:lpstr>Namecouple examples : WRF to ROMS  Solar Heat Flux and  EMP exchanges</vt:lpstr>
      <vt:lpstr>OASIS3-MCT auxiliary files creation</vt:lpstr>
      <vt:lpstr>About ROMS mask processing</vt:lpstr>
      <vt:lpstr>About WRF mask processing</vt:lpstr>
      <vt:lpstr> To resume …</vt:lpstr>
      <vt:lpstr>Outline</vt:lpstr>
      <vt:lpstr>Application : A coupled nested simulation over the Peruvian Upwelling region</vt:lpstr>
      <vt:lpstr> Preliminary results</vt:lpstr>
      <vt:lpstr> Preliminary results</vt:lpstr>
      <vt:lpstr> Conclusions &amp; Perspectives</vt:lpstr>
      <vt:lpstr>PowerPoint Presentation</vt:lpstr>
      <vt:lpstr>ROMS_AGRIF</vt:lpstr>
      <vt:lpstr>PowerPoint Presentation</vt:lpstr>
      <vt:lpstr>PowerPoint Presentation</vt:lpstr>
      <vt:lpstr>Exchanged fields between ROMS and WRF</vt:lpstr>
    </vt:vector>
  </TitlesOfParts>
  <Company>ird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ROW regional coupled system   G. Cambon a, S. Illig a, P. Marchesiello a, K. Goubanova a, S. Le Gentil b, C.  Messager b, Y. Yamashita b, S. Masson c, G. Samson c  a : LEGOS, Toulouse, France b : LPO, Brest, France c : LOCEAN, Paris, France</dc:title>
  <dc:creator>cambon</dc:creator>
  <cp:lastModifiedBy>Hernan G Arango</cp:lastModifiedBy>
  <cp:revision>334</cp:revision>
  <dcterms:created xsi:type="dcterms:W3CDTF">2014-05-06T09:21:31Z</dcterms:created>
  <dcterms:modified xsi:type="dcterms:W3CDTF">2014-05-26T15:01:10Z</dcterms:modified>
</cp:coreProperties>
</file>