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handoutMasterIdLst>
    <p:handoutMasterId r:id="rId39"/>
  </p:handoutMasterIdLst>
  <p:sldIdLst>
    <p:sldId id="297" r:id="rId3"/>
    <p:sldId id="257" r:id="rId4"/>
    <p:sldId id="368" r:id="rId5"/>
    <p:sldId id="364" r:id="rId6"/>
    <p:sldId id="365" r:id="rId7"/>
    <p:sldId id="360" r:id="rId8"/>
    <p:sldId id="371" r:id="rId9"/>
    <p:sldId id="332" r:id="rId10"/>
    <p:sldId id="333" r:id="rId11"/>
    <p:sldId id="258" r:id="rId12"/>
    <p:sldId id="301" r:id="rId13"/>
    <p:sldId id="349" r:id="rId14"/>
    <p:sldId id="259" r:id="rId15"/>
    <p:sldId id="260" r:id="rId16"/>
    <p:sldId id="265" r:id="rId17"/>
    <p:sldId id="322" r:id="rId18"/>
    <p:sldId id="315" r:id="rId19"/>
    <p:sldId id="318" r:id="rId20"/>
    <p:sldId id="342" r:id="rId21"/>
    <p:sldId id="347" r:id="rId22"/>
    <p:sldId id="324" r:id="rId23"/>
    <p:sldId id="340" r:id="rId24"/>
    <p:sldId id="296" r:id="rId25"/>
    <p:sldId id="356" r:id="rId26"/>
    <p:sldId id="369" r:id="rId27"/>
    <p:sldId id="359" r:id="rId28"/>
    <p:sldId id="346" r:id="rId29"/>
    <p:sldId id="370" r:id="rId30"/>
    <p:sldId id="328" r:id="rId31"/>
    <p:sldId id="329" r:id="rId32"/>
    <p:sldId id="330" r:id="rId33"/>
    <p:sldId id="331" r:id="rId34"/>
    <p:sldId id="320" r:id="rId35"/>
    <p:sldId id="321" r:id="rId36"/>
    <p:sldId id="350" r:id="rId37"/>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2" autoAdjust="0"/>
    <p:restoredTop sz="85069" autoAdjust="0"/>
  </p:normalViewPr>
  <p:slideViewPr>
    <p:cSldViewPr>
      <p:cViewPr>
        <p:scale>
          <a:sx n="100" d="100"/>
          <a:sy n="100" d="100"/>
        </p:scale>
        <p:origin x="-1640" y="480"/>
      </p:cViewPr>
      <p:guideLst>
        <p:guide orient="horz" pos="2160"/>
        <p:guide pos="2880"/>
      </p:guideLst>
    </p:cSldViewPr>
  </p:slideViewPr>
  <p:outlineViewPr>
    <p:cViewPr>
      <p:scale>
        <a:sx n="33" d="100"/>
        <a:sy n="33" d="100"/>
      </p:scale>
      <p:origin x="0" y="1208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547" cy="497842"/>
          </a:xfrm>
          <a:prstGeom prst="rect">
            <a:avLst/>
          </a:prstGeom>
        </p:spPr>
        <p:txBody>
          <a:bodyPr vert="horz" lIns="91870" tIns="45935" rIns="91870" bIns="45935" rtlCol="0"/>
          <a:lstStyle>
            <a:lvl1pPr algn="l">
              <a:defRPr sz="1200"/>
            </a:lvl1pPr>
          </a:lstStyle>
          <a:p>
            <a:endParaRPr lang="en-AU"/>
          </a:p>
        </p:txBody>
      </p:sp>
      <p:sp>
        <p:nvSpPr>
          <p:cNvPr id="3" name="Date Placeholder 2"/>
          <p:cNvSpPr>
            <a:spLocks noGrp="1"/>
          </p:cNvSpPr>
          <p:nvPr>
            <p:ph type="dt" sz="quarter" idx="1"/>
          </p:nvPr>
        </p:nvSpPr>
        <p:spPr>
          <a:xfrm>
            <a:off x="3883852" y="0"/>
            <a:ext cx="2972547" cy="497842"/>
          </a:xfrm>
          <a:prstGeom prst="rect">
            <a:avLst/>
          </a:prstGeom>
        </p:spPr>
        <p:txBody>
          <a:bodyPr vert="horz" lIns="91870" tIns="45935" rIns="91870" bIns="45935" rtlCol="0"/>
          <a:lstStyle>
            <a:lvl1pPr algn="r">
              <a:defRPr sz="1200"/>
            </a:lvl1pPr>
          </a:lstStyle>
          <a:p>
            <a:fld id="{34BE29D3-A564-4864-9C95-C3FDCF2240AF}" type="datetimeFigureOut">
              <a:rPr lang="en-AU" smtClean="0"/>
              <a:pPr/>
              <a:t>20/10/12</a:t>
            </a:fld>
            <a:endParaRPr lang="en-AU"/>
          </a:p>
        </p:txBody>
      </p:sp>
      <p:sp>
        <p:nvSpPr>
          <p:cNvPr id="4" name="Footer Placeholder 3"/>
          <p:cNvSpPr>
            <a:spLocks noGrp="1"/>
          </p:cNvSpPr>
          <p:nvPr>
            <p:ph type="ftr" sz="quarter" idx="2"/>
          </p:nvPr>
        </p:nvSpPr>
        <p:spPr>
          <a:xfrm>
            <a:off x="0" y="9446257"/>
            <a:ext cx="2972547" cy="497841"/>
          </a:xfrm>
          <a:prstGeom prst="rect">
            <a:avLst/>
          </a:prstGeom>
        </p:spPr>
        <p:txBody>
          <a:bodyPr vert="horz" lIns="91870" tIns="45935" rIns="91870" bIns="45935" rtlCol="0" anchor="b"/>
          <a:lstStyle>
            <a:lvl1pPr algn="l">
              <a:defRPr sz="1200"/>
            </a:lvl1pPr>
          </a:lstStyle>
          <a:p>
            <a:endParaRPr lang="en-AU"/>
          </a:p>
        </p:txBody>
      </p:sp>
      <p:sp>
        <p:nvSpPr>
          <p:cNvPr id="5" name="Slide Number Placeholder 4"/>
          <p:cNvSpPr>
            <a:spLocks noGrp="1"/>
          </p:cNvSpPr>
          <p:nvPr>
            <p:ph type="sldNum" sz="quarter" idx="3"/>
          </p:nvPr>
        </p:nvSpPr>
        <p:spPr>
          <a:xfrm>
            <a:off x="3883852" y="9446257"/>
            <a:ext cx="2972547" cy="497841"/>
          </a:xfrm>
          <a:prstGeom prst="rect">
            <a:avLst/>
          </a:prstGeom>
        </p:spPr>
        <p:txBody>
          <a:bodyPr vert="horz" lIns="91870" tIns="45935" rIns="91870" bIns="45935" rtlCol="0" anchor="b"/>
          <a:lstStyle>
            <a:lvl1pPr algn="r">
              <a:defRPr sz="1200"/>
            </a:lvl1pPr>
          </a:lstStyle>
          <a:p>
            <a:fld id="{44B3DDBD-4B4F-41C7-BA7F-DDADE2E999F7}" type="slidenum">
              <a:rPr lang="en-AU" smtClean="0"/>
              <a:pPr/>
              <a:t>‹#›</a:t>
            </a:fld>
            <a:endParaRPr lang="en-AU"/>
          </a:p>
        </p:txBody>
      </p:sp>
    </p:spTree>
    <p:extLst>
      <p:ext uri="{BB962C8B-B14F-4D97-AF65-F5344CB8AC3E}">
        <p14:creationId xmlns:p14="http://schemas.microsoft.com/office/powerpoint/2010/main" val="1709323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en-AU"/>
          </a:p>
        </p:txBody>
      </p:sp>
      <p:sp>
        <p:nvSpPr>
          <p:cNvPr id="3" name="Date Placeholder 2"/>
          <p:cNvSpPr>
            <a:spLocks noGrp="1"/>
          </p:cNvSpPr>
          <p:nvPr>
            <p:ph type="dt" idx="1"/>
          </p:nvPr>
        </p:nvSpPr>
        <p:spPr>
          <a:xfrm>
            <a:off x="3884614" y="0"/>
            <a:ext cx="2971800" cy="497285"/>
          </a:xfrm>
          <a:prstGeom prst="rect">
            <a:avLst/>
          </a:prstGeom>
        </p:spPr>
        <p:txBody>
          <a:bodyPr vert="horz" lIns="91870" tIns="45935" rIns="91870" bIns="45935" rtlCol="0"/>
          <a:lstStyle>
            <a:lvl1pPr algn="r">
              <a:defRPr sz="1200"/>
            </a:lvl1pPr>
          </a:lstStyle>
          <a:p>
            <a:fld id="{4250F503-BE2C-4FAB-850E-181EAC4AF956}" type="datetimeFigureOut">
              <a:rPr lang="en-US" smtClean="0"/>
              <a:pPr/>
              <a:t>20/10/12</a:t>
            </a:fld>
            <a:endParaRPr lang="en-AU"/>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870" tIns="45935" rIns="91870" bIns="45935" rtlCol="0" anchor="ctr"/>
          <a:lstStyle/>
          <a:p>
            <a:endParaRPr lang="en-AU"/>
          </a:p>
        </p:txBody>
      </p:sp>
      <p:sp>
        <p:nvSpPr>
          <p:cNvPr id="5" name="Notes Placeholder 4"/>
          <p:cNvSpPr>
            <a:spLocks noGrp="1"/>
          </p:cNvSpPr>
          <p:nvPr>
            <p:ph type="body" sz="quarter" idx="3"/>
          </p:nvPr>
        </p:nvSpPr>
        <p:spPr>
          <a:xfrm>
            <a:off x="685801" y="4724203"/>
            <a:ext cx="5486400" cy="4475559"/>
          </a:xfrm>
          <a:prstGeom prst="rect">
            <a:avLst/>
          </a:prstGeom>
        </p:spPr>
        <p:txBody>
          <a:bodyPr vert="horz" lIns="91870" tIns="45935" rIns="91870" bIns="459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6677"/>
            <a:ext cx="2971800" cy="497285"/>
          </a:xfrm>
          <a:prstGeom prst="rect">
            <a:avLst/>
          </a:prstGeom>
        </p:spPr>
        <p:txBody>
          <a:bodyPr vert="horz" lIns="91870" tIns="45935" rIns="91870" bIns="45935" rtlCol="0" anchor="b"/>
          <a:lstStyle>
            <a:lvl1pPr algn="l">
              <a:defRPr sz="1200"/>
            </a:lvl1pPr>
          </a:lstStyle>
          <a:p>
            <a:endParaRPr lang="en-AU"/>
          </a:p>
        </p:txBody>
      </p:sp>
      <p:sp>
        <p:nvSpPr>
          <p:cNvPr id="7" name="Slide Number Placeholder 6"/>
          <p:cNvSpPr>
            <a:spLocks noGrp="1"/>
          </p:cNvSpPr>
          <p:nvPr>
            <p:ph type="sldNum" sz="quarter" idx="5"/>
          </p:nvPr>
        </p:nvSpPr>
        <p:spPr>
          <a:xfrm>
            <a:off x="3884614" y="9446677"/>
            <a:ext cx="2971800" cy="497285"/>
          </a:xfrm>
          <a:prstGeom prst="rect">
            <a:avLst/>
          </a:prstGeom>
        </p:spPr>
        <p:txBody>
          <a:bodyPr vert="horz" lIns="91870" tIns="45935" rIns="91870" bIns="45935" rtlCol="0" anchor="b"/>
          <a:lstStyle>
            <a:lvl1pPr algn="r">
              <a:defRPr sz="1200"/>
            </a:lvl1pPr>
          </a:lstStyle>
          <a:p>
            <a:fld id="{3C189186-BD4E-47EB-948B-C6D5BA2D1AB6}" type="slidenum">
              <a:rPr lang="en-AU" smtClean="0"/>
              <a:pPr/>
              <a:t>‹#›</a:t>
            </a:fld>
            <a:endParaRPr lang="en-AU"/>
          </a:p>
        </p:txBody>
      </p:sp>
    </p:spTree>
    <p:extLst>
      <p:ext uri="{BB962C8B-B14F-4D97-AF65-F5344CB8AC3E}">
        <p14:creationId xmlns:p14="http://schemas.microsoft.com/office/powerpoint/2010/main" val="308939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12</a:t>
            </a:fld>
            <a:endParaRPr lang="en-AU"/>
          </a:p>
        </p:txBody>
      </p:sp>
    </p:spTree>
    <p:extLst>
      <p:ext uri="{BB962C8B-B14F-4D97-AF65-F5344CB8AC3E}">
        <p14:creationId xmlns:p14="http://schemas.microsoft.com/office/powerpoint/2010/main" val="349747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r>
              <a:rPr lang="en-AU" dirty="0" smtClean="0"/>
              <a:t>\</a:t>
            </a:r>
            <a:endParaRPr lang="en-AU" baseline="0"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13</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14</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r>
              <a:rPr lang="en-AU" baseline="0" dirty="0" smtClean="0"/>
              <a:t>Not going to discuss this in detail</a:t>
            </a:r>
          </a:p>
          <a:p>
            <a:r>
              <a:rPr lang="en-AU" baseline="0" dirty="0" smtClean="0"/>
              <a:t>Looking at a range of percentiles (95-99) for Hobart</a:t>
            </a:r>
          </a:p>
          <a:p>
            <a:r>
              <a:rPr lang="en-AU" baseline="0" dirty="0" smtClean="0"/>
              <a:t>Main points again </a:t>
            </a:r>
          </a:p>
          <a:p>
            <a:r>
              <a:rPr lang="en-AU" baseline="0" dirty="0" smtClean="0"/>
              <a:t>(1) some coherence signals (e.g. </a:t>
            </a:r>
            <a:r>
              <a:rPr lang="en-AU" baseline="0" dirty="0" err="1" smtClean="0"/>
              <a:t>reduceion</a:t>
            </a:r>
            <a:r>
              <a:rPr lang="en-AU" baseline="0" dirty="0" smtClean="0"/>
              <a:t> in SSH in MAM)</a:t>
            </a:r>
          </a:p>
          <a:p>
            <a:r>
              <a:rPr lang="en-AU" baseline="0" dirty="0" smtClean="0"/>
              <a:t>(2) Overall </a:t>
            </a:r>
            <a:r>
              <a:rPr lang="en-AU" baseline="0" dirty="0" err="1" smtClean="0"/>
              <a:t>lttle</a:t>
            </a:r>
            <a:r>
              <a:rPr lang="en-AU" baseline="0" dirty="0" smtClean="0"/>
              <a:t> change but </a:t>
            </a:r>
            <a:r>
              <a:rPr lang="en-AU" baseline="0" dirty="0" err="1" smtClean="0"/>
              <a:t>loking</a:t>
            </a:r>
            <a:r>
              <a:rPr lang="en-AU" baseline="0" dirty="0" smtClean="0"/>
              <a:t> at seasons differences in SSH become apparent</a:t>
            </a:r>
          </a:p>
          <a:p>
            <a:endParaRPr lang="en-AU" baseline="0" dirty="0" smtClean="0"/>
          </a:p>
          <a:p>
            <a:r>
              <a:rPr lang="en-AU" baseline="0" dirty="0" smtClean="0"/>
              <a:t>Overall little change – but once splitting up into seasons differences become apparent again</a:t>
            </a:r>
          </a:p>
          <a:p>
            <a:r>
              <a:rPr lang="en-AU" baseline="0" dirty="0" smtClean="0"/>
              <a:t>Above 99 % changes are very different, with decrease of </a:t>
            </a:r>
            <a:r>
              <a:rPr lang="en-AU" baseline="0" dirty="0" err="1" smtClean="0"/>
              <a:t>zmax</a:t>
            </a:r>
            <a:r>
              <a:rPr lang="en-AU" baseline="0" dirty="0" smtClean="0"/>
              <a:t> in </a:t>
            </a:r>
            <a:r>
              <a:rPr lang="en-AU" baseline="0" dirty="0" err="1" smtClean="0"/>
              <a:t>gfdl</a:t>
            </a:r>
            <a:r>
              <a:rPr lang="en-AU" baseline="0" dirty="0" smtClean="0"/>
              <a:t>, </a:t>
            </a:r>
            <a:r>
              <a:rPr lang="en-AU" baseline="0" dirty="0" err="1" smtClean="0"/>
              <a:t>incrase</a:t>
            </a:r>
            <a:r>
              <a:rPr lang="en-AU" baseline="0" dirty="0" smtClean="0"/>
              <a:t> for mk35, </a:t>
            </a:r>
            <a:r>
              <a:rPr lang="en-AU" baseline="0" dirty="0" err="1" smtClean="0"/>
              <a:t>inbetween</a:t>
            </a:r>
            <a:r>
              <a:rPr lang="en-AU" baseline="0" dirty="0" smtClean="0"/>
              <a:t> for raw climate model forcing</a:t>
            </a:r>
          </a:p>
          <a:p>
            <a:endParaRPr lang="en-AU" baseline="0" dirty="0" smtClean="0"/>
          </a:p>
          <a:p>
            <a:r>
              <a:rPr lang="en-AU" baseline="0" dirty="0" smtClean="0"/>
              <a:t> 99Percentile SLP predicts well enhanced ZMAX in JJA and reduced in all other seasons for CCAM_GFDL forcing, wind 99perc does not capture reduced ZMAX in Hobart for SON</a:t>
            </a:r>
          </a:p>
          <a:p>
            <a:r>
              <a:rPr lang="en-AU" baseline="0" dirty="0" smtClean="0"/>
              <a:t>99Percentiel SLP predicts well enhanced ZMAX in JJA and SON in CCAM_MK35 – less well in MAM and DJF – check is SLP95 </a:t>
            </a:r>
            <a:r>
              <a:rPr lang="en-AU" baseline="0" dirty="0" err="1" smtClean="0"/>
              <a:t>percenteil</a:t>
            </a:r>
            <a:r>
              <a:rPr lang="en-AU" baseline="0" dirty="0" smtClean="0"/>
              <a:t> is better here, wind 99PERC better for DJF and MAM but also OK for JJA and SON</a:t>
            </a:r>
          </a:p>
          <a:p>
            <a:r>
              <a:rPr lang="en-AU" baseline="0" dirty="0" smtClean="0"/>
              <a:t>MK35:99PErc wind OK for DJF, 99SLP OK for JJA, SON, MAM not well explained by both – check SLP95PERC</a:t>
            </a:r>
          </a:p>
          <a:p>
            <a:endParaRPr lang="en-AU" baseline="0" dirty="0" smtClean="0"/>
          </a:p>
          <a:p>
            <a:r>
              <a:rPr lang="en-AU" baseline="0" dirty="0" smtClean="0"/>
              <a:t>Broad agreement over the </a:t>
            </a:r>
            <a:r>
              <a:rPr lang="en-AU" baseline="0" dirty="0" err="1" smtClean="0"/>
              <a:t>ragnge</a:t>
            </a:r>
            <a:r>
              <a:rPr lang="en-AU" baseline="0" dirty="0" smtClean="0"/>
              <a:t> 95-100</a:t>
            </a:r>
          </a:p>
          <a:p>
            <a:endParaRPr lang="en-AU" baseline="0" dirty="0" smtClean="0"/>
          </a:p>
          <a:p>
            <a:r>
              <a:rPr lang="en-AU" baseline="0" dirty="0" smtClean="0"/>
              <a:t>Pretty good agreement up to 99</a:t>
            </a:r>
            <a:r>
              <a:rPr lang="en-AU" baseline="30000" dirty="0" smtClean="0"/>
              <a:t>th</a:t>
            </a:r>
            <a:r>
              <a:rPr lang="en-AU" baseline="0" dirty="0" smtClean="0"/>
              <a:t> percentile</a:t>
            </a:r>
          </a:p>
          <a:p>
            <a:endParaRPr lang="en-AU" baseline="0" dirty="0" smtClean="0"/>
          </a:p>
          <a:p>
            <a:r>
              <a:rPr lang="en-AU" baseline="0" dirty="0" smtClean="0"/>
              <a:t>2 points: little change when focussing on yearly mean, </a:t>
            </a:r>
          </a:p>
          <a:p>
            <a:r>
              <a:rPr lang="en-AU" baseline="0" dirty="0" smtClean="0"/>
              <a:t>Generally decrease in MAM and (well if you want) increase in JJA</a:t>
            </a:r>
          </a:p>
          <a:p>
            <a:r>
              <a:rPr lang="en-AU" baseline="0" dirty="0" smtClean="0"/>
              <a:t>Large variability between model simulations</a:t>
            </a:r>
          </a:p>
          <a:p>
            <a:r>
              <a:rPr lang="en-AU" baseline="0" dirty="0" smtClean="0"/>
              <a:t>Values are rather small (in the order of 10cm)</a:t>
            </a:r>
          </a:p>
        </p:txBody>
      </p:sp>
      <p:sp>
        <p:nvSpPr>
          <p:cNvPr id="4" name="Slide Number Placeholder 3"/>
          <p:cNvSpPr>
            <a:spLocks noGrp="1"/>
          </p:cNvSpPr>
          <p:nvPr>
            <p:ph type="sldNum" sz="quarter" idx="10"/>
          </p:nvPr>
        </p:nvSpPr>
        <p:spPr/>
        <p:txBody>
          <a:bodyPr/>
          <a:lstStyle/>
          <a:p>
            <a:fld id="{3C189186-BD4E-47EB-948B-C6D5BA2D1AB6}" type="slidenum">
              <a:rPr lang="en-AU" smtClean="0"/>
              <a:pPr/>
              <a:t>15</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baseline="0"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16</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baseline="0"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17</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18</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19</a:t>
            </a:fld>
            <a:endParaRPr lang="en-AU"/>
          </a:p>
        </p:txBody>
      </p:sp>
    </p:spTree>
    <p:extLst>
      <p:ext uri="{BB962C8B-B14F-4D97-AF65-F5344CB8AC3E}">
        <p14:creationId xmlns:p14="http://schemas.microsoft.com/office/powerpoint/2010/main" val="194258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20</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r>
              <a:rPr lang="en-AU" dirty="0" smtClean="0"/>
              <a:t>Focussing</a:t>
            </a:r>
            <a:r>
              <a:rPr lang="en-AU" baseline="0" dirty="0" smtClean="0"/>
              <a:t> on east coast</a:t>
            </a:r>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21</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3C189186-BD4E-47EB-948B-C6D5BA2D1AB6}"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22</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r>
              <a:rPr lang="en-AU" dirty="0" smtClean="0"/>
              <a:t>Lim, E.-P., and I. </a:t>
            </a:r>
            <a:r>
              <a:rPr lang="en-AU" dirty="0" err="1" smtClean="0"/>
              <a:t>Simmonds</a:t>
            </a:r>
            <a:r>
              <a:rPr lang="en-AU" dirty="0" smtClean="0"/>
              <a:t>, 2009: Effect of </a:t>
            </a:r>
            <a:r>
              <a:rPr lang="en-AU" dirty="0" err="1" smtClean="0"/>
              <a:t>tropospheric</a:t>
            </a:r>
            <a:r>
              <a:rPr lang="en-AU" dirty="0" smtClean="0"/>
              <a:t> temperature change on the </a:t>
            </a:r>
            <a:r>
              <a:rPr lang="en-AU" dirty="0" err="1" smtClean="0"/>
              <a:t>zonal</a:t>
            </a:r>
            <a:r>
              <a:rPr lang="en-AU" dirty="0" smtClean="0"/>
              <a:t> mean circulation and SH</a:t>
            </a:r>
          </a:p>
          <a:p>
            <a:r>
              <a:rPr lang="en-AU" dirty="0" smtClean="0"/>
              <a:t>winter </a:t>
            </a:r>
            <a:r>
              <a:rPr lang="en-AU" dirty="0" err="1" smtClean="0"/>
              <a:t>extratropical</a:t>
            </a:r>
            <a:r>
              <a:rPr lang="en-AU" dirty="0" smtClean="0"/>
              <a:t> cyclones. </a:t>
            </a:r>
            <a:r>
              <a:rPr lang="en-AU" i="1" dirty="0" smtClean="0"/>
              <a:t>Climate Dynamics, </a:t>
            </a:r>
            <a:r>
              <a:rPr lang="en-AU" b="1" dirty="0" smtClean="0"/>
              <a:t>33(1)</a:t>
            </a:r>
            <a:r>
              <a:rPr lang="en-AU" dirty="0" smtClean="0"/>
              <a:t>, 19-</a:t>
            </a:r>
            <a:r>
              <a:rPr lang="en-AU" dirty="0" smtClean="0"/>
              <a:t>32</a:t>
            </a:r>
            <a:endParaRPr lang="en-AU"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23</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US" dirty="0" smtClean="0"/>
              <a:t>1. R-ACCES and R-</a:t>
            </a:r>
            <a:r>
              <a:rPr lang="en-US" dirty="0" err="1" smtClean="0"/>
              <a:t>HadGEM</a:t>
            </a:r>
            <a:r>
              <a:rPr lang="en-US" dirty="0" smtClean="0"/>
              <a:t> show strong increase in surge over </a:t>
            </a:r>
            <a:r>
              <a:rPr lang="en-US" dirty="0" err="1" smtClean="0"/>
              <a:t>GoC</a:t>
            </a:r>
            <a:endParaRPr lang="en-US" dirty="0" smtClean="0"/>
          </a:p>
          <a:p>
            <a:r>
              <a:rPr lang="en-US" dirty="0" smtClean="0"/>
              <a:t>2. Similar pattern of SSH change for R-CCAM and R-ACCESS suggesting some consistency in the results</a:t>
            </a:r>
          </a:p>
          <a:p>
            <a:r>
              <a:rPr lang="en-US" dirty="0" smtClean="0"/>
              <a:t>3. R-HADGEM </a:t>
            </a:r>
            <a:r>
              <a:rPr lang="en-US" dirty="0" err="1" smtClean="0"/>
              <a:t>gnerally</a:t>
            </a:r>
            <a:r>
              <a:rPr lang="en-US" dirty="0" smtClean="0"/>
              <a:t> similar to R-ACCESS but </a:t>
            </a:r>
            <a:r>
              <a:rPr lang="en-US" dirty="0" err="1" smtClean="0"/>
              <a:t>dieagreas</a:t>
            </a:r>
            <a:r>
              <a:rPr lang="en-US" dirty="0" smtClean="0"/>
              <a:t> in MAM close to coast</a:t>
            </a:r>
          </a:p>
          <a:p>
            <a:r>
              <a:rPr lang="en-US" dirty="0" smtClean="0"/>
              <a:t>4. R-INMCM4 differs in general quite a bit in terms of </a:t>
            </a:r>
            <a:r>
              <a:rPr lang="en-US" dirty="0" err="1" smtClean="0"/>
              <a:t>magnintude</a:t>
            </a:r>
            <a:r>
              <a:rPr lang="en-US" dirty="0" smtClean="0"/>
              <a:t> and sign</a:t>
            </a:r>
          </a:p>
          <a:p>
            <a:endParaRPr lang="en-US"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25</a:t>
            </a:fld>
            <a:endParaRPr lang="en-AU"/>
          </a:p>
        </p:txBody>
      </p:sp>
    </p:spTree>
    <p:extLst>
      <p:ext uri="{BB962C8B-B14F-4D97-AF65-F5344CB8AC3E}">
        <p14:creationId xmlns:p14="http://schemas.microsoft.com/office/powerpoint/2010/main" val="338825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26</a:t>
            </a:fld>
            <a:endParaRPr lang="en-AU"/>
          </a:p>
        </p:txBody>
      </p:sp>
    </p:spTree>
    <p:extLst>
      <p:ext uri="{BB962C8B-B14F-4D97-AF65-F5344CB8AC3E}">
        <p14:creationId xmlns:p14="http://schemas.microsoft.com/office/powerpoint/2010/main" val="144131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27</a:t>
            </a:fld>
            <a:endParaRPr lang="en-AU"/>
          </a:p>
        </p:txBody>
      </p:sp>
    </p:spTree>
    <p:extLst>
      <p:ext uri="{BB962C8B-B14F-4D97-AF65-F5344CB8AC3E}">
        <p14:creationId xmlns:p14="http://schemas.microsoft.com/office/powerpoint/2010/main" val="3599764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29</a:t>
            </a:fld>
            <a:endParaRPr lang="en-AU"/>
          </a:p>
        </p:txBody>
      </p:sp>
    </p:spTree>
    <p:extLst>
      <p:ext uri="{BB962C8B-B14F-4D97-AF65-F5344CB8AC3E}">
        <p14:creationId xmlns:p14="http://schemas.microsoft.com/office/powerpoint/2010/main" val="2385108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r>
              <a:rPr lang="en-AU" dirty="0" smtClean="0"/>
              <a:t>ROMS</a:t>
            </a:r>
            <a:r>
              <a:rPr lang="en-AU" baseline="0" dirty="0" smtClean="0"/>
              <a:t> CCAM(NCEP) agrees better with observations beginning of may but this is for the wrong reasons. Port Kembla is in harbour area that is not resolved in model</a:t>
            </a:r>
          </a:p>
          <a:p>
            <a:endParaRPr lang="en-AU" baseline="0" dirty="0" smtClean="0"/>
          </a:p>
          <a:p>
            <a:r>
              <a:rPr lang="en-AU" baseline="0" dirty="0" smtClean="0"/>
              <a:t>Point here is to show limitations of CCAM data which does not reproduce east coast low beginning of may. Hence ROMS NCEP shows strong peak but ROMS CCAM(NCEP) does not</a:t>
            </a:r>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32</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34</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US" dirty="0" smtClean="0"/>
              <a:t>1.Schematic </a:t>
            </a:r>
            <a:r>
              <a:rPr lang="en-US" dirty="0" smtClean="0"/>
              <a:t>of </a:t>
            </a:r>
            <a:r>
              <a:rPr lang="en-US" dirty="0" smtClean="0"/>
              <a:t>different component</a:t>
            </a:r>
            <a:r>
              <a:rPr lang="en-US" baseline="0" dirty="0" smtClean="0"/>
              <a:t> causing extreme </a:t>
            </a:r>
            <a:r>
              <a:rPr lang="en-US" baseline="0" dirty="0" smtClean="0"/>
              <a:t>water </a:t>
            </a:r>
            <a:r>
              <a:rPr lang="en-US" baseline="0" dirty="0" smtClean="0"/>
              <a:t>levels</a:t>
            </a:r>
          </a:p>
          <a:p>
            <a:endParaRPr lang="en-US" baseline="0"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3</a:t>
            </a:fld>
            <a:endParaRPr lang="en-AU"/>
          </a:p>
        </p:txBody>
      </p:sp>
    </p:spTree>
    <p:extLst>
      <p:ext uri="{BB962C8B-B14F-4D97-AF65-F5344CB8AC3E}">
        <p14:creationId xmlns:p14="http://schemas.microsoft.com/office/powerpoint/2010/main" val="413503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97ABE-B522-42E2-A053-CB35D1C70FFD}" type="slidenum">
              <a:rPr lang="en-AU"/>
              <a:pPr/>
              <a:t>4</a:t>
            </a:fld>
            <a:endParaRPr lang="en-AU"/>
          </a:p>
        </p:txBody>
      </p:sp>
      <p:sp>
        <p:nvSpPr>
          <p:cNvPr id="380930" name="Rectangle 2"/>
          <p:cNvSpPr>
            <a:spLocks noGrp="1" noRot="1" noChangeAspect="1" noChangeArrowheads="1" noTextEdit="1"/>
          </p:cNvSpPr>
          <p:nvPr>
            <p:ph type="sldImg"/>
          </p:nvPr>
        </p:nvSpPr>
        <p:spPr>
          <a:xfrm>
            <a:off x="946150" y="747713"/>
            <a:ext cx="4964113" cy="3722687"/>
          </a:xfrm>
          <a:ln/>
        </p:spPr>
      </p:sp>
      <p:sp>
        <p:nvSpPr>
          <p:cNvPr id="380931" name="Rectangle 3"/>
          <p:cNvSpPr>
            <a:spLocks noGrp="1" noChangeArrowheads="1"/>
          </p:cNvSpPr>
          <p:nvPr>
            <p:ph type="body" idx="1"/>
          </p:nvPr>
        </p:nvSpPr>
        <p:spPr>
          <a:xfrm>
            <a:off x="685494" y="4723700"/>
            <a:ext cx="5482412" cy="4469158"/>
          </a:xfrm>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r>
              <a:rPr lang="en-AU" dirty="0" smtClean="0"/>
              <a:t>Illustrate</a:t>
            </a:r>
            <a:r>
              <a:rPr lang="en-AU" baseline="0" dirty="0" smtClean="0"/>
              <a:t> the character of extremes for each site – </a:t>
            </a:r>
          </a:p>
          <a:p>
            <a:r>
              <a:rPr lang="en-AU" baseline="0" dirty="0" err="1" smtClean="0"/>
              <a:t>Usefull</a:t>
            </a:r>
            <a:r>
              <a:rPr lang="en-AU" baseline="0" dirty="0" smtClean="0"/>
              <a:t> tool for diagnosing the nature of extreme events</a:t>
            </a:r>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942975" y="746125"/>
            <a:ext cx="4972050" cy="3729038"/>
          </a:xfrm>
          <a:noFill/>
          <a:ln>
            <a:solidFill>
              <a:srgbClr val="000000"/>
            </a:solidFill>
            <a:miter lim="800000"/>
            <a:headEnd/>
            <a:tailEnd/>
          </a:ln>
        </p:spPr>
      </p:sp>
      <p:sp>
        <p:nvSpPr>
          <p:cNvPr id="3" name="Notes Placeholder 2"/>
          <p:cNvSpPr>
            <a:spLocks noGrp="1"/>
          </p:cNvSpPr>
          <p:nvPr>
            <p:ph type="body" idx="1"/>
          </p:nvPr>
        </p:nvSpPr>
        <p:spPr/>
        <p:txBody>
          <a:bodyPr/>
          <a:lstStyle/>
          <a:p>
            <a:pPr marL="180846" indent="-180846" fontAlgn="auto">
              <a:spcBef>
                <a:spcPts val="0"/>
              </a:spcBef>
              <a:spcAft>
                <a:spcPts val="0"/>
              </a:spcAft>
              <a:buFont typeface="Arial" pitchFamily="34" charset="0"/>
              <a:buChar char="•"/>
              <a:defRPr/>
            </a:pPr>
            <a:endParaRPr lang="en-US" b="1" dirty="0" smtClean="0">
              <a:sym typeface="Wingdings" pitchFamily="2" charset="2"/>
            </a:endParaRPr>
          </a:p>
          <a:p>
            <a:pPr fontAlgn="auto">
              <a:spcBef>
                <a:spcPts val="0"/>
              </a:spcBef>
              <a:spcAft>
                <a:spcPts val="0"/>
              </a:spcAft>
              <a:defRPr/>
            </a:pPr>
            <a:endParaRPr lang="en-AU" dirty="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078160-0E8B-4058-8850-124BFB799ED4}" type="slidenum">
              <a:rPr lang="en-AU"/>
              <a:pPr fontAlgn="base">
                <a:spcBef>
                  <a:spcPct val="0"/>
                </a:spcBef>
                <a:spcAft>
                  <a:spcPct val="0"/>
                </a:spcAft>
              </a:pPr>
              <a:t>8</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942975" y="746125"/>
            <a:ext cx="4972050" cy="3729038"/>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D0AB00-D614-4C74-95A1-8809C60A8365}" type="slidenum">
              <a:rPr lang="en-AU"/>
              <a:pPr fontAlgn="base">
                <a:spcBef>
                  <a:spcPct val="0"/>
                </a:spcBef>
                <a:spcAft>
                  <a:spcPct val="0"/>
                </a:spcAft>
              </a:pPr>
              <a:t>9</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C189186-BD4E-47EB-948B-C6D5BA2D1AB6}" type="slidenum">
              <a:rPr lang="en-AU" smtClean="0"/>
              <a:pPr/>
              <a:t>10</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pPr marL="228600" indent="-228600">
              <a:buNone/>
            </a:pPr>
            <a:endParaRPr lang="en-AU" dirty="0" smtClean="0"/>
          </a:p>
        </p:txBody>
      </p:sp>
      <p:sp>
        <p:nvSpPr>
          <p:cNvPr id="4" name="Slide Number Placeholder 3"/>
          <p:cNvSpPr>
            <a:spLocks noGrp="1"/>
          </p:cNvSpPr>
          <p:nvPr>
            <p:ph type="sldNum" sz="quarter" idx="10"/>
          </p:nvPr>
        </p:nvSpPr>
        <p:spPr/>
        <p:txBody>
          <a:bodyPr/>
          <a:lstStyle/>
          <a:p>
            <a:fld id="{3C189186-BD4E-47EB-948B-C6D5BA2D1AB6}" type="slidenum">
              <a:rPr lang="en-AU" smtClean="0"/>
              <a:pPr/>
              <a:t>11</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E1C0EB8-0F77-4038-BF5A-C7E93A88E8E8}" type="datetimeFigureOut">
              <a:rPr lang="en-AU" smtClean="0"/>
              <a:pPr/>
              <a:t>20/10/12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E1C0EB8-0F77-4038-BF5A-C7E93A88E8E8}" type="datetimeFigureOut">
              <a:rPr lang="en-AU" smtClean="0"/>
              <a:pPr/>
              <a:t>20/10/12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8" y="274645"/>
            <a:ext cx="2057401"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7" y="274645"/>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E1C0EB8-0F77-4038-BF5A-C7E93A88E8E8}" type="datetimeFigureOut">
              <a:rPr lang="en-AU" smtClean="0"/>
              <a:pPr/>
              <a:t>20/10/12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8849" name="Picture 1" descr="http://images.sciencedaily.com/2010/10/101025152249-large.jpg"/>
          <p:cNvPicPr>
            <a:picLocks noChangeAspect="1" noChangeArrowheads="1"/>
          </p:cNvPicPr>
          <p:nvPr userDrawn="1"/>
        </p:nvPicPr>
        <p:blipFill>
          <a:blip r:embed="rId2" cstate="print"/>
          <a:srcRect/>
          <a:stretch>
            <a:fillRect/>
          </a:stretch>
        </p:blipFill>
        <p:spPr bwMode="auto">
          <a:xfrm>
            <a:off x="971606" y="6"/>
            <a:ext cx="5715001" cy="3800474"/>
          </a:xfrm>
          <a:prstGeom prst="rect">
            <a:avLst/>
          </a:prstGeom>
          <a:noFill/>
        </p:spPr>
      </p:pic>
      <p:grpSp>
        <p:nvGrpSpPr>
          <p:cNvPr id="2" name="Group 37"/>
          <p:cNvGrpSpPr>
            <a:grpSpLocks/>
          </p:cNvGrpSpPr>
          <p:nvPr/>
        </p:nvGrpSpPr>
        <p:grpSpPr bwMode="auto">
          <a:xfrm>
            <a:off x="0" y="0"/>
            <a:ext cx="9144000" cy="6858000"/>
            <a:chOff x="0" y="0"/>
            <a:chExt cx="5760" cy="4320"/>
          </a:xfrm>
        </p:grpSpPr>
        <p:grpSp>
          <p:nvGrpSpPr>
            <p:cNvPr id="3" name="Group 28"/>
            <p:cNvGrpSpPr>
              <a:grpSpLocks/>
            </p:cNvGrpSpPr>
            <p:nvPr/>
          </p:nvGrpSpPr>
          <p:grpSpPr bwMode="auto">
            <a:xfrm>
              <a:off x="0" y="0"/>
              <a:ext cx="5760" cy="4320"/>
              <a:chOff x="0" y="0"/>
              <a:chExt cx="5760" cy="4320"/>
            </a:xfrm>
          </p:grpSpPr>
          <p:sp>
            <p:nvSpPr>
              <p:cNvPr id="8" name="Rectangle 18"/>
              <p:cNvSpPr>
                <a:spLocks noChangeArrowheads="1"/>
              </p:cNvSpPr>
              <p:nvPr/>
            </p:nvSpPr>
            <p:spPr bwMode="auto">
              <a:xfrm>
                <a:off x="474" y="2397"/>
                <a:ext cx="5286" cy="861"/>
              </a:xfrm>
              <a:prstGeom prst="rect">
                <a:avLst/>
              </a:prstGeom>
              <a:solidFill>
                <a:srgbClr val="E2E3E4"/>
              </a:solidFill>
              <a:ln w="9525">
                <a:noFill/>
                <a:miter lim="800000"/>
                <a:headEnd/>
                <a:tailEnd/>
              </a:ln>
              <a:effectLst/>
            </p:spPr>
            <p:txBody>
              <a:bodyPr wrap="none" anchor="ctr"/>
              <a:lstStyle/>
              <a:p>
                <a:pPr>
                  <a:defRPr/>
                </a:pPr>
                <a:endParaRPr lang="en-AU"/>
              </a:p>
            </p:txBody>
          </p:sp>
          <p:sp>
            <p:nvSpPr>
              <p:cNvPr id="9" name="Rectangle 27"/>
              <p:cNvSpPr>
                <a:spLocks noChangeArrowheads="1"/>
              </p:cNvSpPr>
              <p:nvPr/>
            </p:nvSpPr>
            <p:spPr bwMode="auto">
              <a:xfrm>
                <a:off x="472" y="3258"/>
                <a:ext cx="5288" cy="158"/>
              </a:xfrm>
              <a:prstGeom prst="rect">
                <a:avLst/>
              </a:prstGeom>
              <a:solidFill>
                <a:schemeClr val="accent1"/>
              </a:solidFill>
              <a:ln w="9525">
                <a:noFill/>
                <a:miter lim="800000"/>
                <a:headEnd/>
                <a:tailEnd/>
              </a:ln>
              <a:effectLst/>
            </p:spPr>
            <p:txBody>
              <a:bodyPr wrap="none" anchor="ctr"/>
              <a:lstStyle/>
              <a:p>
                <a:pPr>
                  <a:defRPr/>
                </a:pPr>
                <a:endParaRPr lang="en-AU"/>
              </a:p>
            </p:txBody>
          </p:sp>
          <p:pic>
            <p:nvPicPr>
              <p:cNvPr id="10" name="Picture 23" descr="flagships_ppt_title"/>
              <p:cNvPicPr>
                <a:picLocks noChangeAspect="1" noChangeArrowheads="1"/>
              </p:cNvPicPr>
              <p:nvPr/>
            </p:nvPicPr>
            <p:blipFill>
              <a:blip r:embed="rId3" cstate="print"/>
              <a:srcRect l="1987" t="2022" b="943"/>
              <a:stretch>
                <a:fillRect/>
              </a:stretch>
            </p:blipFill>
            <p:spPr bwMode="auto">
              <a:xfrm>
                <a:off x="0" y="0"/>
                <a:ext cx="888" cy="4320"/>
              </a:xfrm>
              <a:prstGeom prst="rect">
                <a:avLst/>
              </a:prstGeom>
              <a:noFill/>
              <a:ln w="9525">
                <a:noFill/>
                <a:miter lim="800000"/>
                <a:headEnd/>
                <a:tailEnd/>
              </a:ln>
            </p:spPr>
          </p:pic>
        </p:grpSp>
        <p:pic>
          <p:nvPicPr>
            <p:cNvPr id="7" name="Picture 30" descr="Flagship-logo_RGB_large"/>
            <p:cNvPicPr>
              <a:picLocks noChangeAspect="1" noChangeArrowheads="1"/>
            </p:cNvPicPr>
            <p:nvPr/>
          </p:nvPicPr>
          <p:blipFill>
            <a:blip r:embed="rId4" cstate="print"/>
            <a:srcRect/>
            <a:stretch>
              <a:fillRect/>
            </a:stretch>
          </p:blipFill>
          <p:spPr bwMode="auto">
            <a:xfrm>
              <a:off x="3952" y="3632"/>
              <a:ext cx="1546" cy="488"/>
            </a:xfrm>
            <a:prstGeom prst="rect">
              <a:avLst/>
            </a:prstGeom>
            <a:noFill/>
            <a:ln w="9525">
              <a:noFill/>
              <a:miter lim="800000"/>
              <a:headEnd/>
              <a:tailEnd/>
            </a:ln>
          </p:spPr>
        </p:pic>
      </p:grpSp>
      <p:sp>
        <p:nvSpPr>
          <p:cNvPr id="4106" name="Rectangle 10"/>
          <p:cNvSpPr>
            <a:spLocks noGrp="1" noChangeArrowheads="1"/>
          </p:cNvSpPr>
          <p:nvPr>
            <p:ph type="ctrTitle"/>
          </p:nvPr>
        </p:nvSpPr>
        <p:spPr>
          <a:xfrm>
            <a:off x="1303349" y="4113216"/>
            <a:ext cx="7348537" cy="960437"/>
          </a:xfrm>
        </p:spPr>
        <p:txBody>
          <a:bodyPr tIns="45720" bIns="45720"/>
          <a:lstStyle>
            <a:lvl1pPr>
              <a:defRPr sz="2900"/>
            </a:lvl1pPr>
          </a:lstStyle>
          <a:p>
            <a:r>
              <a:rPr lang="en-US" smtClean="0"/>
              <a:t>Click to edit Master title style</a:t>
            </a:r>
            <a:endParaRPr lang="en-US"/>
          </a:p>
        </p:txBody>
      </p:sp>
      <p:sp>
        <p:nvSpPr>
          <p:cNvPr id="4107" name="Rectangle 11"/>
          <p:cNvSpPr>
            <a:spLocks noGrp="1" noChangeArrowheads="1"/>
          </p:cNvSpPr>
          <p:nvPr>
            <p:ph type="subTitle" idx="1"/>
          </p:nvPr>
        </p:nvSpPr>
        <p:spPr>
          <a:xfrm>
            <a:off x="1306515" y="5594357"/>
            <a:ext cx="3924300" cy="1019174"/>
          </a:xfrm>
        </p:spPr>
        <p:txBody>
          <a:bodyPr tIns="45720" bIns="45720" anchor="b"/>
          <a:lstStyle>
            <a:lvl1pPr marL="0" indent="0">
              <a:buFontTx/>
              <a:buNone/>
              <a:defRPr sz="1600" b="1"/>
            </a:lvl1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5"/>
            <a:ext cx="7772400" cy="1362074"/>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92204" y="1384306"/>
            <a:ext cx="3605214"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4" y="1384306"/>
            <a:ext cx="36068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9" y="1535117"/>
            <a:ext cx="404177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3"/>
            <a:ext cx="3008313" cy="1162051"/>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8"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E1C0EB8-0F77-4038-BF5A-C7E93A88E8E8}" type="datetimeFigureOut">
              <a:rPr lang="en-AU" smtClean="0"/>
              <a:pPr/>
              <a:t>20/10/12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3" y="82561"/>
            <a:ext cx="1858964" cy="625951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092199" y="82561"/>
            <a:ext cx="5429252" cy="6259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3"/>
          <p:cNvSpPr>
            <a:spLocks noGrp="1" noChangeArrowheads="1"/>
          </p:cNvSpPr>
          <p:nvPr>
            <p:ph type="ftr" sz="quarter" idx="10"/>
          </p:nvPr>
        </p:nvSpPr>
        <p:spPr>
          <a:ln/>
        </p:spPr>
        <p:txBody>
          <a:bodyPr/>
          <a:lstStyle>
            <a:lvl1pPr>
              <a:defRPr/>
            </a:lvl1pPr>
          </a:lstStyle>
          <a:p>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5"/>
            <a:ext cx="7772400" cy="1362074"/>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1C0EB8-0F77-4038-BF5A-C7E93A88E8E8}" type="datetimeFigureOut">
              <a:rPr lang="en-AU" smtClean="0"/>
              <a:pPr/>
              <a:t>20/10/12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10" y="16002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1" y="16002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E1C0EB8-0F77-4038-BF5A-C7E93A88E8E8}" type="datetimeFigureOut">
              <a:rPr lang="en-AU" smtClean="0"/>
              <a:pPr/>
              <a:t>20/10/12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9" y="1535117"/>
            <a:ext cx="404177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E1C0EB8-0F77-4038-BF5A-C7E93A88E8E8}" type="datetimeFigureOut">
              <a:rPr lang="en-AU" smtClean="0"/>
              <a:pPr/>
              <a:t>20/10/12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E1C0EB8-0F77-4038-BF5A-C7E93A88E8E8}" type="datetimeFigureOut">
              <a:rPr lang="en-AU" smtClean="0"/>
              <a:pPr/>
              <a:t>20/10/12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0EB8-0F77-4038-BF5A-C7E93A88E8E8}" type="datetimeFigureOut">
              <a:rPr lang="en-AU" smtClean="0"/>
              <a:pPr/>
              <a:t>20/10/12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3"/>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8"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C0EB8-0F77-4038-BF5A-C7E93A88E8E8}" type="datetimeFigureOut">
              <a:rPr lang="en-AU" smtClean="0"/>
              <a:pPr/>
              <a:t>20/10/12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C0EB8-0F77-4038-BF5A-C7E93A88E8E8}" type="datetimeFigureOut">
              <a:rPr lang="en-AU" smtClean="0"/>
              <a:pPr/>
              <a:t>20/10/12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CEB57A5-AFB6-4A7B-A079-C7BECC719A2E}"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w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0EB8-0F77-4038-BF5A-C7E93A88E8E8}" type="datetimeFigureOut">
              <a:rPr lang="en-AU" smtClean="0"/>
              <a:pPr/>
              <a:t>20/10/12</a:t>
            </a:fld>
            <a:endParaRPr lang="en-AU"/>
          </a:p>
        </p:txBody>
      </p:sp>
      <p:sp>
        <p:nvSpPr>
          <p:cNvPr id="5" name="Footer Placeholder 4"/>
          <p:cNvSpPr>
            <a:spLocks noGrp="1"/>
          </p:cNvSpPr>
          <p:nvPr>
            <p:ph type="ftr" sz="quarter" idx="3"/>
          </p:nvPr>
        </p:nvSpPr>
        <p:spPr>
          <a:xfrm>
            <a:off x="3124202"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57A5-AFB6-4A7B-A079-C7BECC719A2E}"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13" cstate="print"/>
            <a:srcRect/>
            <a:stretch>
              <a:fillRect/>
            </a:stretch>
          </p:blipFill>
          <p:spPr bwMode="auto">
            <a:xfrm>
              <a:off x="4762" y="3991"/>
              <a:ext cx="841" cy="265"/>
            </a:xfrm>
            <a:prstGeom prst="rect">
              <a:avLst/>
            </a:prstGeom>
            <a:noFill/>
            <a:ln w="9525">
              <a:noFill/>
              <a:miter lim="800000"/>
              <a:headEnd/>
              <a:tailEnd/>
            </a:ln>
          </p:spPr>
        </p:pic>
        <p:grpSp>
          <p:nvGrpSpPr>
            <p:cNvPr id="3" name="Group 19"/>
            <p:cNvGrpSpPr>
              <a:grpSpLocks/>
            </p:cNvGrpSpPr>
            <p:nvPr/>
          </p:nvGrpSpPr>
          <p:grpSpPr bwMode="auto">
            <a:xfrm>
              <a:off x="0" y="0"/>
              <a:ext cx="5760" cy="4320"/>
              <a:chOff x="0" y="0"/>
              <a:chExt cx="5760" cy="4320"/>
            </a:xfrm>
          </p:grpSpPr>
          <p:sp>
            <p:nvSpPr>
              <p:cNvPr id="1037" name="Rectangle 13"/>
              <p:cNvSpPr>
                <a:spLocks noChangeArrowheads="1"/>
              </p:cNvSpPr>
              <p:nvPr/>
            </p:nvSpPr>
            <p:spPr bwMode="auto">
              <a:xfrm>
                <a:off x="376" y="650"/>
                <a:ext cx="5384" cy="67"/>
              </a:xfrm>
              <a:prstGeom prst="rect">
                <a:avLst/>
              </a:prstGeom>
              <a:solidFill>
                <a:schemeClr val="accent1"/>
              </a:solidFill>
              <a:ln w="9525">
                <a:noFill/>
                <a:miter lim="800000"/>
                <a:headEnd/>
                <a:tailEnd/>
              </a:ln>
              <a:effectLst/>
            </p:spPr>
            <p:txBody>
              <a:bodyPr wrap="none" anchor="ctr"/>
              <a:lstStyle/>
              <a:p>
                <a:pPr>
                  <a:defRPr/>
                </a:pPr>
                <a:endParaRPr lang="en-AU"/>
              </a:p>
            </p:txBody>
          </p:sp>
          <p:sp>
            <p:nvSpPr>
              <p:cNvPr id="1038" name="Rectangle 14"/>
              <p:cNvSpPr>
                <a:spLocks noChangeArrowheads="1"/>
              </p:cNvSpPr>
              <p:nvPr/>
            </p:nvSpPr>
            <p:spPr bwMode="auto">
              <a:xfrm>
                <a:off x="384" y="0"/>
                <a:ext cx="5376" cy="650"/>
              </a:xfrm>
              <a:prstGeom prst="rect">
                <a:avLst/>
              </a:prstGeom>
              <a:solidFill>
                <a:srgbClr val="E2E3E4"/>
              </a:solidFill>
              <a:ln w="9525">
                <a:noFill/>
                <a:miter lim="800000"/>
                <a:headEnd/>
                <a:tailEnd/>
              </a:ln>
              <a:effectLst/>
            </p:spPr>
            <p:txBody>
              <a:bodyPr wrap="none" anchor="ctr"/>
              <a:lstStyle/>
              <a:p>
                <a:pPr>
                  <a:defRPr/>
                </a:pPr>
                <a:endParaRPr lang="en-AU"/>
              </a:p>
            </p:txBody>
          </p:sp>
          <p:pic>
            <p:nvPicPr>
              <p:cNvPr id="1034" name="Picture 18" descr="flagships_ppt_slide"/>
              <p:cNvPicPr>
                <a:picLocks noChangeAspect="1" noChangeArrowheads="1"/>
              </p:cNvPicPr>
              <p:nvPr/>
            </p:nvPicPr>
            <p:blipFill>
              <a:blip r:embed="rId1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4" y="82558"/>
            <a:ext cx="7429500" cy="935039"/>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4" y="1384306"/>
            <a:ext cx="7364414"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57" name="Rectangle 33"/>
          <p:cNvSpPr>
            <a:spLocks noGrp="1" noChangeArrowheads="1"/>
          </p:cNvSpPr>
          <p:nvPr>
            <p:ph type="ftr" sz="quarter" idx="3"/>
          </p:nvPr>
        </p:nvSpPr>
        <p:spPr bwMode="auto">
          <a:xfrm>
            <a:off x="1104900" y="6588130"/>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smtClean="0"/>
            </a:lvl1pPr>
          </a:lstStyle>
          <a:p>
            <a:endParaRPr lang="en-A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p:titleStyle>
    <p:bodyStyle>
      <a:lvl1pPr marL="182563" indent="-182563" algn="l" rtl="0" eaLnBrk="1" fontAlgn="base" hangingPunct="1">
        <a:spcBef>
          <a:spcPct val="20000"/>
        </a:spcBef>
        <a:spcAft>
          <a:spcPct val="0"/>
        </a:spcAft>
        <a:buChar char="•"/>
        <a:defRPr sz="2000">
          <a:solidFill>
            <a:schemeClr val="accent1"/>
          </a:solidFill>
          <a:latin typeface="+mn-lt"/>
          <a:ea typeface="+mn-ea"/>
          <a:cs typeface="+mn-cs"/>
        </a:defRPr>
      </a:lvl1pPr>
      <a:lvl2pPr marL="542925" indent="-180975" algn="l" rtl="0" eaLnBrk="1" fontAlgn="base" hangingPunct="1">
        <a:spcBef>
          <a:spcPct val="20000"/>
        </a:spcBef>
        <a:spcAft>
          <a:spcPct val="0"/>
        </a:spcAft>
        <a:buClr>
          <a:schemeClr val="tx1"/>
        </a:buClr>
        <a:buChar char="•"/>
        <a:defRPr>
          <a:solidFill>
            <a:schemeClr val="tx1"/>
          </a:solidFill>
          <a:latin typeface="+mn-lt"/>
        </a:defRPr>
      </a:lvl2pPr>
      <a:lvl3pPr marL="904875" indent="-182563" algn="l" rtl="0" eaLnBrk="1" fontAlgn="base" hangingPunct="1">
        <a:spcBef>
          <a:spcPct val="20000"/>
        </a:spcBef>
        <a:spcAft>
          <a:spcPct val="0"/>
        </a:spcAft>
        <a:buChar char="•"/>
        <a:defRPr sz="1600">
          <a:solidFill>
            <a:schemeClr val="tx1"/>
          </a:solidFill>
          <a:latin typeface="+mn-lt"/>
        </a:defRPr>
      </a:lvl3pPr>
      <a:lvl4pPr marL="1262063" indent="-177800" algn="l" rtl="0" eaLnBrk="1" fontAlgn="base" hangingPunct="1">
        <a:spcBef>
          <a:spcPct val="20000"/>
        </a:spcBef>
        <a:spcAft>
          <a:spcPct val="0"/>
        </a:spcAft>
        <a:buChar char="•"/>
        <a:defRPr sz="1400">
          <a:solidFill>
            <a:schemeClr val="tx1"/>
          </a:solidFill>
          <a:latin typeface="+mn-lt"/>
        </a:defRPr>
      </a:lvl4pPr>
      <a:lvl5pPr marL="1624013" indent="-182563" algn="l" rtl="0" eaLnBrk="1" fontAlgn="base" hangingPunct="1">
        <a:spcBef>
          <a:spcPct val="20000"/>
        </a:spcBef>
        <a:spcAft>
          <a:spcPct val="0"/>
        </a:spcAft>
        <a:buChar char="•"/>
        <a:defRPr sz="1400">
          <a:solidFill>
            <a:schemeClr val="tx1"/>
          </a:solidFill>
          <a:latin typeface="+mn-lt"/>
        </a:defRPr>
      </a:lvl5pPr>
      <a:lvl6pPr marL="2081213" indent="-182563" algn="l" rtl="0" eaLnBrk="1" fontAlgn="base" hangingPunct="1">
        <a:spcBef>
          <a:spcPct val="20000"/>
        </a:spcBef>
        <a:spcAft>
          <a:spcPct val="0"/>
        </a:spcAft>
        <a:buChar char="•"/>
        <a:defRPr sz="1400">
          <a:solidFill>
            <a:schemeClr val="tx1"/>
          </a:solidFill>
          <a:latin typeface="+mn-lt"/>
        </a:defRPr>
      </a:lvl6pPr>
      <a:lvl7pPr marL="2538413" indent="-182563" algn="l" rtl="0" eaLnBrk="1" fontAlgn="base" hangingPunct="1">
        <a:spcBef>
          <a:spcPct val="20000"/>
        </a:spcBef>
        <a:spcAft>
          <a:spcPct val="0"/>
        </a:spcAft>
        <a:buChar char="•"/>
        <a:defRPr sz="1400">
          <a:solidFill>
            <a:schemeClr val="tx1"/>
          </a:solidFill>
          <a:latin typeface="+mn-lt"/>
        </a:defRPr>
      </a:lvl7pPr>
      <a:lvl8pPr marL="2995613" indent="-182563" algn="l" rtl="0" eaLnBrk="1" fontAlgn="base" hangingPunct="1">
        <a:spcBef>
          <a:spcPct val="20000"/>
        </a:spcBef>
        <a:spcAft>
          <a:spcPct val="0"/>
        </a:spcAft>
        <a:buChar char="•"/>
        <a:defRPr sz="1400">
          <a:solidFill>
            <a:schemeClr val="tx1"/>
          </a:solidFill>
          <a:latin typeface="+mn-lt"/>
        </a:defRPr>
      </a:lvl8pPr>
      <a:lvl9pPr marL="3452813" indent="-182563"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21.wm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4.pn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gif"/><Relationship Id="rId6" Type="http://schemas.openxmlformats.org/officeDocument/2006/relationships/image" Target="../media/image48.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7.gif"/><Relationship Id="rId6"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30.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47.gif"/><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47.gif"/><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2.png"/><Relationship Id="rId3" Type="http://schemas.openxmlformats.org/officeDocument/2006/relationships/image" Target="../media/image47.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3.png"/><Relationship Id="rId3" Type="http://schemas.openxmlformats.org/officeDocument/2006/relationships/image" Target="../media/image47.gif"/></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47.gif"/><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18.xml"/><Relationship Id="rId2"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1.png"/><Relationship Id="rId5" Type="http://schemas.openxmlformats.org/officeDocument/2006/relationships/image" Target="../media/image71.png"/><Relationship Id="rId6" Type="http://schemas.openxmlformats.org/officeDocument/2006/relationships/image" Target="../media/image62.pn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wmf"/><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21.wmf"/><Relationship Id="rId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123832" y="3980732"/>
            <a:ext cx="7840656" cy="960437"/>
          </a:xfrm>
        </p:spPr>
        <p:txBody>
          <a:bodyPr/>
          <a:lstStyle/>
          <a:p>
            <a:r>
              <a:rPr lang="en-US" sz="2800" dirty="0"/>
              <a:t>The impact of future changes in weather patterns on extreme </a:t>
            </a:r>
            <a:r>
              <a:rPr lang="en-US" sz="2800" dirty="0" smtClean="0"/>
              <a:t>sea</a:t>
            </a:r>
            <a:r>
              <a:rPr lang="en-US" sz="2800" dirty="0"/>
              <a:t> </a:t>
            </a:r>
            <a:r>
              <a:rPr lang="en-US" sz="2800" dirty="0" smtClean="0"/>
              <a:t>levels </a:t>
            </a:r>
            <a:r>
              <a:rPr lang="en-US" sz="2800" dirty="0"/>
              <a:t>over southern Australia</a:t>
            </a:r>
            <a:endParaRPr lang="en-AU" sz="2800" dirty="0" smtClean="0"/>
          </a:p>
        </p:txBody>
      </p:sp>
      <p:sp>
        <p:nvSpPr>
          <p:cNvPr id="3075" name="Rectangle 5"/>
          <p:cNvSpPr>
            <a:spLocks noGrp="1" noChangeArrowheads="1"/>
          </p:cNvSpPr>
          <p:nvPr>
            <p:ph type="subTitle" idx="1"/>
          </p:nvPr>
        </p:nvSpPr>
        <p:spPr>
          <a:xfrm>
            <a:off x="1306515" y="5506177"/>
            <a:ext cx="3924300" cy="1019174"/>
          </a:xfrm>
        </p:spPr>
        <p:txBody>
          <a:bodyPr/>
          <a:lstStyle/>
          <a:p>
            <a:pPr eaLnBrk="1" hangingPunct="1"/>
            <a:r>
              <a:rPr lang="en-AU" dirty="0" smtClean="0"/>
              <a:t>Frank </a:t>
            </a:r>
            <a:r>
              <a:rPr lang="en-AU" dirty="0" err="1" smtClean="0"/>
              <a:t>Colberg</a:t>
            </a:r>
            <a:r>
              <a:rPr lang="en-AU" dirty="0" smtClean="0"/>
              <a:t> and Kathleen </a:t>
            </a:r>
            <a:r>
              <a:rPr lang="en-AU" dirty="0" err="1" smtClean="0"/>
              <a:t>McInnes</a:t>
            </a:r>
            <a:endParaRPr lang="en-AU" dirty="0" smtClean="0"/>
          </a:p>
          <a:p>
            <a:pPr eaLnBrk="1" hangingPunct="1"/>
            <a:r>
              <a:rPr lang="en-AU" dirty="0" smtClean="0"/>
              <a:t>ROMS – workshop, Brazil 2012</a:t>
            </a:r>
          </a:p>
          <a:p>
            <a:pPr eaLnBrk="1" hangingPunct="1"/>
            <a:endParaRPr lang="en-AU" dirty="0" smtClean="0"/>
          </a:p>
        </p:txBody>
      </p:sp>
      <p:sp>
        <p:nvSpPr>
          <p:cNvPr id="3076" name="Text Box 11"/>
          <p:cNvSpPr txBox="1">
            <a:spLocks noChangeArrowheads="1"/>
          </p:cNvSpPr>
          <p:nvPr/>
        </p:nvSpPr>
        <p:spPr bwMode="auto">
          <a:xfrm>
            <a:off x="1319223" y="5178426"/>
            <a:ext cx="6026151" cy="215444"/>
          </a:xfrm>
          <a:prstGeom prst="rect">
            <a:avLst/>
          </a:prstGeom>
          <a:noFill/>
          <a:ln w="9525">
            <a:noFill/>
            <a:miter lim="800000"/>
            <a:headEnd/>
            <a:tailEnd/>
          </a:ln>
        </p:spPr>
        <p:txBody>
          <a:bodyPr lIns="0" tIns="0" rIns="0" bIns="0">
            <a:spAutoFit/>
          </a:bodyPr>
          <a:lstStyle/>
          <a:p>
            <a:pPr>
              <a:spcBef>
                <a:spcPct val="50000"/>
              </a:spcBef>
            </a:pPr>
            <a:r>
              <a:rPr lang="en-AU" sz="1400" b="1" dirty="0" smtClean="0">
                <a:solidFill>
                  <a:schemeClr val="bg1"/>
                </a:solidFill>
              </a:rPr>
              <a:t>Climate Adaptation</a:t>
            </a:r>
            <a:endParaRPr lang="en-AU" sz="14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Model setup</a:t>
            </a:r>
            <a:endParaRPr lang="en-AU" dirty="0"/>
          </a:p>
        </p:txBody>
      </p:sp>
      <p:sp>
        <p:nvSpPr>
          <p:cNvPr id="5" name="Content Placeholder 4"/>
          <p:cNvSpPr>
            <a:spLocks noGrp="1"/>
          </p:cNvSpPr>
          <p:nvPr>
            <p:ph idx="1"/>
          </p:nvPr>
        </p:nvSpPr>
        <p:spPr>
          <a:xfrm>
            <a:off x="395536" y="2431678"/>
            <a:ext cx="8748464" cy="4093667"/>
          </a:xfrm>
        </p:spPr>
        <p:txBody>
          <a:bodyPr/>
          <a:lstStyle/>
          <a:p>
            <a:r>
              <a:rPr lang="en-AU" sz="1800" dirty="0" smtClean="0"/>
              <a:t>ROMS (</a:t>
            </a:r>
            <a:r>
              <a:rPr lang="en-AU" sz="1800" dirty="0" err="1" smtClean="0"/>
              <a:t>Shchepetkin</a:t>
            </a:r>
            <a:r>
              <a:rPr lang="en-AU" sz="1800" dirty="0" smtClean="0"/>
              <a:t> et al., 2004)</a:t>
            </a:r>
          </a:p>
          <a:p>
            <a:r>
              <a:rPr lang="en-AU" sz="1800" dirty="0" smtClean="0"/>
              <a:t>5km horizontal resolution, </a:t>
            </a:r>
            <a:r>
              <a:rPr lang="en-AU" sz="1800" dirty="0" err="1" smtClean="0"/>
              <a:t>Barotropic</a:t>
            </a:r>
            <a:r>
              <a:rPr lang="en-AU" sz="1800" dirty="0" smtClean="0"/>
              <a:t> model simulation (i.e. no tracers), No tides</a:t>
            </a:r>
          </a:p>
          <a:p>
            <a:r>
              <a:rPr lang="en-AU" sz="1800" dirty="0" smtClean="0">
                <a:solidFill>
                  <a:srgbClr val="FF0000"/>
                </a:solidFill>
                <a:sym typeface="Wingdings" pitchFamily="2" charset="2"/>
              </a:rPr>
              <a:t> we are modelling SSH and </a:t>
            </a:r>
            <a:r>
              <a:rPr lang="en-AU" sz="1800" dirty="0" err="1" smtClean="0">
                <a:solidFill>
                  <a:srgbClr val="FF0000"/>
                </a:solidFill>
                <a:sym typeface="Wingdings" pitchFamily="2" charset="2"/>
              </a:rPr>
              <a:t>barotropic</a:t>
            </a:r>
            <a:r>
              <a:rPr lang="en-AU" sz="1800" dirty="0" smtClean="0">
                <a:solidFill>
                  <a:srgbClr val="FF0000"/>
                </a:solidFill>
                <a:sym typeface="Wingdings" pitchFamily="2" charset="2"/>
              </a:rPr>
              <a:t> velocities due to wind and SLP only !</a:t>
            </a:r>
            <a:endParaRPr lang="en-AU" sz="1800" dirty="0" smtClean="0">
              <a:solidFill>
                <a:srgbClr val="FF0000"/>
              </a:solidFill>
            </a:endParaRPr>
          </a:p>
          <a:p>
            <a:r>
              <a:rPr lang="en-AU" sz="1800" dirty="0" smtClean="0"/>
              <a:t>Topography from GEBCO</a:t>
            </a:r>
          </a:p>
          <a:p>
            <a:r>
              <a:rPr lang="en-AU" sz="1800" dirty="0" smtClean="0"/>
              <a:t>Atmospheric forcing: range of reanalysis, downscaled GCM and raw GCM </a:t>
            </a:r>
            <a:r>
              <a:rPr lang="en-AU" sz="1800" dirty="0" smtClean="0">
                <a:sym typeface="Wingdings" pitchFamily="2" charset="2"/>
              </a:rPr>
              <a:t> next slide</a:t>
            </a:r>
            <a:endParaRPr lang="en-AU" sz="1800" dirty="0" smtClean="0"/>
          </a:p>
          <a:p>
            <a:r>
              <a:rPr lang="en-AU" sz="1800" dirty="0" smtClean="0"/>
              <a:t>2 Model domains:</a:t>
            </a:r>
          </a:p>
          <a:p>
            <a:r>
              <a:rPr lang="en-AU" sz="1800" dirty="0" smtClean="0"/>
              <a:t>Small: 125E-153E, 45S-31S (SA,VIC)</a:t>
            </a:r>
          </a:p>
          <a:p>
            <a:r>
              <a:rPr lang="en-AU" sz="1800" dirty="0" smtClean="0"/>
              <a:t>Large:	 110E-160E, 45S-25S (WA,SA,VIC,NSW)</a:t>
            </a:r>
          </a:p>
          <a:p>
            <a:r>
              <a:rPr lang="en-AU" sz="1800" dirty="0" smtClean="0"/>
              <a:t>Produced data ~7Tb </a:t>
            </a:r>
            <a:r>
              <a:rPr lang="en-AU" sz="1800" dirty="0" smtClean="0">
                <a:sym typeface="Wingdings" pitchFamily="2" charset="2"/>
              </a:rPr>
              <a:t> high temporal output</a:t>
            </a:r>
          </a:p>
          <a:p>
            <a:r>
              <a:rPr lang="en-AU" sz="1800" dirty="0" smtClean="0">
                <a:sym typeface="Wingdings" pitchFamily="2" charset="2"/>
              </a:rPr>
              <a:t>1 modelled year in 1 day on VAYU/ KATABATIC, 32CPUS</a:t>
            </a:r>
          </a:p>
          <a:p>
            <a:r>
              <a:rPr lang="en-AU" sz="1800" dirty="0" smtClean="0">
                <a:sym typeface="Wingdings" pitchFamily="2" charset="2"/>
              </a:rPr>
              <a:t>Thanks to TPAC, APAC</a:t>
            </a:r>
          </a:p>
        </p:txBody>
      </p:sp>
      <p:pic>
        <p:nvPicPr>
          <p:cNvPr id="9" name="Picture 8"/>
          <p:cNvPicPr>
            <a:picLocks noChangeAspect="1"/>
          </p:cNvPicPr>
          <p:nvPr/>
        </p:nvPicPr>
        <p:blipFill>
          <a:blip r:embed="rId3" cstate="print"/>
          <a:stretch>
            <a:fillRect/>
          </a:stretch>
        </p:blipFill>
        <p:spPr>
          <a:xfrm>
            <a:off x="3359401" y="15714"/>
            <a:ext cx="5784603" cy="24051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Experimental design</a:t>
            </a:r>
            <a:endParaRPr lang="en-AU" dirty="0"/>
          </a:p>
        </p:txBody>
      </p:sp>
      <p:graphicFrame>
        <p:nvGraphicFramePr>
          <p:cNvPr id="9" name="Content Placeholder 8"/>
          <p:cNvGraphicFramePr>
            <a:graphicFrameLocks noGrp="1"/>
          </p:cNvGraphicFramePr>
          <p:nvPr>
            <p:ph idx="1"/>
          </p:nvPr>
        </p:nvGraphicFramePr>
        <p:xfrm>
          <a:off x="1020190" y="1925960"/>
          <a:ext cx="6576146" cy="1152144"/>
        </p:xfrm>
        <a:graphic>
          <a:graphicData uri="http://schemas.openxmlformats.org/drawingml/2006/table">
            <a:tbl>
              <a:tblPr firstRow="1" bandRow="1">
                <a:effectLst>
                  <a:outerShdw blurRad="50800" dist="38100" dir="2700000" sx="101000" sy="101000" algn="tl" rotWithShape="0">
                    <a:prstClr val="black">
                      <a:alpha val="74000"/>
                    </a:prstClr>
                  </a:outerShdw>
                </a:effectLst>
                <a:tableStyleId>{ED083AE6-46FA-4A59-8FB0-9F97EB10719F}</a:tableStyleId>
              </a:tblPr>
              <a:tblGrid>
                <a:gridCol w="1023684"/>
                <a:gridCol w="2744149"/>
                <a:gridCol w="2808313"/>
              </a:tblGrid>
              <a:tr h="384048">
                <a:tc>
                  <a:txBody>
                    <a:bodyPr/>
                    <a:lstStyle/>
                    <a:p>
                      <a:r>
                        <a:rPr lang="en-AU" sz="1900" dirty="0" smtClean="0"/>
                        <a:t>Run</a:t>
                      </a:r>
                      <a:endParaRPr lang="en-AU" sz="19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r>
                        <a:rPr lang="en-AU" sz="1900" dirty="0" smtClean="0"/>
                        <a:t>Atmospheric</a:t>
                      </a:r>
                      <a:r>
                        <a:rPr lang="en-AU" sz="1900" baseline="0" dirty="0" smtClean="0"/>
                        <a:t> forcing</a:t>
                      </a:r>
                      <a:endParaRPr lang="en-AU" sz="19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r>
                        <a:rPr lang="en-AU" sz="1900" dirty="0" smtClean="0"/>
                        <a:t>Years</a:t>
                      </a:r>
                      <a:endParaRPr lang="en-AU" sz="19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r>
              <a:tr h="384048">
                <a:tc>
                  <a:txBody>
                    <a:bodyPr/>
                    <a:lstStyle/>
                    <a:p>
                      <a:r>
                        <a:rPr lang="en-AU" sz="1900" dirty="0" smtClean="0"/>
                        <a:t>I</a:t>
                      </a:r>
                      <a:endParaRPr lang="en-AU" sz="19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r>
                        <a:rPr lang="en-AU" sz="1900" dirty="0" smtClean="0"/>
                        <a:t>NCEP </a:t>
                      </a:r>
                      <a:endParaRPr lang="en-AU" sz="19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r>
                        <a:rPr lang="en-AU" sz="1900" dirty="0" smtClean="0"/>
                        <a:t>1980-1999</a:t>
                      </a:r>
                      <a:endParaRPr lang="en-AU" sz="19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r>
              <a:tr h="384048">
                <a:tc>
                  <a:txBody>
                    <a:bodyPr/>
                    <a:lstStyle/>
                    <a:p>
                      <a:r>
                        <a:rPr lang="en-AU" sz="1900" dirty="0" smtClean="0"/>
                        <a:t>II</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900" dirty="0" smtClean="0"/>
                        <a:t>CCAM (NCEP)</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900" dirty="0" smtClean="0"/>
                        <a:t>1980-1999</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11" name="Content Placeholder 8"/>
          <p:cNvGraphicFramePr>
            <a:graphicFrameLocks/>
          </p:cNvGraphicFramePr>
          <p:nvPr/>
        </p:nvGraphicFramePr>
        <p:xfrm>
          <a:off x="1043608" y="4033823"/>
          <a:ext cx="6576146" cy="1702482"/>
        </p:xfrm>
        <a:graphic>
          <a:graphicData uri="http://schemas.openxmlformats.org/drawingml/2006/table">
            <a:tbl>
              <a:tblPr firstRow="1" bandRow="1">
                <a:effectLst>
                  <a:outerShdw blurRad="50800" dist="38100" dir="2700000" sx="101000" sy="101000" algn="tl" rotWithShape="0">
                    <a:prstClr val="black">
                      <a:alpha val="74000"/>
                    </a:prstClr>
                  </a:outerShdw>
                </a:effectLst>
                <a:tableStyleId>{ED083AE6-46FA-4A59-8FB0-9F97EB10719F}</a:tableStyleId>
              </a:tblPr>
              <a:tblGrid>
                <a:gridCol w="1023684"/>
                <a:gridCol w="2744149"/>
                <a:gridCol w="2808313"/>
              </a:tblGrid>
              <a:tr h="384048">
                <a:tc>
                  <a:txBody>
                    <a:bodyPr/>
                    <a:lstStyle/>
                    <a:p>
                      <a:r>
                        <a:rPr lang="en-AU" sz="1900" dirty="0" smtClean="0"/>
                        <a:t>Run</a:t>
                      </a:r>
                      <a:endParaRPr lang="en-AU" sz="19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r>
                        <a:rPr lang="en-AU" sz="1900" dirty="0" smtClean="0"/>
                        <a:t>Atmospheric</a:t>
                      </a:r>
                      <a:r>
                        <a:rPr lang="en-AU" sz="1900" baseline="0" dirty="0" smtClean="0"/>
                        <a:t> forcing</a:t>
                      </a:r>
                      <a:endParaRPr lang="en-AU" sz="19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r>
                        <a:rPr lang="en-AU" sz="1900" dirty="0" smtClean="0"/>
                        <a:t>Years</a:t>
                      </a:r>
                      <a:endParaRPr lang="en-AU" sz="19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r>
              <a:tr h="439478">
                <a:tc>
                  <a:txBody>
                    <a:bodyPr/>
                    <a:lstStyle/>
                    <a:p>
                      <a:r>
                        <a:rPr lang="en-AU" sz="1900" dirty="0" smtClean="0"/>
                        <a:t>I</a:t>
                      </a:r>
                      <a:endParaRPr lang="en-AU" sz="19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r>
                        <a:rPr lang="en-AU" sz="1900" dirty="0" smtClean="0"/>
                        <a:t>CCAM (GFDL 2.0)</a:t>
                      </a:r>
                      <a:endParaRPr lang="en-AU" sz="19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r>
                        <a:rPr lang="en-AU" sz="1900" dirty="0" smtClean="0"/>
                        <a:t>1980-1999, 2080-2099</a:t>
                      </a:r>
                      <a:endParaRPr lang="en-AU" sz="19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r>
              <a:tr h="439478">
                <a:tc>
                  <a:txBody>
                    <a:bodyPr/>
                    <a:lstStyle/>
                    <a:p>
                      <a:r>
                        <a:rPr lang="en-AU" sz="1900" dirty="0" smtClean="0"/>
                        <a:t>II</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900" dirty="0" smtClean="0"/>
                        <a:t>CCAM (MK3.5)</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900" dirty="0" smtClean="0"/>
                        <a:t>1980-1999, 2080-2099</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39478">
                <a:tc>
                  <a:txBody>
                    <a:bodyPr/>
                    <a:lstStyle/>
                    <a:p>
                      <a:r>
                        <a:rPr lang="en-AU" sz="1900" dirty="0" smtClean="0"/>
                        <a:t>III</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900" dirty="0" smtClean="0"/>
                        <a:t>Mk</a:t>
                      </a:r>
                      <a:r>
                        <a:rPr lang="en-AU" sz="1900" baseline="0" dirty="0" smtClean="0"/>
                        <a:t> 3.5</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900" dirty="0" smtClean="0"/>
                        <a:t>1980-1999, 2080-2099</a:t>
                      </a:r>
                      <a:endParaRPr lang="en-AU" sz="1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12" name="TextBox 11"/>
          <p:cNvSpPr txBox="1"/>
          <p:nvPr/>
        </p:nvSpPr>
        <p:spPr>
          <a:xfrm>
            <a:off x="683572" y="1412776"/>
            <a:ext cx="2660141" cy="369332"/>
          </a:xfrm>
          <a:prstGeom prst="rect">
            <a:avLst/>
          </a:prstGeom>
          <a:noFill/>
        </p:spPr>
        <p:txBody>
          <a:bodyPr wrap="none" rtlCol="0">
            <a:spAutoFit/>
          </a:bodyPr>
          <a:lstStyle/>
          <a:p>
            <a:r>
              <a:rPr lang="en-AU" b="1" dirty="0" smtClean="0"/>
              <a:t>(a) Model performance</a:t>
            </a:r>
            <a:endParaRPr lang="en-AU" b="1" dirty="0"/>
          </a:p>
        </p:txBody>
      </p:sp>
      <p:sp>
        <p:nvSpPr>
          <p:cNvPr id="13" name="TextBox 12"/>
          <p:cNvSpPr txBox="1"/>
          <p:nvPr/>
        </p:nvSpPr>
        <p:spPr>
          <a:xfrm>
            <a:off x="683568" y="3573016"/>
            <a:ext cx="2557574" cy="369332"/>
          </a:xfrm>
          <a:prstGeom prst="rect">
            <a:avLst/>
          </a:prstGeom>
          <a:noFill/>
        </p:spPr>
        <p:txBody>
          <a:bodyPr wrap="none" rtlCol="0">
            <a:spAutoFit/>
          </a:bodyPr>
          <a:lstStyle/>
          <a:p>
            <a:r>
              <a:rPr lang="en-AU" b="1" dirty="0" smtClean="0"/>
              <a:t>(b) Present vs. Future </a:t>
            </a:r>
            <a:endParaRPr lang="en-AU" b="1"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ROMS performance</a:t>
            </a:r>
            <a:endParaRPr lang="en-US" dirty="0"/>
          </a:p>
        </p:txBody>
      </p:sp>
      <p:pic>
        <p:nvPicPr>
          <p:cNvPr id="5" name="Picture 4"/>
          <p:cNvPicPr>
            <a:picLocks noChangeAspect="1"/>
          </p:cNvPicPr>
          <p:nvPr/>
        </p:nvPicPr>
        <p:blipFill>
          <a:blip r:embed="rId3" cstate="print"/>
          <a:stretch>
            <a:fillRect/>
          </a:stretch>
        </p:blipFill>
        <p:spPr>
          <a:xfrm>
            <a:off x="4398499" y="15714"/>
            <a:ext cx="4745500" cy="1973129"/>
          </a:xfrm>
          <a:prstGeom prst="rect">
            <a:avLst/>
          </a:prstGeom>
        </p:spPr>
      </p:pic>
      <p:sp>
        <p:nvSpPr>
          <p:cNvPr id="6" name="Oval 5"/>
          <p:cNvSpPr/>
          <p:nvPr/>
        </p:nvSpPr>
        <p:spPr>
          <a:xfrm>
            <a:off x="6660232" y="620688"/>
            <a:ext cx="216024" cy="216024"/>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884368" y="1412776"/>
            <a:ext cx="216024" cy="216024"/>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100392" y="764704"/>
            <a:ext cx="216024" cy="216024"/>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308304" y="1124744"/>
            <a:ext cx="216024" cy="216024"/>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stretch>
            <a:fillRect/>
          </a:stretch>
        </p:blipFill>
        <p:spPr>
          <a:xfrm>
            <a:off x="110612" y="1426339"/>
            <a:ext cx="5829545" cy="5400000"/>
          </a:xfrm>
          <a:prstGeom prst="rect">
            <a:avLst/>
          </a:prstGeom>
        </p:spPr>
      </p:pic>
      <p:pic>
        <p:nvPicPr>
          <p:cNvPr id="3" name="Picture 2"/>
          <p:cNvPicPr>
            <a:picLocks noChangeAspect="1"/>
          </p:cNvPicPr>
          <p:nvPr/>
        </p:nvPicPr>
        <p:blipFill>
          <a:blip r:embed="rId5" cstate="print"/>
          <a:stretch>
            <a:fillRect/>
          </a:stretch>
        </p:blipFill>
        <p:spPr>
          <a:xfrm>
            <a:off x="5796141" y="2924944"/>
            <a:ext cx="3107565" cy="2807712"/>
          </a:xfrm>
          <a:prstGeom prst="rect">
            <a:avLst/>
          </a:prstGeom>
        </p:spPr>
      </p:pic>
    </p:spTree>
    <p:extLst>
      <p:ext uri="{BB962C8B-B14F-4D97-AF65-F5344CB8AC3E}">
        <p14:creationId xmlns:p14="http://schemas.microsoft.com/office/powerpoint/2010/main" val="81267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dirty="0" smtClean="0"/>
              <a:t>Changes in atmospheric mean conditions </a:t>
            </a:r>
            <a:br>
              <a:rPr lang="en-AU" dirty="0" smtClean="0"/>
            </a:br>
            <a:r>
              <a:rPr lang="en-AU" dirty="0" err="1" smtClean="0"/>
              <a:t>Windspeed</a:t>
            </a:r>
            <a:r>
              <a:rPr lang="en-AU" dirty="0" smtClean="0"/>
              <a:t>: Future-Present</a:t>
            </a:r>
            <a:endParaRPr lang="en-AU" dirty="0"/>
          </a:p>
        </p:txBody>
      </p:sp>
      <p:pic>
        <p:nvPicPr>
          <p:cNvPr id="5" name="Picture 7"/>
          <p:cNvPicPr>
            <a:picLocks noChangeAspect="1" noChangeArrowheads="1"/>
          </p:cNvPicPr>
          <p:nvPr/>
        </p:nvPicPr>
        <p:blipFill>
          <a:blip r:embed="rId3" cstate="print"/>
          <a:srcRect l="4629" t="7938" r="14342" b="8718"/>
          <a:stretch>
            <a:fillRect/>
          </a:stretch>
        </p:blipFill>
        <p:spPr bwMode="auto">
          <a:xfrm>
            <a:off x="559506" y="1643053"/>
            <a:ext cx="2500331" cy="4500595"/>
          </a:xfrm>
          <a:prstGeom prst="rect">
            <a:avLst/>
          </a:prstGeom>
          <a:noFill/>
          <a:ln w="9525">
            <a:noFill/>
            <a:miter lim="800000"/>
            <a:headEnd/>
            <a:tailEnd/>
          </a:ln>
          <a:effectLst/>
        </p:spPr>
      </p:pic>
      <p:sp>
        <p:nvSpPr>
          <p:cNvPr id="6" name="TextBox 5"/>
          <p:cNvSpPr txBox="1"/>
          <p:nvPr/>
        </p:nvSpPr>
        <p:spPr>
          <a:xfrm>
            <a:off x="714358" y="6572272"/>
            <a:ext cx="184666" cy="369332"/>
          </a:xfrm>
          <a:prstGeom prst="rect">
            <a:avLst/>
          </a:prstGeom>
          <a:noFill/>
        </p:spPr>
        <p:txBody>
          <a:bodyPr wrap="none" rtlCol="0">
            <a:spAutoFit/>
          </a:bodyPr>
          <a:lstStyle/>
          <a:p>
            <a:endParaRPr lang="en-AU" dirty="0"/>
          </a:p>
        </p:txBody>
      </p:sp>
      <p:pic>
        <p:nvPicPr>
          <p:cNvPr id="4" name="Picture 6"/>
          <p:cNvPicPr>
            <a:picLocks noChangeAspect="1" noChangeArrowheads="1"/>
          </p:cNvPicPr>
          <p:nvPr/>
        </p:nvPicPr>
        <p:blipFill>
          <a:blip r:embed="rId4" cstate="print"/>
          <a:srcRect l="4630" t="7938" r="14341" b="8718"/>
          <a:stretch>
            <a:fillRect/>
          </a:stretch>
        </p:blipFill>
        <p:spPr bwMode="auto">
          <a:xfrm>
            <a:off x="2719743" y="1643053"/>
            <a:ext cx="2500331" cy="4500595"/>
          </a:xfrm>
          <a:prstGeom prst="rect">
            <a:avLst/>
          </a:prstGeom>
          <a:noFill/>
          <a:ln w="9525">
            <a:noFill/>
            <a:miter lim="800000"/>
            <a:headEnd/>
            <a:tailEnd/>
          </a:ln>
          <a:effectLst/>
        </p:spPr>
      </p:pic>
      <p:pic>
        <p:nvPicPr>
          <p:cNvPr id="3" name="Picture 5"/>
          <p:cNvPicPr>
            <a:picLocks noChangeAspect="1" noChangeArrowheads="1"/>
          </p:cNvPicPr>
          <p:nvPr/>
        </p:nvPicPr>
        <p:blipFill>
          <a:blip r:embed="rId5" cstate="print"/>
          <a:srcRect l="5081" t="7938" r="13890" b="7395"/>
          <a:stretch>
            <a:fillRect/>
          </a:stretch>
        </p:blipFill>
        <p:spPr bwMode="auto">
          <a:xfrm>
            <a:off x="4879986" y="1643054"/>
            <a:ext cx="2500331" cy="4572032"/>
          </a:xfrm>
          <a:prstGeom prst="rect">
            <a:avLst/>
          </a:prstGeom>
          <a:noFill/>
          <a:ln w="9525">
            <a:noFill/>
            <a:miter lim="800000"/>
            <a:headEnd/>
            <a:tailEnd/>
          </a:ln>
          <a:effectLst/>
        </p:spPr>
      </p:pic>
      <p:sp>
        <p:nvSpPr>
          <p:cNvPr id="10" name="Oval 9"/>
          <p:cNvSpPr/>
          <p:nvPr/>
        </p:nvSpPr>
        <p:spPr>
          <a:xfrm>
            <a:off x="4593657" y="3857637"/>
            <a:ext cx="2714644" cy="1214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837466" y="1447374"/>
            <a:ext cx="2006347" cy="338554"/>
          </a:xfrm>
          <a:prstGeom prst="rect">
            <a:avLst/>
          </a:prstGeom>
          <a:noFill/>
        </p:spPr>
        <p:txBody>
          <a:bodyPr wrap="square" rtlCol="0">
            <a:spAutoFit/>
          </a:bodyPr>
          <a:lstStyle/>
          <a:p>
            <a:r>
              <a:rPr lang="en-AU" sz="1600" dirty="0" smtClean="0"/>
              <a:t>CCAM (GFDL2.0)</a:t>
            </a:r>
            <a:endParaRPr lang="en-AU" sz="1600" dirty="0"/>
          </a:p>
        </p:txBody>
      </p:sp>
      <p:sp>
        <p:nvSpPr>
          <p:cNvPr id="15" name="TextBox 14"/>
          <p:cNvSpPr txBox="1"/>
          <p:nvPr/>
        </p:nvSpPr>
        <p:spPr>
          <a:xfrm>
            <a:off x="3117506" y="1428736"/>
            <a:ext cx="1575471" cy="338554"/>
          </a:xfrm>
          <a:prstGeom prst="rect">
            <a:avLst/>
          </a:prstGeom>
          <a:noFill/>
        </p:spPr>
        <p:txBody>
          <a:bodyPr wrap="none" rtlCol="0">
            <a:spAutoFit/>
          </a:bodyPr>
          <a:lstStyle/>
          <a:p>
            <a:r>
              <a:rPr lang="en-AU" sz="1600" dirty="0" smtClean="0"/>
              <a:t>CCAM (MK3.5)</a:t>
            </a:r>
            <a:endParaRPr lang="en-AU" sz="1600" dirty="0"/>
          </a:p>
        </p:txBody>
      </p:sp>
      <p:sp>
        <p:nvSpPr>
          <p:cNvPr id="16" name="TextBox 15"/>
          <p:cNvSpPr txBox="1"/>
          <p:nvPr/>
        </p:nvSpPr>
        <p:spPr>
          <a:xfrm>
            <a:off x="5655211" y="1428736"/>
            <a:ext cx="777677" cy="338554"/>
          </a:xfrm>
          <a:prstGeom prst="rect">
            <a:avLst/>
          </a:prstGeom>
          <a:noFill/>
        </p:spPr>
        <p:txBody>
          <a:bodyPr wrap="none" rtlCol="0">
            <a:spAutoFit/>
          </a:bodyPr>
          <a:lstStyle/>
          <a:p>
            <a:r>
              <a:rPr lang="en-AU" sz="1600" dirty="0" smtClean="0"/>
              <a:t>MK3.5</a:t>
            </a:r>
            <a:endParaRPr lang="en-AU" sz="1600" dirty="0"/>
          </a:p>
        </p:txBody>
      </p:sp>
      <p:sp>
        <p:nvSpPr>
          <p:cNvPr id="17" name="TextBox 16"/>
          <p:cNvSpPr txBox="1"/>
          <p:nvPr/>
        </p:nvSpPr>
        <p:spPr>
          <a:xfrm>
            <a:off x="379420" y="6093299"/>
            <a:ext cx="7000892" cy="584776"/>
          </a:xfrm>
          <a:prstGeom prst="rect">
            <a:avLst/>
          </a:prstGeom>
          <a:noFill/>
        </p:spPr>
        <p:txBody>
          <a:bodyPr wrap="square" rtlCol="0">
            <a:spAutoFit/>
          </a:bodyPr>
          <a:lstStyle/>
          <a:p>
            <a:r>
              <a:rPr lang="en-AU" sz="1600" b="1" dirty="0" smtClean="0"/>
              <a:t>Figure:</a:t>
            </a:r>
            <a:r>
              <a:rPr lang="en-AU" sz="1600" dirty="0" smtClean="0"/>
              <a:t> </a:t>
            </a:r>
            <a:r>
              <a:rPr lang="en-AU" sz="1600" dirty="0" err="1" smtClean="0"/>
              <a:t>Windspeed</a:t>
            </a:r>
            <a:r>
              <a:rPr lang="en-AU" sz="1600" dirty="0" smtClean="0"/>
              <a:t> anomalies (contour) with overlying arrows indicating the wind climatology </a:t>
            </a:r>
            <a:endParaRPr lang="en-AU" sz="1600" dirty="0"/>
          </a:p>
        </p:txBody>
      </p:sp>
      <p:sp>
        <p:nvSpPr>
          <p:cNvPr id="18" name="TextBox 17"/>
          <p:cNvSpPr txBox="1"/>
          <p:nvPr/>
        </p:nvSpPr>
        <p:spPr>
          <a:xfrm>
            <a:off x="7236296" y="1700810"/>
            <a:ext cx="1907704" cy="4185761"/>
          </a:xfrm>
          <a:prstGeom prst="rect">
            <a:avLst/>
          </a:prstGeom>
          <a:noFill/>
        </p:spPr>
        <p:txBody>
          <a:bodyPr wrap="square" rtlCol="0">
            <a:spAutoFit/>
          </a:bodyPr>
          <a:lstStyle/>
          <a:p>
            <a:pPr marL="144000" indent="-144000">
              <a:buFont typeface="Arial" pitchFamily="34" charset="0"/>
              <a:buChar char="•"/>
            </a:pPr>
            <a:r>
              <a:rPr lang="en-AU" sz="1400" dirty="0" smtClean="0"/>
              <a:t>Anomalous wind pattern roughly agree for the simulations in DJF and MAM with enhanced easterly winds along the southern Australian coast and reduced westerlies south of 35S</a:t>
            </a:r>
          </a:p>
          <a:p>
            <a:pPr marL="144000" indent="-144000">
              <a:buFont typeface="Arial" pitchFamily="34" charset="0"/>
              <a:buChar char="•"/>
            </a:pPr>
            <a:r>
              <a:rPr lang="en-AU" sz="1400" dirty="0" smtClean="0"/>
              <a:t>Difference in JJA between CCAM modelled and MK35 model output apparent</a:t>
            </a:r>
          </a:p>
          <a:p>
            <a:pPr marL="144000" indent="-144000">
              <a:buFont typeface="Arial" pitchFamily="34" charset="0"/>
              <a:buChar char="•"/>
            </a:pPr>
            <a:r>
              <a:rPr lang="en-AU" sz="1400" dirty="0" smtClean="0"/>
              <a:t>In SON pattern start to agree better </a:t>
            </a:r>
          </a:p>
          <a:p>
            <a:pPr marL="144000" indent="-144000">
              <a:buFont typeface="Arial" pitchFamily="34" charset="0"/>
              <a:buChar char="•"/>
            </a:pPr>
            <a:endParaRPr lang="en-AU" sz="1400" dirty="0"/>
          </a:p>
        </p:txBody>
      </p:sp>
      <p:cxnSp>
        <p:nvCxnSpPr>
          <p:cNvPr id="20" name="Straight Arrow Connector 19"/>
          <p:cNvCxnSpPr/>
          <p:nvPr/>
        </p:nvCxnSpPr>
        <p:spPr>
          <a:xfrm rot="10800000" flipV="1">
            <a:off x="6736797" y="3643317"/>
            <a:ext cx="571504" cy="28575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497" y="2051556"/>
            <a:ext cx="607784" cy="369332"/>
          </a:xfrm>
          <a:prstGeom prst="rect">
            <a:avLst/>
          </a:prstGeom>
          <a:noFill/>
        </p:spPr>
        <p:txBody>
          <a:bodyPr wrap="none" rtlCol="0">
            <a:spAutoFit/>
          </a:bodyPr>
          <a:lstStyle/>
          <a:p>
            <a:r>
              <a:rPr lang="en-AU" dirty="0" smtClean="0"/>
              <a:t>DJF</a:t>
            </a:r>
            <a:endParaRPr lang="en-AU" dirty="0"/>
          </a:p>
        </p:txBody>
      </p:sp>
      <p:sp>
        <p:nvSpPr>
          <p:cNvPr id="21" name="TextBox 20"/>
          <p:cNvSpPr txBox="1"/>
          <p:nvPr/>
        </p:nvSpPr>
        <p:spPr>
          <a:xfrm>
            <a:off x="1" y="3140968"/>
            <a:ext cx="723200" cy="369332"/>
          </a:xfrm>
          <a:prstGeom prst="rect">
            <a:avLst/>
          </a:prstGeom>
          <a:noFill/>
        </p:spPr>
        <p:txBody>
          <a:bodyPr wrap="none" rtlCol="0">
            <a:spAutoFit/>
          </a:bodyPr>
          <a:lstStyle/>
          <a:p>
            <a:r>
              <a:rPr lang="en-AU" dirty="0" smtClean="0"/>
              <a:t>MAM</a:t>
            </a:r>
            <a:endParaRPr lang="en-AU" dirty="0"/>
          </a:p>
        </p:txBody>
      </p:sp>
      <p:sp>
        <p:nvSpPr>
          <p:cNvPr id="22" name="TextBox 21"/>
          <p:cNvSpPr txBox="1"/>
          <p:nvPr/>
        </p:nvSpPr>
        <p:spPr>
          <a:xfrm>
            <a:off x="5" y="4293096"/>
            <a:ext cx="569387" cy="369332"/>
          </a:xfrm>
          <a:prstGeom prst="rect">
            <a:avLst/>
          </a:prstGeom>
          <a:noFill/>
        </p:spPr>
        <p:txBody>
          <a:bodyPr wrap="none" rtlCol="0">
            <a:spAutoFit/>
          </a:bodyPr>
          <a:lstStyle/>
          <a:p>
            <a:r>
              <a:rPr lang="en-AU" dirty="0" smtClean="0"/>
              <a:t>JJA</a:t>
            </a:r>
            <a:endParaRPr lang="en-AU" dirty="0"/>
          </a:p>
        </p:txBody>
      </p:sp>
      <p:sp>
        <p:nvSpPr>
          <p:cNvPr id="23" name="TextBox 22"/>
          <p:cNvSpPr txBox="1"/>
          <p:nvPr/>
        </p:nvSpPr>
        <p:spPr>
          <a:xfrm>
            <a:off x="1" y="5373216"/>
            <a:ext cx="684878" cy="369332"/>
          </a:xfrm>
          <a:prstGeom prst="rect">
            <a:avLst/>
          </a:prstGeom>
          <a:noFill/>
        </p:spPr>
        <p:txBody>
          <a:bodyPr wrap="none" rtlCol="0">
            <a:spAutoFit/>
          </a:bodyPr>
          <a:lstStyle/>
          <a:p>
            <a:r>
              <a:rPr lang="en-AU" dirty="0" smtClean="0"/>
              <a:t>SON</a:t>
            </a:r>
            <a:endParaRPr lang="en-AU"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4629" t="8718" r="12026" b="7938"/>
          <a:stretch>
            <a:fillRect/>
          </a:stretch>
        </p:blipFill>
        <p:spPr bwMode="auto">
          <a:xfrm>
            <a:off x="642914" y="1714493"/>
            <a:ext cx="2571769" cy="4500595"/>
          </a:xfrm>
          <a:prstGeom prst="rect">
            <a:avLst/>
          </a:prstGeom>
          <a:noFill/>
          <a:ln w="9525">
            <a:noFill/>
            <a:miter lim="800000"/>
            <a:headEnd/>
            <a:tailEnd/>
          </a:ln>
          <a:effectLst/>
        </p:spPr>
      </p:pic>
      <p:sp>
        <p:nvSpPr>
          <p:cNvPr id="2" name="Title 1"/>
          <p:cNvSpPr>
            <a:spLocks noGrp="1"/>
          </p:cNvSpPr>
          <p:nvPr>
            <p:ph type="title"/>
          </p:nvPr>
        </p:nvSpPr>
        <p:spPr/>
        <p:txBody>
          <a:bodyPr>
            <a:noAutofit/>
          </a:bodyPr>
          <a:lstStyle/>
          <a:p>
            <a:r>
              <a:rPr lang="en-AU" dirty="0" smtClean="0"/>
              <a:t>Changes in daily maximum SSH</a:t>
            </a:r>
            <a:br>
              <a:rPr lang="en-AU" dirty="0" smtClean="0"/>
            </a:br>
            <a:r>
              <a:rPr lang="en-AU" dirty="0" smtClean="0"/>
              <a:t>The 95</a:t>
            </a:r>
            <a:r>
              <a:rPr lang="en-AU" baseline="30000" dirty="0" smtClean="0"/>
              <a:t>th</a:t>
            </a:r>
            <a:r>
              <a:rPr lang="en-AU" dirty="0" smtClean="0"/>
              <a:t> percentile</a:t>
            </a:r>
            <a:endParaRPr lang="en-AU" dirty="0"/>
          </a:p>
        </p:txBody>
      </p:sp>
      <p:sp>
        <p:nvSpPr>
          <p:cNvPr id="6" name="TextBox 5"/>
          <p:cNvSpPr txBox="1"/>
          <p:nvPr/>
        </p:nvSpPr>
        <p:spPr>
          <a:xfrm>
            <a:off x="899592" y="1434262"/>
            <a:ext cx="2088232" cy="338554"/>
          </a:xfrm>
          <a:prstGeom prst="rect">
            <a:avLst/>
          </a:prstGeom>
          <a:noFill/>
        </p:spPr>
        <p:txBody>
          <a:bodyPr wrap="square" rtlCol="0">
            <a:spAutoFit/>
          </a:bodyPr>
          <a:lstStyle/>
          <a:p>
            <a:r>
              <a:rPr lang="en-AU" sz="1600" dirty="0" smtClean="0"/>
              <a:t>R-CCAM (GFDL2.0)</a:t>
            </a:r>
            <a:endParaRPr lang="en-AU" sz="1600" dirty="0"/>
          </a:p>
        </p:txBody>
      </p:sp>
      <p:sp>
        <p:nvSpPr>
          <p:cNvPr id="15" name="Oval 14"/>
          <p:cNvSpPr/>
          <p:nvPr/>
        </p:nvSpPr>
        <p:spPr>
          <a:xfrm>
            <a:off x="1522874" y="4286265"/>
            <a:ext cx="500068" cy="357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p:cNvPicPr>
            <a:picLocks noChangeAspect="1" noChangeArrowheads="1"/>
          </p:cNvPicPr>
          <p:nvPr/>
        </p:nvPicPr>
        <p:blipFill>
          <a:blip r:embed="rId4" cstate="print"/>
          <a:srcRect l="4630" t="8718" r="12025" b="9260"/>
          <a:stretch>
            <a:fillRect/>
          </a:stretch>
        </p:blipFill>
        <p:spPr bwMode="auto">
          <a:xfrm>
            <a:off x="3286120" y="1714492"/>
            <a:ext cx="2571769" cy="4429156"/>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l="4630" t="8718" r="12025" b="9260"/>
          <a:stretch>
            <a:fillRect/>
          </a:stretch>
        </p:blipFill>
        <p:spPr bwMode="auto">
          <a:xfrm>
            <a:off x="5929326" y="1714492"/>
            <a:ext cx="2571769" cy="4429156"/>
          </a:xfrm>
          <a:prstGeom prst="rect">
            <a:avLst/>
          </a:prstGeom>
          <a:noFill/>
          <a:ln w="9525">
            <a:noFill/>
            <a:miter lim="800000"/>
            <a:headEnd/>
            <a:tailEnd/>
          </a:ln>
          <a:effectLst/>
        </p:spPr>
      </p:pic>
      <p:sp>
        <p:nvSpPr>
          <p:cNvPr id="7" name="TextBox 6"/>
          <p:cNvSpPr txBox="1"/>
          <p:nvPr/>
        </p:nvSpPr>
        <p:spPr>
          <a:xfrm>
            <a:off x="3473555" y="1412776"/>
            <a:ext cx="1791977" cy="338554"/>
          </a:xfrm>
          <a:prstGeom prst="rect">
            <a:avLst/>
          </a:prstGeom>
          <a:noFill/>
        </p:spPr>
        <p:txBody>
          <a:bodyPr wrap="none" rtlCol="0">
            <a:spAutoFit/>
          </a:bodyPr>
          <a:lstStyle/>
          <a:p>
            <a:r>
              <a:rPr lang="en-AU" sz="1600" dirty="0" smtClean="0"/>
              <a:t>R-CCAM (MK3.5)</a:t>
            </a:r>
            <a:endParaRPr lang="en-AU" sz="1600" dirty="0"/>
          </a:p>
        </p:txBody>
      </p:sp>
      <p:sp>
        <p:nvSpPr>
          <p:cNvPr id="8" name="TextBox 7"/>
          <p:cNvSpPr txBox="1"/>
          <p:nvPr/>
        </p:nvSpPr>
        <p:spPr>
          <a:xfrm>
            <a:off x="6069018" y="1412776"/>
            <a:ext cx="994182" cy="338554"/>
          </a:xfrm>
          <a:prstGeom prst="rect">
            <a:avLst/>
          </a:prstGeom>
          <a:noFill/>
        </p:spPr>
        <p:txBody>
          <a:bodyPr wrap="none" rtlCol="0">
            <a:spAutoFit/>
          </a:bodyPr>
          <a:lstStyle/>
          <a:p>
            <a:r>
              <a:rPr lang="en-AU" sz="1600" dirty="0" smtClean="0"/>
              <a:t>R-MK3.5</a:t>
            </a:r>
            <a:endParaRPr lang="en-AU" sz="1600" dirty="0"/>
          </a:p>
        </p:txBody>
      </p:sp>
      <p:sp>
        <p:nvSpPr>
          <p:cNvPr id="14" name="Oval 13"/>
          <p:cNvSpPr/>
          <p:nvPr/>
        </p:nvSpPr>
        <p:spPr>
          <a:xfrm>
            <a:off x="4214810" y="4286265"/>
            <a:ext cx="500068" cy="357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p:cNvSpPr/>
          <p:nvPr/>
        </p:nvSpPr>
        <p:spPr>
          <a:xfrm>
            <a:off x="6929454" y="4286265"/>
            <a:ext cx="500068" cy="357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785818" y="6143650"/>
            <a:ext cx="7000892" cy="338554"/>
          </a:xfrm>
          <a:prstGeom prst="rect">
            <a:avLst/>
          </a:prstGeom>
          <a:noFill/>
        </p:spPr>
        <p:txBody>
          <a:bodyPr wrap="square" rtlCol="0">
            <a:spAutoFit/>
          </a:bodyPr>
          <a:lstStyle/>
          <a:p>
            <a:r>
              <a:rPr lang="en-AU" sz="1600" b="1" dirty="0" smtClean="0"/>
              <a:t>Figure: </a:t>
            </a:r>
            <a:r>
              <a:rPr lang="en-AU" sz="1600" dirty="0" smtClean="0"/>
              <a:t>Anomalous 95</a:t>
            </a:r>
            <a:r>
              <a:rPr lang="en-AU" sz="1600" baseline="30000" dirty="0" smtClean="0"/>
              <a:t>th</a:t>
            </a:r>
            <a:r>
              <a:rPr lang="en-AU" sz="1600" dirty="0" smtClean="0"/>
              <a:t> percentile of daily maximum SSH for each season.</a:t>
            </a:r>
            <a:endParaRPr lang="en-AU" sz="1600" dirty="0"/>
          </a:p>
        </p:txBody>
      </p:sp>
      <p:sp>
        <p:nvSpPr>
          <p:cNvPr id="18" name="TextBox 17"/>
          <p:cNvSpPr txBox="1"/>
          <p:nvPr/>
        </p:nvSpPr>
        <p:spPr>
          <a:xfrm>
            <a:off x="35497" y="2051556"/>
            <a:ext cx="607784" cy="369332"/>
          </a:xfrm>
          <a:prstGeom prst="rect">
            <a:avLst/>
          </a:prstGeom>
          <a:noFill/>
        </p:spPr>
        <p:txBody>
          <a:bodyPr wrap="none" rtlCol="0">
            <a:spAutoFit/>
          </a:bodyPr>
          <a:lstStyle/>
          <a:p>
            <a:r>
              <a:rPr lang="en-AU" dirty="0" smtClean="0"/>
              <a:t>DJF</a:t>
            </a:r>
            <a:endParaRPr lang="en-AU" dirty="0"/>
          </a:p>
        </p:txBody>
      </p:sp>
      <p:sp>
        <p:nvSpPr>
          <p:cNvPr id="19" name="TextBox 18"/>
          <p:cNvSpPr txBox="1"/>
          <p:nvPr/>
        </p:nvSpPr>
        <p:spPr>
          <a:xfrm>
            <a:off x="1" y="3140968"/>
            <a:ext cx="723200" cy="369332"/>
          </a:xfrm>
          <a:prstGeom prst="rect">
            <a:avLst/>
          </a:prstGeom>
          <a:noFill/>
        </p:spPr>
        <p:txBody>
          <a:bodyPr wrap="none" rtlCol="0">
            <a:spAutoFit/>
          </a:bodyPr>
          <a:lstStyle/>
          <a:p>
            <a:r>
              <a:rPr lang="en-AU" dirty="0" smtClean="0"/>
              <a:t>MAM</a:t>
            </a:r>
            <a:endParaRPr lang="en-AU" dirty="0"/>
          </a:p>
        </p:txBody>
      </p:sp>
      <p:sp>
        <p:nvSpPr>
          <p:cNvPr id="21" name="TextBox 20"/>
          <p:cNvSpPr txBox="1"/>
          <p:nvPr/>
        </p:nvSpPr>
        <p:spPr>
          <a:xfrm>
            <a:off x="5" y="4293096"/>
            <a:ext cx="569387" cy="369332"/>
          </a:xfrm>
          <a:prstGeom prst="rect">
            <a:avLst/>
          </a:prstGeom>
          <a:noFill/>
        </p:spPr>
        <p:txBody>
          <a:bodyPr wrap="none" rtlCol="0">
            <a:spAutoFit/>
          </a:bodyPr>
          <a:lstStyle/>
          <a:p>
            <a:r>
              <a:rPr lang="en-AU" dirty="0" smtClean="0"/>
              <a:t>JJA</a:t>
            </a:r>
            <a:endParaRPr lang="en-AU" dirty="0"/>
          </a:p>
        </p:txBody>
      </p:sp>
      <p:sp>
        <p:nvSpPr>
          <p:cNvPr id="22" name="TextBox 21"/>
          <p:cNvSpPr txBox="1"/>
          <p:nvPr/>
        </p:nvSpPr>
        <p:spPr>
          <a:xfrm>
            <a:off x="1" y="5373216"/>
            <a:ext cx="684878" cy="369332"/>
          </a:xfrm>
          <a:prstGeom prst="rect">
            <a:avLst/>
          </a:prstGeom>
          <a:noFill/>
        </p:spPr>
        <p:txBody>
          <a:bodyPr wrap="none" rtlCol="0">
            <a:spAutoFit/>
          </a:bodyPr>
          <a:lstStyle/>
          <a:p>
            <a:r>
              <a:rPr lang="en-AU" dirty="0" smtClean="0"/>
              <a:t>SON</a:t>
            </a:r>
            <a:endParaRPr lang="en-AU" dirty="0"/>
          </a:p>
        </p:txBody>
      </p:sp>
      <p:sp>
        <p:nvSpPr>
          <p:cNvPr id="25" name="TextBox 24"/>
          <p:cNvSpPr txBox="1"/>
          <p:nvPr/>
        </p:nvSpPr>
        <p:spPr>
          <a:xfrm>
            <a:off x="27116" y="1412776"/>
            <a:ext cx="945717" cy="369332"/>
          </a:xfrm>
          <a:prstGeom prst="rect">
            <a:avLst/>
          </a:prstGeom>
          <a:noFill/>
        </p:spPr>
        <p:txBody>
          <a:bodyPr wrap="none" rtlCol="0">
            <a:spAutoFit/>
          </a:bodyPr>
          <a:lstStyle/>
          <a:p>
            <a:r>
              <a:rPr lang="en-AU" sz="1600" dirty="0" smtClean="0"/>
              <a:t>Forcing</a:t>
            </a:r>
            <a:r>
              <a:rPr lang="en-AU" b="1" dirty="0" smtClean="0"/>
              <a:t>:</a:t>
            </a:r>
            <a:endParaRPr lang="en-AU" b="1"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p:cNvPicPr>
            <a:picLocks noChangeAspect="1" noChangeArrowheads="1"/>
          </p:cNvPicPr>
          <p:nvPr/>
        </p:nvPicPr>
        <p:blipFill>
          <a:blip r:embed="rId3" cstate="print"/>
          <a:srcRect l="5081" t="50271" r="13890" b="29885"/>
          <a:stretch>
            <a:fillRect/>
          </a:stretch>
        </p:blipFill>
        <p:spPr bwMode="auto">
          <a:xfrm>
            <a:off x="5786446" y="3429001"/>
            <a:ext cx="3360000" cy="1440000"/>
          </a:xfrm>
          <a:prstGeom prst="rect">
            <a:avLst/>
          </a:prstGeom>
          <a:noFill/>
          <a:ln w="9525">
            <a:noFill/>
            <a:miter lim="800000"/>
            <a:headEnd/>
            <a:tailEnd/>
          </a:ln>
          <a:effectLst/>
        </p:spPr>
      </p:pic>
      <p:pic>
        <p:nvPicPr>
          <p:cNvPr id="49" name="Picture 7"/>
          <p:cNvPicPr>
            <a:picLocks noChangeAspect="1" noChangeArrowheads="1"/>
          </p:cNvPicPr>
          <p:nvPr/>
        </p:nvPicPr>
        <p:blipFill>
          <a:blip r:embed="rId4" cstate="print"/>
          <a:srcRect l="4629" t="48949" r="14342" b="28562"/>
          <a:stretch>
            <a:fillRect/>
          </a:stretch>
        </p:blipFill>
        <p:spPr bwMode="auto">
          <a:xfrm>
            <a:off x="12" y="3357568"/>
            <a:ext cx="3235721" cy="1571636"/>
          </a:xfrm>
          <a:prstGeom prst="rect">
            <a:avLst/>
          </a:prstGeom>
          <a:noFill/>
          <a:ln w="9525">
            <a:noFill/>
            <a:miter lim="800000"/>
            <a:headEnd/>
            <a:tailEnd/>
          </a:ln>
          <a:effectLst/>
        </p:spPr>
      </p:pic>
      <p:pic>
        <p:nvPicPr>
          <p:cNvPr id="22" name="Picture 7"/>
          <p:cNvPicPr>
            <a:picLocks noChangeAspect="1" noChangeArrowheads="1"/>
          </p:cNvPicPr>
          <p:nvPr/>
        </p:nvPicPr>
        <p:blipFill>
          <a:blip r:embed="rId4" cstate="print"/>
          <a:srcRect l="4629" t="48949" r="14342" b="28562"/>
          <a:stretch>
            <a:fillRect/>
          </a:stretch>
        </p:blipFill>
        <p:spPr bwMode="auto">
          <a:xfrm>
            <a:off x="1" y="3357568"/>
            <a:ext cx="3235721" cy="1571636"/>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6098616" y="1196752"/>
            <a:ext cx="2865883" cy="216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 name="Picture 3"/>
          <p:cNvPicPr>
            <a:picLocks noChangeAspect="1" noChangeArrowheads="1"/>
          </p:cNvPicPr>
          <p:nvPr/>
        </p:nvPicPr>
        <p:blipFill>
          <a:blip r:embed="rId6" cstate="print"/>
          <a:srcRect/>
          <a:stretch>
            <a:fillRect/>
          </a:stretch>
        </p:blipFill>
        <p:spPr bwMode="auto">
          <a:xfrm>
            <a:off x="3071803" y="1196752"/>
            <a:ext cx="2880000" cy="216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4" name="Picture 2"/>
          <p:cNvPicPr>
            <a:picLocks noChangeAspect="1" noChangeArrowheads="1"/>
          </p:cNvPicPr>
          <p:nvPr/>
        </p:nvPicPr>
        <p:blipFill>
          <a:blip r:embed="rId7" cstate="print"/>
          <a:srcRect/>
          <a:stretch>
            <a:fillRect/>
          </a:stretch>
        </p:blipFill>
        <p:spPr bwMode="auto">
          <a:xfrm>
            <a:off x="0" y="1196752"/>
            <a:ext cx="2880000" cy="216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0" name="Picture 6"/>
          <p:cNvPicPr>
            <a:picLocks noChangeAspect="1" noChangeArrowheads="1"/>
          </p:cNvPicPr>
          <p:nvPr/>
        </p:nvPicPr>
        <p:blipFill>
          <a:blip r:embed="rId8" cstate="print"/>
          <a:srcRect l="4630" t="50271" r="14341" b="29885"/>
          <a:stretch>
            <a:fillRect/>
          </a:stretch>
        </p:blipFill>
        <p:spPr bwMode="auto">
          <a:xfrm>
            <a:off x="2855076" y="3417761"/>
            <a:ext cx="3360000" cy="1440000"/>
          </a:xfrm>
          <a:prstGeom prst="rect">
            <a:avLst/>
          </a:prstGeom>
          <a:noFill/>
          <a:ln w="9525">
            <a:noFill/>
            <a:miter lim="800000"/>
            <a:headEnd/>
            <a:tailEnd/>
          </a:ln>
          <a:effectLst/>
        </p:spPr>
      </p:pic>
      <p:pic>
        <p:nvPicPr>
          <p:cNvPr id="51" name="Picture 5"/>
          <p:cNvPicPr>
            <a:picLocks noChangeAspect="1" noChangeArrowheads="1"/>
          </p:cNvPicPr>
          <p:nvPr/>
        </p:nvPicPr>
        <p:blipFill>
          <a:blip r:embed="rId3" cstate="print"/>
          <a:srcRect l="5081" t="50271" r="13890" b="29885"/>
          <a:stretch>
            <a:fillRect/>
          </a:stretch>
        </p:blipFill>
        <p:spPr bwMode="auto">
          <a:xfrm>
            <a:off x="5786446" y="3417761"/>
            <a:ext cx="3360000" cy="1440000"/>
          </a:xfrm>
          <a:prstGeom prst="rect">
            <a:avLst/>
          </a:prstGeom>
          <a:noFill/>
          <a:ln w="9525">
            <a:noFill/>
            <a:miter lim="800000"/>
            <a:headEnd/>
            <a:tailEnd/>
          </a:ln>
          <a:effectLst/>
        </p:spPr>
      </p:pic>
      <p:pic>
        <p:nvPicPr>
          <p:cNvPr id="24" name="Picture 6"/>
          <p:cNvPicPr>
            <a:picLocks noChangeAspect="1" noChangeArrowheads="1"/>
          </p:cNvPicPr>
          <p:nvPr/>
        </p:nvPicPr>
        <p:blipFill>
          <a:blip r:embed="rId8" cstate="print"/>
          <a:srcRect l="4630" t="50271" r="14341" b="29885"/>
          <a:stretch>
            <a:fillRect/>
          </a:stretch>
        </p:blipFill>
        <p:spPr bwMode="auto">
          <a:xfrm>
            <a:off x="2855076" y="3429001"/>
            <a:ext cx="3360000" cy="1440000"/>
          </a:xfrm>
          <a:prstGeom prst="rect">
            <a:avLst/>
          </a:prstGeom>
          <a:noFill/>
          <a:ln w="9525">
            <a:noFill/>
            <a:miter lim="800000"/>
            <a:headEnd/>
            <a:tailEnd/>
          </a:ln>
          <a:effectLst/>
        </p:spPr>
      </p:pic>
      <p:sp>
        <p:nvSpPr>
          <p:cNvPr id="34" name="TextBox 33"/>
          <p:cNvSpPr txBox="1"/>
          <p:nvPr/>
        </p:nvSpPr>
        <p:spPr>
          <a:xfrm>
            <a:off x="-32" y="5534596"/>
            <a:ext cx="4929223" cy="1323439"/>
          </a:xfrm>
          <a:prstGeom prst="rect">
            <a:avLst/>
          </a:prstGeom>
          <a:noFill/>
        </p:spPr>
        <p:txBody>
          <a:bodyPr wrap="square" rtlCol="0">
            <a:spAutoFit/>
          </a:bodyPr>
          <a:lstStyle/>
          <a:p>
            <a:pPr marL="144000" indent="-144000">
              <a:buFont typeface="Arial" pitchFamily="34" charset="0"/>
              <a:buChar char="•"/>
            </a:pPr>
            <a:r>
              <a:rPr lang="en-AU" sz="1600" dirty="0" smtClean="0"/>
              <a:t>CCAM(GFDL20, Mk35): </a:t>
            </a:r>
          </a:p>
          <a:p>
            <a:pPr marL="144000" indent="-144000">
              <a:buFont typeface="Arial" pitchFamily="34" charset="0"/>
              <a:buChar char="•"/>
            </a:pPr>
            <a:r>
              <a:rPr lang="en-AU" sz="1600" dirty="0" smtClean="0"/>
              <a:t>Overall little change (black Line)</a:t>
            </a:r>
          </a:p>
          <a:p>
            <a:pPr marL="144000" indent="-144000">
              <a:buFont typeface="Arial" pitchFamily="34" charset="0"/>
              <a:buChar char="•"/>
            </a:pPr>
            <a:r>
              <a:rPr lang="en-AU" sz="1600" dirty="0" smtClean="0"/>
              <a:t>Increase in Zeta max for JJA (red Line)</a:t>
            </a:r>
          </a:p>
          <a:p>
            <a:pPr marL="144000" indent="-144000">
              <a:buFont typeface="Arial" pitchFamily="34" charset="0"/>
              <a:buChar char="•"/>
            </a:pPr>
            <a:r>
              <a:rPr lang="en-AU" sz="1600" dirty="0" smtClean="0"/>
              <a:t>Decrease in Zeta max for other seasons</a:t>
            </a:r>
          </a:p>
          <a:p>
            <a:pPr marL="144000" indent="-144000">
              <a:buFont typeface="Arial" pitchFamily="34" charset="0"/>
              <a:buChar char="•"/>
            </a:pPr>
            <a:r>
              <a:rPr lang="en-AU" sz="1600" dirty="0" smtClean="0"/>
              <a:t>Large variability between model simulations</a:t>
            </a:r>
          </a:p>
        </p:txBody>
      </p:sp>
      <p:sp>
        <p:nvSpPr>
          <p:cNvPr id="35" name="TextBox 34"/>
          <p:cNvSpPr txBox="1"/>
          <p:nvPr/>
        </p:nvSpPr>
        <p:spPr>
          <a:xfrm>
            <a:off x="5572141" y="5500701"/>
            <a:ext cx="3143241" cy="1077218"/>
          </a:xfrm>
          <a:prstGeom prst="rect">
            <a:avLst/>
          </a:prstGeom>
          <a:noFill/>
        </p:spPr>
        <p:txBody>
          <a:bodyPr wrap="square" rtlCol="0">
            <a:spAutoFit/>
          </a:bodyPr>
          <a:lstStyle/>
          <a:p>
            <a:pPr marL="144000" indent="-144000">
              <a:buFont typeface="Arial" pitchFamily="34" charset="0"/>
              <a:buChar char="•"/>
            </a:pPr>
            <a:r>
              <a:rPr lang="en-AU" sz="1600" dirty="0" smtClean="0"/>
              <a:t>MK 3.5:</a:t>
            </a:r>
          </a:p>
          <a:p>
            <a:pPr marL="144000" indent="-144000">
              <a:buFont typeface="Arial" pitchFamily="34" charset="0"/>
              <a:buChar char="•"/>
            </a:pPr>
            <a:r>
              <a:rPr lang="en-AU" sz="1600" dirty="0" smtClean="0"/>
              <a:t>Decreased Zeta max for most seasons up to 98 Percentile</a:t>
            </a:r>
          </a:p>
          <a:p>
            <a:pPr marL="144000" indent="-144000">
              <a:buFont typeface="Arial" pitchFamily="34" charset="0"/>
              <a:buChar char="•"/>
            </a:pPr>
            <a:r>
              <a:rPr lang="en-AU" sz="1600" dirty="0" smtClean="0"/>
              <a:t>Increase in MAM from 99 </a:t>
            </a:r>
            <a:r>
              <a:rPr lang="en-AU" sz="1600" dirty="0" err="1" smtClean="0"/>
              <a:t>Perc</a:t>
            </a:r>
            <a:endParaRPr lang="en-AU" sz="1600" dirty="0"/>
          </a:p>
        </p:txBody>
      </p:sp>
      <p:sp>
        <p:nvSpPr>
          <p:cNvPr id="36" name="TextBox 35"/>
          <p:cNvSpPr txBox="1"/>
          <p:nvPr/>
        </p:nvSpPr>
        <p:spPr>
          <a:xfrm>
            <a:off x="195888" y="3368027"/>
            <a:ext cx="1424263" cy="276999"/>
          </a:xfrm>
          <a:prstGeom prst="rect">
            <a:avLst/>
          </a:prstGeom>
          <a:noFill/>
        </p:spPr>
        <p:txBody>
          <a:bodyPr wrap="none" rtlCol="0">
            <a:spAutoFit/>
          </a:bodyPr>
          <a:lstStyle/>
          <a:p>
            <a:r>
              <a:rPr lang="en-AU" sz="1200" b="1" dirty="0" smtClean="0"/>
              <a:t>CCAM (GFDL2.0)</a:t>
            </a:r>
            <a:endParaRPr lang="en-AU" sz="1200" b="1" dirty="0"/>
          </a:p>
        </p:txBody>
      </p:sp>
      <p:sp>
        <p:nvSpPr>
          <p:cNvPr id="38" name="TextBox 37"/>
          <p:cNvSpPr txBox="1"/>
          <p:nvPr/>
        </p:nvSpPr>
        <p:spPr>
          <a:xfrm>
            <a:off x="3131840" y="3368027"/>
            <a:ext cx="1244752" cy="276999"/>
          </a:xfrm>
          <a:prstGeom prst="rect">
            <a:avLst/>
          </a:prstGeom>
          <a:noFill/>
        </p:spPr>
        <p:txBody>
          <a:bodyPr wrap="none" rtlCol="0">
            <a:spAutoFit/>
          </a:bodyPr>
          <a:lstStyle/>
          <a:p>
            <a:r>
              <a:rPr lang="en-AU" sz="1200" b="1" dirty="0" smtClean="0"/>
              <a:t>CCAM (MK3.5)</a:t>
            </a:r>
            <a:endParaRPr lang="en-AU" sz="1200" b="1" dirty="0"/>
          </a:p>
        </p:txBody>
      </p:sp>
      <p:sp>
        <p:nvSpPr>
          <p:cNvPr id="39" name="TextBox 38"/>
          <p:cNvSpPr txBox="1"/>
          <p:nvPr/>
        </p:nvSpPr>
        <p:spPr>
          <a:xfrm>
            <a:off x="6156176" y="3368027"/>
            <a:ext cx="680670" cy="276999"/>
          </a:xfrm>
          <a:prstGeom prst="rect">
            <a:avLst/>
          </a:prstGeom>
          <a:noFill/>
        </p:spPr>
        <p:txBody>
          <a:bodyPr wrap="none" rtlCol="0">
            <a:spAutoFit/>
          </a:bodyPr>
          <a:lstStyle/>
          <a:p>
            <a:r>
              <a:rPr lang="en-AU" sz="1200" b="1" dirty="0" smtClean="0"/>
              <a:t>MK 3.5</a:t>
            </a:r>
            <a:endParaRPr lang="en-AU" sz="1200" b="1" dirty="0"/>
          </a:p>
        </p:txBody>
      </p:sp>
      <p:sp>
        <p:nvSpPr>
          <p:cNvPr id="37" name="TextBox 36"/>
          <p:cNvSpPr txBox="1"/>
          <p:nvPr/>
        </p:nvSpPr>
        <p:spPr>
          <a:xfrm>
            <a:off x="-31" y="4857768"/>
            <a:ext cx="8929719" cy="584776"/>
          </a:xfrm>
          <a:prstGeom prst="rect">
            <a:avLst/>
          </a:prstGeom>
          <a:noFill/>
        </p:spPr>
        <p:txBody>
          <a:bodyPr wrap="square" rtlCol="0">
            <a:spAutoFit/>
          </a:bodyPr>
          <a:lstStyle/>
          <a:p>
            <a:r>
              <a:rPr lang="en-AU" sz="1600" b="1" dirty="0" smtClean="0"/>
              <a:t>Figure: </a:t>
            </a:r>
            <a:r>
              <a:rPr lang="en-AU" sz="1600" dirty="0" smtClean="0"/>
              <a:t>Anomalous percentile plot for the 4 seasons for Hobart (upper), Atmospheric conditions for JJA: </a:t>
            </a:r>
            <a:r>
              <a:rPr lang="en-AU" sz="1600" dirty="0" err="1" smtClean="0"/>
              <a:t>Windspeed</a:t>
            </a:r>
            <a:r>
              <a:rPr lang="en-AU" sz="1600" dirty="0" smtClean="0"/>
              <a:t> changes with overlying climatology. </a:t>
            </a:r>
            <a:endParaRPr lang="en-AU" sz="1600" dirty="0"/>
          </a:p>
        </p:txBody>
      </p:sp>
      <p:cxnSp>
        <p:nvCxnSpPr>
          <p:cNvPr id="26" name="Straight Arrow Connector 25"/>
          <p:cNvCxnSpPr/>
          <p:nvPr/>
        </p:nvCxnSpPr>
        <p:spPr>
          <a:xfrm rot="16200000" flipV="1">
            <a:off x="1214418" y="3643314"/>
            <a:ext cx="1357322" cy="5000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6200000" flipV="1">
            <a:off x="1214420" y="3643314"/>
            <a:ext cx="1357322" cy="5000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V="1">
            <a:off x="4143378" y="3643314"/>
            <a:ext cx="1357322" cy="5000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7108054" y="3607598"/>
            <a:ext cx="1357322" cy="57150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AU" dirty="0" smtClean="0"/>
              <a:t>Changes in daily maximum SSH for Hobart</a:t>
            </a:r>
            <a:br>
              <a:rPr lang="en-AU" dirty="0" smtClean="0"/>
            </a:br>
            <a:r>
              <a:rPr lang="en-AU" dirty="0" smtClean="0"/>
              <a:t>95</a:t>
            </a:r>
            <a:r>
              <a:rPr lang="en-AU" baseline="30000" dirty="0" smtClean="0"/>
              <a:t>th</a:t>
            </a:r>
            <a:r>
              <a:rPr lang="en-AU" dirty="0" smtClean="0"/>
              <a:t>-100</a:t>
            </a:r>
            <a:r>
              <a:rPr lang="en-AU" baseline="30000" dirty="0" smtClean="0"/>
              <a:t>th</a:t>
            </a:r>
            <a:r>
              <a:rPr lang="en-AU" dirty="0" smtClean="0"/>
              <a:t> Percentile</a:t>
            </a:r>
            <a:endParaRPr lang="en-A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5"/>
          <p:cNvPicPr>
            <a:picLocks noChangeAspect="1" noChangeArrowheads="1"/>
          </p:cNvPicPr>
          <p:nvPr/>
        </p:nvPicPr>
        <p:blipFill>
          <a:blip r:embed="rId3" cstate="print"/>
          <a:srcRect l="5081" t="50271" r="13890" b="29885"/>
          <a:stretch>
            <a:fillRect/>
          </a:stretch>
        </p:blipFill>
        <p:spPr bwMode="auto">
          <a:xfrm>
            <a:off x="5786446" y="3429001"/>
            <a:ext cx="3360000" cy="1440000"/>
          </a:xfrm>
          <a:prstGeom prst="rect">
            <a:avLst/>
          </a:prstGeom>
          <a:noFill/>
          <a:ln w="9525">
            <a:noFill/>
            <a:miter lim="800000"/>
            <a:headEnd/>
            <a:tailEnd/>
          </a:ln>
          <a:effectLst/>
        </p:spPr>
      </p:pic>
      <p:pic>
        <p:nvPicPr>
          <p:cNvPr id="49" name="Picture 7"/>
          <p:cNvPicPr>
            <a:picLocks noChangeAspect="1" noChangeArrowheads="1"/>
          </p:cNvPicPr>
          <p:nvPr/>
        </p:nvPicPr>
        <p:blipFill>
          <a:blip r:embed="rId4" cstate="print"/>
          <a:srcRect l="4629" t="48949" r="14342" b="28562"/>
          <a:stretch>
            <a:fillRect/>
          </a:stretch>
        </p:blipFill>
        <p:spPr bwMode="auto">
          <a:xfrm>
            <a:off x="12" y="3357568"/>
            <a:ext cx="3235721" cy="1571636"/>
          </a:xfrm>
          <a:prstGeom prst="rect">
            <a:avLst/>
          </a:prstGeom>
          <a:noFill/>
          <a:ln w="9525">
            <a:noFill/>
            <a:miter lim="800000"/>
            <a:headEnd/>
            <a:tailEnd/>
          </a:ln>
          <a:effectLst/>
        </p:spPr>
      </p:pic>
      <p:pic>
        <p:nvPicPr>
          <p:cNvPr id="22" name="Picture 7"/>
          <p:cNvPicPr>
            <a:picLocks noChangeAspect="1" noChangeArrowheads="1"/>
          </p:cNvPicPr>
          <p:nvPr/>
        </p:nvPicPr>
        <p:blipFill>
          <a:blip r:embed="rId4" cstate="print"/>
          <a:srcRect l="4629" t="48949" r="14342" b="28562"/>
          <a:stretch>
            <a:fillRect/>
          </a:stretch>
        </p:blipFill>
        <p:spPr bwMode="auto">
          <a:xfrm>
            <a:off x="1" y="3357568"/>
            <a:ext cx="3235721" cy="1571636"/>
          </a:xfrm>
          <a:prstGeom prst="rect">
            <a:avLst/>
          </a:prstGeom>
          <a:noFill/>
          <a:ln w="9525">
            <a:noFill/>
            <a:miter lim="800000"/>
            <a:headEnd/>
            <a:tailEnd/>
          </a:ln>
          <a:effectLst/>
        </p:spPr>
      </p:pic>
      <p:pic>
        <p:nvPicPr>
          <p:cNvPr id="50" name="Picture 6"/>
          <p:cNvPicPr>
            <a:picLocks noChangeAspect="1" noChangeArrowheads="1"/>
          </p:cNvPicPr>
          <p:nvPr/>
        </p:nvPicPr>
        <p:blipFill>
          <a:blip r:embed="rId5" cstate="print"/>
          <a:srcRect l="4630" t="50271" r="14341" b="29885"/>
          <a:stretch>
            <a:fillRect/>
          </a:stretch>
        </p:blipFill>
        <p:spPr bwMode="auto">
          <a:xfrm>
            <a:off x="2855076" y="3417761"/>
            <a:ext cx="3360000" cy="1440000"/>
          </a:xfrm>
          <a:prstGeom prst="rect">
            <a:avLst/>
          </a:prstGeom>
          <a:noFill/>
          <a:ln w="9525">
            <a:noFill/>
            <a:miter lim="800000"/>
            <a:headEnd/>
            <a:tailEnd/>
          </a:ln>
          <a:effectLst/>
        </p:spPr>
      </p:pic>
      <p:pic>
        <p:nvPicPr>
          <p:cNvPr id="51" name="Picture 5"/>
          <p:cNvPicPr>
            <a:picLocks noChangeAspect="1" noChangeArrowheads="1"/>
          </p:cNvPicPr>
          <p:nvPr/>
        </p:nvPicPr>
        <p:blipFill>
          <a:blip r:embed="rId3" cstate="print"/>
          <a:srcRect l="5081" t="50271" r="13890" b="29885"/>
          <a:stretch>
            <a:fillRect/>
          </a:stretch>
        </p:blipFill>
        <p:spPr bwMode="auto">
          <a:xfrm>
            <a:off x="5786446" y="3417761"/>
            <a:ext cx="3360000" cy="1440000"/>
          </a:xfrm>
          <a:prstGeom prst="rect">
            <a:avLst/>
          </a:prstGeom>
          <a:noFill/>
          <a:ln w="9525">
            <a:noFill/>
            <a:miter lim="800000"/>
            <a:headEnd/>
            <a:tailEnd/>
          </a:ln>
          <a:effectLst/>
        </p:spPr>
      </p:pic>
      <p:pic>
        <p:nvPicPr>
          <p:cNvPr id="24" name="Picture 6"/>
          <p:cNvPicPr>
            <a:picLocks noChangeAspect="1" noChangeArrowheads="1"/>
          </p:cNvPicPr>
          <p:nvPr/>
        </p:nvPicPr>
        <p:blipFill>
          <a:blip r:embed="rId5" cstate="print"/>
          <a:srcRect l="4630" t="50271" r="14341" b="29885"/>
          <a:stretch>
            <a:fillRect/>
          </a:stretch>
        </p:blipFill>
        <p:spPr bwMode="auto">
          <a:xfrm>
            <a:off x="2855076" y="3429001"/>
            <a:ext cx="3360000" cy="1440000"/>
          </a:xfrm>
          <a:prstGeom prst="rect">
            <a:avLst/>
          </a:prstGeom>
          <a:noFill/>
          <a:ln w="9525">
            <a:noFill/>
            <a:miter lim="800000"/>
            <a:headEnd/>
            <a:tailEnd/>
          </a:ln>
          <a:effectLst/>
        </p:spPr>
      </p:pic>
      <p:sp>
        <p:nvSpPr>
          <p:cNvPr id="36" name="TextBox 35"/>
          <p:cNvSpPr txBox="1"/>
          <p:nvPr/>
        </p:nvSpPr>
        <p:spPr>
          <a:xfrm>
            <a:off x="195888" y="3368027"/>
            <a:ext cx="1424263" cy="276999"/>
          </a:xfrm>
          <a:prstGeom prst="rect">
            <a:avLst/>
          </a:prstGeom>
          <a:noFill/>
        </p:spPr>
        <p:txBody>
          <a:bodyPr wrap="none" rtlCol="0">
            <a:spAutoFit/>
          </a:bodyPr>
          <a:lstStyle/>
          <a:p>
            <a:r>
              <a:rPr lang="en-AU" sz="1200" b="1" dirty="0" smtClean="0"/>
              <a:t>CCAM (GFDL2.0)</a:t>
            </a:r>
            <a:endParaRPr lang="en-AU" sz="1200" b="1" dirty="0"/>
          </a:p>
        </p:txBody>
      </p:sp>
      <p:sp>
        <p:nvSpPr>
          <p:cNvPr id="38" name="TextBox 37"/>
          <p:cNvSpPr txBox="1"/>
          <p:nvPr/>
        </p:nvSpPr>
        <p:spPr>
          <a:xfrm>
            <a:off x="3131840" y="3368027"/>
            <a:ext cx="1244752" cy="276999"/>
          </a:xfrm>
          <a:prstGeom prst="rect">
            <a:avLst/>
          </a:prstGeom>
          <a:noFill/>
        </p:spPr>
        <p:txBody>
          <a:bodyPr wrap="none" rtlCol="0">
            <a:spAutoFit/>
          </a:bodyPr>
          <a:lstStyle/>
          <a:p>
            <a:r>
              <a:rPr lang="en-AU" sz="1200" b="1" dirty="0" smtClean="0"/>
              <a:t>CCAM (MK3.5)</a:t>
            </a:r>
            <a:endParaRPr lang="en-AU" sz="1200" b="1" dirty="0"/>
          </a:p>
        </p:txBody>
      </p:sp>
      <p:sp>
        <p:nvSpPr>
          <p:cNvPr id="39" name="TextBox 38"/>
          <p:cNvSpPr txBox="1"/>
          <p:nvPr/>
        </p:nvSpPr>
        <p:spPr>
          <a:xfrm>
            <a:off x="6156176" y="3368027"/>
            <a:ext cx="680670" cy="276999"/>
          </a:xfrm>
          <a:prstGeom prst="rect">
            <a:avLst/>
          </a:prstGeom>
          <a:noFill/>
        </p:spPr>
        <p:txBody>
          <a:bodyPr wrap="none" rtlCol="0">
            <a:spAutoFit/>
          </a:bodyPr>
          <a:lstStyle/>
          <a:p>
            <a:r>
              <a:rPr lang="en-AU" sz="1200" b="1" dirty="0" smtClean="0"/>
              <a:t>MK 3.5</a:t>
            </a:r>
            <a:endParaRPr lang="en-AU" sz="1200" b="1" dirty="0"/>
          </a:p>
        </p:txBody>
      </p:sp>
      <p:sp>
        <p:nvSpPr>
          <p:cNvPr id="37" name="TextBox 36"/>
          <p:cNvSpPr txBox="1"/>
          <p:nvPr/>
        </p:nvSpPr>
        <p:spPr>
          <a:xfrm>
            <a:off x="-31" y="4857768"/>
            <a:ext cx="8929719" cy="584776"/>
          </a:xfrm>
          <a:prstGeom prst="rect">
            <a:avLst/>
          </a:prstGeom>
          <a:noFill/>
        </p:spPr>
        <p:txBody>
          <a:bodyPr wrap="square" rtlCol="0">
            <a:spAutoFit/>
          </a:bodyPr>
          <a:lstStyle/>
          <a:p>
            <a:r>
              <a:rPr lang="en-AU" sz="1600" b="1" dirty="0" smtClean="0"/>
              <a:t>Figure: </a:t>
            </a:r>
            <a:r>
              <a:rPr lang="en-AU" sz="1600" dirty="0" smtClean="0"/>
              <a:t>Anomalous percentile plot for the 4 seasons for </a:t>
            </a:r>
            <a:r>
              <a:rPr lang="en-AU" sz="1600" dirty="0" err="1" smtClean="0"/>
              <a:t>Syndey</a:t>
            </a:r>
            <a:r>
              <a:rPr lang="en-AU" sz="1600" dirty="0" smtClean="0"/>
              <a:t>(upper), Atmospheric conditions for JJA: </a:t>
            </a:r>
            <a:r>
              <a:rPr lang="en-AU" sz="1600" dirty="0" err="1" smtClean="0"/>
              <a:t>Windspeed</a:t>
            </a:r>
            <a:r>
              <a:rPr lang="en-AU" sz="1600" dirty="0" smtClean="0"/>
              <a:t> changes with overlying climatology. </a:t>
            </a:r>
            <a:endParaRPr lang="en-AU" sz="1600" dirty="0"/>
          </a:p>
        </p:txBody>
      </p:sp>
      <p:pic>
        <p:nvPicPr>
          <p:cNvPr id="25" name="Picture 2" descr="http://frank-as.dar.csiro.au:8000/static/southcoast_2d/analyses/pictures/Seasonal_Percentile_plot_Sydney_CCAM_GFDL20_pl1"/>
          <p:cNvPicPr>
            <a:picLocks noChangeAspect="1" noChangeArrowheads="1"/>
          </p:cNvPicPr>
          <p:nvPr/>
        </p:nvPicPr>
        <p:blipFill>
          <a:blip r:embed="rId6" cstate="print"/>
          <a:srcRect/>
          <a:stretch>
            <a:fillRect/>
          </a:stretch>
        </p:blipFill>
        <p:spPr bwMode="auto">
          <a:xfrm>
            <a:off x="2" y="1196752"/>
            <a:ext cx="2865947" cy="2160000"/>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Autofit/>
          </a:bodyPr>
          <a:lstStyle/>
          <a:p>
            <a:r>
              <a:rPr lang="en-AU" dirty="0" smtClean="0"/>
              <a:t>Changes in daily maximum SSH for Sydney</a:t>
            </a:r>
            <a:br>
              <a:rPr lang="en-AU" dirty="0" smtClean="0"/>
            </a:br>
            <a:r>
              <a:rPr lang="en-AU" dirty="0" smtClean="0"/>
              <a:t>95</a:t>
            </a:r>
            <a:r>
              <a:rPr lang="en-AU" baseline="30000" dirty="0" smtClean="0"/>
              <a:t>th</a:t>
            </a:r>
            <a:r>
              <a:rPr lang="en-AU" dirty="0" smtClean="0"/>
              <a:t>-100</a:t>
            </a:r>
            <a:r>
              <a:rPr lang="en-AU" baseline="30000" dirty="0" smtClean="0"/>
              <a:t>th</a:t>
            </a:r>
            <a:r>
              <a:rPr lang="en-AU" dirty="0" smtClean="0"/>
              <a:t> Percentile</a:t>
            </a:r>
            <a:endParaRPr lang="en-AU" dirty="0"/>
          </a:p>
        </p:txBody>
      </p:sp>
      <p:pic>
        <p:nvPicPr>
          <p:cNvPr id="27" name="Picture 4" descr="http://frank-as.dar.csiro.au:8000/static/southcoast_2d/analyses/pictures/Seasonal_Percentile_plot_Sydney_CCAM_MK35_pl1"/>
          <p:cNvPicPr>
            <a:picLocks noChangeAspect="1" noChangeArrowheads="1"/>
          </p:cNvPicPr>
          <p:nvPr/>
        </p:nvPicPr>
        <p:blipFill>
          <a:blip r:embed="rId7" cstate="print"/>
          <a:srcRect/>
          <a:stretch>
            <a:fillRect/>
          </a:stretch>
        </p:blipFill>
        <p:spPr bwMode="auto">
          <a:xfrm>
            <a:off x="3059832" y="1196752"/>
            <a:ext cx="2865946" cy="2160000"/>
          </a:xfrm>
          <a:prstGeom prst="rect">
            <a:avLst/>
          </a:prstGeom>
          <a:noFill/>
          <a:effectLst>
            <a:outerShdw blurRad="50800" dist="38100" dir="2700000" algn="tl" rotWithShape="0">
              <a:prstClr val="black">
                <a:alpha val="40000"/>
              </a:prstClr>
            </a:outerShdw>
          </a:effectLst>
        </p:spPr>
      </p:pic>
      <p:pic>
        <p:nvPicPr>
          <p:cNvPr id="29" name="Picture 6" descr="http://frank-as.dar.csiro.au:8000/static/southcoast_2d/analyses/pictures/Seasonal_Percentile_plot_Sydney_raw_MK35_pl1"/>
          <p:cNvPicPr>
            <a:picLocks noChangeAspect="1" noChangeArrowheads="1"/>
          </p:cNvPicPr>
          <p:nvPr/>
        </p:nvPicPr>
        <p:blipFill>
          <a:blip r:embed="rId8" cstate="print"/>
          <a:srcRect/>
          <a:stretch>
            <a:fillRect/>
          </a:stretch>
        </p:blipFill>
        <p:spPr bwMode="auto">
          <a:xfrm>
            <a:off x="6084168" y="1196752"/>
            <a:ext cx="2865946" cy="2160000"/>
          </a:xfrm>
          <a:prstGeom prst="rect">
            <a:avLst/>
          </a:prstGeom>
          <a:noFill/>
          <a:effectLst>
            <a:outerShdw blurRad="50800" dist="38100" dir="2700000" algn="tl" rotWithShape="0">
              <a:prstClr val="black">
                <a:alpha val="40000"/>
              </a:prstClr>
            </a:outerShdw>
          </a:effectLst>
        </p:spPr>
      </p:pic>
      <p:cxnSp>
        <p:nvCxnSpPr>
          <p:cNvPr id="55" name="Straight Arrow Connector 54"/>
          <p:cNvCxnSpPr/>
          <p:nvPr/>
        </p:nvCxnSpPr>
        <p:spPr>
          <a:xfrm rot="16200000" flipV="1">
            <a:off x="1560208" y="3297528"/>
            <a:ext cx="862387" cy="69670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V="1">
            <a:off x="4464850" y="3321846"/>
            <a:ext cx="862385" cy="6480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7405490" y="3310161"/>
            <a:ext cx="862384" cy="6714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2" y="5534592"/>
            <a:ext cx="7380344" cy="1077218"/>
          </a:xfrm>
          <a:prstGeom prst="rect">
            <a:avLst/>
          </a:prstGeom>
          <a:noFill/>
        </p:spPr>
        <p:txBody>
          <a:bodyPr wrap="square" rtlCol="0">
            <a:spAutoFit/>
          </a:bodyPr>
          <a:lstStyle/>
          <a:p>
            <a:pPr marL="144000" indent="-144000">
              <a:buFont typeface="Arial" pitchFamily="34" charset="0"/>
              <a:buChar char="•"/>
            </a:pPr>
            <a:r>
              <a:rPr lang="en-AU" sz="1600" dirty="0" smtClean="0"/>
              <a:t>Annual mean shows little changes </a:t>
            </a:r>
          </a:p>
          <a:p>
            <a:pPr marL="144000" indent="-144000">
              <a:buFont typeface="Arial" pitchFamily="34" charset="0"/>
              <a:buChar char="•"/>
            </a:pPr>
            <a:r>
              <a:rPr lang="en-AU" sz="1600" dirty="0" smtClean="0"/>
              <a:t>Seasonality is apparent </a:t>
            </a:r>
          </a:p>
          <a:p>
            <a:pPr marL="144000" indent="-144000">
              <a:buFont typeface="Arial" pitchFamily="34" charset="0"/>
              <a:buChar char="•"/>
            </a:pPr>
            <a:r>
              <a:rPr lang="en-AU" sz="1600" dirty="0" smtClean="0"/>
              <a:t>But changes are very SMALL, especially for the raw climate model – in the range of few centimetres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13"/>
          <p:cNvGrpSpPr>
            <a:grpSpLocks/>
          </p:cNvGrpSpPr>
          <p:nvPr/>
        </p:nvGrpSpPr>
        <p:grpSpPr bwMode="auto">
          <a:xfrm>
            <a:off x="4429124" y="3789040"/>
            <a:ext cx="4248472" cy="3068960"/>
            <a:chOff x="0" y="736"/>
            <a:chExt cx="3321" cy="2616"/>
          </a:xfrm>
        </p:grpSpPr>
        <p:pic>
          <p:nvPicPr>
            <p:cNvPr id="39" name="Picture 14"/>
            <p:cNvPicPr>
              <a:picLocks noChangeAspect="1" noChangeArrowheads="1"/>
            </p:cNvPicPr>
            <p:nvPr/>
          </p:nvPicPr>
          <p:blipFill>
            <a:blip r:embed="rId3" cstate="print"/>
            <a:srcRect l="4974"/>
            <a:stretch>
              <a:fillRect/>
            </a:stretch>
          </p:blipFill>
          <p:spPr bwMode="auto">
            <a:xfrm>
              <a:off x="0" y="813"/>
              <a:ext cx="3152" cy="2236"/>
            </a:xfrm>
            <a:prstGeom prst="rect">
              <a:avLst/>
            </a:prstGeom>
            <a:noFill/>
            <a:ln w="9525">
              <a:noFill/>
              <a:miter lim="800000"/>
              <a:headEnd/>
              <a:tailEnd/>
            </a:ln>
            <a:effectLst/>
          </p:spPr>
        </p:pic>
        <p:pic>
          <p:nvPicPr>
            <p:cNvPr id="41" name="Picture 15"/>
            <p:cNvPicPr>
              <a:picLocks noChangeAspect="1" noChangeArrowheads="1"/>
            </p:cNvPicPr>
            <p:nvPr/>
          </p:nvPicPr>
          <p:blipFill>
            <a:blip r:embed="rId4" cstate="print"/>
            <a:srcRect l="6746"/>
            <a:stretch>
              <a:fillRect/>
            </a:stretch>
          </p:blipFill>
          <p:spPr bwMode="auto">
            <a:xfrm>
              <a:off x="0" y="1041"/>
              <a:ext cx="3304" cy="2311"/>
            </a:xfrm>
            <a:prstGeom prst="rect">
              <a:avLst/>
            </a:prstGeom>
            <a:noFill/>
            <a:ln w="9525">
              <a:noFill/>
              <a:miter lim="800000"/>
              <a:headEnd/>
              <a:tailEnd/>
            </a:ln>
            <a:effectLst/>
          </p:spPr>
        </p:pic>
        <p:sp>
          <p:nvSpPr>
            <p:cNvPr id="44" name="Oval 16"/>
            <p:cNvSpPr>
              <a:spLocks noChangeArrowheads="1"/>
            </p:cNvSpPr>
            <p:nvPr/>
          </p:nvSpPr>
          <p:spPr bwMode="auto">
            <a:xfrm>
              <a:off x="852" y="2431"/>
              <a:ext cx="64" cy="78"/>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45" name="Oval 17"/>
            <p:cNvSpPr>
              <a:spLocks noChangeArrowheads="1"/>
            </p:cNvSpPr>
            <p:nvPr/>
          </p:nvSpPr>
          <p:spPr bwMode="auto">
            <a:xfrm>
              <a:off x="1372" y="2289"/>
              <a:ext cx="63" cy="77"/>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46" name="Oval 18"/>
            <p:cNvSpPr>
              <a:spLocks noChangeArrowheads="1"/>
            </p:cNvSpPr>
            <p:nvPr/>
          </p:nvSpPr>
          <p:spPr bwMode="auto">
            <a:xfrm>
              <a:off x="1748" y="2489"/>
              <a:ext cx="64" cy="77"/>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47" name="Oval 19"/>
            <p:cNvSpPr>
              <a:spLocks noChangeArrowheads="1"/>
            </p:cNvSpPr>
            <p:nvPr/>
          </p:nvSpPr>
          <p:spPr bwMode="auto">
            <a:xfrm>
              <a:off x="1870" y="2638"/>
              <a:ext cx="64" cy="78"/>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48" name="Oval 20"/>
            <p:cNvSpPr>
              <a:spLocks noChangeArrowheads="1"/>
            </p:cNvSpPr>
            <p:nvPr/>
          </p:nvSpPr>
          <p:spPr bwMode="auto">
            <a:xfrm>
              <a:off x="2000" y="2659"/>
              <a:ext cx="64" cy="77"/>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49" name="Oval 21"/>
            <p:cNvSpPr>
              <a:spLocks noChangeArrowheads="1"/>
            </p:cNvSpPr>
            <p:nvPr/>
          </p:nvSpPr>
          <p:spPr bwMode="auto">
            <a:xfrm>
              <a:off x="2091" y="2645"/>
              <a:ext cx="63" cy="77"/>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50" name="Oval 22"/>
            <p:cNvSpPr>
              <a:spLocks noChangeArrowheads="1"/>
            </p:cNvSpPr>
            <p:nvPr/>
          </p:nvSpPr>
          <p:spPr bwMode="auto">
            <a:xfrm>
              <a:off x="2149" y="2785"/>
              <a:ext cx="64" cy="78"/>
            </a:xfrm>
            <a:prstGeom prst="ellipse">
              <a:avLst/>
            </a:prstGeom>
            <a:solidFill>
              <a:srgbClr val="FF0066"/>
            </a:solidFill>
            <a:ln w="9525">
              <a:solidFill>
                <a:srgbClr val="FF0066"/>
              </a:solidFill>
              <a:round/>
              <a:headEnd/>
              <a:tailEnd/>
            </a:ln>
            <a:effectLst/>
          </p:spPr>
          <p:txBody>
            <a:bodyPr wrap="none" anchor="ctr"/>
            <a:lstStyle/>
            <a:p>
              <a:endParaRPr lang="en-AU"/>
            </a:p>
          </p:txBody>
        </p:sp>
        <p:sp>
          <p:nvSpPr>
            <p:cNvPr id="51" name="Rectangle 23"/>
            <p:cNvSpPr>
              <a:spLocks noChangeArrowheads="1"/>
            </p:cNvSpPr>
            <p:nvPr/>
          </p:nvSpPr>
          <p:spPr bwMode="auto">
            <a:xfrm>
              <a:off x="2669" y="755"/>
              <a:ext cx="652" cy="2513"/>
            </a:xfrm>
            <a:prstGeom prst="rect">
              <a:avLst/>
            </a:prstGeom>
            <a:solidFill>
              <a:schemeClr val="bg1"/>
            </a:solidFill>
            <a:ln w="9525">
              <a:solidFill>
                <a:schemeClr val="bg1"/>
              </a:solidFill>
              <a:miter lim="800000"/>
              <a:headEnd/>
              <a:tailEnd/>
            </a:ln>
            <a:effectLst/>
          </p:spPr>
          <p:txBody>
            <a:bodyPr wrap="none" anchor="ctr"/>
            <a:lstStyle/>
            <a:p>
              <a:endParaRPr lang="en-AU"/>
            </a:p>
          </p:txBody>
        </p:sp>
        <p:sp>
          <p:nvSpPr>
            <p:cNvPr id="52" name="Rectangle 24"/>
            <p:cNvSpPr>
              <a:spLocks noChangeArrowheads="1"/>
            </p:cNvSpPr>
            <p:nvPr/>
          </p:nvSpPr>
          <p:spPr bwMode="auto">
            <a:xfrm>
              <a:off x="0" y="736"/>
              <a:ext cx="300" cy="2513"/>
            </a:xfrm>
            <a:prstGeom prst="rect">
              <a:avLst/>
            </a:prstGeom>
            <a:solidFill>
              <a:schemeClr val="bg1"/>
            </a:solidFill>
            <a:ln w="9525">
              <a:solidFill>
                <a:schemeClr val="bg1"/>
              </a:solidFill>
              <a:miter lim="800000"/>
              <a:headEnd/>
              <a:tailEnd/>
            </a:ln>
            <a:effectLst/>
          </p:spPr>
          <p:txBody>
            <a:bodyPr wrap="none" anchor="ctr"/>
            <a:lstStyle/>
            <a:p>
              <a:endParaRPr lang="en-AU"/>
            </a:p>
          </p:txBody>
        </p:sp>
      </p:grpSp>
      <p:grpSp>
        <p:nvGrpSpPr>
          <p:cNvPr id="4" name="Group 2"/>
          <p:cNvGrpSpPr/>
          <p:nvPr/>
        </p:nvGrpSpPr>
        <p:grpSpPr>
          <a:xfrm>
            <a:off x="285718" y="1214424"/>
            <a:ext cx="3214712" cy="5429288"/>
            <a:chOff x="928662" y="285728"/>
            <a:chExt cx="2571768" cy="5513072"/>
          </a:xfrm>
          <a:effectLst/>
        </p:grpSpPr>
        <p:pic>
          <p:nvPicPr>
            <p:cNvPr id="16" name="Picture 5"/>
            <p:cNvPicPr>
              <a:picLocks noChangeAspect="1" noChangeArrowheads="1"/>
            </p:cNvPicPr>
            <p:nvPr/>
          </p:nvPicPr>
          <p:blipFill>
            <a:blip r:embed="rId5" cstate="print"/>
            <a:srcRect l="2774" t="6615" r="8466" b="9049"/>
            <a:stretch>
              <a:fillRect/>
            </a:stretch>
          </p:blipFill>
          <p:spPr bwMode="auto">
            <a:xfrm>
              <a:off x="1000099" y="1950466"/>
              <a:ext cx="2414641" cy="3848334"/>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
          <p:nvSpPr>
            <p:cNvPr id="5" name="Rectangle 4"/>
            <p:cNvSpPr/>
            <p:nvPr/>
          </p:nvSpPr>
          <p:spPr>
            <a:xfrm>
              <a:off x="1214414" y="1714488"/>
              <a:ext cx="2180144" cy="26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2"/>
            <p:cNvPicPr>
              <a:picLocks noChangeAspect="1" noChangeArrowheads="1"/>
            </p:cNvPicPr>
            <p:nvPr/>
          </p:nvPicPr>
          <p:blipFill>
            <a:blip r:embed="rId6" cstate="print"/>
            <a:srcRect l="6058" t="7163" r="22988" b="71501"/>
            <a:stretch>
              <a:fillRect/>
            </a:stretch>
          </p:blipFill>
          <p:spPr bwMode="auto">
            <a:xfrm>
              <a:off x="928662" y="285728"/>
              <a:ext cx="2571768" cy="1285884"/>
            </a:xfrm>
            <a:prstGeom prst="rect">
              <a:avLst/>
            </a:prstGeom>
            <a:noFill/>
            <a:ln w="9525">
              <a:noFill/>
              <a:miter lim="800000"/>
              <a:headEnd/>
              <a:tailEnd/>
            </a:ln>
            <a:effectLst>
              <a:outerShdw blurRad="50800" dist="38100" sx="101000" sy="101000" algn="l" rotWithShape="0">
                <a:prstClr val="black">
                  <a:alpha val="40000"/>
                </a:prstClr>
              </a:outerShdw>
            </a:effectLst>
          </p:spPr>
        </p:pic>
        <p:sp>
          <p:nvSpPr>
            <p:cNvPr id="7" name="Freeform 6"/>
            <p:cNvSpPr/>
            <p:nvPr/>
          </p:nvSpPr>
          <p:spPr>
            <a:xfrm>
              <a:off x="1363436" y="791240"/>
              <a:ext cx="1722664" cy="423182"/>
            </a:xfrm>
            <a:custGeom>
              <a:avLst/>
              <a:gdLst>
                <a:gd name="connsiteX0" fmla="*/ 24493 w 1722664"/>
                <a:gd name="connsiteY0" fmla="*/ 0 h 423182"/>
                <a:gd name="connsiteX1" fmla="*/ 16328 w 1722664"/>
                <a:gd name="connsiteY1" fmla="*/ 179614 h 423182"/>
                <a:gd name="connsiteX2" fmla="*/ 122464 w 1722664"/>
                <a:gd name="connsiteY2" fmla="*/ 253093 h 423182"/>
                <a:gd name="connsiteX3" fmla="*/ 457200 w 1722664"/>
                <a:gd name="connsiteY3" fmla="*/ 195943 h 423182"/>
                <a:gd name="connsiteX4" fmla="*/ 734785 w 1722664"/>
                <a:gd name="connsiteY4" fmla="*/ 97971 h 423182"/>
                <a:gd name="connsiteX5" fmla="*/ 971550 w 1722664"/>
                <a:gd name="connsiteY5" fmla="*/ 236764 h 423182"/>
                <a:gd name="connsiteX6" fmla="*/ 1191985 w 1722664"/>
                <a:gd name="connsiteY6" fmla="*/ 400050 h 423182"/>
                <a:gd name="connsiteX7" fmla="*/ 1494064 w 1722664"/>
                <a:gd name="connsiteY7" fmla="*/ 375557 h 423182"/>
                <a:gd name="connsiteX8" fmla="*/ 1649185 w 1722664"/>
                <a:gd name="connsiteY8" fmla="*/ 318407 h 423182"/>
                <a:gd name="connsiteX9" fmla="*/ 1722664 w 1722664"/>
                <a:gd name="connsiteY9" fmla="*/ 130628 h 423182"/>
                <a:gd name="connsiteX10" fmla="*/ 1722664 w 1722664"/>
                <a:gd name="connsiteY10" fmla="*/ 130628 h 4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664" h="423182">
                  <a:moveTo>
                    <a:pt x="24493" y="0"/>
                  </a:moveTo>
                  <a:cubicBezTo>
                    <a:pt x="12246" y="68716"/>
                    <a:pt x="0" y="137432"/>
                    <a:pt x="16328" y="179614"/>
                  </a:cubicBezTo>
                  <a:cubicBezTo>
                    <a:pt x="32657" y="221796"/>
                    <a:pt x="48985" y="250371"/>
                    <a:pt x="122464" y="253093"/>
                  </a:cubicBezTo>
                  <a:cubicBezTo>
                    <a:pt x="195943" y="255815"/>
                    <a:pt x="355147" y="221797"/>
                    <a:pt x="457200" y="195943"/>
                  </a:cubicBezTo>
                  <a:cubicBezTo>
                    <a:pt x="559254" y="170089"/>
                    <a:pt x="649060" y="91167"/>
                    <a:pt x="734785" y="97971"/>
                  </a:cubicBezTo>
                  <a:cubicBezTo>
                    <a:pt x="820510" y="104775"/>
                    <a:pt x="895350" y="186418"/>
                    <a:pt x="971550" y="236764"/>
                  </a:cubicBezTo>
                  <a:cubicBezTo>
                    <a:pt x="1047750" y="287111"/>
                    <a:pt x="1104899" y="376918"/>
                    <a:pt x="1191985" y="400050"/>
                  </a:cubicBezTo>
                  <a:cubicBezTo>
                    <a:pt x="1279071" y="423182"/>
                    <a:pt x="1417864" y="389164"/>
                    <a:pt x="1494064" y="375557"/>
                  </a:cubicBezTo>
                  <a:cubicBezTo>
                    <a:pt x="1570264" y="361950"/>
                    <a:pt x="1611085" y="359229"/>
                    <a:pt x="1649185" y="318407"/>
                  </a:cubicBezTo>
                  <a:cubicBezTo>
                    <a:pt x="1687285" y="277585"/>
                    <a:pt x="1722664" y="130628"/>
                    <a:pt x="1722664" y="130628"/>
                  </a:cubicBezTo>
                  <a:lnTo>
                    <a:pt x="1722664" y="130628"/>
                  </a:lnTo>
                </a:path>
              </a:pathLst>
            </a:cu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TextBox 7"/>
            <p:cNvSpPr txBox="1"/>
            <p:nvPr/>
          </p:nvSpPr>
          <p:spPr>
            <a:xfrm>
              <a:off x="1290256" y="1714489"/>
              <a:ext cx="714380" cy="281274"/>
            </a:xfrm>
            <a:prstGeom prst="rect">
              <a:avLst/>
            </a:prstGeom>
            <a:solidFill>
              <a:schemeClr val="bg1"/>
            </a:solidFill>
          </p:spPr>
          <p:txBody>
            <a:bodyPr wrap="square" rtlCol="0">
              <a:spAutoFit/>
            </a:bodyPr>
            <a:lstStyle/>
            <a:p>
              <a:r>
                <a:rPr lang="en-AU" sz="1200" b="1" dirty="0" smtClean="0"/>
                <a:t>Albany</a:t>
              </a:r>
              <a:endParaRPr lang="en-AU" sz="1200" b="1" dirty="0"/>
            </a:p>
          </p:txBody>
        </p:sp>
        <p:sp>
          <p:nvSpPr>
            <p:cNvPr id="9" name="TextBox 8"/>
            <p:cNvSpPr txBox="1"/>
            <p:nvPr/>
          </p:nvSpPr>
          <p:spPr>
            <a:xfrm>
              <a:off x="1912871" y="1714489"/>
              <a:ext cx="314185" cy="281274"/>
            </a:xfrm>
            <a:prstGeom prst="rect">
              <a:avLst/>
            </a:prstGeom>
            <a:solidFill>
              <a:schemeClr val="bg1"/>
            </a:solidFill>
          </p:spPr>
          <p:txBody>
            <a:bodyPr wrap="none" rtlCol="0">
              <a:spAutoFit/>
            </a:bodyPr>
            <a:lstStyle/>
            <a:p>
              <a:r>
                <a:rPr lang="en-AU" sz="1200" b="1" dirty="0" smtClean="0"/>
                <a:t>SA</a:t>
              </a:r>
              <a:endParaRPr lang="en-AU" sz="1200" b="1" dirty="0"/>
            </a:p>
          </p:txBody>
        </p:sp>
        <p:sp>
          <p:nvSpPr>
            <p:cNvPr id="10" name="TextBox 9"/>
            <p:cNvSpPr txBox="1"/>
            <p:nvPr/>
          </p:nvSpPr>
          <p:spPr>
            <a:xfrm>
              <a:off x="2487780" y="1714489"/>
              <a:ext cx="363217" cy="281274"/>
            </a:xfrm>
            <a:prstGeom prst="rect">
              <a:avLst/>
            </a:prstGeom>
            <a:solidFill>
              <a:schemeClr val="bg1"/>
            </a:solidFill>
          </p:spPr>
          <p:txBody>
            <a:bodyPr wrap="none" rtlCol="0">
              <a:spAutoFit/>
            </a:bodyPr>
            <a:lstStyle/>
            <a:p>
              <a:r>
                <a:rPr lang="en-AU" sz="1200" b="1" dirty="0" smtClean="0"/>
                <a:t>VIC</a:t>
              </a:r>
              <a:endParaRPr lang="en-AU" sz="1200" b="1" dirty="0"/>
            </a:p>
          </p:txBody>
        </p:sp>
        <p:sp>
          <p:nvSpPr>
            <p:cNvPr id="11" name="TextBox 10"/>
            <p:cNvSpPr txBox="1"/>
            <p:nvPr/>
          </p:nvSpPr>
          <p:spPr>
            <a:xfrm>
              <a:off x="2842390" y="1719341"/>
              <a:ext cx="445250" cy="281274"/>
            </a:xfrm>
            <a:prstGeom prst="rect">
              <a:avLst/>
            </a:prstGeom>
            <a:solidFill>
              <a:schemeClr val="bg1"/>
            </a:solidFill>
          </p:spPr>
          <p:txBody>
            <a:bodyPr wrap="none" rtlCol="0">
              <a:spAutoFit/>
            </a:bodyPr>
            <a:lstStyle/>
            <a:p>
              <a:r>
                <a:rPr lang="en-AU" sz="1200" b="1" dirty="0" smtClean="0"/>
                <a:t>NSW</a:t>
              </a:r>
              <a:endParaRPr lang="en-AU" sz="1200" b="1" dirty="0"/>
            </a:p>
          </p:txBody>
        </p:sp>
        <p:cxnSp>
          <p:nvCxnSpPr>
            <p:cNvPr id="12" name="Straight Arrow Connector 11"/>
            <p:cNvCxnSpPr/>
            <p:nvPr/>
          </p:nvCxnSpPr>
          <p:spPr>
            <a:xfrm rot="5400000" flipH="1" flipV="1">
              <a:off x="857224" y="1500174"/>
              <a:ext cx="928694" cy="7143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2678893" y="1464455"/>
              <a:ext cx="928694" cy="14287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Autofit/>
          </a:bodyPr>
          <a:lstStyle/>
          <a:p>
            <a:r>
              <a:rPr lang="en-AU" dirty="0" smtClean="0"/>
              <a:t>Assessing SSH signals and variability along the 25m isobath</a:t>
            </a:r>
            <a:endParaRPr lang="en-AU" dirty="0"/>
          </a:p>
        </p:txBody>
      </p:sp>
      <p:sp>
        <p:nvSpPr>
          <p:cNvPr id="31" name="TextBox 30"/>
          <p:cNvSpPr txBox="1"/>
          <p:nvPr/>
        </p:nvSpPr>
        <p:spPr>
          <a:xfrm rot="16200000">
            <a:off x="-320339" y="4504753"/>
            <a:ext cx="1369035" cy="369332"/>
          </a:xfrm>
          <a:prstGeom prst="rect">
            <a:avLst/>
          </a:prstGeom>
          <a:solidFill>
            <a:schemeClr val="tx2"/>
          </a:solidFill>
          <a:ln>
            <a:solidFill>
              <a:schemeClr val="bg1"/>
            </a:solidFill>
          </a:ln>
        </p:spPr>
        <p:txBody>
          <a:bodyPr wrap="none" rtlCol="0">
            <a:spAutoFit/>
          </a:bodyPr>
          <a:lstStyle/>
          <a:p>
            <a:r>
              <a:rPr lang="en-AU" dirty="0" smtClean="0"/>
              <a:t>Time [days]</a:t>
            </a:r>
            <a:endParaRPr lang="en-AU" dirty="0"/>
          </a:p>
        </p:txBody>
      </p:sp>
      <p:sp>
        <p:nvSpPr>
          <p:cNvPr id="32" name="TextBox 31"/>
          <p:cNvSpPr txBox="1"/>
          <p:nvPr/>
        </p:nvSpPr>
        <p:spPr>
          <a:xfrm>
            <a:off x="3491880" y="6381328"/>
            <a:ext cx="1082748" cy="369332"/>
          </a:xfrm>
          <a:prstGeom prst="rect">
            <a:avLst/>
          </a:prstGeom>
          <a:noFill/>
        </p:spPr>
        <p:txBody>
          <a:bodyPr wrap="none" rtlCol="0">
            <a:spAutoFit/>
          </a:bodyPr>
          <a:lstStyle/>
          <a:p>
            <a:r>
              <a:rPr lang="en-AU" dirty="0" smtClean="0"/>
              <a:t>Distance </a:t>
            </a:r>
            <a:endParaRPr lang="en-AU" dirty="0"/>
          </a:p>
        </p:txBody>
      </p:sp>
      <p:pic>
        <p:nvPicPr>
          <p:cNvPr id="21" name="Picture 25" descr="fig5a"/>
          <p:cNvPicPr>
            <a:picLocks noChangeAspect="1" noChangeArrowheads="1"/>
          </p:cNvPicPr>
          <p:nvPr/>
        </p:nvPicPr>
        <p:blipFill>
          <a:blip r:embed="rId7" cstate="print"/>
          <a:srcRect/>
          <a:stretch>
            <a:fillRect/>
          </a:stretch>
        </p:blipFill>
        <p:spPr bwMode="auto">
          <a:xfrm>
            <a:off x="3786187" y="1285862"/>
            <a:ext cx="4357717" cy="2442353"/>
          </a:xfrm>
          <a:prstGeom prst="rect">
            <a:avLst/>
          </a:prstGeom>
          <a:noFill/>
        </p:spPr>
      </p:pic>
      <p:cxnSp>
        <p:nvCxnSpPr>
          <p:cNvPr id="28" name="Straight Arrow Connector 27"/>
          <p:cNvCxnSpPr/>
          <p:nvPr/>
        </p:nvCxnSpPr>
        <p:spPr>
          <a:xfrm rot="10800000" flipV="1">
            <a:off x="1500166" y="1357300"/>
            <a:ext cx="5786478" cy="2357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2786050" y="3000375"/>
            <a:ext cx="4714908" cy="7143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2857488" y="2714621"/>
            <a:ext cx="4572032" cy="2500331"/>
            <a:chOff x="2857488" y="2714620"/>
            <a:chExt cx="4572032" cy="2500330"/>
          </a:xfrm>
        </p:grpSpPr>
        <p:grpSp>
          <p:nvGrpSpPr>
            <p:cNvPr id="43" name="Group 42"/>
            <p:cNvGrpSpPr/>
            <p:nvPr/>
          </p:nvGrpSpPr>
          <p:grpSpPr>
            <a:xfrm>
              <a:off x="3071802" y="2714620"/>
              <a:ext cx="4357718" cy="2500330"/>
              <a:chOff x="3071802" y="2714620"/>
              <a:chExt cx="4357718" cy="2500330"/>
            </a:xfrm>
          </p:grpSpPr>
          <p:grpSp>
            <p:nvGrpSpPr>
              <p:cNvPr id="23" name="Group 22"/>
              <p:cNvGrpSpPr/>
              <p:nvPr/>
            </p:nvGrpSpPr>
            <p:grpSpPr>
              <a:xfrm>
                <a:off x="4143372" y="2714620"/>
                <a:ext cx="3286148" cy="2500330"/>
                <a:chOff x="3571868" y="3929066"/>
                <a:chExt cx="3286148" cy="2500330"/>
              </a:xfrm>
            </p:grpSpPr>
            <p:pic>
              <p:nvPicPr>
                <p:cNvPr id="22" name="Picture 2" descr="http://frank-as.dar.csiro.au/static/southcoast_2d/analyses/pictures/SLP_NCEP_for_1997_eastcoast_zetamax_day12900.0.png"/>
                <p:cNvPicPr>
                  <a:picLocks noChangeAspect="1" noChangeArrowheads="1"/>
                </p:cNvPicPr>
                <p:nvPr/>
              </p:nvPicPr>
              <p:blipFill>
                <a:blip r:embed="rId8" cstate="print"/>
                <a:srcRect l="5609" t="7441" r="8393" b="5742"/>
                <a:stretch>
                  <a:fillRect/>
                </a:stretch>
              </p:blipFill>
              <p:spPr bwMode="auto">
                <a:xfrm>
                  <a:off x="3571868" y="3929066"/>
                  <a:ext cx="3286148" cy="2500330"/>
                </a:xfrm>
                <a:prstGeom prst="rect">
                  <a:avLst/>
                </a:prstGeom>
                <a:noFill/>
              </p:spPr>
            </p:pic>
            <p:cxnSp>
              <p:nvCxnSpPr>
                <p:cNvPr id="24" name="Straight Arrow Connector 23"/>
                <p:cNvCxnSpPr/>
                <p:nvPr/>
              </p:nvCxnSpPr>
              <p:spPr>
                <a:xfrm rot="16200000" flipV="1">
                  <a:off x="5214942" y="5572140"/>
                  <a:ext cx="214314" cy="2143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29124" y="5500702"/>
                  <a:ext cx="351366" cy="369332"/>
                </a:xfrm>
                <a:prstGeom prst="rect">
                  <a:avLst/>
                </a:prstGeom>
                <a:noFill/>
              </p:spPr>
              <p:txBody>
                <a:bodyPr wrap="none" rtlCol="0">
                  <a:spAutoFit/>
                </a:bodyPr>
                <a:lstStyle/>
                <a:p>
                  <a:r>
                    <a:rPr lang="en-AU" dirty="0" smtClean="0"/>
                    <a:t>H</a:t>
                  </a:r>
                  <a:endParaRPr lang="en-AU" dirty="0"/>
                </a:p>
              </p:txBody>
            </p:sp>
            <p:sp>
              <p:nvSpPr>
                <p:cNvPr id="26" name="TextBox 25"/>
                <p:cNvSpPr txBox="1"/>
                <p:nvPr/>
              </p:nvSpPr>
              <p:spPr>
                <a:xfrm>
                  <a:off x="5357818" y="5286388"/>
                  <a:ext cx="304478" cy="369332"/>
                </a:xfrm>
                <a:prstGeom prst="rect">
                  <a:avLst/>
                </a:prstGeom>
                <a:noFill/>
              </p:spPr>
              <p:txBody>
                <a:bodyPr wrap="none" rtlCol="0">
                  <a:spAutoFit/>
                </a:bodyPr>
                <a:lstStyle/>
                <a:p>
                  <a:r>
                    <a:rPr lang="en-AU" dirty="0" smtClean="0"/>
                    <a:t>L</a:t>
                  </a:r>
                  <a:endParaRPr lang="en-AU" dirty="0"/>
                </a:p>
              </p:txBody>
            </p:sp>
          </p:grpSp>
          <p:cxnSp>
            <p:nvCxnSpPr>
              <p:cNvPr id="36" name="Straight Arrow Connector 35"/>
              <p:cNvCxnSpPr/>
              <p:nvPr/>
            </p:nvCxnSpPr>
            <p:spPr>
              <a:xfrm rot="10800000" flipV="1">
                <a:off x="3071802" y="4357694"/>
                <a:ext cx="2714644" cy="7858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857488" y="5000636"/>
              <a:ext cx="500066" cy="214314"/>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2" name="Group 41"/>
          <p:cNvGrpSpPr/>
          <p:nvPr/>
        </p:nvGrpSpPr>
        <p:grpSpPr>
          <a:xfrm>
            <a:off x="714348" y="4429133"/>
            <a:ext cx="7769090" cy="1928827"/>
            <a:chOff x="714348" y="4429132"/>
            <a:chExt cx="7769090" cy="1928826"/>
          </a:xfrm>
        </p:grpSpPr>
        <p:pic>
          <p:nvPicPr>
            <p:cNvPr id="20" name="Picture 2"/>
            <p:cNvPicPr>
              <a:picLocks noChangeAspect="1" noChangeArrowheads="1"/>
            </p:cNvPicPr>
            <p:nvPr/>
          </p:nvPicPr>
          <p:blipFill>
            <a:blip r:embed="rId9" cstate="print"/>
            <a:srcRect/>
            <a:stretch>
              <a:fillRect/>
            </a:stretch>
          </p:blipFill>
          <p:spPr bwMode="auto">
            <a:xfrm>
              <a:off x="4643438" y="4429132"/>
              <a:ext cx="3840000" cy="1928826"/>
            </a:xfrm>
            <a:prstGeom prst="rect">
              <a:avLst/>
            </a:prstGeom>
            <a:noFill/>
            <a:ln w="9525">
              <a:noFill/>
              <a:miter lim="800000"/>
              <a:headEnd/>
              <a:tailEnd/>
            </a:ln>
            <a:effectLst/>
          </p:spPr>
        </p:pic>
        <p:cxnSp>
          <p:nvCxnSpPr>
            <p:cNvPr id="37" name="Straight Arrow Connector 36"/>
            <p:cNvCxnSpPr/>
            <p:nvPr/>
          </p:nvCxnSpPr>
          <p:spPr>
            <a:xfrm rot="10800000" flipV="1">
              <a:off x="714348" y="5643578"/>
              <a:ext cx="4429156" cy="6429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flipV="1">
              <a:off x="3357554" y="5357826"/>
              <a:ext cx="4714908" cy="9286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Change in variability and maximum daily SSH along the 25m isobath</a:t>
            </a:r>
            <a:endParaRPr lang="en-AU" dirty="0"/>
          </a:p>
        </p:txBody>
      </p:sp>
      <p:pic>
        <p:nvPicPr>
          <p:cNvPr id="1028" name="Picture 4"/>
          <p:cNvPicPr>
            <a:picLocks noChangeAspect="1" noChangeArrowheads="1"/>
          </p:cNvPicPr>
          <p:nvPr/>
        </p:nvPicPr>
        <p:blipFill>
          <a:blip r:embed="rId3" cstate="print"/>
          <a:srcRect/>
          <a:stretch>
            <a:fillRect/>
          </a:stretch>
        </p:blipFill>
        <p:spPr bwMode="auto">
          <a:xfrm>
            <a:off x="642910" y="3071810"/>
            <a:ext cx="3821176" cy="2880000"/>
          </a:xfrm>
          <a:prstGeom prst="rect">
            <a:avLst/>
          </a:prstGeom>
          <a:noFill/>
          <a:ln w="9525">
            <a:noFill/>
            <a:miter lim="800000"/>
            <a:headEnd/>
            <a:tailEnd/>
          </a:ln>
          <a:effectLst/>
        </p:spPr>
      </p:pic>
      <p:grpSp>
        <p:nvGrpSpPr>
          <p:cNvPr id="3" name="Group 6"/>
          <p:cNvGrpSpPr/>
          <p:nvPr/>
        </p:nvGrpSpPr>
        <p:grpSpPr>
          <a:xfrm>
            <a:off x="2857488" y="1500175"/>
            <a:ext cx="2571770" cy="1440000"/>
            <a:chOff x="285719" y="1484787"/>
            <a:chExt cx="2571770" cy="1158878"/>
          </a:xfrm>
        </p:grpSpPr>
        <p:pic>
          <p:nvPicPr>
            <p:cNvPr id="8" name="Picture 2"/>
            <p:cNvPicPr>
              <a:picLocks noChangeAspect="1" noChangeArrowheads="1"/>
            </p:cNvPicPr>
            <p:nvPr/>
          </p:nvPicPr>
          <p:blipFill>
            <a:blip r:embed="rId4" cstate="print"/>
            <a:srcRect l="6058" t="7163" r="22988" b="71501"/>
            <a:stretch>
              <a:fillRect/>
            </a:stretch>
          </p:blipFill>
          <p:spPr bwMode="auto">
            <a:xfrm>
              <a:off x="285719" y="1484787"/>
              <a:ext cx="2571770" cy="1158878"/>
            </a:xfrm>
            <a:prstGeom prst="rect">
              <a:avLst/>
            </a:prstGeom>
            <a:noFill/>
            <a:ln w="9525">
              <a:noFill/>
              <a:miter lim="800000"/>
              <a:headEnd/>
              <a:tailEnd/>
            </a:ln>
            <a:effectLst>
              <a:outerShdw blurRad="50800" dist="38100" sx="101000" sy="101000" algn="l" rotWithShape="0">
                <a:prstClr val="black">
                  <a:alpha val="40000"/>
                </a:prstClr>
              </a:outerShdw>
            </a:effectLst>
          </p:spPr>
        </p:pic>
        <p:sp>
          <p:nvSpPr>
            <p:cNvPr id="9" name="Freeform 8"/>
            <p:cNvSpPr/>
            <p:nvPr/>
          </p:nvSpPr>
          <p:spPr>
            <a:xfrm>
              <a:off x="720493" y="1940370"/>
              <a:ext cx="1722665" cy="381385"/>
            </a:xfrm>
            <a:custGeom>
              <a:avLst/>
              <a:gdLst>
                <a:gd name="connsiteX0" fmla="*/ 24493 w 1722664"/>
                <a:gd name="connsiteY0" fmla="*/ 0 h 423182"/>
                <a:gd name="connsiteX1" fmla="*/ 16328 w 1722664"/>
                <a:gd name="connsiteY1" fmla="*/ 179614 h 423182"/>
                <a:gd name="connsiteX2" fmla="*/ 122464 w 1722664"/>
                <a:gd name="connsiteY2" fmla="*/ 253093 h 423182"/>
                <a:gd name="connsiteX3" fmla="*/ 457200 w 1722664"/>
                <a:gd name="connsiteY3" fmla="*/ 195943 h 423182"/>
                <a:gd name="connsiteX4" fmla="*/ 734785 w 1722664"/>
                <a:gd name="connsiteY4" fmla="*/ 97971 h 423182"/>
                <a:gd name="connsiteX5" fmla="*/ 971550 w 1722664"/>
                <a:gd name="connsiteY5" fmla="*/ 236764 h 423182"/>
                <a:gd name="connsiteX6" fmla="*/ 1191985 w 1722664"/>
                <a:gd name="connsiteY6" fmla="*/ 400050 h 423182"/>
                <a:gd name="connsiteX7" fmla="*/ 1494064 w 1722664"/>
                <a:gd name="connsiteY7" fmla="*/ 375557 h 423182"/>
                <a:gd name="connsiteX8" fmla="*/ 1649185 w 1722664"/>
                <a:gd name="connsiteY8" fmla="*/ 318407 h 423182"/>
                <a:gd name="connsiteX9" fmla="*/ 1722664 w 1722664"/>
                <a:gd name="connsiteY9" fmla="*/ 130628 h 423182"/>
                <a:gd name="connsiteX10" fmla="*/ 1722664 w 1722664"/>
                <a:gd name="connsiteY10" fmla="*/ 130628 h 4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664" h="423182">
                  <a:moveTo>
                    <a:pt x="24493" y="0"/>
                  </a:moveTo>
                  <a:cubicBezTo>
                    <a:pt x="12246" y="68716"/>
                    <a:pt x="0" y="137432"/>
                    <a:pt x="16328" y="179614"/>
                  </a:cubicBezTo>
                  <a:cubicBezTo>
                    <a:pt x="32657" y="221796"/>
                    <a:pt x="48985" y="250371"/>
                    <a:pt x="122464" y="253093"/>
                  </a:cubicBezTo>
                  <a:cubicBezTo>
                    <a:pt x="195943" y="255815"/>
                    <a:pt x="355147" y="221797"/>
                    <a:pt x="457200" y="195943"/>
                  </a:cubicBezTo>
                  <a:cubicBezTo>
                    <a:pt x="559254" y="170089"/>
                    <a:pt x="649060" y="91167"/>
                    <a:pt x="734785" y="97971"/>
                  </a:cubicBezTo>
                  <a:cubicBezTo>
                    <a:pt x="820510" y="104775"/>
                    <a:pt x="895350" y="186418"/>
                    <a:pt x="971550" y="236764"/>
                  </a:cubicBezTo>
                  <a:cubicBezTo>
                    <a:pt x="1047750" y="287111"/>
                    <a:pt x="1104899" y="376918"/>
                    <a:pt x="1191985" y="400050"/>
                  </a:cubicBezTo>
                  <a:cubicBezTo>
                    <a:pt x="1279071" y="423182"/>
                    <a:pt x="1417864" y="389164"/>
                    <a:pt x="1494064" y="375557"/>
                  </a:cubicBezTo>
                  <a:cubicBezTo>
                    <a:pt x="1570264" y="361950"/>
                    <a:pt x="1611085" y="359229"/>
                    <a:pt x="1649185" y="318407"/>
                  </a:cubicBezTo>
                  <a:cubicBezTo>
                    <a:pt x="1687285" y="277585"/>
                    <a:pt x="1722664" y="130628"/>
                    <a:pt x="1722664" y="130628"/>
                  </a:cubicBezTo>
                  <a:lnTo>
                    <a:pt x="1722664" y="130628"/>
                  </a:lnTo>
                </a:path>
              </a:pathLst>
            </a:cu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pic>
        <p:nvPicPr>
          <p:cNvPr id="21" name="Picture 6" descr="http://frank-as.dar.csiro.au:8000/static/southcoast_2d/analyses/pictures/zetamax_anomalies_along_25isobath_using_blockmaxima_all_models_JJA.png"/>
          <p:cNvPicPr>
            <a:picLocks noChangeAspect="1" noChangeArrowheads="1"/>
          </p:cNvPicPr>
          <p:nvPr/>
        </p:nvPicPr>
        <p:blipFill>
          <a:blip r:embed="rId5" cstate="print"/>
          <a:srcRect/>
          <a:stretch>
            <a:fillRect/>
          </a:stretch>
        </p:blipFill>
        <p:spPr bwMode="auto">
          <a:xfrm>
            <a:off x="4357691" y="3071810"/>
            <a:ext cx="3821261" cy="2880000"/>
          </a:xfrm>
          <a:prstGeom prst="rect">
            <a:avLst/>
          </a:prstGeom>
          <a:noFill/>
        </p:spPr>
      </p:pic>
      <p:sp>
        <p:nvSpPr>
          <p:cNvPr id="23" name="TextBox 22"/>
          <p:cNvSpPr txBox="1"/>
          <p:nvPr/>
        </p:nvSpPr>
        <p:spPr>
          <a:xfrm>
            <a:off x="755577" y="6072207"/>
            <a:ext cx="7513370" cy="369332"/>
          </a:xfrm>
          <a:prstGeom prst="rect">
            <a:avLst/>
          </a:prstGeom>
          <a:solidFill>
            <a:srgbClr val="FFC000"/>
          </a:solidFill>
        </p:spPr>
        <p:txBody>
          <a:bodyPr wrap="none" rtlCol="0">
            <a:spAutoFit/>
          </a:bodyPr>
          <a:lstStyle/>
          <a:p>
            <a:r>
              <a:rPr lang="en-AU" dirty="0" smtClean="0"/>
              <a:t>Reduced STD </a:t>
            </a:r>
            <a:r>
              <a:rPr lang="en-AU" dirty="0" smtClean="0">
                <a:sym typeface="Wingdings" pitchFamily="2" charset="2"/>
              </a:rPr>
              <a:t> Reduced storminess  </a:t>
            </a:r>
            <a:r>
              <a:rPr lang="en-AU" dirty="0" smtClean="0"/>
              <a:t>Reduced daily maximum SSH</a:t>
            </a:r>
          </a:p>
        </p:txBody>
      </p:sp>
      <p:sp>
        <p:nvSpPr>
          <p:cNvPr id="25" name="TextBox 24"/>
          <p:cNvSpPr txBox="1"/>
          <p:nvPr/>
        </p:nvSpPr>
        <p:spPr>
          <a:xfrm>
            <a:off x="214287" y="4286256"/>
            <a:ext cx="569387" cy="369332"/>
          </a:xfrm>
          <a:prstGeom prst="rect">
            <a:avLst/>
          </a:prstGeom>
          <a:noFill/>
        </p:spPr>
        <p:txBody>
          <a:bodyPr wrap="none" rtlCol="0">
            <a:spAutoFit/>
          </a:bodyPr>
          <a:lstStyle/>
          <a:p>
            <a:r>
              <a:rPr lang="en-AU" dirty="0" smtClean="0"/>
              <a:t>JJA</a:t>
            </a:r>
            <a:endParaRPr lang="en-AU" dirty="0"/>
          </a:p>
        </p:txBody>
      </p:sp>
      <p:sp>
        <p:nvSpPr>
          <p:cNvPr id="28" name="TextBox 27"/>
          <p:cNvSpPr txBox="1"/>
          <p:nvPr/>
        </p:nvSpPr>
        <p:spPr>
          <a:xfrm>
            <a:off x="7858151" y="4214819"/>
            <a:ext cx="569387" cy="369332"/>
          </a:xfrm>
          <a:prstGeom prst="rect">
            <a:avLst/>
          </a:prstGeom>
          <a:noFill/>
        </p:spPr>
        <p:txBody>
          <a:bodyPr wrap="none" rtlCol="0">
            <a:spAutoFit/>
          </a:bodyPr>
          <a:lstStyle/>
          <a:p>
            <a:r>
              <a:rPr lang="en-AU" dirty="0" smtClean="0"/>
              <a:t>JJA</a:t>
            </a:r>
            <a:endParaRPr lang="en-AU" dirty="0"/>
          </a:p>
        </p:txBody>
      </p:sp>
      <p:sp>
        <p:nvSpPr>
          <p:cNvPr id="29" name="TextBox 28"/>
          <p:cNvSpPr txBox="1"/>
          <p:nvPr/>
        </p:nvSpPr>
        <p:spPr>
          <a:xfrm>
            <a:off x="1071538" y="3000372"/>
            <a:ext cx="1214446" cy="369332"/>
          </a:xfrm>
          <a:prstGeom prst="rect">
            <a:avLst/>
          </a:prstGeom>
          <a:noFill/>
        </p:spPr>
        <p:txBody>
          <a:bodyPr wrap="square" rtlCol="0">
            <a:spAutoFit/>
          </a:bodyPr>
          <a:lstStyle/>
          <a:p>
            <a:r>
              <a:rPr lang="en-AU" dirty="0" smtClean="0"/>
              <a:t>STD</a:t>
            </a:r>
            <a:endParaRPr lang="en-AU" dirty="0"/>
          </a:p>
        </p:txBody>
      </p:sp>
      <p:sp>
        <p:nvSpPr>
          <p:cNvPr id="30" name="TextBox 29"/>
          <p:cNvSpPr txBox="1"/>
          <p:nvPr/>
        </p:nvSpPr>
        <p:spPr>
          <a:xfrm>
            <a:off x="4857752" y="2988231"/>
            <a:ext cx="1095372" cy="369332"/>
          </a:xfrm>
          <a:prstGeom prst="rect">
            <a:avLst/>
          </a:prstGeom>
          <a:noFill/>
        </p:spPr>
        <p:txBody>
          <a:bodyPr wrap="none" rtlCol="0">
            <a:spAutoFit/>
          </a:bodyPr>
          <a:lstStyle/>
          <a:p>
            <a:r>
              <a:rPr lang="en-AU" dirty="0" err="1" smtClean="0"/>
              <a:t>SSHmax</a:t>
            </a:r>
            <a:endParaRPr lang="en-AU" dirty="0"/>
          </a:p>
        </p:txBody>
      </p:sp>
      <p:cxnSp>
        <p:nvCxnSpPr>
          <p:cNvPr id="32" name="Straight Arrow Connector 31"/>
          <p:cNvCxnSpPr>
            <a:stCxn id="9" idx="0"/>
          </p:cNvCxnSpPr>
          <p:nvPr/>
        </p:nvCxnSpPr>
        <p:spPr>
          <a:xfrm flipH="1">
            <a:off x="1142977" y="2066275"/>
            <a:ext cx="2173778" cy="214854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3500431" y="2643182"/>
            <a:ext cx="1928827" cy="107157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 from CCAM downscaling</a:t>
            </a:r>
            <a:endParaRPr lang="en-US" dirty="0"/>
          </a:p>
        </p:txBody>
      </p:sp>
      <p:sp>
        <p:nvSpPr>
          <p:cNvPr id="5" name="Content Placeholder 4"/>
          <p:cNvSpPr>
            <a:spLocks noGrp="1"/>
          </p:cNvSpPr>
          <p:nvPr>
            <p:ph idx="1"/>
          </p:nvPr>
        </p:nvSpPr>
        <p:spPr/>
        <p:txBody>
          <a:bodyPr/>
          <a:lstStyle/>
          <a:p>
            <a:r>
              <a:rPr lang="en-AU" dirty="0" smtClean="0">
                <a:sym typeface="Wingdings"/>
              </a:rPr>
              <a:t>How </a:t>
            </a:r>
            <a:r>
              <a:rPr lang="en-AU" dirty="0">
                <a:sym typeface="Wingdings"/>
              </a:rPr>
              <a:t>does this affect the ocean model results</a:t>
            </a:r>
            <a:r>
              <a:rPr lang="en-AU" dirty="0"/>
              <a:t> </a:t>
            </a:r>
            <a:endParaRPr lang="en-AU" dirty="0" smtClean="0"/>
          </a:p>
          <a:p>
            <a:r>
              <a:rPr lang="en-AU" dirty="0" smtClean="0"/>
              <a:t>2 Examples</a:t>
            </a:r>
          </a:p>
          <a:p>
            <a:r>
              <a:rPr lang="en-AU" dirty="0" smtClean="0"/>
              <a:t>CCAM uses a spectral nudging technique if atmospheric </a:t>
            </a:r>
            <a:r>
              <a:rPr lang="en-AU" dirty="0"/>
              <a:t>fields of sufficient temporal resolution are </a:t>
            </a:r>
            <a:r>
              <a:rPr lang="en-AU" dirty="0" smtClean="0"/>
              <a:t>available</a:t>
            </a:r>
            <a:r>
              <a:rPr lang="en-AU" dirty="0"/>
              <a:t> </a:t>
            </a:r>
            <a:r>
              <a:rPr lang="en-AU" dirty="0" smtClean="0"/>
              <a:t>[</a:t>
            </a:r>
            <a:r>
              <a:rPr lang="en-AU" dirty="0"/>
              <a:t>Thatcher and McGregor, 2009</a:t>
            </a:r>
            <a:r>
              <a:rPr lang="en-AU" dirty="0" smtClean="0"/>
              <a:t>]. </a:t>
            </a:r>
          </a:p>
          <a:p>
            <a:r>
              <a:rPr lang="en-AU" dirty="0" smtClean="0"/>
              <a:t>SN specifies </a:t>
            </a:r>
            <a:r>
              <a:rPr lang="en-AU" dirty="0"/>
              <a:t>the state of the regional </a:t>
            </a:r>
            <a:r>
              <a:rPr lang="en-AU" dirty="0" smtClean="0"/>
              <a:t>atmosphere </a:t>
            </a:r>
            <a:r>
              <a:rPr lang="en-AU" dirty="0"/>
              <a:t>by perturbing surface pressure, air temperature and winds and moisture fields at model layers above 850 </a:t>
            </a:r>
            <a:r>
              <a:rPr lang="en-AU" dirty="0" err="1"/>
              <a:t>hPa</a:t>
            </a:r>
            <a:r>
              <a:rPr lang="en-AU" dirty="0"/>
              <a:t> at large spatial scales (typically 3600 km and above</a:t>
            </a:r>
            <a:r>
              <a:rPr lang="en-AU" dirty="0" smtClean="0"/>
              <a:t>)</a:t>
            </a:r>
          </a:p>
          <a:p>
            <a:r>
              <a:rPr lang="en-AU" dirty="0" smtClean="0"/>
              <a:t>The </a:t>
            </a:r>
            <a:r>
              <a:rPr lang="en-AU" dirty="0"/>
              <a:t>atmosphere at small spatial scales is allowed to evolve freely within </a:t>
            </a:r>
            <a:r>
              <a:rPr lang="en-AU" dirty="0" smtClean="0"/>
              <a:t>CCAM</a:t>
            </a:r>
          </a:p>
          <a:p>
            <a:r>
              <a:rPr lang="en-AU" dirty="0" smtClean="0">
                <a:solidFill>
                  <a:srgbClr val="FF0000"/>
                </a:solidFill>
                <a:sym typeface="Wingdings"/>
              </a:rPr>
              <a:t></a:t>
            </a:r>
            <a:r>
              <a:rPr lang="en-AU" dirty="0" smtClean="0">
                <a:solidFill>
                  <a:srgbClr val="FF0000"/>
                </a:solidFill>
              </a:rPr>
              <a:t>downscaled </a:t>
            </a:r>
            <a:r>
              <a:rPr lang="en-AU" dirty="0" smtClean="0">
                <a:solidFill>
                  <a:srgbClr val="FF0000"/>
                </a:solidFill>
              </a:rPr>
              <a:t>NCEP fields and weather are comparable to original fields </a:t>
            </a:r>
            <a:r>
              <a:rPr lang="en-AU" dirty="0" smtClean="0">
                <a:solidFill>
                  <a:srgbClr val="FF0000"/>
                </a:solidFill>
              </a:rPr>
              <a:t>due to nudging procedure </a:t>
            </a:r>
            <a:endParaRPr lang="en-US" dirty="0">
              <a:solidFill>
                <a:srgbClr val="FF0000"/>
              </a:solidFill>
            </a:endParaRPr>
          </a:p>
        </p:txBody>
      </p:sp>
    </p:spTree>
    <p:extLst>
      <p:ext uri="{BB962C8B-B14F-4D97-AF65-F5344CB8AC3E}">
        <p14:creationId xmlns:p14="http://schemas.microsoft.com/office/powerpoint/2010/main" val="13550252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Outline</a:t>
            </a:r>
            <a:endParaRPr lang="en-AU" dirty="0"/>
          </a:p>
        </p:txBody>
      </p:sp>
      <p:sp>
        <p:nvSpPr>
          <p:cNvPr id="4" name="Content Placeholder 3"/>
          <p:cNvSpPr>
            <a:spLocks noGrp="1"/>
          </p:cNvSpPr>
          <p:nvPr>
            <p:ph idx="1"/>
          </p:nvPr>
        </p:nvSpPr>
        <p:spPr>
          <a:xfrm>
            <a:off x="683568" y="1412777"/>
            <a:ext cx="6336704" cy="4957763"/>
          </a:xfrm>
        </p:spPr>
        <p:txBody>
          <a:bodyPr/>
          <a:lstStyle/>
          <a:p>
            <a:pPr>
              <a:buFont typeface="Arial" pitchFamily="34" charset="0"/>
              <a:buChar char="•"/>
            </a:pPr>
            <a:r>
              <a:rPr lang="en-AU" dirty="0" smtClean="0"/>
              <a:t>Introduction and Background</a:t>
            </a:r>
          </a:p>
          <a:p>
            <a:pPr>
              <a:buFont typeface="Arial" pitchFamily="34" charset="0"/>
              <a:buChar char="•"/>
            </a:pPr>
            <a:r>
              <a:rPr lang="en-AU" dirty="0" smtClean="0"/>
              <a:t>ROMS Model setup and validation </a:t>
            </a:r>
          </a:p>
          <a:p>
            <a:pPr>
              <a:buFont typeface="Arial" pitchFamily="34" charset="0"/>
              <a:buChar char="•"/>
            </a:pPr>
            <a:r>
              <a:rPr lang="en-AU" dirty="0" smtClean="0"/>
              <a:t>Results Climate change runs</a:t>
            </a:r>
          </a:p>
          <a:p>
            <a:pPr lvl="1">
              <a:buFont typeface="Arial" pitchFamily="34" charset="0"/>
              <a:buChar char="•"/>
            </a:pPr>
            <a:r>
              <a:rPr lang="en-AU" sz="2000" dirty="0" smtClean="0"/>
              <a:t>Seasonality</a:t>
            </a:r>
          </a:p>
          <a:p>
            <a:pPr lvl="1">
              <a:buFont typeface="Arial" pitchFamily="34" charset="0"/>
              <a:buChar char="•"/>
            </a:pPr>
            <a:r>
              <a:rPr lang="en-AU" sz="2000" dirty="0" smtClean="0"/>
              <a:t>Atmospheric conditions</a:t>
            </a:r>
          </a:p>
          <a:p>
            <a:pPr lvl="1">
              <a:buFont typeface="Arial" pitchFamily="34" charset="0"/>
              <a:buChar char="•"/>
            </a:pPr>
            <a:r>
              <a:rPr lang="en-AU" sz="2000" dirty="0" smtClean="0"/>
              <a:t>Daily maximum SSH </a:t>
            </a:r>
          </a:p>
          <a:p>
            <a:pPr lvl="1">
              <a:buFont typeface="Arial" pitchFamily="34" charset="0"/>
              <a:buChar char="•"/>
            </a:pPr>
            <a:r>
              <a:rPr lang="en-AU" sz="2000" dirty="0" smtClean="0"/>
              <a:t>Variability of SSH </a:t>
            </a:r>
            <a:endParaRPr lang="en-AU" sz="2000" dirty="0"/>
          </a:p>
          <a:p>
            <a:pPr>
              <a:buFont typeface="Arial" pitchFamily="34" charset="0"/>
              <a:buChar char="•"/>
            </a:pPr>
            <a:r>
              <a:rPr lang="en-AU" dirty="0" smtClean="0"/>
              <a:t>Results from </a:t>
            </a:r>
            <a:r>
              <a:rPr lang="en-AU" dirty="0" smtClean="0"/>
              <a:t>Atmospheric downscaling</a:t>
            </a:r>
            <a:endParaRPr lang="en-AU" dirty="0" smtClean="0">
              <a:sym typeface="Wingdings"/>
            </a:endParaRPr>
          </a:p>
          <a:p>
            <a:pPr lvl="1">
              <a:buFont typeface="Arial" pitchFamily="34" charset="0"/>
              <a:buChar char="•"/>
            </a:pPr>
            <a:r>
              <a:rPr lang="en-AU" sz="2000" dirty="0" smtClean="0">
                <a:sym typeface="Wingdings"/>
              </a:rPr>
              <a:t>How does this affect modelled daily maximum SSH</a:t>
            </a:r>
            <a:endParaRPr lang="en-AU" sz="2000" dirty="0" smtClean="0"/>
          </a:p>
          <a:p>
            <a:pPr>
              <a:buFont typeface="Arial" pitchFamily="34" charset="0"/>
              <a:buChar char="•"/>
            </a:pPr>
            <a:r>
              <a:rPr lang="en-AU" dirty="0" smtClean="0"/>
              <a:t>Summary and Conclusions – Part 1 </a:t>
            </a:r>
          </a:p>
          <a:p>
            <a:pPr>
              <a:buFont typeface="Arial" pitchFamily="34" charset="0"/>
              <a:buChar char="•"/>
            </a:pPr>
            <a:r>
              <a:rPr lang="en-AU" dirty="0" smtClean="0"/>
              <a:t>Preliminary results of current work</a:t>
            </a:r>
            <a:endParaRPr lang="en-AU" dirty="0" smtClean="0"/>
          </a:p>
          <a:p>
            <a:pPr>
              <a:buFont typeface="Arial" pitchFamily="34" charset="0"/>
              <a:buChar char="•"/>
            </a:pPr>
            <a:r>
              <a:rPr lang="en-AU" dirty="0" smtClean="0"/>
              <a:t>Future work</a:t>
            </a:r>
            <a:endParaRPr lang="en-AU" dirty="0" smtClean="0"/>
          </a:p>
          <a:p>
            <a:pPr lvl="1">
              <a:buNone/>
            </a:pPr>
            <a:endParaRPr lang="en-AU" dirty="0" smtClean="0"/>
          </a:p>
          <a:p>
            <a:endParaRPr lang="en-AU" dirty="0"/>
          </a:p>
        </p:txBody>
      </p:sp>
      <p:pic>
        <p:nvPicPr>
          <p:cNvPr id="5" name="Picture 3" descr="BRGHTNB"/>
          <p:cNvPicPr>
            <a:picLocks noChangeAspect="1" noChangeArrowheads="1"/>
          </p:cNvPicPr>
          <p:nvPr/>
        </p:nvPicPr>
        <p:blipFill>
          <a:blip r:embed="rId3" cstate="print"/>
          <a:srcRect/>
          <a:stretch>
            <a:fillRect/>
          </a:stretch>
        </p:blipFill>
        <p:spPr bwMode="auto">
          <a:xfrm>
            <a:off x="5364089" y="1196753"/>
            <a:ext cx="3779912" cy="2850307"/>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259632" y="1053336"/>
            <a:ext cx="7329662" cy="5400000"/>
          </a:xfrm>
          <a:prstGeom prst="rect">
            <a:avLst/>
          </a:prstGeom>
          <a:noFill/>
          <a:ln w="9525">
            <a:noFill/>
            <a:miter lim="800000"/>
            <a:headEnd/>
            <a:tailEnd/>
          </a:ln>
        </p:spPr>
      </p:pic>
      <p:sp>
        <p:nvSpPr>
          <p:cNvPr id="4" name="Oval 3"/>
          <p:cNvSpPr/>
          <p:nvPr/>
        </p:nvSpPr>
        <p:spPr>
          <a:xfrm>
            <a:off x="1619672" y="3501008"/>
            <a:ext cx="280831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smtClean="0"/>
              <a:t>ROMS forced with NCEP reanalyses and downscaled NCEP</a:t>
            </a:r>
            <a:endParaRPr lang="en-AU" dirty="0"/>
          </a:p>
        </p:txBody>
      </p:sp>
      <p:grpSp>
        <p:nvGrpSpPr>
          <p:cNvPr id="16" name="Group 15"/>
          <p:cNvGrpSpPr/>
          <p:nvPr/>
        </p:nvGrpSpPr>
        <p:grpSpPr>
          <a:xfrm>
            <a:off x="899592" y="1196752"/>
            <a:ext cx="8244408" cy="5472608"/>
            <a:chOff x="899592" y="1196752"/>
            <a:chExt cx="8244408" cy="5472608"/>
          </a:xfrm>
        </p:grpSpPr>
        <p:grpSp>
          <p:nvGrpSpPr>
            <p:cNvPr id="11" name="Group 10"/>
            <p:cNvGrpSpPr/>
            <p:nvPr/>
          </p:nvGrpSpPr>
          <p:grpSpPr>
            <a:xfrm>
              <a:off x="899592" y="1196752"/>
              <a:ext cx="8244408" cy="5472608"/>
              <a:chOff x="899592" y="1196752"/>
              <a:chExt cx="8244408" cy="5472608"/>
            </a:xfrm>
          </p:grpSpPr>
          <p:pic>
            <p:nvPicPr>
              <p:cNvPr id="3075" name="Picture 3" descr="\\Cherax.hpsc.csiro.au\col52c\software\southcoast_2d\analyses\pictures\compare_romsncep_romsncepccam_lorne_year1994.png"/>
              <p:cNvPicPr>
                <a:picLocks noChangeAspect="1" noChangeArrowheads="1"/>
              </p:cNvPicPr>
              <p:nvPr/>
            </p:nvPicPr>
            <p:blipFill>
              <a:blip r:embed="rId4" cstate="print"/>
              <a:srcRect l="2511" t="51168" r="4566" b="6160"/>
              <a:stretch>
                <a:fillRect/>
              </a:stretch>
            </p:blipFill>
            <p:spPr bwMode="auto">
              <a:xfrm>
                <a:off x="899592" y="4365104"/>
                <a:ext cx="7992888" cy="2304256"/>
              </a:xfrm>
              <a:prstGeom prst="rect">
                <a:avLst/>
              </a:prstGeom>
              <a:noFill/>
            </p:spPr>
          </p:pic>
          <p:grpSp>
            <p:nvGrpSpPr>
              <p:cNvPr id="10" name="Group 9"/>
              <p:cNvGrpSpPr/>
              <p:nvPr/>
            </p:nvGrpSpPr>
            <p:grpSpPr>
              <a:xfrm>
                <a:off x="5616000" y="1196752"/>
                <a:ext cx="3528000" cy="2520000"/>
                <a:chOff x="5616000" y="1196752"/>
                <a:chExt cx="3528000" cy="2520000"/>
              </a:xfrm>
            </p:grpSpPr>
            <p:pic>
              <p:nvPicPr>
                <p:cNvPr id="6" name="Picture 5" descr="baseline.gif"/>
                <p:cNvPicPr>
                  <a:picLocks noChangeAspect="1"/>
                </p:cNvPicPr>
                <p:nvPr/>
              </p:nvPicPr>
              <p:blipFill>
                <a:blip r:embed="rId5" cstate="print"/>
                <a:stretch>
                  <a:fillRect/>
                </a:stretch>
              </p:blipFill>
              <p:spPr>
                <a:xfrm>
                  <a:off x="5616000" y="1196752"/>
                  <a:ext cx="3528000" cy="2520000"/>
                </a:xfrm>
                <a:prstGeom prst="rect">
                  <a:avLst/>
                </a:prstGeom>
              </p:spPr>
            </p:pic>
            <p:cxnSp>
              <p:nvCxnSpPr>
                <p:cNvPr id="9" name="Straight Arrow Connector 8"/>
                <p:cNvCxnSpPr/>
                <p:nvPr/>
              </p:nvCxnSpPr>
              <p:spPr>
                <a:xfrm rot="5400000">
                  <a:off x="8065182" y="2888146"/>
                  <a:ext cx="36004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13" name="Straight Arrow Connector 12"/>
            <p:cNvCxnSpPr/>
            <p:nvPr/>
          </p:nvCxnSpPr>
          <p:spPr>
            <a:xfrm>
              <a:off x="3275856" y="4005064"/>
              <a:ext cx="1296144"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5856" y="3717032"/>
              <a:ext cx="1944216" cy="1224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6" cstate="print"/>
          <a:stretch>
            <a:fillRect/>
          </a:stretch>
        </p:blipFill>
        <p:spPr>
          <a:xfrm>
            <a:off x="827589" y="2564904"/>
            <a:ext cx="4292887" cy="3600000"/>
          </a:xfrm>
          <a:prstGeom prst="rect">
            <a:avLst/>
          </a:prstGeom>
        </p:spPr>
      </p:pic>
    </p:spTree>
    <p:extLst>
      <p:ext uri="{BB962C8B-B14F-4D97-AF65-F5344CB8AC3E}">
        <p14:creationId xmlns:p14="http://schemas.microsoft.com/office/powerpoint/2010/main" val="143211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1600" y="1458000"/>
            <a:ext cx="7158228" cy="5400000"/>
            <a:chOff x="971600" y="1458000"/>
            <a:chExt cx="7158228" cy="5400000"/>
          </a:xfrm>
        </p:grpSpPr>
        <p:pic>
          <p:nvPicPr>
            <p:cNvPr id="4099" name="Picture 3"/>
            <p:cNvPicPr>
              <a:picLocks noChangeAspect="1" noChangeArrowheads="1"/>
            </p:cNvPicPr>
            <p:nvPr/>
          </p:nvPicPr>
          <p:blipFill>
            <a:blip r:embed="rId3" cstate="print"/>
            <a:srcRect/>
            <a:stretch>
              <a:fillRect/>
            </a:stretch>
          </p:blipFill>
          <p:spPr bwMode="auto">
            <a:xfrm>
              <a:off x="971600" y="1458000"/>
              <a:ext cx="7158228" cy="5400000"/>
            </a:xfrm>
            <a:prstGeom prst="rect">
              <a:avLst/>
            </a:prstGeom>
            <a:noFill/>
            <a:ln w="9525">
              <a:noFill/>
              <a:miter lim="800000"/>
              <a:headEnd/>
              <a:tailEnd/>
            </a:ln>
          </p:spPr>
        </p:pic>
        <p:sp>
          <p:nvSpPr>
            <p:cNvPr id="5" name="Oval 4"/>
            <p:cNvSpPr/>
            <p:nvPr/>
          </p:nvSpPr>
          <p:spPr>
            <a:xfrm>
              <a:off x="2843808" y="4509120"/>
              <a:ext cx="1440160" cy="720080"/>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4814" y="1412777"/>
            <a:ext cx="9129186" cy="2520280"/>
            <a:chOff x="14814" y="1412776"/>
            <a:chExt cx="9129186" cy="2520280"/>
          </a:xfrm>
        </p:grpSpPr>
        <p:grpSp>
          <p:nvGrpSpPr>
            <p:cNvPr id="9" name="Group 8"/>
            <p:cNvGrpSpPr/>
            <p:nvPr/>
          </p:nvGrpSpPr>
          <p:grpSpPr>
            <a:xfrm>
              <a:off x="14814" y="1412776"/>
              <a:ext cx="9129186" cy="2520280"/>
              <a:chOff x="14814" y="1196752"/>
              <a:chExt cx="9129186" cy="2520280"/>
            </a:xfrm>
          </p:grpSpPr>
          <p:pic>
            <p:nvPicPr>
              <p:cNvPr id="4098" name="Picture 2" descr="\\Cherax.hpsc.csiro.au\col52c\software\southcoast_2d\analyses\pictures\compare_romsncep_romsncepccam_portkembla_year1997.png"/>
              <p:cNvPicPr>
                <a:picLocks noChangeAspect="1" noChangeArrowheads="1"/>
              </p:cNvPicPr>
              <p:nvPr/>
            </p:nvPicPr>
            <p:blipFill>
              <a:blip r:embed="rId4" cstate="print"/>
              <a:srcRect l="8371" t="51168" r="4566" b="4827"/>
              <a:stretch>
                <a:fillRect/>
              </a:stretch>
            </p:blipFill>
            <p:spPr bwMode="auto">
              <a:xfrm>
                <a:off x="14814" y="1196752"/>
                <a:ext cx="7488832" cy="2376264"/>
              </a:xfrm>
              <a:prstGeom prst="rect">
                <a:avLst/>
              </a:prstGeom>
              <a:noFill/>
            </p:spPr>
          </p:pic>
          <p:pic>
            <p:nvPicPr>
              <p:cNvPr id="7" name="Picture 6" descr="baseline.gif"/>
              <p:cNvPicPr>
                <a:picLocks noChangeAspect="1"/>
              </p:cNvPicPr>
              <p:nvPr/>
            </p:nvPicPr>
            <p:blipFill>
              <a:blip r:embed="rId5" cstate="print"/>
              <a:stretch>
                <a:fillRect/>
              </a:stretch>
            </p:blipFill>
            <p:spPr>
              <a:xfrm>
                <a:off x="5616000" y="1197032"/>
                <a:ext cx="3528000" cy="2520000"/>
              </a:xfrm>
              <a:prstGeom prst="rect">
                <a:avLst/>
              </a:prstGeom>
            </p:spPr>
          </p:pic>
          <p:cxnSp>
            <p:nvCxnSpPr>
              <p:cNvPr id="8" name="Straight Arrow Connector 7"/>
              <p:cNvCxnSpPr/>
              <p:nvPr/>
            </p:nvCxnSpPr>
            <p:spPr>
              <a:xfrm rot="5400000">
                <a:off x="8569238" y="2645018"/>
                <a:ext cx="36004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 name="Oval 9"/>
            <p:cNvSpPr/>
            <p:nvPr/>
          </p:nvSpPr>
          <p:spPr>
            <a:xfrm>
              <a:off x="2843808" y="1988840"/>
              <a:ext cx="216024" cy="64807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95736" y="2276872"/>
              <a:ext cx="216024" cy="64807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p:txBody>
          <a:bodyPr/>
          <a:lstStyle/>
          <a:p>
            <a:r>
              <a:rPr lang="en-AU" dirty="0"/>
              <a:t>ROMS forced with downscaled and raw NCEP data </a:t>
            </a:r>
          </a:p>
        </p:txBody>
      </p:sp>
      <p:pic>
        <p:nvPicPr>
          <p:cNvPr id="5122" name="Picture 2"/>
          <p:cNvPicPr>
            <a:picLocks noChangeAspect="1" noChangeArrowheads="1"/>
          </p:cNvPicPr>
          <p:nvPr/>
        </p:nvPicPr>
        <p:blipFill>
          <a:blip r:embed="rId6" cstate="print"/>
          <a:srcRect/>
          <a:stretch>
            <a:fillRect/>
          </a:stretch>
        </p:blipFill>
        <p:spPr bwMode="auto">
          <a:xfrm>
            <a:off x="323530" y="1197152"/>
            <a:ext cx="8620469" cy="360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STD </a:t>
            </a:r>
            <a:r>
              <a:rPr lang="en-AU" dirty="0" err="1" smtClean="0"/>
              <a:t>Windspeed</a:t>
            </a:r>
            <a:r>
              <a:rPr lang="en-AU" dirty="0" smtClean="0"/>
              <a:t> CCAM(NCEP) vs. NCEP</a:t>
            </a:r>
            <a:endParaRPr lang="en-AU" dirty="0"/>
          </a:p>
        </p:txBody>
      </p:sp>
      <p:pic>
        <p:nvPicPr>
          <p:cNvPr id="3" name="Picture 10" descr="\\Cherax.hpsc.csiro.au\col52c\software\southcoast_2d\analyses\pictures\STD_windspeed_current_CCAM_RANL_F_southcoast.png"/>
          <p:cNvPicPr>
            <a:picLocks noChangeAspect="1" noChangeArrowheads="1"/>
          </p:cNvPicPr>
          <p:nvPr/>
        </p:nvPicPr>
        <p:blipFill>
          <a:blip r:embed="rId3" cstate="print"/>
          <a:srcRect/>
          <a:stretch>
            <a:fillRect/>
          </a:stretch>
        </p:blipFill>
        <p:spPr bwMode="auto">
          <a:xfrm>
            <a:off x="4211960" y="2348880"/>
            <a:ext cx="3821208" cy="2880000"/>
          </a:xfrm>
          <a:prstGeom prst="rect">
            <a:avLst/>
          </a:prstGeom>
          <a:noFill/>
        </p:spPr>
      </p:pic>
      <p:pic>
        <p:nvPicPr>
          <p:cNvPr id="4" name="Picture 13" descr="\\Cherax.hpsc.csiro.au\col52c\software\southcoast_2d\analyses\pictures\STD_windspeed_current_NCEP1_southcoast.png"/>
          <p:cNvPicPr>
            <a:picLocks noChangeAspect="1" noChangeArrowheads="1"/>
          </p:cNvPicPr>
          <p:nvPr/>
        </p:nvPicPr>
        <p:blipFill>
          <a:blip r:embed="rId4" cstate="print"/>
          <a:srcRect/>
          <a:stretch>
            <a:fillRect/>
          </a:stretch>
        </p:blipFill>
        <p:spPr bwMode="auto">
          <a:xfrm>
            <a:off x="455552" y="2411596"/>
            <a:ext cx="3821208" cy="2880000"/>
          </a:xfrm>
          <a:prstGeom prst="rect">
            <a:avLst/>
          </a:prstGeom>
          <a:noFill/>
        </p:spPr>
      </p:pic>
      <p:sp>
        <p:nvSpPr>
          <p:cNvPr id="5" name="TextBox 4"/>
          <p:cNvSpPr txBox="1"/>
          <p:nvPr/>
        </p:nvSpPr>
        <p:spPr>
          <a:xfrm>
            <a:off x="619230" y="5003884"/>
            <a:ext cx="8528108" cy="369332"/>
          </a:xfrm>
          <a:prstGeom prst="rect">
            <a:avLst/>
          </a:prstGeom>
          <a:noFill/>
        </p:spPr>
        <p:txBody>
          <a:bodyPr wrap="none" rtlCol="0">
            <a:spAutoFit/>
          </a:bodyPr>
          <a:lstStyle/>
          <a:p>
            <a:r>
              <a:rPr lang="en-AU" dirty="0" smtClean="0"/>
              <a:t>Figure: STD climatology of </a:t>
            </a:r>
            <a:r>
              <a:rPr lang="en-AU" dirty="0" err="1" smtClean="0"/>
              <a:t>windspeed</a:t>
            </a:r>
            <a:r>
              <a:rPr lang="en-AU" dirty="0" smtClean="0"/>
              <a:t>. NCEP (left) and downscaled NCEP (right).</a:t>
            </a:r>
          </a:p>
        </p:txBody>
      </p:sp>
      <p:sp>
        <p:nvSpPr>
          <p:cNvPr id="6" name="TextBox 5"/>
          <p:cNvSpPr txBox="1"/>
          <p:nvPr/>
        </p:nvSpPr>
        <p:spPr>
          <a:xfrm>
            <a:off x="971600" y="1484787"/>
            <a:ext cx="8172400" cy="1200329"/>
          </a:xfrm>
          <a:prstGeom prst="rect">
            <a:avLst/>
          </a:prstGeom>
          <a:noFill/>
        </p:spPr>
        <p:txBody>
          <a:bodyPr wrap="square" rtlCol="0">
            <a:spAutoFit/>
          </a:bodyPr>
          <a:lstStyle/>
          <a:p>
            <a:r>
              <a:rPr lang="en-AU" dirty="0" smtClean="0"/>
              <a:t>CCAM underestimates variability slightly along the south coast and over Tasmania when compared to </a:t>
            </a:r>
            <a:r>
              <a:rPr lang="en-AU" dirty="0" smtClean="0"/>
              <a:t>NCEP</a:t>
            </a:r>
          </a:p>
          <a:p>
            <a:pPr marL="285750" indent="-285750">
              <a:buFont typeface="Wingdings" charset="0"/>
              <a:buChar char="à"/>
            </a:pPr>
            <a:r>
              <a:rPr lang="en-AU" dirty="0" smtClean="0"/>
              <a:t>To </a:t>
            </a:r>
            <a:r>
              <a:rPr lang="en-AU" dirty="0" smtClean="0"/>
              <a:t>reduced variability for modelled SSH </a:t>
            </a:r>
          </a:p>
          <a:p>
            <a:pPr marL="285750" indent="-285750">
              <a:buFont typeface="Wingdings" charset="0"/>
              <a:buChar char="à"/>
            </a:pPr>
            <a:r>
              <a:rPr lang="en-AU" dirty="0" smtClean="0"/>
              <a:t>To reduced magnitude of modelled SSH</a:t>
            </a:r>
            <a:endParaRPr lang="en-AU"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 and conclusions – Part 1</a:t>
            </a:r>
            <a:endParaRPr lang="en-AU" dirty="0"/>
          </a:p>
        </p:txBody>
      </p:sp>
      <p:sp>
        <p:nvSpPr>
          <p:cNvPr id="4" name="Content Placeholder 3"/>
          <p:cNvSpPr>
            <a:spLocks noGrp="1"/>
          </p:cNvSpPr>
          <p:nvPr>
            <p:ph idx="1"/>
          </p:nvPr>
        </p:nvSpPr>
        <p:spPr>
          <a:xfrm>
            <a:off x="1092204" y="1384308"/>
            <a:ext cx="7364414" cy="4636982"/>
          </a:xfrm>
        </p:spPr>
        <p:txBody>
          <a:bodyPr/>
          <a:lstStyle/>
          <a:p>
            <a:r>
              <a:rPr lang="en-AU" sz="1800" dirty="0" smtClean="0">
                <a:sym typeface="Wingdings" pitchFamily="2" charset="2"/>
              </a:rPr>
              <a:t>Intra-model variability apparent (SSH and STD)</a:t>
            </a:r>
          </a:p>
          <a:p>
            <a:r>
              <a:rPr lang="en-AU" sz="1800" dirty="0" smtClean="0">
                <a:sym typeface="Wingdings" pitchFamily="2" charset="2"/>
              </a:rPr>
              <a:t>Downscaling may lead to different response compared to parent GCM</a:t>
            </a:r>
          </a:p>
          <a:p>
            <a:r>
              <a:rPr lang="en-AU" sz="1800" dirty="0" smtClean="0"/>
              <a:t>Response in SSH is different for each season and should be considered in the analyses</a:t>
            </a:r>
          </a:p>
          <a:p>
            <a:r>
              <a:rPr lang="en-AU" sz="1800" dirty="0" smtClean="0">
                <a:sym typeface="Wingdings" pitchFamily="2" charset="2"/>
              </a:rPr>
              <a:t>STD plots suggest a reduction in storminess  associated with a overall reduction of daily maximum SSH  in broad agreement with literature (e.g. Lim and </a:t>
            </a:r>
            <a:r>
              <a:rPr lang="en-AU" sz="1800" dirty="0" err="1" smtClean="0">
                <a:sym typeface="Wingdings" pitchFamily="2" charset="2"/>
              </a:rPr>
              <a:t>Simmonds</a:t>
            </a:r>
            <a:r>
              <a:rPr lang="en-AU" sz="1800" dirty="0" smtClean="0">
                <a:sym typeface="Wingdings" pitchFamily="2" charset="2"/>
              </a:rPr>
              <a:t>, 2009)</a:t>
            </a:r>
          </a:p>
          <a:p>
            <a:r>
              <a:rPr lang="en-AU" sz="1800" dirty="0" smtClean="0"/>
              <a:t>However irrespective of model uncertainties – mean sea level is the dominant driver in altering extreme sea levels</a:t>
            </a:r>
          </a:p>
          <a:p>
            <a:r>
              <a:rPr lang="en-AU" sz="1800" dirty="0" smtClean="0"/>
              <a:t>Here we are modelling changes within the 5-10cm range as compared to the 20-80cm estimated SSL rise by 2100</a:t>
            </a:r>
          </a:p>
          <a:p>
            <a:r>
              <a:rPr lang="en-AU" dirty="0" smtClean="0">
                <a:sym typeface="Wingdings" pitchFamily="2" charset="2"/>
              </a:rPr>
              <a:t>Most of these results have been published in JGR2012 with more discussion on the atmospheric part</a:t>
            </a:r>
          </a:p>
          <a:p>
            <a:endParaRPr lang="en-AU"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a:t>
            </a:r>
            <a:r>
              <a:rPr lang="en-US" dirty="0" smtClean="0"/>
              <a:t>results of work in progress</a:t>
            </a:r>
            <a:endParaRPr lang="en-US" dirty="0"/>
          </a:p>
        </p:txBody>
      </p:sp>
      <p:sp>
        <p:nvSpPr>
          <p:cNvPr id="3" name="Content Placeholder 2"/>
          <p:cNvSpPr>
            <a:spLocks noGrp="1"/>
          </p:cNvSpPr>
          <p:nvPr>
            <p:ph idx="1"/>
          </p:nvPr>
        </p:nvSpPr>
        <p:spPr/>
        <p:txBody>
          <a:bodyPr/>
          <a:lstStyle/>
          <a:p>
            <a:r>
              <a:rPr lang="en-US" dirty="0" smtClean="0"/>
              <a:t>Enlarge </a:t>
            </a:r>
            <a:r>
              <a:rPr lang="en-US" dirty="0"/>
              <a:t>the grid to encompass all of Australia and use CMIP5 model </a:t>
            </a:r>
            <a:r>
              <a:rPr lang="en-US" dirty="0" smtClean="0"/>
              <a:t>output to force ROMS</a:t>
            </a:r>
            <a:endParaRPr lang="en-US" dirty="0"/>
          </a:p>
          <a:p>
            <a:r>
              <a:rPr lang="en-US" dirty="0" smtClean="0"/>
              <a:t>Include tides in the ROMS simulations</a:t>
            </a:r>
          </a:p>
          <a:p>
            <a:r>
              <a:rPr lang="en-US" dirty="0" smtClean="0"/>
              <a:t>Tidal surge interaction – in order to inform error bars</a:t>
            </a:r>
          </a:p>
        </p:txBody>
      </p:sp>
    </p:spTree>
    <p:extLst>
      <p:ext uri="{BB962C8B-B14F-4D97-AF65-F5344CB8AC3E}">
        <p14:creationId xmlns:p14="http://schemas.microsoft.com/office/powerpoint/2010/main" val="32058420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cess.png"/>
          <p:cNvPicPr>
            <a:picLocks noChangeAspect="1"/>
          </p:cNvPicPr>
          <p:nvPr/>
        </p:nvPicPr>
        <p:blipFill>
          <a:blip r:embed="rId3" cstate="print">
            <a:extLst>
              <a:ext uri="{28A0092B-C50C-407E-A947-70E740481C1C}">
                <a14:useLocalDpi xmlns:a14="http://schemas.microsoft.com/office/drawing/2010/main" val="0"/>
              </a:ext>
            </a:extLst>
          </a:blip>
          <a:srcRect l="5603" t="6656" r="26549" b="6667"/>
          <a:stretch>
            <a:fillRect/>
          </a:stretch>
        </p:blipFill>
        <p:spPr>
          <a:xfrm>
            <a:off x="3275856" y="1556793"/>
            <a:ext cx="1656184" cy="4680520"/>
          </a:xfrm>
          <a:prstGeom prst="rect">
            <a:avLst/>
          </a:prstGeom>
        </p:spPr>
      </p:pic>
      <p:pic>
        <p:nvPicPr>
          <p:cNvPr id="9" name="Picture 2"/>
          <p:cNvPicPr>
            <a:picLocks noChangeAspect="1" noChangeArrowheads="1"/>
          </p:cNvPicPr>
          <p:nvPr/>
        </p:nvPicPr>
        <p:blipFill>
          <a:blip r:embed="rId4" cstate="print"/>
          <a:srcRect l="4630" t="8718" r="23028" b="9260"/>
          <a:stretch>
            <a:fillRect/>
          </a:stretch>
        </p:blipFill>
        <p:spPr bwMode="auto">
          <a:xfrm>
            <a:off x="899592" y="1628802"/>
            <a:ext cx="2232248" cy="4429156"/>
          </a:xfrm>
          <a:prstGeom prst="rect">
            <a:avLst/>
          </a:prstGeom>
          <a:noFill/>
          <a:ln w="9525">
            <a:noFill/>
            <a:miter lim="800000"/>
            <a:headEnd/>
            <a:tailEnd/>
          </a:ln>
          <a:effectLst/>
        </p:spPr>
      </p:pic>
      <p:sp>
        <p:nvSpPr>
          <p:cNvPr id="10" name="TextBox 9"/>
          <p:cNvSpPr txBox="1"/>
          <p:nvPr/>
        </p:nvSpPr>
        <p:spPr>
          <a:xfrm>
            <a:off x="1259636" y="1362253"/>
            <a:ext cx="1791977" cy="338554"/>
          </a:xfrm>
          <a:prstGeom prst="rect">
            <a:avLst/>
          </a:prstGeom>
          <a:noFill/>
        </p:spPr>
        <p:txBody>
          <a:bodyPr wrap="none" rtlCol="0">
            <a:spAutoFit/>
          </a:bodyPr>
          <a:lstStyle/>
          <a:p>
            <a:r>
              <a:rPr lang="en-AU" sz="1600" dirty="0" smtClean="0"/>
              <a:t>R-CCAM (MK3.5)</a:t>
            </a:r>
            <a:endParaRPr lang="en-AU" sz="1600" dirty="0"/>
          </a:p>
        </p:txBody>
      </p:sp>
      <p:sp>
        <p:nvSpPr>
          <p:cNvPr id="11" name="TextBox 10"/>
          <p:cNvSpPr txBox="1"/>
          <p:nvPr/>
        </p:nvSpPr>
        <p:spPr>
          <a:xfrm>
            <a:off x="287017" y="1691517"/>
            <a:ext cx="607784" cy="369332"/>
          </a:xfrm>
          <a:prstGeom prst="rect">
            <a:avLst/>
          </a:prstGeom>
          <a:noFill/>
        </p:spPr>
        <p:txBody>
          <a:bodyPr wrap="none" rtlCol="0">
            <a:spAutoFit/>
          </a:bodyPr>
          <a:lstStyle/>
          <a:p>
            <a:r>
              <a:rPr lang="en-AU" dirty="0" smtClean="0"/>
              <a:t>DJF</a:t>
            </a:r>
            <a:endParaRPr lang="en-AU" dirty="0"/>
          </a:p>
        </p:txBody>
      </p:sp>
      <p:sp>
        <p:nvSpPr>
          <p:cNvPr id="12" name="TextBox 11"/>
          <p:cNvSpPr txBox="1"/>
          <p:nvPr/>
        </p:nvSpPr>
        <p:spPr>
          <a:xfrm>
            <a:off x="251521" y="2780928"/>
            <a:ext cx="723200" cy="369332"/>
          </a:xfrm>
          <a:prstGeom prst="rect">
            <a:avLst/>
          </a:prstGeom>
          <a:noFill/>
        </p:spPr>
        <p:txBody>
          <a:bodyPr wrap="none" rtlCol="0">
            <a:spAutoFit/>
          </a:bodyPr>
          <a:lstStyle/>
          <a:p>
            <a:r>
              <a:rPr lang="en-AU" dirty="0" smtClean="0"/>
              <a:t>MAM</a:t>
            </a:r>
            <a:endParaRPr lang="en-AU" dirty="0"/>
          </a:p>
        </p:txBody>
      </p:sp>
      <p:sp>
        <p:nvSpPr>
          <p:cNvPr id="13" name="TextBox 12"/>
          <p:cNvSpPr txBox="1"/>
          <p:nvPr/>
        </p:nvSpPr>
        <p:spPr>
          <a:xfrm>
            <a:off x="251525" y="3933057"/>
            <a:ext cx="569387" cy="369332"/>
          </a:xfrm>
          <a:prstGeom prst="rect">
            <a:avLst/>
          </a:prstGeom>
          <a:noFill/>
        </p:spPr>
        <p:txBody>
          <a:bodyPr wrap="none" rtlCol="0">
            <a:spAutoFit/>
          </a:bodyPr>
          <a:lstStyle/>
          <a:p>
            <a:r>
              <a:rPr lang="en-AU" dirty="0" smtClean="0"/>
              <a:t>JJA</a:t>
            </a:r>
            <a:endParaRPr lang="en-AU" dirty="0"/>
          </a:p>
        </p:txBody>
      </p:sp>
      <p:sp>
        <p:nvSpPr>
          <p:cNvPr id="14" name="TextBox 13"/>
          <p:cNvSpPr txBox="1"/>
          <p:nvPr/>
        </p:nvSpPr>
        <p:spPr>
          <a:xfrm>
            <a:off x="251521" y="5013177"/>
            <a:ext cx="684878" cy="369332"/>
          </a:xfrm>
          <a:prstGeom prst="rect">
            <a:avLst/>
          </a:prstGeom>
          <a:noFill/>
        </p:spPr>
        <p:txBody>
          <a:bodyPr wrap="none" rtlCol="0">
            <a:spAutoFit/>
          </a:bodyPr>
          <a:lstStyle/>
          <a:p>
            <a:r>
              <a:rPr lang="en-AU" dirty="0" smtClean="0"/>
              <a:t>SON</a:t>
            </a:r>
            <a:endParaRPr lang="en-AU" dirty="0"/>
          </a:p>
        </p:txBody>
      </p:sp>
      <p:pic>
        <p:nvPicPr>
          <p:cNvPr id="15" name="Picture 14" descr="INMCM4.png"/>
          <p:cNvPicPr>
            <a:picLocks noChangeAspect="1"/>
          </p:cNvPicPr>
          <p:nvPr/>
        </p:nvPicPr>
        <p:blipFill>
          <a:blip r:embed="rId5" cstate="print">
            <a:extLst>
              <a:ext uri="{28A0092B-C50C-407E-A947-70E740481C1C}">
                <a14:useLocalDpi xmlns:a14="http://schemas.microsoft.com/office/drawing/2010/main" val="0"/>
              </a:ext>
            </a:extLst>
          </a:blip>
          <a:srcRect l="8850" t="6361" b="6963"/>
          <a:stretch>
            <a:fillRect/>
          </a:stretch>
        </p:blipFill>
        <p:spPr>
          <a:xfrm>
            <a:off x="6732240" y="1556793"/>
            <a:ext cx="2225006" cy="4680520"/>
          </a:xfrm>
          <a:prstGeom prst="rect">
            <a:avLst/>
          </a:prstGeom>
        </p:spPr>
      </p:pic>
      <p:sp>
        <p:nvSpPr>
          <p:cNvPr id="16" name="TextBox 15"/>
          <p:cNvSpPr txBox="1"/>
          <p:nvPr/>
        </p:nvSpPr>
        <p:spPr>
          <a:xfrm>
            <a:off x="3491880" y="1362253"/>
            <a:ext cx="1290638" cy="338554"/>
          </a:xfrm>
          <a:prstGeom prst="rect">
            <a:avLst/>
          </a:prstGeom>
          <a:noFill/>
        </p:spPr>
        <p:txBody>
          <a:bodyPr wrap="none" rtlCol="0">
            <a:spAutoFit/>
          </a:bodyPr>
          <a:lstStyle/>
          <a:p>
            <a:r>
              <a:rPr lang="en-AU" sz="1600" dirty="0" smtClean="0"/>
              <a:t>R- ACCESS</a:t>
            </a:r>
            <a:endParaRPr lang="en-AU" sz="1600" dirty="0"/>
          </a:p>
        </p:txBody>
      </p:sp>
      <p:pic>
        <p:nvPicPr>
          <p:cNvPr id="7" name="Picture 6" descr="HadGEM.png"/>
          <p:cNvPicPr>
            <a:picLocks noChangeAspect="1"/>
          </p:cNvPicPr>
          <p:nvPr/>
        </p:nvPicPr>
        <p:blipFill>
          <a:blip r:embed="rId6" cstate="print">
            <a:extLst>
              <a:ext uri="{28A0092B-C50C-407E-A947-70E740481C1C}">
                <a14:useLocalDpi xmlns:a14="http://schemas.microsoft.com/office/drawing/2010/main" val="0"/>
              </a:ext>
            </a:extLst>
          </a:blip>
          <a:srcRect l="8859" t="6667" r="26173" b="6656"/>
          <a:stretch>
            <a:fillRect/>
          </a:stretch>
        </p:blipFill>
        <p:spPr>
          <a:xfrm>
            <a:off x="5076056" y="1556793"/>
            <a:ext cx="1584176" cy="4680520"/>
          </a:xfrm>
          <a:prstGeom prst="rect">
            <a:avLst/>
          </a:prstGeom>
        </p:spPr>
      </p:pic>
      <p:sp>
        <p:nvSpPr>
          <p:cNvPr id="17" name="TextBox 16"/>
          <p:cNvSpPr txBox="1"/>
          <p:nvPr/>
        </p:nvSpPr>
        <p:spPr>
          <a:xfrm>
            <a:off x="5220076" y="1362253"/>
            <a:ext cx="1358765" cy="338554"/>
          </a:xfrm>
          <a:prstGeom prst="rect">
            <a:avLst/>
          </a:prstGeom>
          <a:noFill/>
        </p:spPr>
        <p:txBody>
          <a:bodyPr wrap="none" rtlCol="0">
            <a:spAutoFit/>
          </a:bodyPr>
          <a:lstStyle/>
          <a:p>
            <a:r>
              <a:rPr lang="en-AU" sz="1600" dirty="0" smtClean="0"/>
              <a:t>R- HADGEM</a:t>
            </a:r>
            <a:endParaRPr lang="en-AU" sz="1600" dirty="0"/>
          </a:p>
        </p:txBody>
      </p:sp>
      <p:sp>
        <p:nvSpPr>
          <p:cNvPr id="18" name="TextBox 17"/>
          <p:cNvSpPr txBox="1"/>
          <p:nvPr/>
        </p:nvSpPr>
        <p:spPr>
          <a:xfrm>
            <a:off x="6948264" y="1362253"/>
            <a:ext cx="1267494" cy="338554"/>
          </a:xfrm>
          <a:prstGeom prst="rect">
            <a:avLst/>
          </a:prstGeom>
          <a:noFill/>
        </p:spPr>
        <p:txBody>
          <a:bodyPr wrap="none" rtlCol="0">
            <a:spAutoFit/>
          </a:bodyPr>
          <a:lstStyle/>
          <a:p>
            <a:r>
              <a:rPr lang="en-AU" sz="1600" dirty="0" smtClean="0"/>
              <a:t>R- INMCM4</a:t>
            </a:r>
            <a:endParaRPr lang="en-AU" sz="1600" dirty="0"/>
          </a:p>
        </p:txBody>
      </p:sp>
      <p:sp>
        <p:nvSpPr>
          <p:cNvPr id="20" name="Title 1"/>
          <p:cNvSpPr txBox="1">
            <a:spLocks/>
          </p:cNvSpPr>
          <p:nvPr/>
        </p:nvSpPr>
        <p:spPr>
          <a:xfrm>
            <a:off x="1103314" y="82558"/>
            <a:ext cx="8040686" cy="935039"/>
          </a:xfrm>
          <a:prstGeom prst="rect">
            <a:avLst/>
          </a:prstGeom>
        </p:spPr>
        <p:txBody>
          <a:bodyPr>
            <a:noAutofit/>
          </a:bodyPr>
          <a:lst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r>
              <a:rPr lang="en-AU" dirty="0" smtClean="0"/>
              <a:t>Changes in daily maximum SSH</a:t>
            </a:r>
            <a:br>
              <a:rPr lang="en-AU" dirty="0" smtClean="0"/>
            </a:br>
            <a:r>
              <a:rPr lang="en-AU" dirty="0" smtClean="0"/>
              <a:t>The 95</a:t>
            </a:r>
            <a:r>
              <a:rPr lang="en-AU" baseline="30000" dirty="0" smtClean="0"/>
              <a:t>th</a:t>
            </a:r>
            <a:r>
              <a:rPr lang="en-AU" dirty="0" smtClean="0"/>
              <a:t> percentile</a:t>
            </a:r>
            <a:endParaRPr lang="en-AU" dirty="0"/>
          </a:p>
        </p:txBody>
      </p:sp>
    </p:spTree>
    <p:extLst>
      <p:ext uri="{BB962C8B-B14F-4D97-AF65-F5344CB8AC3E}">
        <p14:creationId xmlns:p14="http://schemas.microsoft.com/office/powerpoint/2010/main" val="38923363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 y="980728"/>
            <a:ext cx="4990099" cy="2880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3991568"/>
            <a:ext cx="4852538" cy="2880000"/>
          </a:xfrm>
          <a:prstGeom prst="rect">
            <a:avLst/>
          </a:prstGeom>
          <a:noFill/>
          <a:ln w="9525">
            <a:noFill/>
            <a:miter lim="800000"/>
            <a:headEnd/>
            <a:tailEnd/>
          </a:ln>
        </p:spPr>
      </p:pic>
      <p:pic>
        <p:nvPicPr>
          <p:cNvPr id="4" name="Picture 3" descr="baseline.gif"/>
          <p:cNvPicPr>
            <a:picLocks noChangeAspect="1"/>
          </p:cNvPicPr>
          <p:nvPr/>
        </p:nvPicPr>
        <p:blipFill>
          <a:blip r:embed="rId5" cstate="print"/>
          <a:stretch>
            <a:fillRect/>
          </a:stretch>
        </p:blipFill>
        <p:spPr>
          <a:xfrm>
            <a:off x="5616000" y="6182"/>
            <a:ext cx="3528000" cy="2520000"/>
          </a:xfrm>
          <a:prstGeom prst="rect">
            <a:avLst/>
          </a:prstGeom>
        </p:spPr>
      </p:pic>
      <p:sp>
        <p:nvSpPr>
          <p:cNvPr id="5" name="Title 1"/>
          <p:cNvSpPr txBox="1">
            <a:spLocks/>
          </p:cNvSpPr>
          <p:nvPr/>
        </p:nvSpPr>
        <p:spPr>
          <a:xfrm>
            <a:off x="1103314" y="82558"/>
            <a:ext cx="4620814" cy="935039"/>
          </a:xfrm>
          <a:prstGeom prst="rect">
            <a:avLst/>
          </a:prstGeom>
        </p:spPr>
        <p:txBody>
          <a:bodyPr>
            <a:noAutofit/>
          </a:bodyPr>
          <a:lst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r>
              <a:rPr lang="en-AU" dirty="0" smtClean="0"/>
              <a:t>Strategy to incorporate tidal information </a:t>
            </a:r>
            <a:endParaRPr lang="en-AU" dirty="0"/>
          </a:p>
        </p:txBody>
      </p:sp>
      <p:sp>
        <p:nvSpPr>
          <p:cNvPr id="2" name="TextBox 1"/>
          <p:cNvSpPr txBox="1"/>
          <p:nvPr/>
        </p:nvSpPr>
        <p:spPr>
          <a:xfrm>
            <a:off x="4752528" y="4228055"/>
            <a:ext cx="4211960" cy="2862323"/>
          </a:xfrm>
          <a:prstGeom prst="rect">
            <a:avLst/>
          </a:prstGeom>
          <a:noFill/>
        </p:spPr>
        <p:txBody>
          <a:bodyPr wrap="square" rtlCol="0">
            <a:spAutoFit/>
          </a:bodyPr>
          <a:lstStyle/>
          <a:p>
            <a:pPr marL="285750" indent="-285750">
              <a:buFont typeface="Arial"/>
              <a:buChar char="•"/>
            </a:pPr>
            <a:r>
              <a:rPr lang="en-US" dirty="0" smtClean="0"/>
              <a:t>Large Tidal range from 0.5m – </a:t>
            </a:r>
            <a:r>
              <a:rPr lang="en-US" dirty="0" smtClean="0"/>
              <a:t>3m</a:t>
            </a:r>
          </a:p>
          <a:p>
            <a:pPr marL="285750" indent="-285750">
              <a:buFont typeface="Arial"/>
              <a:buChar char="•"/>
            </a:pPr>
            <a:endParaRPr lang="en-US" dirty="0" smtClean="0"/>
          </a:p>
          <a:p>
            <a:pPr marL="285750" indent="-285750">
              <a:buFont typeface="Arial"/>
              <a:buChar char="•"/>
            </a:pPr>
            <a:r>
              <a:rPr lang="en-US" dirty="0" smtClean="0"/>
              <a:t>Port </a:t>
            </a:r>
            <a:r>
              <a:rPr lang="en-US" dirty="0" err="1" smtClean="0"/>
              <a:t>Stanvac</a:t>
            </a:r>
            <a:r>
              <a:rPr lang="en-US" dirty="0" smtClean="0"/>
              <a:t>: Tides and surge are similar in magnitude</a:t>
            </a:r>
          </a:p>
          <a:p>
            <a:pPr marL="285750" indent="-285750">
              <a:buFont typeface="Arial"/>
              <a:buChar char="•"/>
            </a:pPr>
            <a:r>
              <a:rPr lang="en-US" dirty="0" smtClean="0"/>
              <a:t>No Tide-surge interaction</a:t>
            </a:r>
          </a:p>
          <a:p>
            <a:endParaRPr lang="en-US" dirty="0" smtClean="0"/>
          </a:p>
          <a:p>
            <a:pPr marL="285750" indent="-285750">
              <a:buFont typeface="Arial"/>
              <a:buChar char="•"/>
            </a:pPr>
            <a:r>
              <a:rPr lang="en-US" dirty="0" smtClean="0"/>
              <a:t>Rosslyn Bay: Tides are much larger than surge </a:t>
            </a:r>
          </a:p>
          <a:p>
            <a:pPr marL="285750" indent="-285750">
              <a:buFont typeface="Arial"/>
              <a:buChar char="•"/>
            </a:pPr>
            <a:r>
              <a:rPr lang="en-US" dirty="0" smtClean="0"/>
              <a:t>Larger tide-surge interaction</a:t>
            </a:r>
          </a:p>
          <a:p>
            <a:endParaRPr lang="en-US" dirty="0"/>
          </a:p>
        </p:txBody>
      </p:sp>
      <p:sp>
        <p:nvSpPr>
          <p:cNvPr id="7" name="TextBox 6"/>
          <p:cNvSpPr txBox="1"/>
          <p:nvPr/>
        </p:nvSpPr>
        <p:spPr>
          <a:xfrm>
            <a:off x="4644008" y="2564908"/>
            <a:ext cx="4499992" cy="1323439"/>
          </a:xfrm>
          <a:prstGeom prst="rect">
            <a:avLst/>
          </a:prstGeom>
          <a:noFill/>
        </p:spPr>
        <p:txBody>
          <a:bodyPr wrap="square" rtlCol="0">
            <a:spAutoFit/>
          </a:bodyPr>
          <a:lstStyle/>
          <a:p>
            <a:r>
              <a:rPr lang="en-US" sz="1600" dirty="0" smtClean="0"/>
              <a:t>Residual = </a:t>
            </a:r>
            <a:r>
              <a:rPr lang="en-US" sz="1600" dirty="0" err="1" smtClean="0"/>
              <a:t>R-Tides+Atmosphere</a:t>
            </a:r>
            <a:r>
              <a:rPr lang="en-US" sz="1600" dirty="0" smtClean="0"/>
              <a:t> – R-Tides</a:t>
            </a:r>
            <a:endParaRPr lang="en-US" sz="1600" dirty="0" smtClean="0"/>
          </a:p>
          <a:p>
            <a:endParaRPr lang="en-US" sz="1600" dirty="0" smtClean="0"/>
          </a:p>
          <a:p>
            <a:r>
              <a:rPr lang="en-US" sz="1600" dirty="0" smtClean="0"/>
              <a:t>Surge = </a:t>
            </a:r>
            <a:r>
              <a:rPr lang="en-US" sz="1600" dirty="0" smtClean="0"/>
              <a:t>R-Atmosphere</a:t>
            </a:r>
            <a:endParaRPr lang="en-US" sz="1600" dirty="0" smtClean="0"/>
          </a:p>
          <a:p>
            <a:endParaRPr lang="en-US" sz="1600" dirty="0" smtClean="0"/>
          </a:p>
          <a:p>
            <a:r>
              <a:rPr lang="en-US" sz="1600" dirty="0" err="1" smtClean="0">
                <a:solidFill>
                  <a:srgbClr val="FF0000"/>
                </a:solidFill>
              </a:rPr>
              <a:t>TideSurgeInteraction</a:t>
            </a:r>
            <a:r>
              <a:rPr lang="en-US" sz="1600" dirty="0" smtClean="0">
                <a:solidFill>
                  <a:srgbClr val="FF0000"/>
                </a:solidFill>
              </a:rPr>
              <a:t> = </a:t>
            </a:r>
            <a:r>
              <a:rPr lang="en-US" sz="1600" dirty="0" smtClean="0">
                <a:solidFill>
                  <a:srgbClr val="FF0000"/>
                </a:solidFill>
              </a:rPr>
              <a:t>Residual - Surge</a:t>
            </a:r>
            <a:endParaRPr lang="en-US" sz="1600" dirty="0">
              <a:solidFill>
                <a:srgbClr val="FF0000"/>
              </a:solidFill>
            </a:endParaRPr>
          </a:p>
        </p:txBody>
      </p:sp>
      <p:cxnSp>
        <p:nvCxnSpPr>
          <p:cNvPr id="8" name="Straight Arrow Connector 7"/>
          <p:cNvCxnSpPr/>
          <p:nvPr/>
        </p:nvCxnSpPr>
        <p:spPr>
          <a:xfrm rot="5400000">
            <a:off x="8065183" y="1375978"/>
            <a:ext cx="36004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8641247" y="943930"/>
            <a:ext cx="36004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Tidal-Surge interaction </a:t>
            </a:r>
            <a:endParaRPr lang="en-US" dirty="0"/>
          </a:p>
        </p:txBody>
      </p:sp>
      <p:pic>
        <p:nvPicPr>
          <p:cNvPr id="4" name="Picture 3" descr="residual-surge-minimum-1997-3.jpeg"/>
          <p:cNvPicPr>
            <a:picLocks noChangeAspect="1"/>
          </p:cNvPicPr>
          <p:nvPr/>
        </p:nvPicPr>
        <p:blipFill rotWithShape="1">
          <a:blip r:embed="rId3" cstate="print">
            <a:extLst>
              <a:ext uri="{28A0092B-C50C-407E-A947-70E740481C1C}">
                <a14:useLocalDpi xmlns:a14="http://schemas.microsoft.com/office/drawing/2010/main" val="0"/>
              </a:ext>
            </a:extLst>
          </a:blip>
          <a:srcRect l="3905" t="6332" r="9470" b="5473"/>
          <a:stretch/>
        </p:blipFill>
        <p:spPr>
          <a:xfrm>
            <a:off x="203200" y="1124745"/>
            <a:ext cx="3721100" cy="5080000"/>
          </a:xfrm>
          <a:prstGeom prst="rect">
            <a:avLst/>
          </a:prstGeom>
        </p:spPr>
      </p:pic>
      <p:pic>
        <p:nvPicPr>
          <p:cNvPr id="6" name="Picture 5" descr="residual-surge-maximum-1997-3.jpeg"/>
          <p:cNvPicPr>
            <a:picLocks noChangeAspect="1"/>
          </p:cNvPicPr>
          <p:nvPr/>
        </p:nvPicPr>
        <p:blipFill rotWithShape="1">
          <a:blip r:embed="rId4" cstate="print">
            <a:extLst>
              <a:ext uri="{28A0092B-C50C-407E-A947-70E740481C1C}">
                <a14:useLocalDpi xmlns:a14="http://schemas.microsoft.com/office/drawing/2010/main" val="0"/>
              </a:ext>
            </a:extLst>
          </a:blip>
          <a:srcRect l="1" t="6546" r="13560" b="6142"/>
          <a:stretch/>
        </p:blipFill>
        <p:spPr>
          <a:xfrm>
            <a:off x="3779918" y="1124746"/>
            <a:ext cx="3713087" cy="5029201"/>
          </a:xfrm>
          <a:prstGeom prst="rect">
            <a:avLst/>
          </a:prstGeom>
        </p:spPr>
      </p:pic>
      <p:sp>
        <p:nvSpPr>
          <p:cNvPr id="5" name="TextBox 4"/>
          <p:cNvSpPr txBox="1"/>
          <p:nvPr/>
        </p:nvSpPr>
        <p:spPr>
          <a:xfrm>
            <a:off x="395536" y="6093300"/>
            <a:ext cx="7108624" cy="646331"/>
          </a:xfrm>
          <a:prstGeom prst="rect">
            <a:avLst/>
          </a:prstGeom>
          <a:noFill/>
        </p:spPr>
        <p:txBody>
          <a:bodyPr wrap="none" rtlCol="0">
            <a:spAutoFit/>
          </a:bodyPr>
          <a:lstStyle/>
          <a:p>
            <a:r>
              <a:rPr lang="en-US" dirty="0" smtClean="0"/>
              <a:t>Upper: Minimum/ Maximum difference between Residual and Surge</a:t>
            </a:r>
          </a:p>
          <a:p>
            <a:r>
              <a:rPr lang="en-US" dirty="0" smtClean="0"/>
              <a:t>Lower: Month of occurrence </a:t>
            </a:r>
            <a:endParaRPr lang="en-US" dirty="0"/>
          </a:p>
        </p:txBody>
      </p:sp>
    </p:spTree>
    <p:extLst>
      <p:ext uri="{BB962C8B-B14F-4D97-AF65-F5344CB8AC3E}">
        <p14:creationId xmlns:p14="http://schemas.microsoft.com/office/powerpoint/2010/main" val="9620400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tx1"/>
                </a:solidFill>
              </a:rPr>
              <a:t>Focus on </a:t>
            </a:r>
            <a:r>
              <a:rPr lang="en-US" dirty="0" smtClean="0">
                <a:solidFill>
                  <a:schemeClr val="tx1"/>
                </a:solidFill>
              </a:rPr>
              <a:t>understanding intra-model differences in </a:t>
            </a:r>
            <a:r>
              <a:rPr lang="en-US" dirty="0" smtClean="0">
                <a:solidFill>
                  <a:schemeClr val="tx1"/>
                </a:solidFill>
              </a:rPr>
              <a:t>SSH</a:t>
            </a:r>
          </a:p>
          <a:p>
            <a:r>
              <a:rPr lang="en-US" dirty="0" smtClean="0">
                <a:solidFill>
                  <a:schemeClr val="tx1"/>
                </a:solidFill>
              </a:rPr>
              <a:t>Understand the big SSH signal in </a:t>
            </a:r>
            <a:r>
              <a:rPr lang="en-US" dirty="0" err="1" smtClean="0">
                <a:solidFill>
                  <a:schemeClr val="tx1"/>
                </a:solidFill>
              </a:rPr>
              <a:t>GoC</a:t>
            </a:r>
            <a:endParaRPr lang="en-US" dirty="0" smtClean="0">
              <a:solidFill>
                <a:schemeClr val="tx1"/>
              </a:solidFill>
            </a:endParaRPr>
          </a:p>
          <a:p>
            <a:r>
              <a:rPr lang="en-US" dirty="0" smtClean="0">
                <a:solidFill>
                  <a:schemeClr val="tx1"/>
                </a:solidFill>
              </a:rPr>
              <a:t>Include tidal potentials for 2D </a:t>
            </a:r>
            <a:r>
              <a:rPr lang="en-US" dirty="0" smtClean="0">
                <a:solidFill>
                  <a:schemeClr val="tx1"/>
                </a:solidFill>
              </a:rPr>
              <a:t>simulations ?</a:t>
            </a:r>
            <a:endParaRPr lang="en-US" dirty="0" smtClean="0">
              <a:solidFill>
                <a:schemeClr val="tx1"/>
              </a:solidFill>
            </a:endParaRPr>
          </a:p>
          <a:p>
            <a:r>
              <a:rPr lang="en-US" dirty="0" smtClean="0">
                <a:solidFill>
                  <a:schemeClr val="tx1"/>
                </a:solidFill>
              </a:rPr>
              <a:t>Combine work done in WA by </a:t>
            </a:r>
            <a:r>
              <a:rPr lang="en-US" dirty="0" smtClean="0">
                <a:solidFill>
                  <a:schemeClr val="tx1"/>
                </a:solidFill>
              </a:rPr>
              <a:t>e.g. Ivan </a:t>
            </a:r>
            <a:r>
              <a:rPr lang="en-US" dirty="0" err="1" smtClean="0">
                <a:solidFill>
                  <a:schemeClr val="tx1"/>
                </a:solidFill>
              </a:rPr>
              <a:t>Haighs</a:t>
            </a:r>
            <a:r>
              <a:rPr lang="en-US" dirty="0" smtClean="0">
                <a:solidFill>
                  <a:schemeClr val="tx1"/>
                </a:solidFill>
              </a:rPr>
              <a:t> with </a:t>
            </a:r>
            <a:r>
              <a:rPr lang="en-US" dirty="0" smtClean="0">
                <a:solidFill>
                  <a:schemeClr val="tx1"/>
                </a:solidFill>
              </a:rPr>
              <a:t>our results</a:t>
            </a:r>
          </a:p>
          <a:p>
            <a:r>
              <a:rPr lang="en-US" dirty="0" smtClean="0">
                <a:solidFill>
                  <a:schemeClr val="tx1"/>
                </a:solidFill>
              </a:rPr>
              <a:t>Potentially using ROMS-SWAN to model atolls in the Pacific  – depends on grid refinement </a:t>
            </a:r>
            <a:r>
              <a:rPr lang="en-US" dirty="0" smtClean="0">
                <a:solidFill>
                  <a:schemeClr val="tx1"/>
                </a:solidFill>
              </a:rPr>
              <a:t>methods</a:t>
            </a:r>
          </a:p>
          <a:p>
            <a:r>
              <a:rPr lang="en-US" dirty="0" smtClean="0">
                <a:solidFill>
                  <a:schemeClr val="tx1"/>
                </a:solidFill>
              </a:rPr>
              <a:t>Transport along th</a:t>
            </a:r>
            <a:r>
              <a:rPr lang="en-US" dirty="0" smtClean="0">
                <a:solidFill>
                  <a:schemeClr val="tx1"/>
                </a:solidFill>
              </a:rPr>
              <a:t>e coast and possible changes in sediment transport </a:t>
            </a:r>
            <a:endParaRPr lang="en-US" dirty="0" smtClean="0">
              <a:solidFill>
                <a:schemeClr val="tx1"/>
              </a:solidFill>
            </a:endParaRPr>
          </a:p>
          <a:p>
            <a:r>
              <a:rPr lang="en-US" dirty="0" smtClean="0">
                <a:solidFill>
                  <a:schemeClr val="tx1"/>
                </a:solidFill>
              </a:rPr>
              <a:t>Much more …</a:t>
            </a:r>
          </a:p>
          <a:p>
            <a:r>
              <a:rPr lang="en-US" dirty="0" smtClean="0">
                <a:solidFill>
                  <a:schemeClr val="tx1"/>
                </a:solidFill>
              </a:rPr>
              <a:t>Thanks …</a:t>
            </a:r>
            <a:endParaRPr lang="en-US" dirty="0">
              <a:solidFill>
                <a:schemeClr val="tx1"/>
              </a:solidFill>
            </a:endParaRPr>
          </a:p>
        </p:txBody>
      </p:sp>
      <p:sp>
        <p:nvSpPr>
          <p:cNvPr id="4" name="Title 3"/>
          <p:cNvSpPr>
            <a:spLocks noGrp="1"/>
          </p:cNvSpPr>
          <p:nvPr>
            <p:ph type="title"/>
          </p:nvPr>
        </p:nvSpPr>
        <p:spPr/>
        <p:txBody>
          <a:bodyPr/>
          <a:lstStyle/>
          <a:p>
            <a:r>
              <a:rPr lang="en-US" dirty="0" smtClean="0"/>
              <a:t>Future work</a:t>
            </a:r>
            <a:endParaRPr lang="en-US" dirty="0"/>
          </a:p>
        </p:txBody>
      </p:sp>
    </p:spTree>
    <p:extLst>
      <p:ext uri="{BB962C8B-B14F-4D97-AF65-F5344CB8AC3E}">
        <p14:creationId xmlns:p14="http://schemas.microsoft.com/office/powerpoint/2010/main" val="24502574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4" y="82558"/>
            <a:ext cx="4476798" cy="935039"/>
          </a:xfrm>
        </p:spPr>
        <p:txBody>
          <a:bodyPr/>
          <a:lstStyle/>
          <a:p>
            <a:r>
              <a:rPr lang="en-AU" dirty="0" smtClean="0"/>
              <a:t>Comparing model results with observations </a:t>
            </a:r>
            <a:endParaRPr lang="en-AU" dirty="0"/>
          </a:p>
        </p:txBody>
      </p:sp>
      <p:pic>
        <p:nvPicPr>
          <p:cNvPr id="3" name="Picture 3" descr="\\Cherax.hpsc.csiro.au\col52c\software\southcoast_2d\analyses\pictures\compare_data_with_NTC_port_stanvac_year1994.png"/>
          <p:cNvPicPr>
            <a:picLocks noChangeAspect="1" noChangeArrowheads="1"/>
          </p:cNvPicPr>
          <p:nvPr/>
        </p:nvPicPr>
        <p:blipFill>
          <a:blip r:embed="rId3" cstate="print"/>
          <a:srcRect/>
          <a:stretch>
            <a:fillRect/>
          </a:stretch>
        </p:blipFill>
        <p:spPr bwMode="auto">
          <a:xfrm>
            <a:off x="180" y="2133416"/>
            <a:ext cx="8028204" cy="5040000"/>
          </a:xfrm>
          <a:prstGeom prst="rect">
            <a:avLst/>
          </a:prstGeom>
          <a:noFill/>
        </p:spPr>
      </p:pic>
      <p:pic>
        <p:nvPicPr>
          <p:cNvPr id="4" name="Picture 3" descr="baseline.gif"/>
          <p:cNvPicPr>
            <a:picLocks noChangeAspect="1"/>
          </p:cNvPicPr>
          <p:nvPr/>
        </p:nvPicPr>
        <p:blipFill>
          <a:blip r:embed="rId4" cstate="print"/>
          <a:stretch>
            <a:fillRect/>
          </a:stretch>
        </p:blipFill>
        <p:spPr>
          <a:xfrm>
            <a:off x="5652120" y="0"/>
            <a:ext cx="3528000" cy="2520000"/>
          </a:xfrm>
          <a:prstGeom prst="rect">
            <a:avLst/>
          </a:prstGeom>
        </p:spPr>
      </p:pic>
      <p:cxnSp>
        <p:nvCxnSpPr>
          <p:cNvPr id="6" name="Straight Arrow Connector 5"/>
          <p:cNvCxnSpPr/>
          <p:nvPr/>
        </p:nvCxnSpPr>
        <p:spPr>
          <a:xfrm rot="5400000">
            <a:off x="8065183" y="1375978"/>
            <a:ext cx="36004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3609" y="1268760"/>
            <a:ext cx="2592063" cy="369332"/>
          </a:xfrm>
          <a:prstGeom prst="rect">
            <a:avLst/>
          </a:prstGeom>
          <a:noFill/>
        </p:spPr>
        <p:txBody>
          <a:bodyPr wrap="none" rtlCol="0">
            <a:spAutoFit/>
          </a:bodyPr>
          <a:lstStyle/>
          <a:p>
            <a:r>
              <a:rPr lang="en-AU" dirty="0" smtClean="0"/>
              <a:t>ROMS forced by NCEP </a:t>
            </a:r>
            <a:endParaRPr lang="en-A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1" name="Rectangle 5"/>
          <p:cNvSpPr>
            <a:spLocks noGrp="1" noChangeArrowheads="1"/>
          </p:cNvSpPr>
          <p:nvPr>
            <p:ph type="title" idx="4294967295"/>
          </p:nvPr>
        </p:nvSpPr>
        <p:spPr/>
        <p:txBody>
          <a:bodyPr/>
          <a:lstStyle/>
          <a:p>
            <a:r>
              <a:rPr lang="en-AU" smtClean="0">
                <a:ea typeface="ＭＳ Ｐゴシック" charset="-128"/>
              </a:rPr>
              <a:t>Extreme water levels</a:t>
            </a:r>
          </a:p>
        </p:txBody>
      </p:sp>
      <p:sp>
        <p:nvSpPr>
          <p:cNvPr id="270343" name="Rectangle 7"/>
          <p:cNvSpPr>
            <a:spLocks noGrp="1" noChangeArrowheads="1"/>
          </p:cNvSpPr>
          <p:nvPr>
            <p:ph type="body" idx="4294967295"/>
          </p:nvPr>
        </p:nvSpPr>
        <p:spPr>
          <a:xfrm>
            <a:off x="250829" y="1252540"/>
            <a:ext cx="4576763" cy="5056187"/>
          </a:xfrm>
        </p:spPr>
        <p:txBody>
          <a:bodyPr/>
          <a:lstStyle/>
          <a:p>
            <a:pPr>
              <a:lnSpc>
                <a:spcPct val="90000"/>
              </a:lnSpc>
            </a:pPr>
            <a:r>
              <a:rPr lang="en-AU" dirty="0" smtClean="0">
                <a:ea typeface="ＭＳ Ｐゴシック" charset="-128"/>
              </a:rPr>
              <a:t>Storm surge:</a:t>
            </a:r>
          </a:p>
          <a:p>
            <a:pPr lvl="1">
              <a:lnSpc>
                <a:spcPct val="90000"/>
              </a:lnSpc>
            </a:pPr>
            <a:r>
              <a:rPr lang="en-AU" dirty="0" smtClean="0">
                <a:ea typeface="ＭＳ Ｐゴシック" charset="-128"/>
              </a:rPr>
              <a:t>Inverse barometer (1 </a:t>
            </a:r>
            <a:r>
              <a:rPr lang="en-AU" dirty="0" err="1" smtClean="0">
                <a:ea typeface="ＭＳ Ｐゴシック" charset="-128"/>
              </a:rPr>
              <a:t>hPa</a:t>
            </a:r>
            <a:r>
              <a:rPr lang="en-AU" dirty="0" smtClean="0">
                <a:ea typeface="ＭＳ Ｐゴシック" charset="-128"/>
              </a:rPr>
              <a:t> </a:t>
            </a:r>
            <a:r>
              <a:rPr lang="en-AU" dirty="0" smtClean="0">
                <a:ea typeface="ＭＳ Ｐゴシック" charset="-128"/>
                <a:cs typeface="Arial" charset="0"/>
              </a:rPr>
              <a:t>↓=1cm ↑)</a:t>
            </a:r>
          </a:p>
          <a:p>
            <a:pPr lvl="1">
              <a:lnSpc>
                <a:spcPct val="90000"/>
              </a:lnSpc>
            </a:pPr>
            <a:r>
              <a:rPr lang="en-AU" dirty="0" smtClean="0">
                <a:ea typeface="ＭＳ Ｐゴシック" charset="-128"/>
              </a:rPr>
              <a:t>Wind stress</a:t>
            </a:r>
          </a:p>
          <a:p>
            <a:pPr lvl="1">
              <a:lnSpc>
                <a:spcPct val="90000"/>
              </a:lnSpc>
            </a:pPr>
            <a:r>
              <a:rPr lang="en-AU" dirty="0" smtClean="0">
                <a:ea typeface="ＭＳ Ｐゴシック" charset="-128"/>
              </a:rPr>
              <a:t>Weather systems</a:t>
            </a:r>
          </a:p>
          <a:p>
            <a:pPr>
              <a:lnSpc>
                <a:spcPct val="90000"/>
              </a:lnSpc>
            </a:pPr>
            <a:r>
              <a:rPr lang="en-AU" dirty="0" smtClean="0">
                <a:ea typeface="ＭＳ Ｐゴシック" charset="-128"/>
              </a:rPr>
              <a:t>Wind-wave contributions:</a:t>
            </a:r>
          </a:p>
          <a:p>
            <a:pPr lvl="1">
              <a:lnSpc>
                <a:spcPct val="90000"/>
              </a:lnSpc>
            </a:pPr>
            <a:r>
              <a:rPr lang="en-AU" dirty="0" smtClean="0">
                <a:ea typeface="ＭＳ Ｐゴシック" charset="-128"/>
              </a:rPr>
              <a:t>Wave setup</a:t>
            </a:r>
          </a:p>
          <a:p>
            <a:pPr lvl="1">
              <a:lnSpc>
                <a:spcPct val="90000"/>
              </a:lnSpc>
            </a:pPr>
            <a:r>
              <a:rPr lang="en-AU" dirty="0" smtClean="0">
                <a:ea typeface="ＭＳ Ｐゴシック" charset="-128"/>
              </a:rPr>
              <a:t>Wave </a:t>
            </a:r>
            <a:r>
              <a:rPr lang="en-AU" dirty="0" err="1" smtClean="0">
                <a:ea typeface="ＭＳ Ｐゴシック" charset="-128"/>
              </a:rPr>
              <a:t>runup</a:t>
            </a:r>
            <a:endParaRPr lang="en-AU" dirty="0" smtClean="0">
              <a:ea typeface="ＭＳ Ｐゴシック" charset="-128"/>
            </a:endParaRPr>
          </a:p>
          <a:p>
            <a:pPr>
              <a:lnSpc>
                <a:spcPct val="90000"/>
              </a:lnSpc>
            </a:pPr>
            <a:r>
              <a:rPr lang="en-AU" dirty="0" smtClean="0">
                <a:ea typeface="ＭＳ Ｐゴシック" charset="-128"/>
              </a:rPr>
              <a:t>Astronomical tides</a:t>
            </a:r>
          </a:p>
          <a:p>
            <a:pPr>
              <a:lnSpc>
                <a:spcPct val="90000"/>
              </a:lnSpc>
            </a:pPr>
            <a:r>
              <a:rPr lang="en-AU" dirty="0" smtClean="0">
                <a:ea typeface="ＭＳ Ｐゴシック" charset="-128"/>
              </a:rPr>
              <a:t>Longer term variations</a:t>
            </a:r>
          </a:p>
          <a:p>
            <a:pPr lvl="1">
              <a:lnSpc>
                <a:spcPct val="90000"/>
              </a:lnSpc>
            </a:pPr>
            <a:r>
              <a:rPr lang="en-AU" dirty="0" smtClean="0">
                <a:ea typeface="ＭＳ Ｐゴシック" charset="-128"/>
              </a:rPr>
              <a:t>Seasonal</a:t>
            </a:r>
          </a:p>
          <a:p>
            <a:pPr lvl="1">
              <a:lnSpc>
                <a:spcPct val="90000"/>
              </a:lnSpc>
            </a:pPr>
            <a:r>
              <a:rPr lang="en-AU" dirty="0" err="1" smtClean="0">
                <a:ea typeface="ＭＳ Ｐゴシック" charset="-128"/>
              </a:rPr>
              <a:t>Interannual</a:t>
            </a:r>
            <a:r>
              <a:rPr lang="en-AU" dirty="0" smtClean="0">
                <a:ea typeface="ＭＳ Ｐゴシック" charset="-128"/>
              </a:rPr>
              <a:t> (e.g. ENSO)</a:t>
            </a:r>
          </a:p>
          <a:p>
            <a:pPr lvl="1">
              <a:lnSpc>
                <a:spcPct val="90000"/>
              </a:lnSpc>
            </a:pPr>
            <a:r>
              <a:rPr lang="en-AU" dirty="0" smtClean="0">
                <a:ea typeface="ＭＳ Ｐゴシック" charset="-128"/>
              </a:rPr>
              <a:t>Climate change (SLR and change in weather systems)</a:t>
            </a:r>
          </a:p>
          <a:p>
            <a:pPr>
              <a:lnSpc>
                <a:spcPct val="90000"/>
              </a:lnSpc>
            </a:pPr>
            <a:r>
              <a:rPr lang="en-AU" dirty="0" smtClean="0">
                <a:ea typeface="ＭＳ Ｐゴシック" charset="-128"/>
              </a:rPr>
              <a:t>Continental shelf profiles</a:t>
            </a:r>
          </a:p>
          <a:p>
            <a:pPr lvl="1" eaLnBrk="1" hangingPunct="1">
              <a:spcBef>
                <a:spcPct val="0"/>
              </a:spcBef>
            </a:pPr>
            <a:r>
              <a:rPr lang="en-AU" dirty="0" smtClean="0">
                <a:ea typeface="ＭＳ Ｐゴシック" charset="-128"/>
              </a:rPr>
              <a:t>Shallow/wide </a:t>
            </a:r>
            <a:r>
              <a:rPr lang="en-AU" dirty="0" smtClean="0">
                <a:ea typeface="ＭＳ Ｐゴシック" charset="-128"/>
                <a:cs typeface="Arial" charset="0"/>
              </a:rPr>
              <a:t>→ large</a:t>
            </a:r>
            <a:r>
              <a:rPr lang="en-AU" dirty="0" smtClean="0">
                <a:ea typeface="ＭＳ Ｐゴシック" charset="-128"/>
              </a:rPr>
              <a:t> storm surge </a:t>
            </a:r>
          </a:p>
          <a:p>
            <a:pPr lvl="1">
              <a:lnSpc>
                <a:spcPct val="90000"/>
              </a:lnSpc>
            </a:pPr>
            <a:r>
              <a:rPr lang="en-AU" dirty="0" smtClean="0">
                <a:ea typeface="ＭＳ Ｐゴシック" charset="-128"/>
              </a:rPr>
              <a:t>Narrow – wave effects important</a:t>
            </a:r>
          </a:p>
        </p:txBody>
      </p:sp>
      <p:grpSp>
        <p:nvGrpSpPr>
          <p:cNvPr id="2" name="Group 16"/>
          <p:cNvGrpSpPr>
            <a:grpSpLocks/>
          </p:cNvGrpSpPr>
          <p:nvPr/>
        </p:nvGrpSpPr>
        <p:grpSpPr bwMode="auto">
          <a:xfrm>
            <a:off x="4519613" y="1360488"/>
            <a:ext cx="4305300" cy="5091112"/>
            <a:chOff x="2847" y="857"/>
            <a:chExt cx="2712" cy="3207"/>
          </a:xfrm>
        </p:grpSpPr>
        <p:pic>
          <p:nvPicPr>
            <p:cNvPr id="270344" name="Picture 8"/>
            <p:cNvPicPr>
              <a:picLocks noChangeAspect="1" noChangeArrowheads="1"/>
            </p:cNvPicPr>
            <p:nvPr/>
          </p:nvPicPr>
          <p:blipFill>
            <a:blip r:embed="rId3" cstate="print"/>
            <a:srcRect/>
            <a:stretch>
              <a:fillRect/>
            </a:stretch>
          </p:blipFill>
          <p:spPr bwMode="auto">
            <a:xfrm>
              <a:off x="2847" y="857"/>
              <a:ext cx="2712" cy="1304"/>
            </a:xfrm>
            <a:prstGeom prst="rect">
              <a:avLst/>
            </a:prstGeom>
            <a:noFill/>
            <a:ln w="9525">
              <a:noFill/>
              <a:miter lim="800000"/>
              <a:headEnd/>
              <a:tailEnd/>
            </a:ln>
          </p:spPr>
        </p:pic>
        <p:pic>
          <p:nvPicPr>
            <p:cNvPr id="270346" name="Picture 10" descr="Australia"/>
            <p:cNvPicPr>
              <a:picLocks noChangeAspect="1" noChangeArrowheads="1"/>
            </p:cNvPicPr>
            <p:nvPr/>
          </p:nvPicPr>
          <p:blipFill>
            <a:blip r:embed="rId4" cstate="print"/>
            <a:srcRect/>
            <a:stretch>
              <a:fillRect/>
            </a:stretch>
          </p:blipFill>
          <p:spPr bwMode="auto">
            <a:xfrm>
              <a:off x="2851" y="2180"/>
              <a:ext cx="2699" cy="1884"/>
            </a:xfrm>
            <a:prstGeom prst="rect">
              <a:avLst/>
            </a:prstGeom>
            <a:noFill/>
          </p:spPr>
        </p:pic>
        <p:grpSp>
          <p:nvGrpSpPr>
            <p:cNvPr id="3" name="Group 15"/>
            <p:cNvGrpSpPr>
              <a:grpSpLocks/>
            </p:cNvGrpSpPr>
            <p:nvPr/>
          </p:nvGrpSpPr>
          <p:grpSpPr bwMode="auto">
            <a:xfrm>
              <a:off x="3101" y="2687"/>
              <a:ext cx="2124" cy="711"/>
              <a:chOff x="2992" y="2861"/>
              <a:chExt cx="2124" cy="711"/>
            </a:xfrm>
          </p:grpSpPr>
          <p:sp>
            <p:nvSpPr>
              <p:cNvPr id="270347" name="Line 11"/>
              <p:cNvSpPr>
                <a:spLocks noChangeShapeType="1"/>
              </p:cNvSpPr>
              <p:nvPr/>
            </p:nvSpPr>
            <p:spPr bwMode="auto">
              <a:xfrm>
                <a:off x="2992" y="3139"/>
                <a:ext cx="2124" cy="189"/>
              </a:xfrm>
              <a:prstGeom prst="line">
                <a:avLst/>
              </a:prstGeom>
              <a:noFill/>
              <a:ln w="57150">
                <a:solidFill>
                  <a:schemeClr val="tx1"/>
                </a:solidFill>
                <a:prstDash val="lgDash"/>
                <a:round/>
                <a:headEnd/>
                <a:tailEnd/>
              </a:ln>
              <a:effectLst/>
            </p:spPr>
            <p:txBody>
              <a:bodyPr/>
              <a:lstStyle/>
              <a:p>
                <a:endParaRPr lang="en-AU"/>
              </a:p>
            </p:txBody>
          </p:sp>
          <p:sp>
            <p:nvSpPr>
              <p:cNvPr id="270348" name="Text Box 12"/>
              <p:cNvSpPr txBox="1">
                <a:spLocks noChangeArrowheads="1"/>
              </p:cNvSpPr>
              <p:nvPr/>
            </p:nvSpPr>
            <p:spPr bwMode="auto">
              <a:xfrm>
                <a:off x="3891" y="2861"/>
                <a:ext cx="743" cy="291"/>
              </a:xfrm>
              <a:prstGeom prst="rect">
                <a:avLst/>
              </a:prstGeom>
              <a:noFill/>
              <a:ln w="9525">
                <a:noFill/>
                <a:miter lim="800000"/>
                <a:headEnd/>
                <a:tailEnd/>
              </a:ln>
              <a:effectLst/>
            </p:spPr>
            <p:txBody>
              <a:bodyPr wrap="none">
                <a:spAutoFit/>
              </a:bodyPr>
              <a:lstStyle/>
              <a:p>
                <a:pPr marL="195263" indent="-195263" eaLnBrk="0" hangingPunct="0">
                  <a:spcAft>
                    <a:spcPct val="40000"/>
                  </a:spcAft>
                  <a:buClr>
                    <a:srgbClr val="5F5F5F"/>
                  </a:buClr>
                </a:pPr>
                <a:r>
                  <a:rPr lang="en-AU" sz="2400" i="1">
                    <a:solidFill>
                      <a:srgbClr val="003366"/>
                    </a:solidFill>
                    <a:latin typeface="Impact" pitchFamily="34" charset="0"/>
                  </a:rPr>
                  <a:t>tropics</a:t>
                </a:r>
              </a:p>
            </p:txBody>
          </p:sp>
          <p:sp>
            <p:nvSpPr>
              <p:cNvPr id="270349" name="Text Box 13"/>
              <p:cNvSpPr txBox="1">
                <a:spLocks noChangeArrowheads="1"/>
              </p:cNvSpPr>
              <p:nvPr/>
            </p:nvSpPr>
            <p:spPr bwMode="auto">
              <a:xfrm>
                <a:off x="3555" y="3281"/>
                <a:ext cx="1250" cy="291"/>
              </a:xfrm>
              <a:prstGeom prst="rect">
                <a:avLst/>
              </a:prstGeom>
              <a:noFill/>
              <a:ln w="9525">
                <a:noFill/>
                <a:miter lim="800000"/>
                <a:headEnd/>
                <a:tailEnd/>
              </a:ln>
              <a:effectLst/>
            </p:spPr>
            <p:txBody>
              <a:bodyPr wrap="none">
                <a:spAutoFit/>
              </a:bodyPr>
              <a:lstStyle/>
              <a:p>
                <a:pPr marL="195263" indent="-195263" eaLnBrk="0" hangingPunct="0">
                  <a:spcAft>
                    <a:spcPct val="40000"/>
                  </a:spcAft>
                  <a:buClr>
                    <a:srgbClr val="5F5F5F"/>
                  </a:buClr>
                </a:pPr>
                <a:r>
                  <a:rPr lang="en-AU" sz="2400" i="1">
                    <a:solidFill>
                      <a:srgbClr val="003366"/>
                    </a:solidFill>
                    <a:latin typeface="Impact" pitchFamily="34" charset="0"/>
                  </a:rPr>
                  <a:t>mid-latitudes</a:t>
                </a:r>
              </a:p>
            </p:txBody>
          </p:sp>
        </p:grpSp>
      </p:gr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5" descr="\\Cherax.hpsc.csiro.au\col52c\software\southcoast_2d\analyses\pictures\compare_data_with_NTC_portland_year1994.png"/>
          <p:cNvPicPr>
            <a:picLocks noChangeAspect="1" noChangeArrowheads="1"/>
          </p:cNvPicPr>
          <p:nvPr/>
        </p:nvPicPr>
        <p:blipFill>
          <a:blip r:embed="rId2" cstate="print"/>
          <a:srcRect/>
          <a:stretch>
            <a:fillRect/>
          </a:stretch>
        </p:blipFill>
        <p:spPr bwMode="auto">
          <a:xfrm>
            <a:off x="-180528" y="2060848"/>
            <a:ext cx="8028204" cy="5040000"/>
          </a:xfrm>
          <a:prstGeom prst="rect">
            <a:avLst/>
          </a:prstGeom>
          <a:noFill/>
        </p:spPr>
      </p:pic>
      <p:pic>
        <p:nvPicPr>
          <p:cNvPr id="4" name="Picture 3" descr="baseline.gif"/>
          <p:cNvPicPr>
            <a:picLocks noChangeAspect="1"/>
          </p:cNvPicPr>
          <p:nvPr/>
        </p:nvPicPr>
        <p:blipFill>
          <a:blip r:embed="rId3" cstate="print"/>
          <a:stretch>
            <a:fillRect/>
          </a:stretch>
        </p:blipFill>
        <p:spPr>
          <a:xfrm>
            <a:off x="5652120" y="0"/>
            <a:ext cx="3528000" cy="2520000"/>
          </a:xfrm>
          <a:prstGeom prst="rect">
            <a:avLst/>
          </a:prstGeom>
        </p:spPr>
      </p:pic>
      <p:sp>
        <p:nvSpPr>
          <p:cNvPr id="7" name="Title 1"/>
          <p:cNvSpPr>
            <a:spLocks noGrp="1"/>
          </p:cNvSpPr>
          <p:nvPr>
            <p:ph type="title"/>
          </p:nvPr>
        </p:nvSpPr>
        <p:spPr>
          <a:xfrm>
            <a:off x="1103314" y="82558"/>
            <a:ext cx="4476798" cy="935039"/>
          </a:xfrm>
        </p:spPr>
        <p:txBody>
          <a:bodyPr/>
          <a:lstStyle/>
          <a:p>
            <a:r>
              <a:rPr lang="en-AU" dirty="0" smtClean="0"/>
              <a:t>Comparing model results with observations</a:t>
            </a:r>
            <a:endParaRPr lang="en-AU" dirty="0"/>
          </a:p>
        </p:txBody>
      </p:sp>
      <p:cxnSp>
        <p:nvCxnSpPr>
          <p:cNvPr id="10" name="Straight Arrow Connector 9"/>
          <p:cNvCxnSpPr/>
          <p:nvPr/>
        </p:nvCxnSpPr>
        <p:spPr>
          <a:xfrm rot="5400000" flipH="1" flipV="1">
            <a:off x="7668344" y="1916832"/>
            <a:ext cx="360040"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6" name="Picture 2" descr="\\Cherax.hpsc.csiro.au\col52c\software\southcoast_2d\analyses\pictures\compare_romsncep_romsncepccam_with_godin_and_NTC_lorne_year1994.png"/>
          <p:cNvPicPr>
            <a:picLocks noChangeAspect="1" noChangeArrowheads="1"/>
          </p:cNvPicPr>
          <p:nvPr/>
        </p:nvPicPr>
        <p:blipFill>
          <a:blip r:embed="rId2" cstate="print"/>
          <a:srcRect/>
          <a:stretch>
            <a:fillRect/>
          </a:stretch>
        </p:blipFill>
        <p:spPr bwMode="auto">
          <a:xfrm>
            <a:off x="180" y="1772816"/>
            <a:ext cx="8028204" cy="5040000"/>
          </a:xfrm>
          <a:prstGeom prst="rect">
            <a:avLst/>
          </a:prstGeom>
          <a:noFill/>
        </p:spPr>
      </p:pic>
      <p:pic>
        <p:nvPicPr>
          <p:cNvPr id="4" name="Picture 3" descr="baseline.gif"/>
          <p:cNvPicPr>
            <a:picLocks noChangeAspect="1"/>
          </p:cNvPicPr>
          <p:nvPr/>
        </p:nvPicPr>
        <p:blipFill>
          <a:blip r:embed="rId3" cstate="print"/>
          <a:stretch>
            <a:fillRect/>
          </a:stretch>
        </p:blipFill>
        <p:spPr>
          <a:xfrm>
            <a:off x="5652120" y="0"/>
            <a:ext cx="3528000" cy="2520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2050" name="Picture 2" descr="\\Cherax.hpsc.csiro.au\col52c\software\southcoast_2d\analyses\pictures\compare_romsncep_romsncepccam_with_godin_and_NTC_portkembla_year1997.png"/>
          <p:cNvPicPr>
            <a:picLocks noChangeAspect="1" noChangeArrowheads="1"/>
          </p:cNvPicPr>
          <p:nvPr/>
        </p:nvPicPr>
        <p:blipFill>
          <a:blip r:embed="rId3" cstate="print"/>
          <a:srcRect/>
          <a:stretch>
            <a:fillRect/>
          </a:stretch>
        </p:blipFill>
        <p:spPr bwMode="auto">
          <a:xfrm>
            <a:off x="-252536" y="2060848"/>
            <a:ext cx="8028204" cy="5040000"/>
          </a:xfrm>
          <a:prstGeom prst="rect">
            <a:avLst/>
          </a:prstGeom>
          <a:noFill/>
        </p:spPr>
      </p:pic>
      <p:pic>
        <p:nvPicPr>
          <p:cNvPr id="4" name="Picture 3" descr="baseline.gif"/>
          <p:cNvPicPr>
            <a:picLocks noChangeAspect="1"/>
          </p:cNvPicPr>
          <p:nvPr/>
        </p:nvPicPr>
        <p:blipFill>
          <a:blip r:embed="rId4" cstate="print"/>
          <a:stretch>
            <a:fillRect/>
          </a:stretch>
        </p:blipFill>
        <p:spPr>
          <a:xfrm>
            <a:off x="5652120" y="0"/>
            <a:ext cx="3528000" cy="2520000"/>
          </a:xfrm>
          <a:prstGeom prst="rect">
            <a:avLst/>
          </a:prstGeom>
        </p:spPr>
      </p:pic>
      <p:cxnSp>
        <p:nvCxnSpPr>
          <p:cNvPr id="5" name="Straight Arrow Connector 4"/>
          <p:cNvCxnSpPr/>
          <p:nvPr/>
        </p:nvCxnSpPr>
        <p:spPr>
          <a:xfrm rot="5400000">
            <a:off x="8569239" y="1447986"/>
            <a:ext cx="36004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Cherax.hpsc.csiro.au\col52c\software\southcoast_2d\analyses\pictures\compare_data_with_tide_gauge_springbay_year1994.png"/>
          <p:cNvPicPr>
            <a:picLocks noChangeAspect="1" noChangeArrowheads="1"/>
          </p:cNvPicPr>
          <p:nvPr/>
        </p:nvPicPr>
        <p:blipFill>
          <a:blip r:embed="rId2" cstate="print"/>
          <a:srcRect/>
          <a:stretch>
            <a:fillRect/>
          </a:stretch>
        </p:blipFill>
        <p:spPr bwMode="auto">
          <a:xfrm>
            <a:off x="1187624" y="2708920"/>
            <a:ext cx="6354388" cy="2160000"/>
          </a:xfrm>
          <a:prstGeom prst="rect">
            <a:avLst/>
          </a:prstGeom>
          <a:noFill/>
        </p:spPr>
      </p:pic>
      <p:pic>
        <p:nvPicPr>
          <p:cNvPr id="2053" name="Picture 5" descr="\\Cherax.hpsc.csiro.au\col52c\software\southcoast_2d\analyses\pictures\compare_data_with_tide_gauge_thevenard_year1994.png"/>
          <p:cNvPicPr>
            <a:picLocks noChangeAspect="1" noChangeArrowheads="1"/>
          </p:cNvPicPr>
          <p:nvPr/>
        </p:nvPicPr>
        <p:blipFill>
          <a:blip r:embed="rId3" cstate="print"/>
          <a:srcRect/>
          <a:stretch>
            <a:fillRect/>
          </a:stretch>
        </p:blipFill>
        <p:spPr bwMode="auto">
          <a:xfrm>
            <a:off x="2051720" y="4437112"/>
            <a:ext cx="6354388" cy="2160000"/>
          </a:xfrm>
          <a:prstGeom prst="rect">
            <a:avLst/>
          </a:prstGeom>
          <a:noFill/>
        </p:spPr>
      </p:pic>
      <p:pic>
        <p:nvPicPr>
          <p:cNvPr id="2054" name="Picture 6" descr="\\Cherax.hpsc.csiro.au\col52c\software\southcoast_2d\analyses\pictures\compare_data_with_tide_gauge_portstanvac_year1994.png"/>
          <p:cNvPicPr>
            <a:picLocks noChangeAspect="1" noChangeArrowheads="1"/>
          </p:cNvPicPr>
          <p:nvPr/>
        </p:nvPicPr>
        <p:blipFill>
          <a:blip r:embed="rId4" cstate="print"/>
          <a:srcRect/>
          <a:stretch>
            <a:fillRect/>
          </a:stretch>
        </p:blipFill>
        <p:spPr bwMode="auto">
          <a:xfrm>
            <a:off x="0" y="1340768"/>
            <a:ext cx="6354388" cy="2160000"/>
          </a:xfrm>
          <a:prstGeom prst="rect">
            <a:avLst/>
          </a:prstGeom>
          <a:noFill/>
        </p:spPr>
      </p:pic>
      <p:pic>
        <p:nvPicPr>
          <p:cNvPr id="2055" name="Picture 7" descr="\\Cherax.hpsc.csiro.au\col52c\software\southcoast_2d\analyses\pictures\compare_data_with_tide_gauge_fortdenison_year1994.png"/>
          <p:cNvPicPr>
            <a:picLocks noChangeAspect="1" noChangeArrowheads="1"/>
          </p:cNvPicPr>
          <p:nvPr/>
        </p:nvPicPr>
        <p:blipFill>
          <a:blip r:embed="rId5" cstate="print"/>
          <a:srcRect/>
          <a:stretch>
            <a:fillRect/>
          </a:stretch>
        </p:blipFill>
        <p:spPr bwMode="auto">
          <a:xfrm>
            <a:off x="3131840" y="1196752"/>
            <a:ext cx="6480000" cy="2160000"/>
          </a:xfrm>
          <a:prstGeom prst="rect">
            <a:avLst/>
          </a:prstGeom>
          <a:noFill/>
        </p:spPr>
      </p:pic>
      <p:pic>
        <p:nvPicPr>
          <p:cNvPr id="2050" name="Picture 2" descr="\\Cherax.hpsc.csiro.au\col52c\software\southcoast_2d\analyses\pictures\compare_data_with_tide_gauge_lorne_year1994.png"/>
          <p:cNvPicPr>
            <a:picLocks noChangeAspect="1" noChangeArrowheads="1"/>
          </p:cNvPicPr>
          <p:nvPr/>
        </p:nvPicPr>
        <p:blipFill>
          <a:blip r:embed="rId6" cstate="print"/>
          <a:srcRect/>
          <a:stretch>
            <a:fillRect/>
          </a:stretch>
        </p:blipFill>
        <p:spPr bwMode="auto">
          <a:xfrm>
            <a:off x="107504" y="2636912"/>
            <a:ext cx="6480000" cy="21600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herax.hpsc.csiro.au\col52c\software\southcoast_2d\analyses\pictures\compare_data_with_NTC_thevenard_year1994.png"/>
          <p:cNvPicPr>
            <a:picLocks noChangeAspect="1" noChangeArrowheads="1"/>
          </p:cNvPicPr>
          <p:nvPr/>
        </p:nvPicPr>
        <p:blipFill>
          <a:blip r:embed="rId3" cstate="print"/>
          <a:srcRect/>
          <a:stretch>
            <a:fillRect/>
          </a:stretch>
        </p:blipFill>
        <p:spPr bwMode="auto">
          <a:xfrm>
            <a:off x="5" y="1412776"/>
            <a:ext cx="4587545" cy="2880000"/>
          </a:xfrm>
          <a:prstGeom prst="rect">
            <a:avLst/>
          </a:prstGeom>
          <a:noFill/>
        </p:spPr>
      </p:pic>
      <p:pic>
        <p:nvPicPr>
          <p:cNvPr id="3075" name="Picture 3" descr="\\Cherax.hpsc.csiro.au\col52c\software\southcoast_2d\analyses\pictures\compare_data_with_NTC_port_stanvac_year1994.png"/>
          <p:cNvPicPr>
            <a:picLocks noChangeAspect="1" noChangeArrowheads="1"/>
          </p:cNvPicPr>
          <p:nvPr/>
        </p:nvPicPr>
        <p:blipFill>
          <a:blip r:embed="rId4" cstate="print"/>
          <a:srcRect/>
          <a:stretch>
            <a:fillRect/>
          </a:stretch>
        </p:blipFill>
        <p:spPr bwMode="auto">
          <a:xfrm>
            <a:off x="5" y="3978000"/>
            <a:ext cx="4587545" cy="2880000"/>
          </a:xfrm>
          <a:prstGeom prst="rect">
            <a:avLst/>
          </a:prstGeom>
          <a:noFill/>
        </p:spPr>
      </p:pic>
      <p:pic>
        <p:nvPicPr>
          <p:cNvPr id="3076" name="Picture 4" descr="\\Cherax.hpsc.csiro.au\col52c\software\southcoast_2d\analyses\pictures\compare_data_with_NTC_springbay_year1994.png"/>
          <p:cNvPicPr>
            <a:picLocks noChangeAspect="1" noChangeArrowheads="1"/>
          </p:cNvPicPr>
          <p:nvPr/>
        </p:nvPicPr>
        <p:blipFill>
          <a:blip r:embed="rId5" cstate="print"/>
          <a:srcRect/>
          <a:stretch>
            <a:fillRect/>
          </a:stretch>
        </p:blipFill>
        <p:spPr bwMode="auto">
          <a:xfrm>
            <a:off x="4556460" y="1412776"/>
            <a:ext cx="4587545" cy="2880000"/>
          </a:xfrm>
          <a:prstGeom prst="rect">
            <a:avLst/>
          </a:prstGeom>
          <a:noFill/>
        </p:spPr>
      </p:pic>
      <p:pic>
        <p:nvPicPr>
          <p:cNvPr id="3077" name="Picture 5" descr="\\Cherax.hpsc.csiro.au\col52c\software\southcoast_2d\analyses\pictures\compare_data_with_NTC_portland_year1994.png"/>
          <p:cNvPicPr>
            <a:picLocks noChangeAspect="1" noChangeArrowheads="1"/>
          </p:cNvPicPr>
          <p:nvPr/>
        </p:nvPicPr>
        <p:blipFill>
          <a:blip r:embed="rId6" cstate="print"/>
          <a:srcRect/>
          <a:stretch>
            <a:fillRect/>
          </a:stretch>
        </p:blipFill>
        <p:spPr bwMode="auto">
          <a:xfrm>
            <a:off x="4556460" y="3978000"/>
            <a:ext cx="4587545" cy="2880000"/>
          </a:xfrm>
          <a:prstGeom prst="rect">
            <a:avLst/>
          </a:prstGeom>
          <a:noFill/>
        </p:spPr>
      </p:pic>
      <p:sp>
        <p:nvSpPr>
          <p:cNvPr id="2" name="Title 1"/>
          <p:cNvSpPr>
            <a:spLocks noGrp="1"/>
          </p:cNvSpPr>
          <p:nvPr>
            <p:ph type="title"/>
          </p:nvPr>
        </p:nvSpPr>
        <p:spPr/>
        <p:txBody>
          <a:bodyPr/>
          <a:lstStyle/>
          <a:p>
            <a:r>
              <a:rPr lang="en-US" dirty="0" err="1" smtClean="0"/>
              <a:t>Modelled</a:t>
            </a:r>
            <a:r>
              <a:rPr lang="en-US" dirty="0" smtClean="0"/>
              <a:t> and observed daily maximum SSH for selected locations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50" name="Rectangle 2"/>
          <p:cNvSpPr>
            <a:spLocks noGrp="1" noChangeArrowheads="1"/>
          </p:cNvSpPr>
          <p:nvPr>
            <p:ph type="title" idx="4294967295"/>
          </p:nvPr>
        </p:nvSpPr>
        <p:spPr/>
        <p:txBody>
          <a:bodyPr/>
          <a:lstStyle/>
          <a:p>
            <a:r>
              <a:rPr lang="en-AU">
                <a:latin typeface="Arial" charset="0"/>
                <a:ea typeface="ＭＳ Ｐゴシック" charset="0"/>
                <a:cs typeface="ＭＳ Ｐゴシック" charset="0"/>
              </a:rPr>
              <a:t>Storm surge assessments (Vic – Tas)</a:t>
            </a:r>
          </a:p>
        </p:txBody>
      </p:sp>
      <p:sp>
        <p:nvSpPr>
          <p:cNvPr id="258051" name="Rectangle 3"/>
          <p:cNvSpPr>
            <a:spLocks noGrp="1" noChangeArrowheads="1"/>
          </p:cNvSpPr>
          <p:nvPr>
            <p:ph type="body" idx="4294967295"/>
          </p:nvPr>
        </p:nvSpPr>
        <p:spPr>
          <a:xfrm>
            <a:off x="469900" y="1252540"/>
            <a:ext cx="5314950" cy="5056187"/>
          </a:xfrm>
        </p:spPr>
        <p:txBody>
          <a:bodyPr/>
          <a:lstStyle/>
          <a:p>
            <a:r>
              <a:rPr lang="en-AU" sz="1600">
                <a:latin typeface="Arial" charset="0"/>
                <a:ea typeface="ＭＳ Ｐゴシック" charset="0"/>
                <a:cs typeface="ＭＳ Ｐゴシック" charset="0"/>
              </a:rPr>
              <a:t>Victoria ‘Future Coasts’ and Tasmania ‘Climate Futures for Tasmania’ storm surge studies (McInnes et al, 2009; 2012a,b)</a:t>
            </a:r>
          </a:p>
          <a:p>
            <a:r>
              <a:rPr lang="en-AU" sz="1600">
                <a:latin typeface="Arial" charset="0"/>
                <a:ea typeface="ＭＳ Ｐゴシック" charset="0"/>
                <a:cs typeface="ＭＳ Ｐゴシック" charset="0"/>
              </a:rPr>
              <a:t>Nested modelling using GCOM2D model</a:t>
            </a:r>
          </a:p>
          <a:p>
            <a:pPr lvl="1"/>
            <a:r>
              <a:rPr lang="en-AU" sz="1600">
                <a:latin typeface="Arial" charset="0"/>
                <a:ea typeface="ＭＳ Ｐゴシック" charset="0"/>
              </a:rPr>
              <a:t>Vic: 5 km, 1 km, 100-50 m</a:t>
            </a:r>
          </a:p>
          <a:p>
            <a:pPr lvl="1"/>
            <a:r>
              <a:rPr lang="en-AU" sz="1600">
                <a:latin typeface="Arial" charset="0"/>
                <a:ea typeface="ＭＳ Ｐゴシック" charset="0"/>
              </a:rPr>
              <a:t>Tas: 5 km, 1 km</a:t>
            </a:r>
          </a:p>
          <a:p>
            <a:r>
              <a:rPr lang="en-AU" sz="1600">
                <a:latin typeface="Arial" charset="0"/>
                <a:ea typeface="ＭＳ Ｐゴシック" charset="0"/>
                <a:cs typeface="ＭＳ Ｐゴシック" charset="0"/>
              </a:rPr>
              <a:t>Storm surge events identified in detided sea level records from tide gauges (~38years)</a:t>
            </a:r>
          </a:p>
          <a:p>
            <a:pPr lvl="1"/>
            <a:r>
              <a:rPr lang="en-AU" sz="1600">
                <a:latin typeface="Arial" charset="0"/>
                <a:ea typeface="ＭＳ Ｐゴシック" charset="0"/>
              </a:rPr>
              <a:t>Surges and tides modelled separately</a:t>
            </a:r>
          </a:p>
          <a:p>
            <a:pPr lvl="1"/>
            <a:r>
              <a:rPr lang="en-AU" sz="1600">
                <a:latin typeface="Arial" charset="0"/>
                <a:ea typeface="ＭＳ Ｐゴシック" charset="0"/>
              </a:rPr>
              <a:t>R-largest GEV used to model extreme sea levels</a:t>
            </a:r>
          </a:p>
          <a:p>
            <a:pPr lvl="1"/>
            <a:r>
              <a:rPr lang="en-AU" sz="1600">
                <a:latin typeface="Arial" charset="0"/>
                <a:ea typeface="ＭＳ Ｐゴシック" charset="0"/>
              </a:rPr>
              <a:t>Joint probability method used to combine tides and surge</a:t>
            </a:r>
          </a:p>
          <a:p>
            <a:pPr lvl="1"/>
            <a:r>
              <a:rPr lang="en-AU" sz="1600">
                <a:latin typeface="Arial" charset="0"/>
                <a:ea typeface="ＭＳ Ｐゴシック" charset="0"/>
              </a:rPr>
              <a:t>Atmospheric forcing from reanalyses (NCEP and ERA40</a:t>
            </a:r>
          </a:p>
          <a:p>
            <a:r>
              <a:rPr lang="en-AU" sz="1600">
                <a:latin typeface="Arial" charset="0"/>
                <a:ea typeface="ＭＳ Ｐゴシック" charset="0"/>
                <a:cs typeface="ＭＳ Ｐゴシック" charset="0"/>
              </a:rPr>
              <a:t>Future climate scenarios</a:t>
            </a:r>
            <a:r>
              <a:rPr lang="en-AU" sz="1800">
                <a:latin typeface="Arial" charset="0"/>
                <a:ea typeface="ＭＳ Ｐゴシック" charset="0"/>
                <a:cs typeface="ＭＳ Ｐゴシック" charset="0"/>
              </a:rPr>
              <a:t> </a:t>
            </a:r>
          </a:p>
          <a:p>
            <a:pPr lvl="1"/>
            <a:r>
              <a:rPr lang="en-AU" sz="1600">
                <a:latin typeface="Arial" charset="0"/>
                <a:ea typeface="ＭＳ Ｐゴシック" charset="0"/>
              </a:rPr>
              <a:t>SLR for various future times </a:t>
            </a:r>
          </a:p>
          <a:p>
            <a:pPr lvl="1"/>
            <a:r>
              <a:rPr lang="en-AU" sz="1600">
                <a:latin typeface="Arial" charset="0"/>
                <a:ea typeface="ＭＳ Ｐゴシック" charset="0"/>
              </a:rPr>
              <a:t>Wind speed change (bi-variate adjustment of wind speed (Tas)</a:t>
            </a:r>
            <a:endParaRPr lang="en-AU" sz="1600">
              <a:latin typeface="Arial" charset="0"/>
              <a:ea typeface="ＭＳ Ｐゴシック" charset="0"/>
              <a:cs typeface="Arial" charset="0"/>
            </a:endParaRPr>
          </a:p>
          <a:p>
            <a:endParaRPr lang="en-AU" sz="1800">
              <a:latin typeface="Arial" charset="0"/>
              <a:ea typeface="ＭＳ Ｐゴシック" charset="0"/>
              <a:cs typeface="ＭＳ Ｐゴシック" charset="0"/>
            </a:endParaRPr>
          </a:p>
        </p:txBody>
      </p:sp>
      <p:pic>
        <p:nvPicPr>
          <p:cNvPr id="258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6463" y="1246190"/>
            <a:ext cx="3078162"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8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4500" y="3267076"/>
            <a:ext cx="2027238"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8058" name="Rectangle 10"/>
          <p:cNvSpPr>
            <a:spLocks noChangeArrowheads="1"/>
          </p:cNvSpPr>
          <p:nvPr/>
        </p:nvSpPr>
        <p:spPr bwMode="auto">
          <a:xfrm>
            <a:off x="7956550" y="3829052"/>
            <a:ext cx="628650" cy="5651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80282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a:spLocks noGrp="1"/>
          </p:cNvSpPr>
          <p:nvPr>
            <p:ph type="ftr" sz="quarter" idx="10"/>
          </p:nvPr>
        </p:nvSpPr>
        <p:spPr/>
        <p:txBody>
          <a:bodyPr/>
          <a:lstStyle/>
          <a:p>
            <a:r>
              <a:rPr lang="en-AU"/>
              <a:t>CSIRO.</a:t>
            </a:r>
            <a:r>
              <a:rPr lang="en-AU" b="0">
                <a:solidFill>
                  <a:schemeClr val="tx1"/>
                </a:solidFill>
              </a:rPr>
              <a:t>  </a:t>
            </a:r>
          </a:p>
        </p:txBody>
      </p:sp>
      <p:pic>
        <p:nvPicPr>
          <p:cNvPr id="379906" name="Picture 10" descr="loaction map.jpg"/>
          <p:cNvPicPr>
            <a:picLocks noChangeAspect="1"/>
          </p:cNvPicPr>
          <p:nvPr/>
        </p:nvPicPr>
        <p:blipFill>
          <a:blip r:embed="rId3" cstate="print"/>
          <a:srcRect t="15407"/>
          <a:stretch>
            <a:fillRect/>
          </a:stretch>
        </p:blipFill>
        <p:spPr bwMode="auto">
          <a:xfrm>
            <a:off x="3506788" y="2185991"/>
            <a:ext cx="4900612" cy="4672012"/>
          </a:xfrm>
          <a:prstGeom prst="rect">
            <a:avLst/>
          </a:prstGeom>
          <a:noFill/>
          <a:ln w="9525">
            <a:noFill/>
            <a:miter lim="800000"/>
            <a:headEnd/>
            <a:tailEnd/>
          </a:ln>
        </p:spPr>
      </p:pic>
      <p:pic>
        <p:nvPicPr>
          <p:cNvPr id="13" name="Picture 12" descr="Wake rouge-wave article.tif"/>
          <p:cNvPicPr>
            <a:picLocks noChangeAspect="1"/>
          </p:cNvPicPr>
          <p:nvPr/>
        </p:nvPicPr>
        <p:blipFill>
          <a:blip r:embed="rId4" cstate="print"/>
          <a:srcRect r="708"/>
          <a:stretch>
            <a:fillRect/>
          </a:stretch>
        </p:blipFill>
        <p:spPr bwMode="auto">
          <a:xfrm>
            <a:off x="0" y="1752602"/>
            <a:ext cx="3563938" cy="2790826"/>
          </a:xfrm>
          <a:prstGeom prst="rect">
            <a:avLst/>
          </a:prstGeom>
          <a:noFill/>
          <a:ln w="9525">
            <a:noFill/>
            <a:miter lim="800000"/>
            <a:headEnd/>
            <a:tailEnd/>
          </a:ln>
        </p:spPr>
      </p:pic>
      <p:sp>
        <p:nvSpPr>
          <p:cNvPr id="379912" name="Rectangle 8"/>
          <p:cNvSpPr>
            <a:spLocks noGrp="1" noChangeArrowheads="1"/>
          </p:cNvSpPr>
          <p:nvPr>
            <p:ph type="title"/>
          </p:nvPr>
        </p:nvSpPr>
        <p:spPr>
          <a:xfrm>
            <a:off x="1103313" y="80963"/>
            <a:ext cx="7743825" cy="900112"/>
          </a:xfrm>
        </p:spPr>
        <p:txBody>
          <a:bodyPr/>
          <a:lstStyle/>
          <a:p>
            <a:r>
              <a:rPr lang="en-AU" sz="2400" dirty="0" smtClean="0"/>
              <a:t>1. (a) </a:t>
            </a:r>
            <a:r>
              <a:rPr lang="en-AU" sz="2400" dirty="0" smtClean="0"/>
              <a:t>Causes of extreme sea levels</a:t>
            </a:r>
            <a:br>
              <a:rPr lang="en-AU" sz="2400" dirty="0" smtClean="0"/>
            </a:br>
            <a:r>
              <a:rPr lang="en-AU" sz="2400" dirty="0" smtClean="0"/>
              <a:t>High </a:t>
            </a:r>
            <a:r>
              <a:rPr lang="en-AU" sz="2400" dirty="0"/>
              <a:t>Wave Event – December </a:t>
            </a:r>
            <a:r>
              <a:rPr lang="en-AU" sz="2400" dirty="0" smtClean="0"/>
              <a:t>2008 – </a:t>
            </a:r>
            <a:r>
              <a:rPr lang="en-AU" sz="2400" dirty="0" smtClean="0"/>
              <a:t>North </a:t>
            </a:r>
            <a:r>
              <a:rPr lang="en-AU" sz="2400" dirty="0" smtClean="0"/>
              <a:t>Pacific </a:t>
            </a:r>
            <a:endParaRPr lang="en-AU" sz="2400" dirty="0"/>
          </a:p>
        </p:txBody>
      </p:sp>
      <p:grpSp>
        <p:nvGrpSpPr>
          <p:cNvPr id="2" name="Group 9"/>
          <p:cNvGrpSpPr>
            <a:grpSpLocks/>
          </p:cNvGrpSpPr>
          <p:nvPr/>
        </p:nvGrpSpPr>
        <p:grpSpPr bwMode="auto">
          <a:xfrm>
            <a:off x="6386518" y="4779962"/>
            <a:ext cx="2757487" cy="2078037"/>
            <a:chOff x="4023" y="2908"/>
            <a:chExt cx="1737" cy="1309"/>
          </a:xfrm>
        </p:grpSpPr>
        <p:pic>
          <p:nvPicPr>
            <p:cNvPr id="379914" name="Picture 4" descr="High waves C 10 Dec 319"/>
            <p:cNvPicPr>
              <a:picLocks noChangeAspect="1" noChangeArrowheads="1"/>
            </p:cNvPicPr>
            <p:nvPr/>
          </p:nvPicPr>
          <p:blipFill>
            <a:blip r:embed="rId5" cstate="print"/>
            <a:srcRect/>
            <a:stretch>
              <a:fillRect/>
            </a:stretch>
          </p:blipFill>
          <p:spPr bwMode="auto">
            <a:xfrm>
              <a:off x="4023" y="2908"/>
              <a:ext cx="1737" cy="1309"/>
            </a:xfrm>
            <a:prstGeom prst="rect">
              <a:avLst/>
            </a:prstGeom>
            <a:noFill/>
            <a:ln w="9525">
              <a:noFill/>
              <a:miter lim="800000"/>
              <a:headEnd/>
              <a:tailEnd/>
            </a:ln>
          </p:spPr>
        </p:pic>
        <p:sp>
          <p:nvSpPr>
            <p:cNvPr id="379915" name="Text Box 5"/>
            <p:cNvSpPr txBox="1">
              <a:spLocks noChangeArrowheads="1"/>
            </p:cNvSpPr>
            <p:nvPr/>
          </p:nvSpPr>
          <p:spPr bwMode="auto">
            <a:xfrm>
              <a:off x="5283" y="3988"/>
              <a:ext cx="477" cy="213"/>
            </a:xfrm>
            <a:prstGeom prst="rect">
              <a:avLst/>
            </a:prstGeom>
            <a:noFill/>
            <a:ln w="9525">
              <a:noFill/>
              <a:miter lim="800000"/>
              <a:headEnd/>
              <a:tailEnd/>
            </a:ln>
          </p:spPr>
          <p:txBody>
            <a:bodyPr>
              <a:spAutoFit/>
            </a:bodyPr>
            <a:lstStyle/>
            <a:p>
              <a:pPr defTabSz="449263">
                <a:buClr>
                  <a:srgbClr val="000000"/>
                </a:buClr>
                <a:buSzPct val="100000"/>
                <a:buFont typeface="Times New Roman" pitchFamily="18" charset="0"/>
                <a:buNone/>
              </a:pPr>
              <a:r>
                <a:rPr lang="en-US" sz="800" i="1">
                  <a:solidFill>
                    <a:srgbClr val="FFFF00"/>
                  </a:solidFill>
                  <a:effectLst/>
                  <a:latin typeface="Arial" charset="0"/>
                </a:rPr>
                <a:t>photo: Scott Smithers</a:t>
              </a:r>
            </a:p>
          </p:txBody>
        </p:sp>
      </p:grpSp>
      <p:pic>
        <p:nvPicPr>
          <p:cNvPr id="379917" name="Picture 3" descr="Aerial_Photo_of_Devestation_on_Roi12_1_08.jpg"/>
          <p:cNvPicPr>
            <a:picLocks noChangeAspect="1"/>
          </p:cNvPicPr>
          <p:nvPr/>
        </p:nvPicPr>
        <p:blipFill>
          <a:blip r:embed="rId6" cstate="print"/>
          <a:srcRect b="4500"/>
          <a:stretch>
            <a:fillRect/>
          </a:stretch>
        </p:blipFill>
        <p:spPr bwMode="auto">
          <a:xfrm>
            <a:off x="23818" y="4432303"/>
            <a:ext cx="3544887" cy="2425700"/>
          </a:xfrm>
          <a:prstGeom prst="rect">
            <a:avLst/>
          </a:prstGeom>
          <a:noFill/>
          <a:ln w="9525">
            <a:noFill/>
            <a:miter lim="800000"/>
            <a:headEnd/>
            <a:tailEnd/>
          </a:ln>
        </p:spPr>
      </p:pic>
      <p:sp>
        <p:nvSpPr>
          <p:cNvPr id="379918" name="TextBox 12"/>
          <p:cNvSpPr txBox="1">
            <a:spLocks noChangeArrowheads="1"/>
          </p:cNvSpPr>
          <p:nvPr/>
        </p:nvSpPr>
        <p:spPr bwMode="auto">
          <a:xfrm>
            <a:off x="0" y="6553203"/>
            <a:ext cx="2519164" cy="307777"/>
          </a:xfrm>
          <a:prstGeom prst="rect">
            <a:avLst/>
          </a:prstGeom>
          <a:noFill/>
          <a:ln w="9525">
            <a:noFill/>
            <a:miter lim="800000"/>
            <a:headEnd/>
            <a:tailEnd/>
          </a:ln>
        </p:spPr>
        <p:txBody>
          <a:bodyPr wrap="none">
            <a:spAutoFit/>
          </a:bodyPr>
          <a:lstStyle/>
          <a:p>
            <a:pPr defTabSz="449263">
              <a:buClr>
                <a:srgbClr val="000000"/>
              </a:buClr>
              <a:buSzPct val="100000"/>
              <a:buFont typeface="Times New Roman" pitchFamily="18" charset="0"/>
              <a:buNone/>
            </a:pPr>
            <a:r>
              <a:rPr lang="en-US" sz="1400">
                <a:solidFill>
                  <a:srgbClr val="000000"/>
                </a:solidFill>
                <a:effectLst/>
                <a:latin typeface="Arial" charset="0"/>
              </a:rPr>
              <a:t>Roi-Namur (Marshall Islands)</a:t>
            </a:r>
          </a:p>
        </p:txBody>
      </p:sp>
      <p:sp>
        <p:nvSpPr>
          <p:cNvPr id="379920" name="Text Box 16"/>
          <p:cNvSpPr txBox="1">
            <a:spLocks noChangeArrowheads="1"/>
          </p:cNvSpPr>
          <p:nvPr/>
        </p:nvSpPr>
        <p:spPr bwMode="auto">
          <a:xfrm>
            <a:off x="5651500" y="4789491"/>
            <a:ext cx="1258770" cy="307777"/>
          </a:xfrm>
          <a:prstGeom prst="rect">
            <a:avLst/>
          </a:prstGeom>
          <a:noFill/>
          <a:ln w="9525">
            <a:noFill/>
            <a:miter lim="800000"/>
            <a:headEnd/>
            <a:tailEnd/>
          </a:ln>
          <a:effectLst/>
        </p:spPr>
        <p:txBody>
          <a:bodyPr wrap="none">
            <a:spAutoFit/>
          </a:bodyPr>
          <a:lstStyle/>
          <a:p>
            <a:r>
              <a:rPr lang="en-AU" sz="1400" b="1" i="1">
                <a:solidFill>
                  <a:schemeClr val="folHlink"/>
                </a:solidFill>
                <a:effectLst/>
                <a:latin typeface="Arial" charset="0"/>
              </a:rPr>
              <a:t>Majuro Atoll</a:t>
            </a:r>
          </a:p>
        </p:txBody>
      </p:sp>
      <p:sp>
        <p:nvSpPr>
          <p:cNvPr id="379921" name="Text Box 17"/>
          <p:cNvSpPr txBox="1">
            <a:spLocks noChangeArrowheads="1"/>
          </p:cNvSpPr>
          <p:nvPr/>
        </p:nvSpPr>
        <p:spPr bwMode="auto">
          <a:xfrm>
            <a:off x="5048251" y="5634042"/>
            <a:ext cx="1242202" cy="307777"/>
          </a:xfrm>
          <a:prstGeom prst="rect">
            <a:avLst/>
          </a:prstGeom>
          <a:noFill/>
          <a:ln w="9525">
            <a:noFill/>
            <a:miter lim="800000"/>
            <a:headEnd/>
            <a:tailEnd/>
          </a:ln>
          <a:effectLst/>
        </p:spPr>
        <p:txBody>
          <a:bodyPr wrap="none">
            <a:spAutoFit/>
          </a:bodyPr>
          <a:lstStyle/>
          <a:p>
            <a:r>
              <a:rPr lang="en-AU" sz="1400" b="1" i="1">
                <a:solidFill>
                  <a:schemeClr val="folHlink"/>
                </a:solidFill>
                <a:effectLst/>
                <a:latin typeface="Arial" charset="0"/>
              </a:rPr>
              <a:t>Taku’u Atoll</a:t>
            </a:r>
          </a:p>
        </p:txBody>
      </p:sp>
      <p:sp>
        <p:nvSpPr>
          <p:cNvPr id="379922" name="Text Box 18"/>
          <p:cNvSpPr txBox="1">
            <a:spLocks noChangeArrowheads="1"/>
          </p:cNvSpPr>
          <p:nvPr/>
        </p:nvSpPr>
        <p:spPr bwMode="auto">
          <a:xfrm>
            <a:off x="717550" y="1052516"/>
            <a:ext cx="8235950" cy="646331"/>
          </a:xfrm>
          <a:prstGeom prst="rect">
            <a:avLst/>
          </a:prstGeom>
          <a:noFill/>
          <a:ln w="9525">
            <a:noFill/>
            <a:miter lim="800000"/>
            <a:headEnd/>
            <a:tailEnd/>
          </a:ln>
          <a:effectLst/>
        </p:spPr>
        <p:txBody>
          <a:bodyPr>
            <a:spAutoFit/>
          </a:bodyPr>
          <a:lstStyle/>
          <a:p>
            <a:r>
              <a:rPr lang="en-AU" sz="1800">
                <a:effectLst/>
                <a:latin typeface="Arial" charset="0"/>
              </a:rPr>
              <a:t>Building a database of extreme water level and inundation events will help increase awareness of such events and their causes throughout the Pacific</a:t>
            </a:r>
          </a:p>
        </p:txBody>
      </p:sp>
      <p:pic>
        <p:nvPicPr>
          <p:cNvPr id="379925" name="Picture 2"/>
          <p:cNvPicPr>
            <a:picLocks noChangeAspect="1" noChangeArrowheads="1"/>
          </p:cNvPicPr>
          <p:nvPr/>
        </p:nvPicPr>
        <p:blipFill>
          <a:blip r:embed="rId7" cstate="print"/>
          <a:srcRect/>
          <a:stretch>
            <a:fillRect/>
          </a:stretch>
        </p:blipFill>
        <p:spPr bwMode="auto">
          <a:xfrm>
            <a:off x="6042025" y="2171700"/>
            <a:ext cx="3113088" cy="2589214"/>
          </a:xfrm>
          <a:prstGeom prst="rect">
            <a:avLst/>
          </a:prstGeom>
          <a:noFill/>
          <a:ln w="9525">
            <a:noFill/>
            <a:miter lim="800000"/>
            <a:headEnd/>
            <a:tailEnd/>
          </a:ln>
        </p:spPr>
      </p:pic>
      <p:sp>
        <p:nvSpPr>
          <p:cNvPr id="379923" name="Text Box 19"/>
          <p:cNvSpPr txBox="1">
            <a:spLocks noChangeArrowheads="1"/>
          </p:cNvSpPr>
          <p:nvPr/>
        </p:nvSpPr>
        <p:spPr bwMode="auto">
          <a:xfrm>
            <a:off x="3563893" y="1700811"/>
            <a:ext cx="5438775" cy="1200329"/>
          </a:xfrm>
          <a:prstGeom prst="rect">
            <a:avLst/>
          </a:prstGeom>
          <a:noFill/>
          <a:ln w="9525">
            <a:noFill/>
            <a:miter lim="800000"/>
            <a:headEnd/>
            <a:tailEnd/>
          </a:ln>
          <a:effectLst/>
        </p:spPr>
        <p:txBody>
          <a:bodyPr>
            <a:spAutoFit/>
          </a:bodyPr>
          <a:lstStyle/>
          <a:p>
            <a:r>
              <a:rPr lang="en-AU" sz="1800" dirty="0">
                <a:solidFill>
                  <a:srgbClr val="660033"/>
                </a:solidFill>
                <a:effectLst>
                  <a:outerShdw blurRad="38100" dist="38100" dir="2700000" algn="tl">
                    <a:srgbClr val="C0C0C0"/>
                  </a:outerShdw>
                </a:effectLst>
                <a:latin typeface="Arial" charset="0"/>
              </a:rPr>
              <a:t>The example shown below was caused by a mid-</a:t>
            </a:r>
          </a:p>
          <a:p>
            <a:r>
              <a:rPr lang="en-AU" sz="1800" dirty="0">
                <a:solidFill>
                  <a:srgbClr val="660033"/>
                </a:solidFill>
                <a:effectLst>
                  <a:outerShdw blurRad="38100" dist="38100" dir="2700000" algn="tl">
                    <a:srgbClr val="C0C0C0"/>
                  </a:outerShdw>
                </a:effectLst>
                <a:latin typeface="Arial" charset="0"/>
              </a:rPr>
              <a:t>latitude low pressure system in the north Pacific</a:t>
            </a:r>
          </a:p>
          <a:p>
            <a:r>
              <a:rPr lang="en-AU" sz="1800" dirty="0">
                <a:solidFill>
                  <a:srgbClr val="660033"/>
                </a:solidFill>
                <a:effectLst>
                  <a:outerShdw blurRad="38100" dist="38100" dir="2700000" algn="tl">
                    <a:srgbClr val="C0C0C0"/>
                  </a:outerShdw>
                </a:effectLst>
                <a:latin typeface="Arial" charset="0"/>
              </a:rPr>
              <a:t>which propagated throughout the region to impact</a:t>
            </a:r>
          </a:p>
          <a:p>
            <a:r>
              <a:rPr lang="en-AU" sz="1800" dirty="0">
                <a:solidFill>
                  <a:srgbClr val="660033"/>
                </a:solidFill>
                <a:effectLst>
                  <a:outerShdw blurRad="38100" dist="38100" dir="2700000" algn="tl">
                    <a:srgbClr val="C0C0C0"/>
                  </a:outerShdw>
                </a:effectLst>
                <a:latin typeface="Arial" charset="0"/>
              </a:rPr>
              <a:t>a number of islands</a:t>
            </a:r>
            <a:r>
              <a:rPr lang="en-AU" sz="1800" dirty="0">
                <a:solidFill>
                  <a:srgbClr val="FF3300"/>
                </a:solidFill>
                <a:effectLst/>
                <a:latin typeface="Arial" charset="0"/>
              </a:rPr>
              <a:t> </a:t>
            </a:r>
          </a:p>
        </p:txBody>
      </p:sp>
      <p:sp>
        <p:nvSpPr>
          <p:cNvPr id="379926" name="Rectangle 15"/>
          <p:cNvSpPr>
            <a:spLocks noChangeArrowheads="1"/>
          </p:cNvSpPr>
          <p:nvPr/>
        </p:nvSpPr>
        <p:spPr bwMode="auto">
          <a:xfrm>
            <a:off x="6181730" y="4473577"/>
            <a:ext cx="2962275" cy="276999"/>
          </a:xfrm>
          <a:prstGeom prst="rect">
            <a:avLst/>
          </a:prstGeom>
          <a:noFill/>
          <a:ln w="9525">
            <a:noFill/>
            <a:miter lim="800000"/>
            <a:headEnd/>
            <a:tailEnd/>
          </a:ln>
        </p:spPr>
        <p:txBody>
          <a:bodyPr>
            <a:spAutoFit/>
          </a:bodyPr>
          <a:lstStyle/>
          <a:p>
            <a:pPr defTabSz="449263">
              <a:buClr>
                <a:srgbClr val="000000"/>
              </a:buClr>
              <a:buSzPct val="100000"/>
              <a:buFont typeface="Times New Roman" pitchFamily="18" charset="0"/>
              <a:buNone/>
            </a:pPr>
            <a:r>
              <a:rPr lang="en-AU" sz="1200" b="1">
                <a:effectLst/>
                <a:latin typeface="Arial" charset="0"/>
              </a:rPr>
              <a:t>Photo: Reginald White</a:t>
            </a:r>
            <a:endParaRPr lang="en-US" sz="1200" b="1">
              <a:effectLst/>
              <a:latin typeface="Arial" charset="0"/>
            </a:endParaRPr>
          </a:p>
        </p:txBody>
      </p:sp>
      <p:sp>
        <p:nvSpPr>
          <p:cNvPr id="379919" name="Text Box 15"/>
          <p:cNvSpPr txBox="1">
            <a:spLocks noChangeArrowheads="1"/>
          </p:cNvSpPr>
          <p:nvPr/>
        </p:nvSpPr>
        <p:spPr bwMode="auto">
          <a:xfrm>
            <a:off x="5311776" y="3687765"/>
            <a:ext cx="1136040" cy="307777"/>
          </a:xfrm>
          <a:prstGeom prst="rect">
            <a:avLst/>
          </a:prstGeom>
          <a:noFill/>
          <a:ln w="9525">
            <a:noFill/>
            <a:miter lim="800000"/>
            <a:headEnd/>
            <a:tailEnd/>
          </a:ln>
          <a:effectLst/>
        </p:spPr>
        <p:txBody>
          <a:bodyPr wrap="none">
            <a:spAutoFit/>
          </a:bodyPr>
          <a:lstStyle/>
          <a:p>
            <a:r>
              <a:rPr lang="en-AU" sz="1400" b="1" i="1">
                <a:solidFill>
                  <a:schemeClr val="folHlink"/>
                </a:solidFill>
                <a:effectLst/>
                <a:latin typeface="Arial" charset="0"/>
              </a:rPr>
              <a:t>Wake Atoll</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a:xfrm>
            <a:off x="1104900" y="6076409"/>
            <a:ext cx="4368800" cy="269875"/>
          </a:xfrm>
        </p:spPr>
        <p:txBody>
          <a:bodyPr/>
          <a:lstStyle/>
          <a:p>
            <a:r>
              <a:rPr lang="en-AU"/>
              <a:t>CSIRO.</a:t>
            </a:r>
            <a:r>
              <a:rPr lang="en-AU" b="0">
                <a:solidFill>
                  <a:schemeClr val="tx1"/>
                </a:solidFill>
              </a:rPr>
              <a:t>  </a:t>
            </a:r>
          </a:p>
        </p:txBody>
      </p:sp>
      <p:sp>
        <p:nvSpPr>
          <p:cNvPr id="408581" name="Rectangle 5"/>
          <p:cNvSpPr>
            <a:spLocks noGrp="1" noChangeArrowheads="1"/>
          </p:cNvSpPr>
          <p:nvPr>
            <p:ph type="title"/>
          </p:nvPr>
        </p:nvSpPr>
        <p:spPr>
          <a:xfrm>
            <a:off x="1103313" y="80963"/>
            <a:ext cx="7743825" cy="900112"/>
          </a:xfrm>
          <a:noFill/>
          <a:ln/>
        </p:spPr>
        <p:txBody>
          <a:bodyPr/>
          <a:lstStyle/>
          <a:p>
            <a:r>
              <a:rPr lang="en-AU" sz="2400" dirty="0" smtClean="0"/>
              <a:t>1. (b) Extreme </a:t>
            </a:r>
            <a:r>
              <a:rPr lang="en-AU" sz="2400" dirty="0"/>
              <a:t>Sea Level </a:t>
            </a:r>
            <a:r>
              <a:rPr lang="en-AU" sz="2400" dirty="0" err="1"/>
              <a:t>Climatologies</a:t>
            </a:r>
            <a:endParaRPr lang="en-AU" sz="2400" dirty="0"/>
          </a:p>
        </p:txBody>
      </p:sp>
      <p:grpSp>
        <p:nvGrpSpPr>
          <p:cNvPr id="2" name="Group 19"/>
          <p:cNvGrpSpPr>
            <a:grpSpLocks/>
          </p:cNvGrpSpPr>
          <p:nvPr/>
        </p:nvGrpSpPr>
        <p:grpSpPr bwMode="auto">
          <a:xfrm>
            <a:off x="461965" y="1556794"/>
            <a:ext cx="8691561" cy="3963986"/>
            <a:chOff x="291" y="1151"/>
            <a:chExt cx="5475" cy="2497"/>
          </a:xfrm>
        </p:grpSpPr>
        <p:pic>
          <p:nvPicPr>
            <p:cNvPr id="408582" name="Picture 6"/>
            <p:cNvPicPr>
              <a:picLocks noChangeAspect="1" noChangeArrowheads="1"/>
            </p:cNvPicPr>
            <p:nvPr/>
          </p:nvPicPr>
          <p:blipFill>
            <a:blip r:embed="rId3" cstate="print"/>
            <a:srcRect t="4671"/>
            <a:stretch>
              <a:fillRect/>
            </a:stretch>
          </p:blipFill>
          <p:spPr bwMode="auto">
            <a:xfrm>
              <a:off x="2896" y="1345"/>
              <a:ext cx="2712" cy="2286"/>
            </a:xfrm>
            <a:prstGeom prst="rect">
              <a:avLst/>
            </a:prstGeom>
            <a:noFill/>
            <a:ln w="9525">
              <a:noFill/>
              <a:miter lim="800000"/>
              <a:headEnd/>
              <a:tailEnd/>
            </a:ln>
            <a:effectLst/>
          </p:spPr>
        </p:pic>
        <p:pic>
          <p:nvPicPr>
            <p:cNvPr id="408583" name="Picture 7"/>
            <p:cNvPicPr>
              <a:picLocks noChangeAspect="1" noChangeArrowheads="1"/>
            </p:cNvPicPr>
            <p:nvPr/>
          </p:nvPicPr>
          <p:blipFill>
            <a:blip r:embed="rId4" cstate="print"/>
            <a:srcRect t="4977"/>
            <a:stretch>
              <a:fillRect/>
            </a:stretch>
          </p:blipFill>
          <p:spPr bwMode="auto">
            <a:xfrm>
              <a:off x="291" y="1357"/>
              <a:ext cx="2698" cy="2291"/>
            </a:xfrm>
            <a:prstGeom prst="rect">
              <a:avLst/>
            </a:prstGeom>
            <a:noFill/>
            <a:ln w="9525">
              <a:noFill/>
              <a:miter lim="800000"/>
              <a:headEnd/>
              <a:tailEnd/>
            </a:ln>
            <a:effectLst/>
          </p:spPr>
        </p:pic>
        <p:sp>
          <p:nvSpPr>
            <p:cNvPr id="408584" name="Text Box 8"/>
            <p:cNvSpPr txBox="1">
              <a:spLocks noChangeArrowheads="1"/>
            </p:cNvSpPr>
            <p:nvPr/>
          </p:nvSpPr>
          <p:spPr bwMode="auto">
            <a:xfrm>
              <a:off x="5340" y="2790"/>
              <a:ext cx="423" cy="233"/>
            </a:xfrm>
            <a:prstGeom prst="rect">
              <a:avLst/>
            </a:prstGeom>
            <a:noFill/>
            <a:ln w="9525">
              <a:noFill/>
              <a:miter lim="800000"/>
              <a:headEnd/>
              <a:tailEnd/>
            </a:ln>
            <a:effectLst/>
          </p:spPr>
          <p:txBody>
            <a:bodyPr wrap="none">
              <a:spAutoFit/>
            </a:bodyPr>
            <a:lstStyle/>
            <a:p>
              <a:pPr>
                <a:buClr>
                  <a:srgbClr val="000000"/>
                </a:buClr>
                <a:buSzPct val="100000"/>
                <a:buFont typeface="Times New Roman" pitchFamily="18" charset="0"/>
                <a:buNone/>
              </a:pPr>
              <a:r>
                <a:rPr lang="en-AU" sz="1800">
                  <a:solidFill>
                    <a:srgbClr val="3333FF"/>
                  </a:solidFill>
                  <a:effectLst/>
                  <a:latin typeface="Arial" charset="0"/>
                </a:rPr>
                <a:t>tides</a:t>
              </a:r>
            </a:p>
          </p:txBody>
        </p:sp>
        <p:sp>
          <p:nvSpPr>
            <p:cNvPr id="408585" name="Text Box 9"/>
            <p:cNvSpPr txBox="1">
              <a:spLocks noChangeArrowheads="1"/>
            </p:cNvSpPr>
            <p:nvPr/>
          </p:nvSpPr>
          <p:spPr bwMode="auto">
            <a:xfrm>
              <a:off x="5316" y="2982"/>
              <a:ext cx="444" cy="407"/>
            </a:xfrm>
            <a:prstGeom prst="rect">
              <a:avLst/>
            </a:prstGeom>
            <a:noFill/>
            <a:ln w="9525">
              <a:noFill/>
              <a:miter lim="800000"/>
              <a:headEnd/>
              <a:tailEnd/>
            </a:ln>
            <a:effectLst/>
          </p:spPr>
          <p:txBody>
            <a:bodyPr>
              <a:spAutoFit/>
            </a:bodyPr>
            <a:lstStyle/>
            <a:p>
              <a:pPr algn="r">
                <a:buClr>
                  <a:srgbClr val="000000"/>
                </a:buClr>
                <a:buSzPct val="100000"/>
                <a:buFont typeface="Times New Roman" pitchFamily="18" charset="0"/>
                <a:buNone/>
              </a:pPr>
              <a:r>
                <a:rPr lang="en-AU" sz="1800">
                  <a:solidFill>
                    <a:srgbClr val="FF0000"/>
                  </a:solidFill>
                  <a:effectLst/>
                  <a:latin typeface="Arial" charset="0"/>
                </a:rPr>
                <a:t>short </a:t>
              </a:r>
            </a:p>
            <a:p>
              <a:pPr algn="r">
                <a:buClr>
                  <a:srgbClr val="000000"/>
                </a:buClr>
                <a:buSzPct val="100000"/>
                <a:buFont typeface="Times New Roman" pitchFamily="18" charset="0"/>
                <a:buNone/>
              </a:pPr>
              <a:r>
                <a:rPr lang="en-AU" sz="1800">
                  <a:solidFill>
                    <a:srgbClr val="FF0000"/>
                  </a:solidFill>
                  <a:effectLst/>
                  <a:latin typeface="Arial" charset="0"/>
                </a:rPr>
                <a:t>term</a:t>
              </a:r>
            </a:p>
          </p:txBody>
        </p:sp>
        <p:sp>
          <p:nvSpPr>
            <p:cNvPr id="408586" name="Text Box 10"/>
            <p:cNvSpPr txBox="1">
              <a:spLocks noChangeArrowheads="1"/>
            </p:cNvSpPr>
            <p:nvPr/>
          </p:nvSpPr>
          <p:spPr bwMode="auto">
            <a:xfrm>
              <a:off x="5372" y="2438"/>
              <a:ext cx="391" cy="233"/>
            </a:xfrm>
            <a:prstGeom prst="rect">
              <a:avLst/>
            </a:prstGeom>
            <a:noFill/>
            <a:ln w="9525">
              <a:noFill/>
              <a:miter lim="800000"/>
              <a:headEnd/>
              <a:tailEnd/>
            </a:ln>
            <a:effectLst/>
          </p:spPr>
          <p:txBody>
            <a:bodyPr wrap="none">
              <a:spAutoFit/>
            </a:bodyPr>
            <a:lstStyle/>
            <a:p>
              <a:pPr>
                <a:buClr>
                  <a:srgbClr val="000000"/>
                </a:buClr>
                <a:buSzPct val="100000"/>
                <a:buFont typeface="Times New Roman" pitchFamily="18" charset="0"/>
                <a:buNone/>
              </a:pPr>
              <a:r>
                <a:rPr lang="en-AU" sz="1800">
                  <a:effectLst/>
                  <a:latin typeface="Arial" charset="0"/>
                </a:rPr>
                <a:t>total</a:t>
              </a:r>
            </a:p>
          </p:txBody>
        </p:sp>
        <p:sp>
          <p:nvSpPr>
            <p:cNvPr id="408587" name="Text Box 11"/>
            <p:cNvSpPr txBox="1">
              <a:spLocks noChangeArrowheads="1"/>
            </p:cNvSpPr>
            <p:nvPr/>
          </p:nvSpPr>
          <p:spPr bwMode="auto">
            <a:xfrm>
              <a:off x="5068" y="3286"/>
              <a:ext cx="698" cy="233"/>
            </a:xfrm>
            <a:prstGeom prst="rect">
              <a:avLst/>
            </a:prstGeom>
            <a:noFill/>
            <a:ln w="9525">
              <a:noFill/>
              <a:miter lim="800000"/>
              <a:headEnd/>
              <a:tailEnd/>
            </a:ln>
            <a:effectLst/>
          </p:spPr>
          <p:txBody>
            <a:bodyPr wrap="none">
              <a:spAutoFit/>
            </a:bodyPr>
            <a:lstStyle/>
            <a:p>
              <a:pPr>
                <a:buClr>
                  <a:srgbClr val="000000"/>
                </a:buClr>
                <a:buSzPct val="100000"/>
                <a:buFont typeface="Times New Roman" pitchFamily="18" charset="0"/>
                <a:buNone/>
              </a:pPr>
              <a:r>
                <a:rPr lang="en-AU" sz="1800">
                  <a:solidFill>
                    <a:srgbClr val="66FF66"/>
                  </a:solidFill>
                  <a:effectLst/>
                  <a:latin typeface="Arial" charset="0"/>
                </a:rPr>
                <a:t>seasonal</a:t>
              </a:r>
            </a:p>
          </p:txBody>
        </p:sp>
        <p:sp>
          <p:nvSpPr>
            <p:cNvPr id="408588" name="Text Box 12"/>
            <p:cNvSpPr txBox="1">
              <a:spLocks noChangeArrowheads="1"/>
            </p:cNvSpPr>
            <p:nvPr/>
          </p:nvSpPr>
          <p:spPr bwMode="auto">
            <a:xfrm>
              <a:off x="4272" y="1983"/>
              <a:ext cx="658" cy="582"/>
            </a:xfrm>
            <a:prstGeom prst="rect">
              <a:avLst/>
            </a:prstGeom>
            <a:noFill/>
            <a:ln w="9525">
              <a:noFill/>
              <a:miter lim="800000"/>
              <a:headEnd/>
              <a:tailEnd/>
            </a:ln>
            <a:effectLst/>
          </p:spPr>
          <p:txBody>
            <a:bodyPr wrap="none">
              <a:spAutoFit/>
            </a:bodyPr>
            <a:lstStyle/>
            <a:p>
              <a:pPr>
                <a:buClr>
                  <a:srgbClr val="000000"/>
                </a:buClr>
                <a:buSzPct val="100000"/>
                <a:buFont typeface="Times New Roman" pitchFamily="18" charset="0"/>
                <a:buNone/>
              </a:pPr>
              <a:r>
                <a:rPr lang="en-AU" sz="1800">
                  <a:solidFill>
                    <a:srgbClr val="00CCC7"/>
                  </a:solidFill>
                  <a:effectLst/>
                  <a:latin typeface="Arial" charset="0"/>
                </a:rPr>
                <a:t>Top 10</a:t>
              </a:r>
            </a:p>
            <a:p>
              <a:pPr>
                <a:buClr>
                  <a:srgbClr val="000000"/>
                </a:buClr>
                <a:buSzPct val="100000"/>
                <a:buFont typeface="Times New Roman" pitchFamily="18" charset="0"/>
                <a:buNone/>
              </a:pPr>
              <a:r>
                <a:rPr lang="en-AU" sz="1800">
                  <a:solidFill>
                    <a:srgbClr val="00CCC7"/>
                  </a:solidFill>
                  <a:effectLst/>
                  <a:latin typeface="Arial" charset="0"/>
                </a:rPr>
                <a:t>Extreme</a:t>
              </a:r>
            </a:p>
            <a:p>
              <a:pPr>
                <a:buClr>
                  <a:srgbClr val="000000"/>
                </a:buClr>
                <a:buSzPct val="100000"/>
                <a:buFont typeface="Times New Roman" pitchFamily="18" charset="0"/>
                <a:buNone/>
              </a:pPr>
              <a:r>
                <a:rPr lang="en-AU" sz="1800">
                  <a:solidFill>
                    <a:srgbClr val="00CCC7"/>
                  </a:solidFill>
                  <a:effectLst/>
                  <a:latin typeface="Arial" charset="0"/>
                </a:rPr>
                <a:t>events</a:t>
              </a:r>
            </a:p>
          </p:txBody>
        </p:sp>
        <p:sp>
          <p:nvSpPr>
            <p:cNvPr id="408589" name="Line 13"/>
            <p:cNvSpPr>
              <a:spLocks noChangeShapeType="1"/>
            </p:cNvSpPr>
            <p:nvPr/>
          </p:nvSpPr>
          <p:spPr bwMode="auto">
            <a:xfrm flipH="1">
              <a:off x="3936" y="2080"/>
              <a:ext cx="320" cy="64"/>
            </a:xfrm>
            <a:prstGeom prst="line">
              <a:avLst/>
            </a:prstGeom>
            <a:noFill/>
            <a:ln w="38100">
              <a:solidFill>
                <a:srgbClr val="33CCFF"/>
              </a:solidFill>
              <a:round/>
              <a:headEnd/>
              <a:tailEnd type="triangle" w="med" len="med"/>
            </a:ln>
            <a:effectLst/>
          </p:spPr>
          <p:txBody>
            <a:bodyPr/>
            <a:lstStyle/>
            <a:p>
              <a:endParaRPr lang="en-AU"/>
            </a:p>
          </p:txBody>
        </p:sp>
        <p:sp>
          <p:nvSpPr>
            <p:cNvPr id="408590" name="Line 14"/>
            <p:cNvSpPr>
              <a:spLocks noChangeShapeType="1"/>
            </p:cNvSpPr>
            <p:nvPr/>
          </p:nvSpPr>
          <p:spPr bwMode="auto">
            <a:xfrm>
              <a:off x="4808" y="2152"/>
              <a:ext cx="408" cy="88"/>
            </a:xfrm>
            <a:prstGeom prst="line">
              <a:avLst/>
            </a:prstGeom>
            <a:noFill/>
            <a:ln w="38100">
              <a:solidFill>
                <a:srgbClr val="33CCFF"/>
              </a:solidFill>
              <a:round/>
              <a:headEnd/>
              <a:tailEnd type="triangle" w="med" len="med"/>
            </a:ln>
            <a:effectLst/>
          </p:spPr>
          <p:txBody>
            <a:bodyPr/>
            <a:lstStyle/>
            <a:p>
              <a:endParaRPr lang="en-AU"/>
            </a:p>
          </p:txBody>
        </p:sp>
        <p:sp>
          <p:nvSpPr>
            <p:cNvPr id="408591" name="Text Box 15"/>
            <p:cNvSpPr txBox="1">
              <a:spLocks noChangeArrowheads="1"/>
            </p:cNvSpPr>
            <p:nvPr/>
          </p:nvSpPr>
          <p:spPr bwMode="auto">
            <a:xfrm>
              <a:off x="830" y="1151"/>
              <a:ext cx="1781" cy="233"/>
            </a:xfrm>
            <a:prstGeom prst="rect">
              <a:avLst/>
            </a:prstGeom>
            <a:noFill/>
            <a:ln w="9525">
              <a:noFill/>
              <a:miter lim="800000"/>
              <a:headEnd/>
              <a:tailEnd/>
            </a:ln>
            <a:effectLst/>
          </p:spPr>
          <p:txBody>
            <a:bodyPr wrap="none">
              <a:spAutoFit/>
            </a:bodyPr>
            <a:lstStyle/>
            <a:p>
              <a:r>
                <a:rPr lang="en-AU" sz="1800">
                  <a:effectLst/>
                  <a:latin typeface="Arial" charset="0"/>
                </a:rPr>
                <a:t>Honiara, Solomon Islands</a:t>
              </a:r>
            </a:p>
          </p:txBody>
        </p:sp>
        <p:sp>
          <p:nvSpPr>
            <p:cNvPr id="408592" name="Text Box 16"/>
            <p:cNvSpPr txBox="1">
              <a:spLocks noChangeArrowheads="1"/>
            </p:cNvSpPr>
            <p:nvPr/>
          </p:nvSpPr>
          <p:spPr bwMode="auto">
            <a:xfrm>
              <a:off x="3582" y="1151"/>
              <a:ext cx="1294" cy="233"/>
            </a:xfrm>
            <a:prstGeom prst="rect">
              <a:avLst/>
            </a:prstGeom>
            <a:noFill/>
            <a:ln w="9525">
              <a:noFill/>
              <a:miter lim="800000"/>
              <a:headEnd/>
              <a:tailEnd/>
            </a:ln>
            <a:effectLst/>
          </p:spPr>
          <p:txBody>
            <a:bodyPr wrap="none">
              <a:spAutoFit/>
            </a:bodyPr>
            <a:lstStyle/>
            <a:p>
              <a:r>
                <a:rPr lang="en-AU" sz="1800">
                  <a:effectLst/>
                  <a:latin typeface="Arial" charset="0"/>
                </a:rPr>
                <a:t>Nuku’Alofa, Tonga</a:t>
              </a:r>
            </a:p>
          </p:txBody>
        </p:sp>
      </p:grpSp>
      <p:sp>
        <p:nvSpPr>
          <p:cNvPr id="408594" name="Text Box 18"/>
          <p:cNvSpPr txBox="1">
            <a:spLocks noChangeArrowheads="1"/>
          </p:cNvSpPr>
          <p:nvPr/>
        </p:nvSpPr>
        <p:spPr bwMode="auto">
          <a:xfrm>
            <a:off x="530225" y="5520782"/>
            <a:ext cx="8210550" cy="830997"/>
          </a:xfrm>
          <a:prstGeom prst="rect">
            <a:avLst/>
          </a:prstGeom>
          <a:noFill/>
          <a:ln w="9525">
            <a:noFill/>
            <a:miter lim="800000"/>
            <a:headEnd/>
            <a:tailEnd/>
          </a:ln>
          <a:effectLst/>
        </p:spPr>
        <p:txBody>
          <a:bodyPr>
            <a:spAutoFit/>
          </a:bodyPr>
          <a:lstStyle/>
          <a:p>
            <a:r>
              <a:rPr lang="en-AU" sz="1600" dirty="0">
                <a:effectLst/>
                <a:latin typeface="Arial" charset="0"/>
              </a:rPr>
              <a:t>Sea levels have been decomposed into tidal, short term (weather-related) and seasonal components for 20 tide gauge locations in 13 PCCSP countries to indicate how extreme sea levels vary throughout the year. </a:t>
            </a:r>
            <a:r>
              <a:rPr lang="en-AU" sz="1400" dirty="0">
                <a:effectLst/>
                <a:latin typeface="Arial" charset="0"/>
              </a:rPr>
              <a:t>Ref. </a:t>
            </a:r>
            <a:r>
              <a:rPr lang="en-AU" sz="1400" b="1" dirty="0" err="1">
                <a:effectLst/>
                <a:latin typeface="Arial" charset="0"/>
              </a:rPr>
              <a:t>Hoeke</a:t>
            </a:r>
            <a:r>
              <a:rPr lang="en-AU" sz="1400" b="1" dirty="0">
                <a:effectLst/>
                <a:latin typeface="Arial" charset="0"/>
              </a:rPr>
              <a:t>, </a:t>
            </a:r>
            <a:r>
              <a:rPr lang="en-AU" sz="1400" b="1" dirty="0" err="1">
                <a:effectLst/>
                <a:latin typeface="Arial" charset="0"/>
              </a:rPr>
              <a:t>McInnes</a:t>
            </a:r>
            <a:r>
              <a:rPr lang="en-AU" sz="1400" b="1" dirty="0">
                <a:effectLst/>
                <a:latin typeface="Arial" charset="0"/>
              </a:rPr>
              <a:t> &amp; Merrifield </a:t>
            </a:r>
            <a:r>
              <a:rPr lang="en-AU" sz="1400" b="1" i="1" dirty="0">
                <a:effectLst/>
                <a:latin typeface="Arial" charset="0"/>
              </a:rPr>
              <a:t>(in preparation</a:t>
            </a:r>
            <a:r>
              <a:rPr lang="en-AU" sz="1400" i="1" dirty="0">
                <a:effectLst/>
                <a:latin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idx="4294967295"/>
          </p:nvPr>
        </p:nvSpPr>
        <p:spPr>
          <a:xfrm>
            <a:off x="827584" y="82558"/>
            <a:ext cx="8316416" cy="935039"/>
          </a:xfrm>
        </p:spPr>
        <p:txBody>
          <a:bodyPr/>
          <a:lstStyle/>
          <a:p>
            <a:r>
              <a:rPr lang="en-AU" sz="2400" dirty="0" smtClean="0"/>
              <a:t>2</a:t>
            </a:r>
            <a:r>
              <a:rPr lang="en-AU" sz="2400" dirty="0" smtClean="0"/>
              <a:t>. (a) </a:t>
            </a:r>
            <a:r>
              <a:rPr lang="en-AU" sz="2400" dirty="0" smtClean="0"/>
              <a:t>Quantification </a:t>
            </a:r>
            <a:r>
              <a:rPr lang="en-AU" sz="2400" dirty="0"/>
              <a:t>of extreme sea levels (e.g. estimation of return periods of extreme sea levels) for inundation </a:t>
            </a:r>
            <a:r>
              <a:rPr lang="en-AU" sz="2400" dirty="0" smtClean="0"/>
              <a:t>modelling</a:t>
            </a:r>
            <a:endParaRPr lang="en-AU" sz="2400" dirty="0">
              <a:latin typeface="Arial" charset="0"/>
              <a:ea typeface="ＭＳ Ｐゴシック" charset="0"/>
              <a:cs typeface="ＭＳ Ｐゴシック" charset="0"/>
            </a:endParaRPr>
          </a:p>
        </p:txBody>
      </p:sp>
      <p:pic>
        <p:nvPicPr>
          <p:cNvPr id="276499"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132858"/>
            <a:ext cx="2796356" cy="181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00"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149083"/>
            <a:ext cx="2616200"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01"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9818" y="1801813"/>
            <a:ext cx="5435837" cy="493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02" name="Text Box 22"/>
          <p:cNvSpPr txBox="1">
            <a:spLocks noChangeArrowheads="1"/>
          </p:cNvSpPr>
          <p:nvPr/>
        </p:nvSpPr>
        <p:spPr bwMode="auto">
          <a:xfrm>
            <a:off x="539552" y="1198496"/>
            <a:ext cx="86573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AU" dirty="0">
                <a:solidFill>
                  <a:srgbClr val="006F93"/>
                </a:solidFill>
              </a:rPr>
              <a:t>1 in 100 </a:t>
            </a:r>
            <a:r>
              <a:rPr lang="en-AU" dirty="0" smtClean="0">
                <a:solidFill>
                  <a:srgbClr val="006F93"/>
                </a:solidFill>
              </a:rPr>
              <a:t>year flood </a:t>
            </a:r>
            <a:r>
              <a:rPr lang="en-AU" dirty="0">
                <a:solidFill>
                  <a:srgbClr val="006F93"/>
                </a:solidFill>
              </a:rPr>
              <a:t>level used in combination with sea level rise scenarios to map areas </a:t>
            </a:r>
            <a:r>
              <a:rPr lang="en-AU" dirty="0" smtClean="0">
                <a:solidFill>
                  <a:srgbClr val="006F93"/>
                </a:solidFill>
              </a:rPr>
              <a:t>potentially </a:t>
            </a:r>
            <a:r>
              <a:rPr lang="en-AU" dirty="0">
                <a:solidFill>
                  <a:srgbClr val="006F93"/>
                </a:solidFill>
              </a:rPr>
              <a:t>vulnerable to inundation</a:t>
            </a:r>
          </a:p>
        </p:txBody>
      </p:sp>
      <p:sp>
        <p:nvSpPr>
          <p:cNvPr id="276503" name="Text Box 23"/>
          <p:cNvSpPr txBox="1">
            <a:spLocks noChangeArrowheads="1"/>
          </p:cNvSpPr>
          <p:nvPr/>
        </p:nvSpPr>
        <p:spPr bwMode="auto">
          <a:xfrm>
            <a:off x="155580" y="6553203"/>
            <a:ext cx="24798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1400" dirty="0"/>
              <a:t>Source: </a:t>
            </a:r>
            <a:r>
              <a:rPr lang="en-AU" sz="1400" b="1" dirty="0" err="1"/>
              <a:t>McInnes</a:t>
            </a:r>
            <a:r>
              <a:rPr lang="en-AU" sz="1400" b="1" dirty="0"/>
              <a:t> et al, 2012</a:t>
            </a:r>
          </a:p>
        </p:txBody>
      </p:sp>
    </p:spTree>
    <p:extLst>
      <p:ext uri="{BB962C8B-B14F-4D97-AF65-F5344CB8AC3E}">
        <p14:creationId xmlns:p14="http://schemas.microsoft.com/office/powerpoint/2010/main" val="401693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AU"/>
              <a:t>CSIRO.</a:t>
            </a:r>
            <a:r>
              <a:rPr lang="en-AU" b="0">
                <a:solidFill>
                  <a:schemeClr val="tx1"/>
                </a:solidFill>
              </a:rPr>
              <a:t>  </a:t>
            </a:r>
          </a:p>
        </p:txBody>
      </p:sp>
      <p:sp>
        <p:nvSpPr>
          <p:cNvPr id="429058" name="Rectangle 2"/>
          <p:cNvSpPr>
            <a:spLocks noGrp="1" noChangeArrowheads="1"/>
          </p:cNvSpPr>
          <p:nvPr>
            <p:ph type="title"/>
          </p:nvPr>
        </p:nvSpPr>
        <p:spPr/>
        <p:txBody>
          <a:bodyPr/>
          <a:lstStyle/>
          <a:p>
            <a:r>
              <a:rPr lang="en-AU" sz="2400" dirty="0" smtClean="0"/>
              <a:t>2. (b) </a:t>
            </a:r>
            <a:r>
              <a:rPr lang="en-AU" sz="2400" dirty="0"/>
              <a:t>Modelling and mapping of inundation in Sydney, Australia </a:t>
            </a:r>
          </a:p>
        </p:txBody>
      </p:sp>
      <p:sp>
        <p:nvSpPr>
          <p:cNvPr id="429059" name="Rectangle 3"/>
          <p:cNvSpPr>
            <a:spLocks noGrp="1" noChangeArrowheads="1"/>
          </p:cNvSpPr>
          <p:nvPr>
            <p:ph type="body" idx="1"/>
          </p:nvPr>
        </p:nvSpPr>
        <p:spPr>
          <a:xfrm>
            <a:off x="539552" y="1384306"/>
            <a:ext cx="8424936" cy="4957763"/>
          </a:xfrm>
        </p:spPr>
        <p:txBody>
          <a:bodyPr/>
          <a:lstStyle/>
          <a:p>
            <a:r>
              <a:rPr lang="en-AU" dirty="0"/>
              <a:t>Wave and hydrodynamic models have been coupled to investigate inundation under future sea level rise scenarios due to the combination of wave setup, storm surge and tides under an example of a 1-in-1 year and 1-in-100 year storm tide event based on sea levels at the Fort Denison tide gauge </a:t>
            </a:r>
          </a:p>
        </p:txBody>
      </p:sp>
      <p:pic>
        <p:nvPicPr>
          <p:cNvPr id="429060" name="Picture 4" descr="Gr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9" y="2636914"/>
            <a:ext cx="4824535" cy="4080803"/>
          </a:xfrm>
          <a:prstGeom prst="rect">
            <a:avLst/>
          </a:prstGeom>
          <a:noFill/>
          <a:extLst>
            <a:ext uri="{909E8E84-426E-40dd-AFC4-6F175D3DCCD1}">
              <a14:hiddenFill xmlns:a14="http://schemas.microsoft.com/office/drawing/2010/main">
                <a:solidFill>
                  <a:srgbClr val="FFFFFF"/>
                </a:solidFill>
              </a14:hiddenFill>
            </a:ext>
          </a:extLst>
        </p:spPr>
      </p:pic>
      <p:sp>
        <p:nvSpPr>
          <p:cNvPr id="429061" name="Text Box 5"/>
          <p:cNvSpPr txBox="1">
            <a:spLocks noChangeArrowheads="1"/>
          </p:cNvSpPr>
          <p:nvPr/>
        </p:nvSpPr>
        <p:spPr bwMode="auto">
          <a:xfrm>
            <a:off x="5407025" y="3068639"/>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effectLst>
                <a:outerShdw blurRad="38100" dist="38100" dir="2700000" algn="tl">
                  <a:srgbClr val="DDDDDD"/>
                </a:outerShdw>
              </a:effectLst>
            </a:endParaRPr>
          </a:p>
        </p:txBody>
      </p:sp>
      <p:sp>
        <p:nvSpPr>
          <p:cNvPr id="7" name="Text Box 23"/>
          <p:cNvSpPr txBox="1">
            <a:spLocks noChangeArrowheads="1"/>
          </p:cNvSpPr>
          <p:nvPr/>
        </p:nvSpPr>
        <p:spPr bwMode="auto">
          <a:xfrm>
            <a:off x="27608" y="6309324"/>
            <a:ext cx="2516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1400" b="1" dirty="0" err="1" smtClean="0"/>
              <a:t>McInnes</a:t>
            </a:r>
            <a:r>
              <a:rPr lang="en-AU" sz="1400" b="1" dirty="0" smtClean="0"/>
              <a:t> and O’Grady, </a:t>
            </a:r>
            <a:r>
              <a:rPr lang="en-AU" sz="1400" b="1" dirty="0"/>
              <a:t>2012</a:t>
            </a:r>
          </a:p>
        </p:txBody>
      </p:sp>
    </p:spTree>
    <p:extLst>
      <p:ext uri="{BB962C8B-B14F-4D97-AF65-F5344CB8AC3E}">
        <p14:creationId xmlns:p14="http://schemas.microsoft.com/office/powerpoint/2010/main" val="22035042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102940" y="82558"/>
            <a:ext cx="7429500" cy="935039"/>
          </a:xfrm>
        </p:spPr>
        <p:txBody>
          <a:bodyPr/>
          <a:lstStyle/>
          <a:p>
            <a:r>
              <a:rPr lang="en-AU" dirty="0" smtClean="0"/>
              <a:t>3. Evaluation </a:t>
            </a:r>
            <a:r>
              <a:rPr lang="en-AU" dirty="0"/>
              <a:t>of changes to extreme sea levels and inundation due to future climate </a:t>
            </a:r>
            <a:r>
              <a:rPr lang="en-AU" dirty="0" smtClean="0"/>
              <a:t>change</a:t>
            </a:r>
          </a:p>
        </p:txBody>
      </p:sp>
      <p:sp>
        <p:nvSpPr>
          <p:cNvPr id="4" name="Content Placeholder 3"/>
          <p:cNvSpPr>
            <a:spLocks noGrp="1"/>
          </p:cNvSpPr>
          <p:nvPr>
            <p:ph idx="1"/>
          </p:nvPr>
        </p:nvSpPr>
        <p:spPr>
          <a:xfrm>
            <a:off x="755576" y="1142986"/>
            <a:ext cx="8064896" cy="4957763"/>
          </a:xfrm>
        </p:spPr>
        <p:txBody>
          <a:bodyPr/>
          <a:lstStyle/>
          <a:p>
            <a:pPr marL="179388" indent="-179388"/>
            <a:r>
              <a:rPr lang="en-US" dirty="0" smtClean="0">
                <a:solidFill>
                  <a:srgbClr val="000000"/>
                </a:solidFill>
              </a:rPr>
              <a:t>Present and future sea level rise poses a major threat on low-lying coastal communities</a:t>
            </a:r>
          </a:p>
          <a:p>
            <a:pPr marL="179388" indent="-179388"/>
            <a:r>
              <a:rPr lang="en-US" dirty="0" smtClean="0">
                <a:solidFill>
                  <a:srgbClr val="000000"/>
                </a:solidFill>
              </a:rPr>
              <a:t>Most significant impacts will arise during short lived storm surges and extreme wave events</a:t>
            </a:r>
          </a:p>
          <a:p>
            <a:pPr marL="179388" indent="-179388"/>
            <a:r>
              <a:rPr lang="en-US" dirty="0" smtClean="0">
                <a:solidFill>
                  <a:srgbClr val="000000"/>
                </a:solidFill>
              </a:rPr>
              <a:t>Climate change may also affect the meteorological drivers leading to extreme sea level events (e.g. </a:t>
            </a:r>
            <a:r>
              <a:rPr lang="en-US" dirty="0" err="1" smtClean="0">
                <a:solidFill>
                  <a:srgbClr val="000000"/>
                </a:solidFill>
              </a:rPr>
              <a:t>McInnes</a:t>
            </a:r>
            <a:r>
              <a:rPr lang="en-US" dirty="0" smtClean="0">
                <a:solidFill>
                  <a:srgbClr val="000000"/>
                </a:solidFill>
              </a:rPr>
              <a:t> et al., 2011)</a:t>
            </a:r>
          </a:p>
          <a:p>
            <a:pPr marL="179388" indent="-179388"/>
            <a:r>
              <a:rPr lang="en-US" dirty="0" smtClean="0">
                <a:solidFill>
                  <a:srgbClr val="000000"/>
                </a:solidFill>
              </a:rPr>
              <a:t>Storm surge hazard has been previously investigated for</a:t>
            </a:r>
          </a:p>
          <a:p>
            <a:pPr marL="742950" lvl="1" indent="-285750"/>
            <a:r>
              <a:rPr lang="en-US" sz="2000" dirty="0" smtClean="0">
                <a:solidFill>
                  <a:srgbClr val="000000"/>
                </a:solidFill>
              </a:rPr>
              <a:t>Victoria for the Vic </a:t>
            </a:r>
            <a:r>
              <a:rPr lang="en-US" sz="2000" dirty="0" err="1" smtClean="0">
                <a:solidFill>
                  <a:srgbClr val="000000"/>
                </a:solidFill>
              </a:rPr>
              <a:t>Govt</a:t>
            </a:r>
            <a:r>
              <a:rPr lang="en-US" sz="2000" dirty="0" smtClean="0">
                <a:solidFill>
                  <a:srgbClr val="000000"/>
                </a:solidFill>
              </a:rPr>
              <a:t> ‘Future Coasts’ (</a:t>
            </a:r>
            <a:r>
              <a:rPr lang="en-US" sz="2000" dirty="0" err="1" smtClean="0">
                <a:solidFill>
                  <a:srgbClr val="000000"/>
                </a:solidFill>
              </a:rPr>
              <a:t>McInnes</a:t>
            </a:r>
            <a:r>
              <a:rPr lang="en-US" sz="2000" dirty="0" smtClean="0">
                <a:solidFill>
                  <a:srgbClr val="000000"/>
                </a:solidFill>
              </a:rPr>
              <a:t> et al, 2009a,b)</a:t>
            </a:r>
          </a:p>
          <a:p>
            <a:pPr marL="742950" lvl="1" indent="-285750"/>
            <a:r>
              <a:rPr lang="en-US" sz="2000" dirty="0" smtClean="0">
                <a:solidFill>
                  <a:srgbClr val="000000"/>
                </a:solidFill>
              </a:rPr>
              <a:t>Tasmania as part of ‘Climate Futures for Tasmania’ (</a:t>
            </a:r>
            <a:r>
              <a:rPr lang="en-US" sz="2000" dirty="0" err="1" smtClean="0">
                <a:solidFill>
                  <a:srgbClr val="000000"/>
                </a:solidFill>
              </a:rPr>
              <a:t>McInnes</a:t>
            </a:r>
            <a:r>
              <a:rPr lang="en-US" sz="2000" dirty="0" smtClean="0">
                <a:solidFill>
                  <a:srgbClr val="000000"/>
                </a:solidFill>
              </a:rPr>
              <a:t> et al, 2011)</a:t>
            </a:r>
          </a:p>
          <a:p>
            <a:pPr marL="179388" indent="-179388"/>
            <a:r>
              <a:rPr lang="en-US" dirty="0" smtClean="0">
                <a:solidFill>
                  <a:srgbClr val="000000"/>
                </a:solidFill>
              </a:rPr>
              <a:t>For ‘Climate Futures for Tasmania’ the stretched grid climate model CCAM downscaled several GCMs on a 60 and 15km grid </a:t>
            </a:r>
            <a:r>
              <a:rPr lang="en-US" dirty="0" smtClean="0">
                <a:solidFill>
                  <a:srgbClr val="000000"/>
                </a:solidFill>
              </a:rPr>
              <a:t>(A2,B1)</a:t>
            </a:r>
            <a:r>
              <a:rPr lang="en-US" dirty="0" smtClean="0">
                <a:solidFill>
                  <a:srgbClr val="000000"/>
                </a:solidFill>
                <a:sym typeface="Wingdings"/>
              </a:rPr>
              <a:t> </a:t>
            </a:r>
            <a:r>
              <a:rPr lang="en-US" dirty="0" smtClean="0">
                <a:solidFill>
                  <a:srgbClr val="000000"/>
                </a:solidFill>
                <a:sym typeface="Wingdings"/>
              </a:rPr>
              <a:t>increased temporal and spatial resolution</a:t>
            </a:r>
            <a:endParaRPr lang="en-US" dirty="0" smtClean="0">
              <a:solidFill>
                <a:srgbClr val="000000"/>
              </a:solidFill>
            </a:endParaRPr>
          </a:p>
          <a:p>
            <a:pPr marL="179388" indent="-179388"/>
            <a:r>
              <a:rPr lang="en-US" dirty="0" smtClean="0">
                <a:solidFill>
                  <a:srgbClr val="000000"/>
                </a:solidFill>
                <a:sym typeface="Wingdings" pitchFamily="2" charset="2"/>
              </a:rPr>
              <a:t>Provides</a:t>
            </a:r>
            <a:r>
              <a:rPr lang="en-US" dirty="0" smtClean="0">
                <a:solidFill>
                  <a:srgbClr val="000000"/>
                </a:solidFill>
              </a:rPr>
              <a:t> opportunity to investigate changes to extreme sea levels through storminess changes directly using an ocean model forced by raw climate model output !</a:t>
            </a:r>
            <a:endParaRPr lang="en-AU" dirty="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AU" smtClean="0"/>
              <a:t>Background</a:t>
            </a:r>
          </a:p>
        </p:txBody>
      </p:sp>
      <p:grpSp>
        <p:nvGrpSpPr>
          <p:cNvPr id="2" name="Group 13"/>
          <p:cNvGrpSpPr>
            <a:grpSpLocks/>
          </p:cNvGrpSpPr>
          <p:nvPr/>
        </p:nvGrpSpPr>
        <p:grpSpPr bwMode="auto">
          <a:xfrm>
            <a:off x="323850" y="3789363"/>
            <a:ext cx="4248150" cy="3068638"/>
            <a:chOff x="0" y="736"/>
            <a:chExt cx="3321" cy="2616"/>
          </a:xfrm>
        </p:grpSpPr>
        <p:pic>
          <p:nvPicPr>
            <p:cNvPr id="33797" name="Picture 14"/>
            <p:cNvPicPr>
              <a:picLocks noChangeAspect="1" noChangeArrowheads="1"/>
            </p:cNvPicPr>
            <p:nvPr/>
          </p:nvPicPr>
          <p:blipFill>
            <a:blip r:embed="rId3" cstate="print"/>
            <a:srcRect l="4974"/>
            <a:stretch>
              <a:fillRect/>
            </a:stretch>
          </p:blipFill>
          <p:spPr bwMode="auto">
            <a:xfrm>
              <a:off x="0" y="813"/>
              <a:ext cx="3152" cy="2236"/>
            </a:xfrm>
            <a:prstGeom prst="rect">
              <a:avLst/>
            </a:prstGeom>
            <a:noFill/>
            <a:ln w="9525">
              <a:noFill/>
              <a:miter lim="800000"/>
              <a:headEnd/>
              <a:tailEnd/>
            </a:ln>
          </p:spPr>
        </p:pic>
        <p:pic>
          <p:nvPicPr>
            <p:cNvPr id="33798" name="Picture 15"/>
            <p:cNvPicPr>
              <a:picLocks noChangeAspect="1" noChangeArrowheads="1"/>
            </p:cNvPicPr>
            <p:nvPr/>
          </p:nvPicPr>
          <p:blipFill>
            <a:blip r:embed="rId4" cstate="print"/>
            <a:srcRect l="6746"/>
            <a:stretch>
              <a:fillRect/>
            </a:stretch>
          </p:blipFill>
          <p:spPr bwMode="auto">
            <a:xfrm>
              <a:off x="0" y="1041"/>
              <a:ext cx="3304" cy="2311"/>
            </a:xfrm>
            <a:prstGeom prst="rect">
              <a:avLst/>
            </a:prstGeom>
            <a:noFill/>
            <a:ln w="9525">
              <a:noFill/>
              <a:miter lim="800000"/>
              <a:headEnd/>
              <a:tailEnd/>
            </a:ln>
          </p:spPr>
        </p:pic>
        <p:sp>
          <p:nvSpPr>
            <p:cNvPr id="33799" name="Oval 16"/>
            <p:cNvSpPr>
              <a:spLocks noChangeArrowheads="1"/>
            </p:cNvSpPr>
            <p:nvPr/>
          </p:nvSpPr>
          <p:spPr bwMode="auto">
            <a:xfrm>
              <a:off x="852" y="2431"/>
              <a:ext cx="64" cy="78"/>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0" name="Oval 17"/>
            <p:cNvSpPr>
              <a:spLocks noChangeArrowheads="1"/>
            </p:cNvSpPr>
            <p:nvPr/>
          </p:nvSpPr>
          <p:spPr bwMode="auto">
            <a:xfrm>
              <a:off x="1372" y="2289"/>
              <a:ext cx="63" cy="77"/>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1" name="Oval 18"/>
            <p:cNvSpPr>
              <a:spLocks noChangeArrowheads="1"/>
            </p:cNvSpPr>
            <p:nvPr/>
          </p:nvSpPr>
          <p:spPr bwMode="auto">
            <a:xfrm>
              <a:off x="1748" y="2489"/>
              <a:ext cx="64" cy="77"/>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2" name="Oval 19"/>
            <p:cNvSpPr>
              <a:spLocks noChangeArrowheads="1"/>
            </p:cNvSpPr>
            <p:nvPr/>
          </p:nvSpPr>
          <p:spPr bwMode="auto">
            <a:xfrm>
              <a:off x="1870" y="2638"/>
              <a:ext cx="64" cy="78"/>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3" name="Oval 20"/>
            <p:cNvSpPr>
              <a:spLocks noChangeArrowheads="1"/>
            </p:cNvSpPr>
            <p:nvPr/>
          </p:nvSpPr>
          <p:spPr bwMode="auto">
            <a:xfrm>
              <a:off x="2000" y="2659"/>
              <a:ext cx="64" cy="77"/>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4" name="Oval 21"/>
            <p:cNvSpPr>
              <a:spLocks noChangeArrowheads="1"/>
            </p:cNvSpPr>
            <p:nvPr/>
          </p:nvSpPr>
          <p:spPr bwMode="auto">
            <a:xfrm>
              <a:off x="2091" y="2645"/>
              <a:ext cx="63" cy="77"/>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5" name="Oval 22"/>
            <p:cNvSpPr>
              <a:spLocks noChangeArrowheads="1"/>
            </p:cNvSpPr>
            <p:nvPr/>
          </p:nvSpPr>
          <p:spPr bwMode="auto">
            <a:xfrm>
              <a:off x="2149" y="2785"/>
              <a:ext cx="64" cy="78"/>
            </a:xfrm>
            <a:prstGeom prst="ellipse">
              <a:avLst/>
            </a:prstGeom>
            <a:solidFill>
              <a:srgbClr val="FF0066"/>
            </a:solidFill>
            <a:ln w="9525">
              <a:solidFill>
                <a:srgbClr val="FF0066"/>
              </a:solidFill>
              <a:round/>
              <a:headEnd/>
              <a:tailEnd/>
            </a:ln>
          </p:spPr>
          <p:txBody>
            <a:bodyPr wrap="none" anchor="ctr"/>
            <a:lstStyle/>
            <a:p>
              <a:endParaRPr lang="en-AU"/>
            </a:p>
          </p:txBody>
        </p:sp>
        <p:sp>
          <p:nvSpPr>
            <p:cNvPr id="33806" name="Rectangle 23"/>
            <p:cNvSpPr>
              <a:spLocks noChangeArrowheads="1"/>
            </p:cNvSpPr>
            <p:nvPr/>
          </p:nvSpPr>
          <p:spPr bwMode="auto">
            <a:xfrm>
              <a:off x="2669" y="755"/>
              <a:ext cx="652" cy="2513"/>
            </a:xfrm>
            <a:prstGeom prst="rect">
              <a:avLst/>
            </a:prstGeom>
            <a:solidFill>
              <a:schemeClr val="bg1"/>
            </a:solidFill>
            <a:ln w="9525">
              <a:solidFill>
                <a:schemeClr val="bg1"/>
              </a:solidFill>
              <a:miter lim="800000"/>
              <a:headEnd/>
              <a:tailEnd/>
            </a:ln>
          </p:spPr>
          <p:txBody>
            <a:bodyPr wrap="none" anchor="ctr"/>
            <a:lstStyle/>
            <a:p>
              <a:endParaRPr lang="en-AU"/>
            </a:p>
          </p:txBody>
        </p:sp>
        <p:sp>
          <p:nvSpPr>
            <p:cNvPr id="33807" name="Rectangle 24"/>
            <p:cNvSpPr>
              <a:spLocks noChangeArrowheads="1"/>
            </p:cNvSpPr>
            <p:nvPr/>
          </p:nvSpPr>
          <p:spPr bwMode="auto">
            <a:xfrm>
              <a:off x="0" y="736"/>
              <a:ext cx="300" cy="2513"/>
            </a:xfrm>
            <a:prstGeom prst="rect">
              <a:avLst/>
            </a:prstGeom>
            <a:solidFill>
              <a:schemeClr val="bg1"/>
            </a:solidFill>
            <a:ln w="9525">
              <a:solidFill>
                <a:schemeClr val="bg1"/>
              </a:solidFill>
              <a:miter lim="800000"/>
              <a:headEnd/>
              <a:tailEnd/>
            </a:ln>
          </p:spPr>
          <p:txBody>
            <a:bodyPr wrap="none" anchor="ctr"/>
            <a:lstStyle/>
            <a:p>
              <a:endParaRPr lang="en-AU"/>
            </a:p>
          </p:txBody>
        </p:sp>
      </p:grpSp>
      <p:pic>
        <p:nvPicPr>
          <p:cNvPr id="33795" name="Picture 25" descr="fig5a"/>
          <p:cNvPicPr>
            <a:picLocks noChangeAspect="1" noChangeArrowheads="1"/>
          </p:cNvPicPr>
          <p:nvPr/>
        </p:nvPicPr>
        <p:blipFill>
          <a:blip r:embed="rId5" cstate="print"/>
          <a:srcRect/>
          <a:stretch>
            <a:fillRect/>
          </a:stretch>
        </p:blipFill>
        <p:spPr bwMode="auto">
          <a:xfrm>
            <a:off x="3779838" y="4005265"/>
            <a:ext cx="4633912" cy="2597150"/>
          </a:xfrm>
          <a:prstGeom prst="rect">
            <a:avLst/>
          </a:prstGeom>
          <a:noFill/>
          <a:ln w="9525">
            <a:noFill/>
            <a:miter lim="800000"/>
            <a:headEnd/>
            <a:tailEnd/>
          </a:ln>
        </p:spPr>
      </p:pic>
      <p:sp>
        <p:nvSpPr>
          <p:cNvPr id="3" name="Content Placeholder 2"/>
          <p:cNvSpPr>
            <a:spLocks noGrp="1"/>
          </p:cNvSpPr>
          <p:nvPr>
            <p:ph idx="1"/>
          </p:nvPr>
        </p:nvSpPr>
        <p:spPr>
          <a:xfrm>
            <a:off x="1092205" y="1384301"/>
            <a:ext cx="7008813" cy="4957763"/>
          </a:xfrm>
        </p:spPr>
        <p:txBody>
          <a:bodyPr/>
          <a:lstStyle/>
          <a:p>
            <a:pPr marL="179388" indent="-179388"/>
            <a:r>
              <a:rPr lang="en-US" smtClean="0"/>
              <a:t>Southern Australian storm surges commonly originate on the SA coastline and propagate eastwards under SW wind forcing due to fronts and lows in the Bight </a:t>
            </a:r>
            <a:r>
              <a:rPr lang="en-US" smtClean="0">
                <a:sym typeface="Wingdings" pitchFamily="2" charset="2"/>
              </a:rPr>
              <a:t> any changes in atmospheric conditions likely to affect maximum SSH</a:t>
            </a:r>
            <a:endParaRPr lang="en-US" smtClean="0"/>
          </a:p>
          <a:p>
            <a:pPr marL="179388" indent="-179388"/>
            <a:r>
              <a:rPr lang="en-US" smtClean="0"/>
              <a:t>Previous modelling (McInnes et al., 2009) has quantified current climate storm surge risk + SLR but not storminess changes</a:t>
            </a:r>
            <a:endParaRPr lang="en-AU"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080519_flagship_powerpoint">
  <a:themeElements>
    <a:clrScheme name="Office Theme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39176</TotalTime>
  <Words>2301</Words>
  <Application>Microsoft Macintosh PowerPoint</Application>
  <PresentationFormat>On-screen Show (4:3)</PresentationFormat>
  <Paragraphs>314</Paragraphs>
  <Slides>35</Slides>
  <Notes>27</Notes>
  <HiddenSlides>8</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Custom Design</vt:lpstr>
      <vt:lpstr>20080519_flagship_powerpoint</vt:lpstr>
      <vt:lpstr>The impact of future changes in weather patterns on extreme sea levels over southern Australia</vt:lpstr>
      <vt:lpstr>Outline</vt:lpstr>
      <vt:lpstr>Extreme water levels</vt:lpstr>
      <vt:lpstr>1. (a) Causes of extreme sea levels High Wave Event – December 2008 – North Pacific </vt:lpstr>
      <vt:lpstr>1. (b) Extreme Sea Level Climatologies</vt:lpstr>
      <vt:lpstr>2. (a) Quantification of extreme sea levels (e.g. estimation of return periods of extreme sea levels) for inundation modelling</vt:lpstr>
      <vt:lpstr>2. (b) Modelling and mapping of inundation in Sydney, Australia </vt:lpstr>
      <vt:lpstr>3. Evaluation of changes to extreme sea levels and inundation due to future climate change</vt:lpstr>
      <vt:lpstr>Background</vt:lpstr>
      <vt:lpstr>Model setup</vt:lpstr>
      <vt:lpstr>Experimental design</vt:lpstr>
      <vt:lpstr>ROMS performance</vt:lpstr>
      <vt:lpstr>Changes in atmospheric mean conditions  Windspeed: Future-Present</vt:lpstr>
      <vt:lpstr>Changes in daily maximum SSH The 95th percentile</vt:lpstr>
      <vt:lpstr>Changes in daily maximum SSH for Hobart 95th-100th Percentile</vt:lpstr>
      <vt:lpstr>Changes in daily maximum SSH for Sydney 95th-100th Percentile</vt:lpstr>
      <vt:lpstr>Assessing SSH signals and variability along the 25m isobath</vt:lpstr>
      <vt:lpstr>Change in variability and maximum daily SSH along the 25m isobath</vt:lpstr>
      <vt:lpstr>Results from CCAM downscaling</vt:lpstr>
      <vt:lpstr>ROMS forced with NCEP reanalyses and downscaled NCEP</vt:lpstr>
      <vt:lpstr>ROMS forced with downscaled and raw NCEP data </vt:lpstr>
      <vt:lpstr>STD Windspeed CCAM(NCEP) vs. NCEP</vt:lpstr>
      <vt:lpstr>Summary and conclusions – Part 1</vt:lpstr>
      <vt:lpstr>Preliminary results of work in progress</vt:lpstr>
      <vt:lpstr>PowerPoint Presentation</vt:lpstr>
      <vt:lpstr>PowerPoint Presentation</vt:lpstr>
      <vt:lpstr>Nonlinear Tidal-Surge interaction </vt:lpstr>
      <vt:lpstr>Future work</vt:lpstr>
      <vt:lpstr>Comparing model results with observations </vt:lpstr>
      <vt:lpstr>Comparing model results with observations</vt:lpstr>
      <vt:lpstr>PowerPoint Presentation</vt:lpstr>
      <vt:lpstr>PowerPoint Presentation</vt:lpstr>
      <vt:lpstr>PowerPoint Presentation</vt:lpstr>
      <vt:lpstr>Modelled and observed daily maximum SSH for selected locations</vt:lpstr>
      <vt:lpstr>Storm surge assessments (Vic – Tas)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dc:creator>
  <cp:lastModifiedBy>Frank Colberg</cp:lastModifiedBy>
  <cp:revision>2861</cp:revision>
  <dcterms:created xsi:type="dcterms:W3CDTF">2011-06-05T03:00:39Z</dcterms:created>
  <dcterms:modified xsi:type="dcterms:W3CDTF">2012-10-23T10:10:44Z</dcterms:modified>
</cp:coreProperties>
</file>