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
  </p:notesMasterIdLst>
  <p:sldIdLst>
    <p:sldId id="257" r:id="rId2"/>
  </p:sldIdLst>
  <p:sldSz cx="32404050" cy="51206400"/>
  <p:notesSz cx="6797675" cy="9928225"/>
  <p:defaultTextStyle>
    <a:defPPr>
      <a:defRPr lang="en-US"/>
    </a:defPPr>
    <a:lvl1pPr algn="l" rtl="0" fontAlgn="base">
      <a:spcBef>
        <a:spcPct val="0"/>
      </a:spcBef>
      <a:spcAft>
        <a:spcPct val="0"/>
      </a:spcAft>
      <a:defRPr sz="6000" kern="1200">
        <a:solidFill>
          <a:schemeClr val="tx1"/>
        </a:solidFill>
        <a:latin typeface="Arial" charset="0"/>
        <a:ea typeface="+mn-ea"/>
        <a:cs typeface="+mn-cs"/>
      </a:defRPr>
    </a:lvl1pPr>
    <a:lvl2pPr marL="457200" algn="l" rtl="0" fontAlgn="base">
      <a:spcBef>
        <a:spcPct val="0"/>
      </a:spcBef>
      <a:spcAft>
        <a:spcPct val="0"/>
      </a:spcAft>
      <a:defRPr sz="6000" kern="1200">
        <a:solidFill>
          <a:schemeClr val="tx1"/>
        </a:solidFill>
        <a:latin typeface="Arial" charset="0"/>
        <a:ea typeface="+mn-ea"/>
        <a:cs typeface="+mn-cs"/>
      </a:defRPr>
    </a:lvl2pPr>
    <a:lvl3pPr marL="914400" algn="l" rtl="0" fontAlgn="base">
      <a:spcBef>
        <a:spcPct val="0"/>
      </a:spcBef>
      <a:spcAft>
        <a:spcPct val="0"/>
      </a:spcAft>
      <a:defRPr sz="6000" kern="1200">
        <a:solidFill>
          <a:schemeClr val="tx1"/>
        </a:solidFill>
        <a:latin typeface="Arial" charset="0"/>
        <a:ea typeface="+mn-ea"/>
        <a:cs typeface="+mn-cs"/>
      </a:defRPr>
    </a:lvl3pPr>
    <a:lvl4pPr marL="1371600" algn="l" rtl="0" fontAlgn="base">
      <a:spcBef>
        <a:spcPct val="0"/>
      </a:spcBef>
      <a:spcAft>
        <a:spcPct val="0"/>
      </a:spcAft>
      <a:defRPr sz="6000" kern="1200">
        <a:solidFill>
          <a:schemeClr val="tx1"/>
        </a:solidFill>
        <a:latin typeface="Arial" charset="0"/>
        <a:ea typeface="+mn-ea"/>
        <a:cs typeface="+mn-cs"/>
      </a:defRPr>
    </a:lvl4pPr>
    <a:lvl5pPr marL="1828800" algn="l" rtl="0" fontAlgn="base">
      <a:spcBef>
        <a:spcPct val="0"/>
      </a:spcBef>
      <a:spcAft>
        <a:spcPct val="0"/>
      </a:spcAft>
      <a:defRPr sz="6000" kern="1200">
        <a:solidFill>
          <a:schemeClr val="tx1"/>
        </a:solidFill>
        <a:latin typeface="Arial" charset="0"/>
        <a:ea typeface="+mn-ea"/>
        <a:cs typeface="+mn-cs"/>
      </a:defRPr>
    </a:lvl5pPr>
    <a:lvl6pPr marL="2286000" algn="l" defTabSz="914400" rtl="0" eaLnBrk="1" latinLnBrk="1" hangingPunct="1">
      <a:defRPr sz="6000" kern="1200">
        <a:solidFill>
          <a:schemeClr val="tx1"/>
        </a:solidFill>
        <a:latin typeface="Arial" charset="0"/>
        <a:ea typeface="+mn-ea"/>
        <a:cs typeface="+mn-cs"/>
      </a:defRPr>
    </a:lvl6pPr>
    <a:lvl7pPr marL="2743200" algn="l" defTabSz="914400" rtl="0" eaLnBrk="1" latinLnBrk="1" hangingPunct="1">
      <a:defRPr sz="6000" kern="1200">
        <a:solidFill>
          <a:schemeClr val="tx1"/>
        </a:solidFill>
        <a:latin typeface="Arial" charset="0"/>
        <a:ea typeface="+mn-ea"/>
        <a:cs typeface="+mn-cs"/>
      </a:defRPr>
    </a:lvl7pPr>
    <a:lvl8pPr marL="3200400" algn="l" defTabSz="914400" rtl="0" eaLnBrk="1" latinLnBrk="1" hangingPunct="1">
      <a:defRPr sz="6000" kern="1200">
        <a:solidFill>
          <a:schemeClr val="tx1"/>
        </a:solidFill>
        <a:latin typeface="Arial" charset="0"/>
        <a:ea typeface="+mn-ea"/>
        <a:cs typeface="+mn-cs"/>
      </a:defRPr>
    </a:lvl8pPr>
    <a:lvl9pPr marL="3657600" algn="l" defTabSz="914400" rtl="0" eaLnBrk="1" latinLnBrk="1" hangingPunct="1">
      <a:defRPr sz="6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0099"/>
    <a:srgbClr val="CC3300"/>
    <a:srgbClr val="FF99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681" autoAdjust="0"/>
  </p:normalViewPr>
  <p:slideViewPr>
    <p:cSldViewPr>
      <p:cViewPr>
        <p:scale>
          <a:sx n="40" d="100"/>
          <a:sy n="40" d="100"/>
        </p:scale>
        <p:origin x="-936" y="-78"/>
      </p:cViewPr>
      <p:guideLst>
        <p:guide orient="horz" pos="16128"/>
        <p:guide pos="10206"/>
      </p:guideLst>
    </p:cSldViewPr>
  </p:slideViewPr>
  <p:notesTextViewPr>
    <p:cViewPr>
      <p:scale>
        <a:sx n="100" d="100"/>
        <a:sy n="100" d="100"/>
      </p:scale>
      <p:origin x="0" y="0"/>
    </p:cViewPr>
  </p:notesTextViewPr>
  <p:notesViewPr>
    <p:cSldViewPr>
      <p:cViewPr varScale="1">
        <p:scale>
          <a:sx n="77" d="100"/>
          <a:sy n="77" d="100"/>
        </p:scale>
        <p:origin x="-3390" y="-114"/>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5525" tIns="47763" rIns="95525" bIns="47763" numCol="1" anchor="t" anchorCtr="0" compatLnSpc="1">
            <a:prstTxWarp prst="textNoShape">
              <a:avLst/>
            </a:prstTxWarp>
          </a:bodyPr>
          <a:lstStyle>
            <a:lvl1pPr defTabSz="955420">
              <a:defRPr sz="1300"/>
            </a:lvl1pPr>
          </a:lstStyle>
          <a:p>
            <a:pPr>
              <a:defRPr/>
            </a:pPr>
            <a:endParaRPr lang="ko-KR" altLang="ko-KR"/>
          </a:p>
        </p:txBody>
      </p:sp>
      <p:sp>
        <p:nvSpPr>
          <p:cNvPr id="3075"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5525" tIns="47763" rIns="95525" bIns="47763" numCol="1" anchor="t" anchorCtr="0" compatLnSpc="1">
            <a:prstTxWarp prst="textNoShape">
              <a:avLst/>
            </a:prstTxWarp>
          </a:bodyPr>
          <a:lstStyle>
            <a:lvl1pPr algn="r" defTabSz="955420">
              <a:defRPr sz="1300"/>
            </a:lvl1pPr>
          </a:lstStyle>
          <a:p>
            <a:pPr>
              <a:defRPr/>
            </a:pPr>
            <a:endParaRPr lang="ko-KR" altLang="ko-KR"/>
          </a:p>
        </p:txBody>
      </p:sp>
      <p:sp>
        <p:nvSpPr>
          <p:cNvPr id="3076" name="Rectangle 4"/>
          <p:cNvSpPr>
            <a:spLocks noGrp="1" noRot="1" noChangeAspect="1" noChangeArrowheads="1" noTextEdit="1"/>
          </p:cNvSpPr>
          <p:nvPr>
            <p:ph type="sldImg" idx="2"/>
          </p:nvPr>
        </p:nvSpPr>
        <p:spPr bwMode="auto">
          <a:xfrm>
            <a:off x="2224088" y="744538"/>
            <a:ext cx="2354262"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5525" tIns="47763" rIns="95525" bIns="477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3"/>
            <a:ext cx="2946400" cy="498475"/>
          </a:xfrm>
          <a:prstGeom prst="rect">
            <a:avLst/>
          </a:prstGeom>
          <a:noFill/>
          <a:ln w="9525">
            <a:noFill/>
            <a:miter lim="800000"/>
            <a:headEnd/>
            <a:tailEnd/>
          </a:ln>
          <a:effectLst/>
        </p:spPr>
        <p:txBody>
          <a:bodyPr vert="horz" wrap="square" lIns="95525" tIns="47763" rIns="95525" bIns="47763" numCol="1" anchor="b" anchorCtr="0" compatLnSpc="1">
            <a:prstTxWarp prst="textNoShape">
              <a:avLst/>
            </a:prstTxWarp>
          </a:bodyPr>
          <a:lstStyle>
            <a:lvl1pPr defTabSz="955420">
              <a:defRPr sz="1300"/>
            </a:lvl1pPr>
          </a:lstStyle>
          <a:p>
            <a:pPr>
              <a:defRPr/>
            </a:pPr>
            <a:endParaRPr lang="ko-KR" altLang="ko-KR"/>
          </a:p>
        </p:txBody>
      </p:sp>
      <p:sp>
        <p:nvSpPr>
          <p:cNvPr id="3079" name="Rectangle 7"/>
          <p:cNvSpPr>
            <a:spLocks noGrp="1" noChangeArrowheads="1"/>
          </p:cNvSpPr>
          <p:nvPr>
            <p:ph type="sldNum" sz="quarter" idx="5"/>
          </p:nvPr>
        </p:nvSpPr>
        <p:spPr bwMode="auto">
          <a:xfrm>
            <a:off x="3851275" y="9428163"/>
            <a:ext cx="2944813" cy="498475"/>
          </a:xfrm>
          <a:prstGeom prst="rect">
            <a:avLst/>
          </a:prstGeom>
          <a:noFill/>
          <a:ln w="9525">
            <a:noFill/>
            <a:miter lim="800000"/>
            <a:headEnd/>
            <a:tailEnd/>
          </a:ln>
          <a:effectLst/>
        </p:spPr>
        <p:txBody>
          <a:bodyPr vert="horz" wrap="square" lIns="95525" tIns="47763" rIns="95525" bIns="47763" numCol="1" anchor="b" anchorCtr="0" compatLnSpc="1">
            <a:prstTxWarp prst="textNoShape">
              <a:avLst/>
            </a:prstTxWarp>
          </a:bodyPr>
          <a:lstStyle>
            <a:lvl1pPr algn="r" defTabSz="955420">
              <a:defRPr sz="1300">
                <a:ea typeface="굴림" pitchFamily="50" charset="-127"/>
              </a:defRPr>
            </a:lvl1pPr>
          </a:lstStyle>
          <a:p>
            <a:pPr>
              <a:defRPr/>
            </a:pPr>
            <a:fld id="{45BEA858-BC53-451B-9DDB-DCC6046BE9FF}"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슬라이드 이미지 개체 틀 1"/>
          <p:cNvSpPr>
            <a:spLocks noGrp="1" noRot="1" noChangeAspect="1" noTextEdit="1"/>
          </p:cNvSpPr>
          <p:nvPr>
            <p:ph type="sldImg"/>
          </p:nvPr>
        </p:nvSpPr>
        <p:spPr>
          <a:ln/>
        </p:spPr>
      </p:sp>
      <p:sp>
        <p:nvSpPr>
          <p:cNvPr id="4099" name="슬라이드 노트 개체 틀 2"/>
          <p:cNvSpPr>
            <a:spLocks noGrp="1"/>
          </p:cNvSpPr>
          <p:nvPr>
            <p:ph type="body" idx="1"/>
          </p:nvPr>
        </p:nvSpPr>
        <p:spPr>
          <a:noFill/>
          <a:ln/>
        </p:spPr>
        <p:txBody>
          <a:bodyPr/>
          <a:lstStyle/>
          <a:p>
            <a:endParaRPr lang="ko-KR" altLang="en-US" smtClean="0"/>
          </a:p>
        </p:txBody>
      </p:sp>
      <p:sp>
        <p:nvSpPr>
          <p:cNvPr id="4100" name="슬라이드 번호 개체 틀 3"/>
          <p:cNvSpPr>
            <a:spLocks noGrp="1"/>
          </p:cNvSpPr>
          <p:nvPr>
            <p:ph type="sldNum" sz="quarter" idx="5"/>
          </p:nvPr>
        </p:nvSpPr>
        <p:spPr>
          <a:noFill/>
        </p:spPr>
        <p:txBody>
          <a:bodyPr/>
          <a:lstStyle/>
          <a:p>
            <a:pPr defTabSz="954088"/>
            <a:fld id="{A6E5C8F6-8FCD-4172-BFAA-BE60201DAE21}" type="slidenum">
              <a:rPr lang="en-US" altLang="ko-KR" smtClean="0">
                <a:ea typeface="굴림" charset="-127"/>
              </a:rPr>
              <a:pPr defTabSz="954088"/>
              <a:t>1</a:t>
            </a:fld>
            <a:endParaRPr lang="en-US" altLang="ko-KR" smtClean="0">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060" y="15908162"/>
            <a:ext cx="27543932" cy="10974212"/>
          </a:xfrm>
        </p:spPr>
        <p:txBody>
          <a:bodyPr/>
          <a:lstStyle/>
          <a:p>
            <a:r>
              <a:rPr lang="en-US" smtClean="0"/>
              <a:t>Click to edit Master title style</a:t>
            </a:r>
            <a:endParaRPr lang="en-US"/>
          </a:p>
        </p:txBody>
      </p:sp>
      <p:sp>
        <p:nvSpPr>
          <p:cNvPr id="3" name="Subtitle 2"/>
          <p:cNvSpPr>
            <a:spLocks noGrp="1"/>
          </p:cNvSpPr>
          <p:nvPr>
            <p:ph type="subTitle" idx="1"/>
          </p:nvPr>
        </p:nvSpPr>
        <p:spPr>
          <a:xfrm>
            <a:off x="4860119" y="29015973"/>
            <a:ext cx="22683813" cy="1308805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DD276DAA-3319-45D7-AB4B-C46015BBBA78}"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95587333-2522-46D8-82CE-878077B289AC}"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93425" y="2049640"/>
            <a:ext cx="7290178" cy="4369188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20448" y="2049640"/>
            <a:ext cx="21755572" cy="436918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8F6AFE70-EA4D-41BB-BFB9-4104D1233947}"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4D6628B6-059C-4648-8C60-1B0EB7FC8A16}"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696" y="32905349"/>
            <a:ext cx="27543932" cy="1016917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59696" y="21703948"/>
            <a:ext cx="27543932" cy="11201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6CA21F1E-E57D-496A-8597-5FEC286600BA}"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20448" y="11947173"/>
            <a:ext cx="14522875" cy="3379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260730" y="11947173"/>
            <a:ext cx="14522875" cy="3379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02E7E335-81A3-4938-B5F6-D96CA5872B5E}"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0448" y="11463162"/>
            <a:ext cx="14317414" cy="47759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0448" y="16239068"/>
            <a:ext cx="14317414" cy="295024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461298" y="11463162"/>
            <a:ext cx="14322307" cy="47759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461298" y="16239068"/>
            <a:ext cx="14322307" cy="295024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9" name="Rectangle 6"/>
          <p:cNvSpPr>
            <a:spLocks noGrp="1" noChangeArrowheads="1"/>
          </p:cNvSpPr>
          <p:nvPr>
            <p:ph type="sldNum" sz="quarter" idx="12"/>
          </p:nvPr>
        </p:nvSpPr>
        <p:spPr>
          <a:ln/>
        </p:spPr>
        <p:txBody>
          <a:bodyPr/>
          <a:lstStyle>
            <a:lvl1pPr>
              <a:defRPr/>
            </a:lvl1pPr>
          </a:lstStyle>
          <a:p>
            <a:pPr>
              <a:defRPr/>
            </a:pPr>
            <a:fld id="{C1271C8E-3989-4C81-BA53-0BE792D7756B}"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5" name="Rectangle 6"/>
          <p:cNvSpPr>
            <a:spLocks noGrp="1" noChangeArrowheads="1"/>
          </p:cNvSpPr>
          <p:nvPr>
            <p:ph type="sldNum" sz="quarter" idx="12"/>
          </p:nvPr>
        </p:nvSpPr>
        <p:spPr>
          <a:ln/>
        </p:spPr>
        <p:txBody>
          <a:bodyPr/>
          <a:lstStyle>
            <a:lvl1pPr>
              <a:defRPr/>
            </a:lvl1pPr>
          </a:lstStyle>
          <a:p>
            <a:pPr>
              <a:defRPr/>
            </a:pPr>
            <a:fld id="{49970232-4DCF-495F-80E3-7E8FAED099B5}"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4" name="Rectangle 6"/>
          <p:cNvSpPr>
            <a:spLocks noGrp="1" noChangeArrowheads="1"/>
          </p:cNvSpPr>
          <p:nvPr>
            <p:ph type="sldNum" sz="quarter" idx="12"/>
          </p:nvPr>
        </p:nvSpPr>
        <p:spPr>
          <a:ln/>
        </p:spPr>
        <p:txBody>
          <a:bodyPr/>
          <a:lstStyle>
            <a:lvl1pPr>
              <a:defRPr/>
            </a:lvl1pPr>
          </a:lstStyle>
          <a:p>
            <a:pPr>
              <a:defRPr/>
            </a:pPr>
            <a:fld id="{04DF89C9-ED7E-4195-9CAC-0F038CCDC911}"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449" y="2039760"/>
            <a:ext cx="10660707" cy="867516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668839" y="2039762"/>
            <a:ext cx="18114764" cy="437017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20449" y="10714920"/>
            <a:ext cx="10660707" cy="3502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FE153BCE-D3CF-4E08-B763-CAAEB319DA04}"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932" y="35843987"/>
            <a:ext cx="19442919" cy="42326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350932" y="4575883"/>
            <a:ext cx="19442919" cy="30722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50932" y="40076616"/>
            <a:ext cx="19442919" cy="60081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513B600D-7F53-4808-8A84-3C5384527BCF}"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2049463"/>
            <a:ext cx="29162375" cy="8534400"/>
          </a:xfrm>
          <a:prstGeom prst="rect">
            <a:avLst/>
          </a:prstGeom>
          <a:noFill/>
          <a:ln w="9525">
            <a:noFill/>
            <a:miter lim="800000"/>
            <a:headEnd/>
            <a:tailEnd/>
          </a:ln>
        </p:spPr>
        <p:txBody>
          <a:bodyPr vert="horz" wrap="square" lIns="428460" tIns="214230" rIns="428460" bIns="214230"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1620838" y="11947525"/>
            <a:ext cx="29162375" cy="33793113"/>
          </a:xfrm>
          <a:prstGeom prst="rect">
            <a:avLst/>
          </a:prstGeom>
          <a:noFill/>
          <a:ln w="9525">
            <a:noFill/>
            <a:miter lim="800000"/>
            <a:headEnd/>
            <a:tailEnd/>
          </a:ln>
        </p:spPr>
        <p:txBody>
          <a:bodyPr vert="horz" wrap="square" lIns="428460" tIns="214230" rIns="428460" bIns="21423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148" name="Rectangle 4"/>
          <p:cNvSpPr>
            <a:spLocks noGrp="1" noChangeArrowheads="1"/>
          </p:cNvSpPr>
          <p:nvPr>
            <p:ph type="dt" sz="half" idx="2"/>
          </p:nvPr>
        </p:nvSpPr>
        <p:spPr bwMode="auto">
          <a:xfrm>
            <a:off x="1620838" y="46631225"/>
            <a:ext cx="7559675" cy="3556000"/>
          </a:xfrm>
          <a:prstGeom prst="rect">
            <a:avLst/>
          </a:prstGeom>
          <a:noFill/>
          <a:ln w="9525">
            <a:noFill/>
            <a:miter lim="800000"/>
            <a:headEnd/>
            <a:tailEnd/>
          </a:ln>
          <a:effectLst/>
        </p:spPr>
        <p:txBody>
          <a:bodyPr vert="horz" wrap="square" lIns="428460" tIns="214230" rIns="428460" bIns="214230" numCol="1" anchor="t" anchorCtr="0" compatLnSpc="1">
            <a:prstTxWarp prst="textNoShape">
              <a:avLst/>
            </a:prstTxWarp>
          </a:bodyPr>
          <a:lstStyle>
            <a:lvl1pPr>
              <a:defRPr sz="6600">
                <a:ea typeface="굴림" pitchFamily="50" charset="-127"/>
              </a:defRPr>
            </a:lvl1pPr>
          </a:lstStyle>
          <a:p>
            <a:pPr>
              <a:defRPr/>
            </a:pPr>
            <a:endParaRPr lang="ko-KR" altLang="ko-KR"/>
          </a:p>
        </p:txBody>
      </p:sp>
      <p:sp>
        <p:nvSpPr>
          <p:cNvPr id="6149" name="Rectangle 5"/>
          <p:cNvSpPr>
            <a:spLocks noGrp="1" noChangeArrowheads="1"/>
          </p:cNvSpPr>
          <p:nvPr>
            <p:ph type="ftr" sz="quarter" idx="3"/>
          </p:nvPr>
        </p:nvSpPr>
        <p:spPr bwMode="auto">
          <a:xfrm>
            <a:off x="11071225" y="46631225"/>
            <a:ext cx="10261600" cy="3556000"/>
          </a:xfrm>
          <a:prstGeom prst="rect">
            <a:avLst/>
          </a:prstGeom>
          <a:noFill/>
          <a:ln w="9525">
            <a:noFill/>
            <a:miter lim="800000"/>
            <a:headEnd/>
            <a:tailEnd/>
          </a:ln>
          <a:effectLst/>
        </p:spPr>
        <p:txBody>
          <a:bodyPr vert="horz" wrap="square" lIns="428460" tIns="214230" rIns="428460" bIns="214230" numCol="1" anchor="t" anchorCtr="0" compatLnSpc="1">
            <a:prstTxWarp prst="textNoShape">
              <a:avLst/>
            </a:prstTxWarp>
          </a:bodyPr>
          <a:lstStyle>
            <a:lvl1pPr algn="ctr">
              <a:defRPr sz="6600">
                <a:ea typeface="굴림" pitchFamily="50" charset="-127"/>
              </a:defRPr>
            </a:lvl1pPr>
          </a:lstStyle>
          <a:p>
            <a:pPr>
              <a:defRPr/>
            </a:pPr>
            <a:endParaRPr lang="ko-KR" altLang="ko-KR"/>
          </a:p>
        </p:txBody>
      </p:sp>
      <p:sp>
        <p:nvSpPr>
          <p:cNvPr id="6150" name="Rectangle 6"/>
          <p:cNvSpPr>
            <a:spLocks noGrp="1" noChangeArrowheads="1"/>
          </p:cNvSpPr>
          <p:nvPr>
            <p:ph type="sldNum" sz="quarter" idx="4"/>
          </p:nvPr>
        </p:nvSpPr>
        <p:spPr bwMode="auto">
          <a:xfrm>
            <a:off x="23223538" y="46631225"/>
            <a:ext cx="7559675" cy="3556000"/>
          </a:xfrm>
          <a:prstGeom prst="rect">
            <a:avLst/>
          </a:prstGeom>
          <a:noFill/>
          <a:ln w="9525">
            <a:noFill/>
            <a:miter lim="800000"/>
            <a:headEnd/>
            <a:tailEnd/>
          </a:ln>
          <a:effectLst/>
        </p:spPr>
        <p:txBody>
          <a:bodyPr vert="horz" wrap="square" lIns="428460" tIns="214230" rIns="428460" bIns="214230" numCol="1" anchor="t" anchorCtr="0" compatLnSpc="1">
            <a:prstTxWarp prst="textNoShape">
              <a:avLst/>
            </a:prstTxWarp>
          </a:bodyPr>
          <a:lstStyle>
            <a:lvl1pPr algn="r">
              <a:defRPr sz="6600">
                <a:ea typeface="굴림" pitchFamily="50" charset="-127"/>
              </a:defRPr>
            </a:lvl1pPr>
          </a:lstStyle>
          <a:p>
            <a:pPr>
              <a:defRPr/>
            </a:pPr>
            <a:fld id="{FA106C9A-B55F-4534-AC23-0A46E171893A}"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284663" rtl="0" eaLnBrk="0" fontAlgn="base" hangingPunct="0">
        <a:spcBef>
          <a:spcPct val="0"/>
        </a:spcBef>
        <a:spcAft>
          <a:spcPct val="0"/>
        </a:spcAft>
        <a:defRPr sz="20600">
          <a:solidFill>
            <a:schemeClr val="tx2"/>
          </a:solidFill>
          <a:latin typeface="+mj-lt"/>
          <a:ea typeface="+mj-ea"/>
          <a:cs typeface="+mj-cs"/>
        </a:defRPr>
      </a:lvl1pPr>
      <a:lvl2pPr algn="ctr" defTabSz="4284663" rtl="0" eaLnBrk="0" fontAlgn="base" hangingPunct="0">
        <a:spcBef>
          <a:spcPct val="0"/>
        </a:spcBef>
        <a:spcAft>
          <a:spcPct val="0"/>
        </a:spcAft>
        <a:defRPr sz="20600">
          <a:solidFill>
            <a:schemeClr val="tx2"/>
          </a:solidFill>
          <a:latin typeface="Arial" charset="0"/>
        </a:defRPr>
      </a:lvl2pPr>
      <a:lvl3pPr algn="ctr" defTabSz="4284663" rtl="0" eaLnBrk="0" fontAlgn="base" hangingPunct="0">
        <a:spcBef>
          <a:spcPct val="0"/>
        </a:spcBef>
        <a:spcAft>
          <a:spcPct val="0"/>
        </a:spcAft>
        <a:defRPr sz="20600">
          <a:solidFill>
            <a:schemeClr val="tx2"/>
          </a:solidFill>
          <a:latin typeface="Arial" charset="0"/>
        </a:defRPr>
      </a:lvl3pPr>
      <a:lvl4pPr algn="ctr" defTabSz="4284663" rtl="0" eaLnBrk="0" fontAlgn="base" hangingPunct="0">
        <a:spcBef>
          <a:spcPct val="0"/>
        </a:spcBef>
        <a:spcAft>
          <a:spcPct val="0"/>
        </a:spcAft>
        <a:defRPr sz="20600">
          <a:solidFill>
            <a:schemeClr val="tx2"/>
          </a:solidFill>
          <a:latin typeface="Arial" charset="0"/>
        </a:defRPr>
      </a:lvl4pPr>
      <a:lvl5pPr algn="ctr" defTabSz="4284663" rtl="0" eaLnBrk="0" fontAlgn="base" hangingPunct="0">
        <a:spcBef>
          <a:spcPct val="0"/>
        </a:spcBef>
        <a:spcAft>
          <a:spcPct val="0"/>
        </a:spcAft>
        <a:defRPr sz="20600">
          <a:solidFill>
            <a:schemeClr val="tx2"/>
          </a:solidFill>
          <a:latin typeface="Arial" charset="0"/>
        </a:defRPr>
      </a:lvl5pPr>
      <a:lvl6pPr marL="457200" algn="ctr" defTabSz="4284663" rtl="0" fontAlgn="base">
        <a:spcBef>
          <a:spcPct val="0"/>
        </a:spcBef>
        <a:spcAft>
          <a:spcPct val="0"/>
        </a:spcAft>
        <a:defRPr sz="20600">
          <a:solidFill>
            <a:schemeClr val="tx2"/>
          </a:solidFill>
          <a:latin typeface="Arial" charset="0"/>
        </a:defRPr>
      </a:lvl6pPr>
      <a:lvl7pPr marL="914400" algn="ctr" defTabSz="4284663" rtl="0" fontAlgn="base">
        <a:spcBef>
          <a:spcPct val="0"/>
        </a:spcBef>
        <a:spcAft>
          <a:spcPct val="0"/>
        </a:spcAft>
        <a:defRPr sz="20600">
          <a:solidFill>
            <a:schemeClr val="tx2"/>
          </a:solidFill>
          <a:latin typeface="Arial" charset="0"/>
        </a:defRPr>
      </a:lvl7pPr>
      <a:lvl8pPr marL="1371600" algn="ctr" defTabSz="4284663" rtl="0" fontAlgn="base">
        <a:spcBef>
          <a:spcPct val="0"/>
        </a:spcBef>
        <a:spcAft>
          <a:spcPct val="0"/>
        </a:spcAft>
        <a:defRPr sz="20600">
          <a:solidFill>
            <a:schemeClr val="tx2"/>
          </a:solidFill>
          <a:latin typeface="Arial" charset="0"/>
        </a:defRPr>
      </a:lvl8pPr>
      <a:lvl9pPr marL="1828800" algn="ctr" defTabSz="4284663" rtl="0" fontAlgn="base">
        <a:spcBef>
          <a:spcPct val="0"/>
        </a:spcBef>
        <a:spcAft>
          <a:spcPct val="0"/>
        </a:spcAft>
        <a:defRPr sz="20600">
          <a:solidFill>
            <a:schemeClr val="tx2"/>
          </a:solidFill>
          <a:latin typeface="Arial" charset="0"/>
        </a:defRPr>
      </a:lvl9pPr>
    </p:titleStyle>
    <p:bodyStyle>
      <a:lvl1pPr marL="1606550" indent="-1606550" algn="l" defTabSz="4284663" rtl="0" eaLnBrk="0" fontAlgn="base" hangingPunct="0">
        <a:spcBef>
          <a:spcPct val="20000"/>
        </a:spcBef>
        <a:spcAft>
          <a:spcPct val="0"/>
        </a:spcAft>
        <a:buChar char="•"/>
        <a:defRPr sz="15000">
          <a:solidFill>
            <a:schemeClr val="tx1"/>
          </a:solidFill>
          <a:latin typeface="+mn-lt"/>
          <a:ea typeface="+mn-ea"/>
          <a:cs typeface="+mn-cs"/>
        </a:defRPr>
      </a:lvl1pPr>
      <a:lvl2pPr marL="3481388" indent="-1339850" algn="l" defTabSz="4284663" rtl="0" eaLnBrk="0" fontAlgn="base" hangingPunct="0">
        <a:spcBef>
          <a:spcPct val="20000"/>
        </a:spcBef>
        <a:spcAft>
          <a:spcPct val="0"/>
        </a:spcAft>
        <a:buChar char="–"/>
        <a:defRPr sz="13100">
          <a:solidFill>
            <a:schemeClr val="tx1"/>
          </a:solidFill>
          <a:latin typeface="+mn-lt"/>
        </a:defRPr>
      </a:lvl2pPr>
      <a:lvl3pPr marL="5356225" indent="-1071563" algn="l" defTabSz="4284663" rtl="0" eaLnBrk="0" fontAlgn="base" hangingPunct="0">
        <a:spcBef>
          <a:spcPct val="20000"/>
        </a:spcBef>
        <a:spcAft>
          <a:spcPct val="0"/>
        </a:spcAft>
        <a:buChar char="•"/>
        <a:defRPr sz="11200">
          <a:solidFill>
            <a:schemeClr val="tx1"/>
          </a:solidFill>
          <a:latin typeface="+mn-lt"/>
        </a:defRPr>
      </a:lvl3pPr>
      <a:lvl4pPr marL="7497763" indent="-1071563" algn="l" defTabSz="4284663" rtl="0" eaLnBrk="0" fontAlgn="base" hangingPunct="0">
        <a:spcBef>
          <a:spcPct val="20000"/>
        </a:spcBef>
        <a:spcAft>
          <a:spcPct val="0"/>
        </a:spcAft>
        <a:buChar char="–"/>
        <a:defRPr sz="9400">
          <a:solidFill>
            <a:schemeClr val="tx1"/>
          </a:solidFill>
          <a:latin typeface="+mn-lt"/>
        </a:defRPr>
      </a:lvl4pPr>
      <a:lvl5pPr marL="9640888" indent="-1071563" algn="l" defTabSz="4284663" rtl="0" eaLnBrk="0" fontAlgn="base" hangingPunct="0">
        <a:spcBef>
          <a:spcPct val="20000"/>
        </a:spcBef>
        <a:spcAft>
          <a:spcPct val="0"/>
        </a:spcAft>
        <a:buChar char="»"/>
        <a:defRPr sz="9400">
          <a:solidFill>
            <a:schemeClr val="tx1"/>
          </a:solidFill>
          <a:latin typeface="+mn-lt"/>
        </a:defRPr>
      </a:lvl5pPr>
      <a:lvl6pPr marL="10098088" indent="-1071563" algn="l" defTabSz="4284663" rtl="0" fontAlgn="base">
        <a:spcBef>
          <a:spcPct val="20000"/>
        </a:spcBef>
        <a:spcAft>
          <a:spcPct val="0"/>
        </a:spcAft>
        <a:buChar char="»"/>
        <a:defRPr sz="9400">
          <a:solidFill>
            <a:schemeClr val="tx1"/>
          </a:solidFill>
          <a:latin typeface="+mn-lt"/>
        </a:defRPr>
      </a:lvl6pPr>
      <a:lvl7pPr marL="10555288" indent="-1071563" algn="l" defTabSz="4284663" rtl="0" fontAlgn="base">
        <a:spcBef>
          <a:spcPct val="20000"/>
        </a:spcBef>
        <a:spcAft>
          <a:spcPct val="0"/>
        </a:spcAft>
        <a:buChar char="»"/>
        <a:defRPr sz="9400">
          <a:solidFill>
            <a:schemeClr val="tx1"/>
          </a:solidFill>
          <a:latin typeface="+mn-lt"/>
        </a:defRPr>
      </a:lvl7pPr>
      <a:lvl8pPr marL="11012488" indent="-1071563" algn="l" defTabSz="4284663" rtl="0" fontAlgn="base">
        <a:spcBef>
          <a:spcPct val="20000"/>
        </a:spcBef>
        <a:spcAft>
          <a:spcPct val="0"/>
        </a:spcAft>
        <a:buChar char="»"/>
        <a:defRPr sz="9400">
          <a:solidFill>
            <a:schemeClr val="tx1"/>
          </a:solidFill>
          <a:latin typeface="+mn-lt"/>
        </a:defRPr>
      </a:lvl8pPr>
      <a:lvl9pPr marL="11469688" indent="-1071563" algn="l" defTabSz="4284663" rtl="0" fontAlgn="base">
        <a:spcBef>
          <a:spcPct val="20000"/>
        </a:spcBef>
        <a:spcAft>
          <a:spcPct val="0"/>
        </a:spcAft>
        <a:buChar char="»"/>
        <a:defRPr sz="9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10.emf"/><Relationship Id="rId18" Type="http://schemas.openxmlformats.org/officeDocument/2006/relationships/image" Target="../media/image15.tiff"/><Relationship Id="rId26" Type="http://schemas.openxmlformats.org/officeDocument/2006/relationships/image" Target="../media/image23.wmf"/><Relationship Id="rId3" Type="http://schemas.openxmlformats.org/officeDocument/2006/relationships/notesSlide" Target="../notesSlides/notesSlide1.xml"/><Relationship Id="rId21" Type="http://schemas.openxmlformats.org/officeDocument/2006/relationships/image" Target="../media/image18.tiff"/><Relationship Id="rId7" Type="http://schemas.openxmlformats.org/officeDocument/2006/relationships/oleObject" Target="../embeddings/oleObject2.bin"/><Relationship Id="rId12" Type="http://schemas.openxmlformats.org/officeDocument/2006/relationships/image" Target="../media/image9.emf"/><Relationship Id="rId17" Type="http://schemas.openxmlformats.org/officeDocument/2006/relationships/image" Target="../media/image14.tiff"/><Relationship Id="rId25"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image" Target="../media/image13.tiff"/><Relationship Id="rId20" Type="http://schemas.openxmlformats.org/officeDocument/2006/relationships/image" Target="../media/image17.tiff"/><Relationship Id="rId29" Type="http://schemas.openxmlformats.org/officeDocument/2006/relationships/image" Target="../media/image26.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emf"/><Relationship Id="rId24" Type="http://schemas.openxmlformats.org/officeDocument/2006/relationships/image" Target="../media/image21.wmf"/><Relationship Id="rId32" Type="http://schemas.openxmlformats.org/officeDocument/2006/relationships/image" Target="../media/image29.png"/><Relationship Id="rId5" Type="http://schemas.openxmlformats.org/officeDocument/2006/relationships/image" Target="../media/image4.png"/><Relationship Id="rId15" Type="http://schemas.openxmlformats.org/officeDocument/2006/relationships/image" Target="../media/image12.tiff"/><Relationship Id="rId23" Type="http://schemas.openxmlformats.org/officeDocument/2006/relationships/image" Target="../media/image20.wmf"/><Relationship Id="rId28" Type="http://schemas.openxmlformats.org/officeDocument/2006/relationships/image" Target="../media/image25.wmf"/><Relationship Id="rId10" Type="http://schemas.openxmlformats.org/officeDocument/2006/relationships/image" Target="../media/image7.emf"/><Relationship Id="rId19" Type="http://schemas.openxmlformats.org/officeDocument/2006/relationships/image" Target="../media/image16.tiff"/><Relationship Id="rId31" Type="http://schemas.openxmlformats.org/officeDocument/2006/relationships/image" Target="../media/image28.jpeg"/><Relationship Id="rId4" Type="http://schemas.openxmlformats.org/officeDocument/2006/relationships/image" Target="../media/image3.png"/><Relationship Id="rId9" Type="http://schemas.openxmlformats.org/officeDocument/2006/relationships/image" Target="../media/image6.emf"/><Relationship Id="rId14" Type="http://schemas.openxmlformats.org/officeDocument/2006/relationships/image" Target="../media/image11.emf"/><Relationship Id="rId22" Type="http://schemas.openxmlformats.org/officeDocument/2006/relationships/image" Target="../media/image19.tiff"/><Relationship Id="rId27" Type="http://schemas.openxmlformats.org/officeDocument/2006/relationships/image" Target="../media/image24.wmf"/><Relationship Id="rId30"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p:cNvSpPr>
            <a:spLocks noChangeArrowheads="1"/>
          </p:cNvSpPr>
          <p:nvPr/>
        </p:nvSpPr>
        <p:spPr bwMode="auto">
          <a:xfrm>
            <a:off x="504825" y="5116513"/>
            <a:ext cx="31470600" cy="9180512"/>
          </a:xfrm>
          <a:prstGeom prst="rect">
            <a:avLst/>
          </a:prstGeom>
          <a:noFill/>
          <a:ln w="9525">
            <a:noFill/>
            <a:miter lim="800000"/>
            <a:headEnd/>
            <a:tailEnd/>
          </a:ln>
        </p:spPr>
        <p:txBody>
          <a:bodyPr anchor="ctr"/>
          <a:lstStyle/>
          <a:p>
            <a:pPr>
              <a:lnSpc>
                <a:spcPts val="5000"/>
              </a:lnSpc>
            </a:pPr>
            <a:r>
              <a:rPr lang="en-US" altLang="ko-KR" b="1" dirty="0">
                <a:latin typeface="HY견고딕" pitchFamily="18" charset="-127"/>
                <a:ea typeface="HY견고딕" pitchFamily="18" charset="-127"/>
              </a:rPr>
              <a:t>Abstract</a:t>
            </a:r>
          </a:p>
          <a:p>
            <a:r>
              <a:rPr lang="en-US" altLang="ko-KR" sz="3500" dirty="0">
                <a:ea typeface="굴림" charset="-127"/>
              </a:rPr>
              <a:t>  </a:t>
            </a:r>
            <a:r>
              <a:rPr lang="en-US" altLang="ko-KR" sz="3600" dirty="0" smtClean="0">
                <a:cs typeface="Arial" charset="0"/>
              </a:rPr>
              <a:t> </a:t>
            </a:r>
            <a:r>
              <a:rPr lang="en-US" altLang="ko-KR" sz="3400" dirty="0" smtClean="0">
                <a:cs typeface="Arial" charset="0"/>
              </a:rPr>
              <a:t>A new method for prediction of temporal and spatial variation of water quality accounting for groundwater effect has been proposed and applied to a water body partially-connected to macro-tidal coastal waters in Korea. The method is comprised of direct measurement of environment and water parameters, nutrient budget analysis to estimate indirectly the submarine groundwater fluxes and three-dimensional numerical modeling of water quality using the directly collected data and indirectly estimated groundwater fluxes. The applied area is Saemangeum (SMG) tidal lake that is enclosed by 33km-long sea dyke with tidal opening at two water gates of 240 meters and 300 meters wide. Due to the constraint of water exchange and nutrient loading from the land, the future condition of water quality has been seriously concerned. Especially the unknown but significant contribution of groundwater to the coastal water quality has been an environmental issue. </a:t>
            </a:r>
          </a:p>
          <a:p>
            <a:r>
              <a:rPr lang="en-US" altLang="ko-KR" sz="3400" dirty="0" smtClean="0">
                <a:cs typeface="Arial" charset="0"/>
              </a:rPr>
              <a:t>  Field data observed in 2010 as part of environment monitoring of the SMG engineering project have been analysed to investigate the seasonal variation, indication of groundwater dependency and material mass balance of major state variables such as salt, total nitrogen (TN), total phosphorus (TP) and silicate (SiO2-Si). It turns out that the silicate is a referencing variable for groundwater influence along with the water budget quantifying the influx and efflux of materials in the tidal lake.  </a:t>
            </a:r>
            <a:br>
              <a:rPr lang="en-US" altLang="ko-KR" sz="3400" dirty="0" smtClean="0">
                <a:cs typeface="Arial" charset="0"/>
              </a:rPr>
            </a:br>
            <a:r>
              <a:rPr lang="en-US" altLang="ko-KR" sz="3400" dirty="0" smtClean="0">
                <a:cs typeface="Arial" charset="0"/>
              </a:rPr>
              <a:t> Temporal and spatial variability of nutrients in the lake has been predicted using the results of the budget study that gives estimation of fluxes of groundwater. The prediction was implemented by the three-dimensional numerical model (ROMS-ICM) consisting of hydrodynamic model of ROMS and eutrophication model of CE-QUAL-ICM (Kim et al., 2011). More detailed structure of variability of nutrients including the groundwater effect could be achieved with mass balance in the tidal lake. The results show that groundwater influx during summer monsoon contributes significantly in 20% more than during dry season to the nutrient concentrations of TN, TP and SiO2-Si. Consideration of groundwater effect on the nutrient budget provides significant amount of bottom deposits more than conventional mass balance estimated by surface flow analysis. The present method would be useful for controlling the terrain loading of nutrients to keep the coastal waters in sustainable standard.</a:t>
            </a:r>
            <a:endParaRPr lang="ko-KR" altLang="en-US" sz="3400" dirty="0"/>
          </a:p>
        </p:txBody>
      </p:sp>
      <p:sp>
        <p:nvSpPr>
          <p:cNvPr id="2051" name="Rectangle 6"/>
          <p:cNvSpPr>
            <a:spLocks noChangeArrowheads="1"/>
          </p:cNvSpPr>
          <p:nvPr/>
        </p:nvSpPr>
        <p:spPr bwMode="auto">
          <a:xfrm>
            <a:off x="1266825" y="1218723"/>
            <a:ext cx="29946600" cy="1200329"/>
          </a:xfrm>
          <a:prstGeom prst="rect">
            <a:avLst/>
          </a:prstGeom>
          <a:noFill/>
          <a:ln w="9525">
            <a:noFill/>
            <a:miter lim="800000"/>
            <a:headEnd/>
            <a:tailEnd/>
          </a:ln>
        </p:spPr>
        <p:txBody>
          <a:bodyPr anchor="ctr">
            <a:spAutoFit/>
          </a:bodyPr>
          <a:lstStyle/>
          <a:p>
            <a:r>
              <a:rPr lang="en-US" altLang="ko-KR" sz="7200" b="1" dirty="0" smtClean="0">
                <a:latin typeface="HY견고딕" pitchFamily="18" charset="-127"/>
                <a:ea typeface="HY견고딕" pitchFamily="18" charset="-127"/>
              </a:rPr>
              <a:t>  Coastal water quality model ROMS-ICM and its application</a:t>
            </a:r>
            <a:endParaRPr lang="en-US" altLang="ko-KR" sz="7200" dirty="0">
              <a:latin typeface="HY견고딕" pitchFamily="18" charset="-127"/>
              <a:ea typeface="HY견고딕" pitchFamily="18" charset="-127"/>
            </a:endParaRPr>
          </a:p>
        </p:txBody>
      </p:sp>
      <p:sp>
        <p:nvSpPr>
          <p:cNvPr id="2052" name="Text Box 7"/>
          <p:cNvSpPr txBox="1">
            <a:spLocks noChangeArrowheads="1"/>
          </p:cNvSpPr>
          <p:nvPr/>
        </p:nvSpPr>
        <p:spPr bwMode="auto">
          <a:xfrm>
            <a:off x="2101850" y="2422227"/>
            <a:ext cx="184150" cy="368300"/>
          </a:xfrm>
          <a:prstGeom prst="rect">
            <a:avLst/>
          </a:prstGeom>
          <a:noFill/>
          <a:ln w="9525">
            <a:noFill/>
            <a:miter lim="800000"/>
            <a:headEnd/>
            <a:tailEnd/>
          </a:ln>
        </p:spPr>
        <p:txBody>
          <a:bodyPr wrap="none">
            <a:spAutoFit/>
          </a:bodyPr>
          <a:lstStyle/>
          <a:p>
            <a:endParaRPr lang="ko-KR" altLang="ko-KR" sz="1800">
              <a:ea typeface="굴림" charset="-127"/>
            </a:endParaRPr>
          </a:p>
        </p:txBody>
      </p:sp>
      <p:sp>
        <p:nvSpPr>
          <p:cNvPr id="2053" name="Text Box 8"/>
          <p:cNvSpPr txBox="1">
            <a:spLocks noChangeArrowheads="1"/>
          </p:cNvSpPr>
          <p:nvPr/>
        </p:nvSpPr>
        <p:spPr bwMode="auto">
          <a:xfrm>
            <a:off x="3857625" y="2876252"/>
            <a:ext cx="26593800" cy="2000548"/>
          </a:xfrm>
          <a:prstGeom prst="rect">
            <a:avLst/>
          </a:prstGeom>
          <a:noFill/>
          <a:ln w="9525">
            <a:noFill/>
            <a:miter lim="800000"/>
            <a:headEnd/>
            <a:tailEnd/>
          </a:ln>
        </p:spPr>
        <p:txBody>
          <a:bodyPr wrap="square">
            <a:spAutoFit/>
          </a:bodyPr>
          <a:lstStyle/>
          <a:p>
            <a:pPr algn="ctr"/>
            <a:r>
              <a:rPr lang="ko-KR" altLang="en-US" sz="4400" dirty="0" smtClean="0">
                <a:latin typeface="HY견고딕" pitchFamily="18" charset="-127"/>
                <a:ea typeface="HY견고딕" pitchFamily="18" charset="-127"/>
              </a:rPr>
              <a:t>  </a:t>
            </a:r>
            <a:r>
              <a:rPr lang="en-US" altLang="ko-KR" sz="4400" dirty="0" smtClean="0">
                <a:latin typeface="HY견고딕" pitchFamily="18" charset="-127"/>
                <a:ea typeface="HY견고딕" pitchFamily="18" charset="-127"/>
              </a:rPr>
              <a:t>Chang S. Kim and </a:t>
            </a:r>
            <a:r>
              <a:rPr lang="en-US" altLang="ko-KR" sz="4400" u="sng" dirty="0" err="1" smtClean="0">
                <a:latin typeface="HY견고딕" pitchFamily="18" charset="-127"/>
                <a:ea typeface="HY견고딕" pitchFamily="18" charset="-127"/>
              </a:rPr>
              <a:t>Hak</a:t>
            </a:r>
            <a:r>
              <a:rPr lang="en-US" altLang="ko-KR" sz="4400" u="sng" dirty="0" smtClean="0">
                <a:latin typeface="HY견고딕" pitchFamily="18" charset="-127"/>
                <a:ea typeface="HY견고딕" pitchFamily="18" charset="-127"/>
              </a:rPr>
              <a:t> </a:t>
            </a:r>
            <a:r>
              <a:rPr lang="en-US" altLang="ko-KR" sz="4400" u="sng" dirty="0" err="1" smtClean="0">
                <a:latin typeface="HY견고딕" pitchFamily="18" charset="-127"/>
                <a:ea typeface="HY견고딕" pitchFamily="18" charset="-127"/>
              </a:rPr>
              <a:t>Soo</a:t>
            </a:r>
            <a:r>
              <a:rPr lang="en-US" altLang="ko-KR" sz="4400" u="sng" dirty="0" smtClean="0">
                <a:latin typeface="HY견고딕" pitchFamily="18" charset="-127"/>
                <a:ea typeface="HY견고딕" pitchFamily="18" charset="-127"/>
              </a:rPr>
              <a:t> Lim</a:t>
            </a:r>
            <a:endParaRPr lang="en-US" altLang="ko-KR" sz="4400" u="sng" baseline="30000" dirty="0">
              <a:latin typeface="HY견고딕" pitchFamily="18" charset="-127"/>
              <a:ea typeface="HY견고딕" pitchFamily="18" charset="-127"/>
            </a:endParaRPr>
          </a:p>
          <a:p>
            <a:pPr algn="ctr"/>
            <a:r>
              <a:rPr lang="en-US" altLang="ko-KR" sz="4000" baseline="30000" dirty="0" smtClean="0">
                <a:latin typeface="HY견고딕" pitchFamily="18" charset="-127"/>
                <a:ea typeface="HY견고딕" pitchFamily="18" charset="-127"/>
              </a:rPr>
              <a:t> </a:t>
            </a:r>
            <a:r>
              <a:rPr lang="en-US" altLang="ko-KR" sz="4000" dirty="0" smtClean="0">
                <a:latin typeface="HY견고딕" pitchFamily="18" charset="-127"/>
                <a:ea typeface="HY견고딕" pitchFamily="18" charset="-127"/>
              </a:rPr>
              <a:t>Coastal Disaster Research Center, KIOST, </a:t>
            </a:r>
            <a:r>
              <a:rPr lang="en-US" altLang="ko-KR" sz="4000" dirty="0" err="1">
                <a:latin typeface="HY견고딕" pitchFamily="18" charset="-127"/>
                <a:ea typeface="HY견고딕" pitchFamily="18" charset="-127"/>
              </a:rPr>
              <a:t>Ansan</a:t>
            </a:r>
            <a:r>
              <a:rPr lang="en-US" altLang="ko-KR" sz="4000" dirty="0">
                <a:latin typeface="HY견고딕" pitchFamily="18" charset="-127"/>
                <a:ea typeface="HY견고딕" pitchFamily="18" charset="-127"/>
              </a:rPr>
              <a:t> 426-744, </a:t>
            </a:r>
            <a:r>
              <a:rPr lang="en-US" altLang="ko-KR" sz="4000" dirty="0" smtClean="0">
                <a:latin typeface="HY견고딕" pitchFamily="18" charset="-127"/>
                <a:ea typeface="HY견고딕" pitchFamily="18" charset="-127"/>
              </a:rPr>
              <a:t>Korea</a:t>
            </a:r>
          </a:p>
          <a:p>
            <a:pPr algn="ctr"/>
            <a:r>
              <a:rPr lang="en-US" altLang="ko-KR" sz="4000" dirty="0" smtClean="0">
                <a:latin typeface="HY견고딕" pitchFamily="18" charset="-127"/>
                <a:ea typeface="HY견고딕" pitchFamily="18" charset="-127"/>
              </a:rPr>
              <a:t>surfkim@kiost.ac and hslim@kiost.ac </a:t>
            </a:r>
            <a:endParaRPr lang="en-US" altLang="ko-KR" sz="4000" dirty="0">
              <a:latin typeface="HY견고딕" pitchFamily="18" charset="-127"/>
              <a:ea typeface="HY견고딕" pitchFamily="18" charset="-127"/>
            </a:endParaRPr>
          </a:p>
        </p:txBody>
      </p:sp>
      <p:sp>
        <p:nvSpPr>
          <p:cNvPr id="2055" name="Rectangle 91"/>
          <p:cNvSpPr>
            <a:spLocks noChangeArrowheads="1"/>
          </p:cNvSpPr>
          <p:nvPr/>
        </p:nvSpPr>
        <p:spPr bwMode="auto">
          <a:xfrm>
            <a:off x="469900" y="5000625"/>
            <a:ext cx="31464250" cy="9380538"/>
          </a:xfrm>
          <a:prstGeom prst="rect">
            <a:avLst/>
          </a:prstGeom>
          <a:noFill/>
          <a:ln w="152400">
            <a:solidFill>
              <a:srgbClr val="000099"/>
            </a:solidFill>
            <a:miter lim="800000"/>
            <a:headEnd/>
            <a:tailEnd/>
          </a:ln>
        </p:spPr>
        <p:txBody>
          <a:bodyPr wrap="none" anchor="ctr"/>
          <a:lstStyle/>
          <a:p>
            <a:endParaRPr lang="ko-KR" altLang="ko-KR">
              <a:ea typeface="굴림" charset="-127"/>
            </a:endParaRPr>
          </a:p>
        </p:txBody>
      </p:sp>
      <p:sp>
        <p:nvSpPr>
          <p:cNvPr id="2056" name="Rectangle 95"/>
          <p:cNvSpPr>
            <a:spLocks noChangeArrowheads="1"/>
          </p:cNvSpPr>
          <p:nvPr/>
        </p:nvSpPr>
        <p:spPr bwMode="auto">
          <a:xfrm>
            <a:off x="528638" y="15027275"/>
            <a:ext cx="15520987" cy="11636375"/>
          </a:xfrm>
          <a:prstGeom prst="rect">
            <a:avLst/>
          </a:prstGeom>
          <a:noFill/>
          <a:ln w="152400">
            <a:solidFill>
              <a:srgbClr val="000099"/>
            </a:solidFill>
            <a:miter lim="800000"/>
            <a:headEnd/>
            <a:tailEnd/>
          </a:ln>
        </p:spPr>
        <p:txBody>
          <a:bodyPr wrap="none" anchor="ctr"/>
          <a:lstStyle/>
          <a:p>
            <a:endParaRPr lang="ko-KR" altLang="ko-KR">
              <a:ea typeface="굴림" charset="-127"/>
            </a:endParaRPr>
          </a:p>
        </p:txBody>
      </p:sp>
      <p:sp>
        <p:nvSpPr>
          <p:cNvPr id="2058" name="Rectangle 95"/>
          <p:cNvSpPr>
            <a:spLocks noChangeArrowheads="1"/>
          </p:cNvSpPr>
          <p:nvPr/>
        </p:nvSpPr>
        <p:spPr bwMode="auto">
          <a:xfrm>
            <a:off x="528638" y="39217600"/>
            <a:ext cx="15520987" cy="11636375"/>
          </a:xfrm>
          <a:prstGeom prst="rect">
            <a:avLst/>
          </a:prstGeom>
          <a:noFill/>
          <a:ln w="152400">
            <a:solidFill>
              <a:srgbClr val="000099"/>
            </a:solidFill>
            <a:miter lim="800000"/>
            <a:headEnd/>
            <a:tailEnd/>
          </a:ln>
        </p:spPr>
        <p:txBody>
          <a:bodyPr wrap="none" anchor="ctr"/>
          <a:lstStyle/>
          <a:p>
            <a:endParaRPr lang="ko-KR" altLang="ko-KR">
              <a:ea typeface="굴림" charset="-127"/>
            </a:endParaRPr>
          </a:p>
        </p:txBody>
      </p:sp>
      <p:sp>
        <p:nvSpPr>
          <p:cNvPr id="2059" name="Rectangle 95"/>
          <p:cNvSpPr>
            <a:spLocks noChangeArrowheads="1"/>
          </p:cNvSpPr>
          <p:nvPr/>
        </p:nvSpPr>
        <p:spPr bwMode="auto">
          <a:xfrm>
            <a:off x="16416338" y="15027275"/>
            <a:ext cx="15520987" cy="11636375"/>
          </a:xfrm>
          <a:prstGeom prst="rect">
            <a:avLst/>
          </a:prstGeom>
          <a:noFill/>
          <a:ln w="152400">
            <a:solidFill>
              <a:srgbClr val="000099"/>
            </a:solidFill>
            <a:miter lim="800000"/>
            <a:headEnd/>
            <a:tailEnd/>
          </a:ln>
        </p:spPr>
        <p:txBody>
          <a:bodyPr wrap="none" anchor="ctr"/>
          <a:lstStyle/>
          <a:p>
            <a:endParaRPr lang="ko-KR" altLang="ko-KR">
              <a:ea typeface="굴림" charset="-127"/>
            </a:endParaRPr>
          </a:p>
        </p:txBody>
      </p:sp>
      <p:sp>
        <p:nvSpPr>
          <p:cNvPr id="2060" name="Rectangle 95"/>
          <p:cNvSpPr>
            <a:spLocks noChangeArrowheads="1"/>
          </p:cNvSpPr>
          <p:nvPr/>
        </p:nvSpPr>
        <p:spPr bwMode="auto">
          <a:xfrm>
            <a:off x="16416338" y="27116088"/>
            <a:ext cx="15520987" cy="11636375"/>
          </a:xfrm>
          <a:prstGeom prst="rect">
            <a:avLst/>
          </a:prstGeom>
          <a:noFill/>
          <a:ln w="152400">
            <a:solidFill>
              <a:srgbClr val="000099"/>
            </a:solidFill>
            <a:miter lim="800000"/>
            <a:headEnd/>
            <a:tailEnd/>
          </a:ln>
        </p:spPr>
        <p:txBody>
          <a:bodyPr wrap="none" anchor="ctr"/>
          <a:lstStyle/>
          <a:p>
            <a:endParaRPr lang="ko-KR" altLang="ko-KR">
              <a:ea typeface="굴림" charset="-127"/>
            </a:endParaRPr>
          </a:p>
        </p:txBody>
      </p:sp>
      <p:sp>
        <p:nvSpPr>
          <p:cNvPr id="2061" name="Rectangle 95"/>
          <p:cNvSpPr>
            <a:spLocks noChangeArrowheads="1"/>
          </p:cNvSpPr>
          <p:nvPr/>
        </p:nvSpPr>
        <p:spPr bwMode="auto">
          <a:xfrm>
            <a:off x="16416338" y="39217600"/>
            <a:ext cx="15520987" cy="11636375"/>
          </a:xfrm>
          <a:prstGeom prst="rect">
            <a:avLst/>
          </a:prstGeom>
          <a:noFill/>
          <a:ln w="152400">
            <a:solidFill>
              <a:srgbClr val="000099"/>
            </a:solidFill>
            <a:miter lim="800000"/>
            <a:headEnd/>
            <a:tailEnd/>
          </a:ln>
        </p:spPr>
        <p:txBody>
          <a:bodyPr wrap="none" anchor="ctr"/>
          <a:lstStyle/>
          <a:p>
            <a:endParaRPr lang="ko-KR" altLang="ko-KR">
              <a:ea typeface="굴림" charset="-127"/>
            </a:endParaRPr>
          </a:p>
        </p:txBody>
      </p:sp>
      <p:sp>
        <p:nvSpPr>
          <p:cNvPr id="2062" name="Text Box 98"/>
          <p:cNvSpPr txBox="1">
            <a:spLocks noChangeArrowheads="1"/>
          </p:cNvSpPr>
          <p:nvPr/>
        </p:nvSpPr>
        <p:spPr bwMode="auto">
          <a:xfrm>
            <a:off x="16430625" y="15163800"/>
            <a:ext cx="15468600" cy="1015663"/>
          </a:xfrm>
          <a:prstGeom prst="rect">
            <a:avLst/>
          </a:prstGeom>
          <a:noFill/>
          <a:ln w="9525">
            <a:noFill/>
            <a:miter lim="800000"/>
            <a:headEnd/>
            <a:tailEnd/>
          </a:ln>
        </p:spPr>
        <p:txBody>
          <a:bodyPr>
            <a:spAutoFit/>
          </a:bodyPr>
          <a:lstStyle/>
          <a:p>
            <a:pPr algn="ctr">
              <a:spcBef>
                <a:spcPct val="50000"/>
              </a:spcBef>
            </a:pPr>
            <a:r>
              <a:rPr lang="en-US" altLang="ko-KR" b="1" dirty="0">
                <a:ea typeface="굴림" charset="-127"/>
              </a:rPr>
              <a:t>Model </a:t>
            </a:r>
            <a:r>
              <a:rPr lang="en-US" altLang="ko-KR" b="1" dirty="0" smtClean="0">
                <a:ea typeface="굴림" charset="-127"/>
              </a:rPr>
              <a:t>Calibration </a:t>
            </a:r>
            <a:r>
              <a:rPr lang="en-US" altLang="ko-KR" b="1" dirty="0">
                <a:ea typeface="굴림" charset="-127"/>
              </a:rPr>
              <a:t>with </a:t>
            </a:r>
            <a:r>
              <a:rPr lang="en-US" altLang="ko-KR" b="1" dirty="0" smtClean="0">
                <a:ea typeface="굴림" charset="-127"/>
              </a:rPr>
              <a:t>Water Quality Data</a:t>
            </a:r>
            <a:endParaRPr lang="en-US" altLang="ko-KR" b="1" dirty="0">
              <a:ea typeface="굴림" charset="-127"/>
            </a:endParaRPr>
          </a:p>
        </p:txBody>
      </p:sp>
      <p:sp>
        <p:nvSpPr>
          <p:cNvPr id="2063" name="Text Box 77"/>
          <p:cNvSpPr txBox="1">
            <a:spLocks noChangeArrowheads="1"/>
          </p:cNvSpPr>
          <p:nvPr/>
        </p:nvSpPr>
        <p:spPr bwMode="auto">
          <a:xfrm>
            <a:off x="16506825" y="39319200"/>
            <a:ext cx="15316200" cy="5478423"/>
          </a:xfrm>
          <a:prstGeom prst="rect">
            <a:avLst/>
          </a:prstGeom>
          <a:noFill/>
          <a:ln w="9525">
            <a:noFill/>
            <a:miter lim="800000"/>
            <a:headEnd/>
            <a:tailEnd/>
          </a:ln>
        </p:spPr>
        <p:txBody>
          <a:bodyPr>
            <a:spAutoFit/>
          </a:bodyPr>
          <a:lstStyle/>
          <a:p>
            <a:pPr algn="ctr"/>
            <a:r>
              <a:rPr lang="en-US" altLang="ko-KR" b="1" dirty="0">
                <a:ea typeface="굴림" charset="-127"/>
              </a:rPr>
              <a:t>Conclusions</a:t>
            </a:r>
          </a:p>
          <a:p>
            <a:r>
              <a:rPr lang="en-US" altLang="ko-KR" sz="2900" dirty="0">
                <a:latin typeface="HY견고딕" pitchFamily="18" charset="-127"/>
                <a:ea typeface="HY견고딕" pitchFamily="18" charset="-127"/>
              </a:rPr>
              <a:t> </a:t>
            </a:r>
            <a:r>
              <a:rPr lang="en-US" altLang="ko-KR" sz="2900" dirty="0" smtClean="0">
                <a:cs typeface="Arial" charset="0"/>
              </a:rPr>
              <a:t> In this study, we have investigate the asset test on predictability of submarine groundwater impact on coastal water quality in Saemangeum tidal lake and coastal waters. The model also has been calibrated to reproduce the annual cycle of major water state variables such as temperature, salinity, chlorophyll, chemical oxygen demand (COD), dissolved oxygen, TP, TN etc. Major loadings of nutrients from river flows and controlling points at sea water gates. Being used the boundary conditions of hydrology and nutrient loadings from lands as well as from the open sea and hydrodynamic condition provided by operational prediction (Lim et al., 2011), the three-dimensional water quality model ROMS-ICM shows an excellent performance of predicting the annual cycle of typical condition, and even the stormy summer condition and abnormally episodic events of vulnerable environment.</a:t>
            </a:r>
            <a:endParaRPr lang="en-US" altLang="ko-KR" sz="2900" dirty="0">
              <a:latin typeface="HY견고딕" pitchFamily="18" charset="-127"/>
              <a:ea typeface="HY견고딕" pitchFamily="18" charset="-127"/>
            </a:endParaRPr>
          </a:p>
        </p:txBody>
      </p:sp>
      <p:sp>
        <p:nvSpPr>
          <p:cNvPr id="2064" name="Rectangle 95"/>
          <p:cNvSpPr>
            <a:spLocks noChangeArrowheads="1"/>
          </p:cNvSpPr>
          <p:nvPr/>
        </p:nvSpPr>
        <p:spPr bwMode="auto">
          <a:xfrm>
            <a:off x="528638" y="27151013"/>
            <a:ext cx="15520987" cy="11637962"/>
          </a:xfrm>
          <a:prstGeom prst="rect">
            <a:avLst/>
          </a:prstGeom>
          <a:noFill/>
          <a:ln w="152400">
            <a:solidFill>
              <a:srgbClr val="000099"/>
            </a:solidFill>
            <a:miter lim="800000"/>
            <a:headEnd/>
            <a:tailEnd/>
          </a:ln>
        </p:spPr>
        <p:txBody>
          <a:bodyPr wrap="none" anchor="ctr"/>
          <a:lstStyle/>
          <a:p>
            <a:endParaRPr lang="ko-KR" altLang="ko-KR">
              <a:ea typeface="굴림" charset="-127"/>
            </a:endParaRPr>
          </a:p>
        </p:txBody>
      </p:sp>
      <p:sp>
        <p:nvSpPr>
          <p:cNvPr id="2065" name="Text Box 98"/>
          <p:cNvSpPr txBox="1">
            <a:spLocks noChangeArrowheads="1"/>
          </p:cNvSpPr>
          <p:nvPr/>
        </p:nvSpPr>
        <p:spPr bwMode="auto">
          <a:xfrm>
            <a:off x="657225" y="27203400"/>
            <a:ext cx="15316200" cy="1015663"/>
          </a:xfrm>
          <a:prstGeom prst="rect">
            <a:avLst/>
          </a:prstGeom>
          <a:noFill/>
          <a:ln w="9525">
            <a:noFill/>
            <a:miter lim="800000"/>
            <a:headEnd/>
            <a:tailEnd/>
          </a:ln>
        </p:spPr>
        <p:txBody>
          <a:bodyPr wrap="square">
            <a:spAutoFit/>
          </a:bodyPr>
          <a:lstStyle/>
          <a:p>
            <a:pPr algn="ctr">
              <a:spcBef>
                <a:spcPct val="50000"/>
              </a:spcBef>
            </a:pPr>
            <a:r>
              <a:rPr lang="en-US" altLang="ko-KR" b="1" dirty="0" smtClean="0">
                <a:ea typeface="굴림" charset="-127"/>
              </a:rPr>
              <a:t>Water quality modeling using ROMS-ICM</a:t>
            </a:r>
            <a:endParaRPr lang="en-US" altLang="ko-KR" b="1" dirty="0">
              <a:ea typeface="굴림" charset="-127"/>
            </a:endParaRPr>
          </a:p>
        </p:txBody>
      </p:sp>
      <p:sp>
        <p:nvSpPr>
          <p:cNvPr id="200" name="순서도: 천공 테이프 199"/>
          <p:cNvSpPr/>
          <p:nvPr/>
        </p:nvSpPr>
        <p:spPr>
          <a:xfrm>
            <a:off x="1038225" y="41332149"/>
            <a:ext cx="1905000" cy="914401"/>
          </a:xfrm>
          <a:prstGeom prst="flowChartPunchedTap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8900000" scaled="1"/>
            <a:tileRect/>
          </a:gradFill>
          <a:ln w="6350" cap="flat" cmpd="sng" algn="ctr">
            <a:solidFill>
              <a:sysClr val="window" lastClr="FFFFFF">
                <a:lumMod val="85000"/>
              </a:sysClr>
            </a:solidFill>
            <a:prstDash val="solid"/>
          </a:ln>
          <a:effectLst>
            <a:outerShdw blurRad="12700" dir="5400000" algn="tl">
              <a:srgbClr val="EBE9ED">
                <a:alpha val="27450"/>
              </a:srgbClr>
            </a:outerShdw>
          </a:effectLst>
          <a:scene3d>
            <a:camera prst="orthographicFront" fov="0">
              <a:rot lat="0" lon="0" rev="0"/>
            </a:camera>
            <a:lightRig rig="soft" dir="t">
              <a:rot lat="0" lon="0" rev="19200000"/>
            </a:lightRig>
          </a:scene3d>
          <a:sp3d prstMaterial="matte">
            <a:bevelT h="88900"/>
            <a:contourClr>
              <a:srgbClr val="70B4B7">
                <a:tint val="100000"/>
                <a:shade val="100000"/>
                <a:hueMod val="100000"/>
                <a:satMod val="100000"/>
              </a:srgbClr>
            </a:contourClr>
          </a:sp3d>
        </p:spPr>
        <p:txBody>
          <a:bodyPr anchor="ctr"/>
          <a:lstStyle/>
          <a:p>
            <a:pPr algn="ctr" fontAlgn="auto">
              <a:spcBef>
                <a:spcPts val="0"/>
              </a:spcBef>
              <a:spcAft>
                <a:spcPts val="0"/>
              </a:spcAft>
              <a:defRPr/>
            </a:pPr>
            <a:r>
              <a:rPr lang="en-US" altLang="ko-KR" sz="3000" kern="0" dirty="0">
                <a:solidFill>
                  <a:sysClr val="windowText" lastClr="000000"/>
                </a:solidFill>
                <a:effectLst>
                  <a:outerShdw blurRad="38100" dist="38100" dir="2700000" algn="tl">
                    <a:srgbClr val="000000">
                      <a:alpha val="43137"/>
                    </a:srgbClr>
                  </a:outerShdw>
                </a:effectLst>
                <a:latin typeface="HY헤드라인M"/>
                <a:ea typeface="HY헤드라인M"/>
              </a:rPr>
              <a:t>WRF, UM</a:t>
            </a:r>
          </a:p>
        </p:txBody>
      </p:sp>
      <p:grpSp>
        <p:nvGrpSpPr>
          <p:cNvPr id="2070" name="그룹 7"/>
          <p:cNvGrpSpPr>
            <a:grpSpLocks/>
          </p:cNvGrpSpPr>
          <p:nvPr/>
        </p:nvGrpSpPr>
        <p:grpSpPr bwMode="auto">
          <a:xfrm>
            <a:off x="2333625" y="40722550"/>
            <a:ext cx="6096000" cy="5715000"/>
            <a:chOff x="2948500" y="1896655"/>
            <a:chExt cx="3246999" cy="3064690"/>
          </a:xfrm>
        </p:grpSpPr>
        <p:grpSp>
          <p:nvGrpSpPr>
            <p:cNvPr id="3" name="그룹 9"/>
            <p:cNvGrpSpPr/>
            <p:nvPr/>
          </p:nvGrpSpPr>
          <p:grpSpPr>
            <a:xfrm>
              <a:off x="3629018" y="1896655"/>
              <a:ext cx="1885963" cy="1885963"/>
              <a:chOff x="1378753" y="39290"/>
              <a:chExt cx="1885963" cy="1885963"/>
            </a:xfrm>
            <a:scene3d>
              <a:camera prst="orthographicFront"/>
              <a:lightRig rig="chilly" dir="t"/>
            </a:scene3d>
          </p:grpSpPr>
          <p:sp>
            <p:nvSpPr>
              <p:cNvPr id="209" name="타원 208"/>
              <p:cNvSpPr/>
              <p:nvPr/>
            </p:nvSpPr>
            <p:spPr>
              <a:xfrm>
                <a:off x="1378753" y="39290"/>
                <a:ext cx="1885963" cy="1885963"/>
              </a:xfrm>
              <a:prstGeom prst="ellipse">
                <a:avLst/>
              </a:prstGeom>
              <a:solidFill>
                <a:srgbClr val="7BA5BE">
                  <a:alpha val="50000"/>
                  <a:hueOff val="0"/>
                  <a:satOff val="0"/>
                  <a:lumOff val="0"/>
                  <a:alphaOff val="0"/>
                  <a:tint val="100000"/>
                  <a:shade val="100000"/>
                  <a:hueMod val="100000"/>
                  <a:satMod val="100000"/>
                </a:srgbClr>
              </a:solidFill>
              <a:ln>
                <a:noFill/>
              </a:ln>
              <a:effectLst/>
              <a:sp3d prstMaterial="translucentPowder">
                <a:bevelT w="127000" h="25400" prst="softRound"/>
              </a:sp3d>
            </p:spPr>
          </p:sp>
          <p:sp>
            <p:nvSpPr>
              <p:cNvPr id="210" name="타원 4"/>
              <p:cNvSpPr/>
              <p:nvPr/>
            </p:nvSpPr>
            <p:spPr>
              <a:xfrm>
                <a:off x="1630215" y="369334"/>
                <a:ext cx="1383039" cy="848683"/>
              </a:xfrm>
              <a:prstGeom prst="rect">
                <a:avLst/>
              </a:prstGeom>
              <a:noFill/>
              <a:ln>
                <a:noFill/>
              </a:ln>
              <a:effectLst/>
              <a:sp3d/>
            </p:spPr>
            <p:txBody>
              <a:bodyPr lIns="0" tIns="0" rIns="0" bIns="0" spcCol="1270" anchor="ctr"/>
              <a:lstStyle/>
              <a:p>
                <a:pPr algn="ctr" defTabSz="800100" fontAlgn="auto">
                  <a:lnSpc>
                    <a:spcPct val="90000"/>
                  </a:lnSpc>
                  <a:spcBef>
                    <a:spcPts val="0"/>
                  </a:spcBef>
                  <a:spcAft>
                    <a:spcPct val="35000"/>
                  </a:spcAft>
                  <a:defRPr/>
                </a:pPr>
                <a:r>
                  <a:rPr lang="en-US" altLang="ko-KR" sz="5000" kern="0" dirty="0">
                    <a:solidFill>
                      <a:sysClr val="windowText" lastClr="000000"/>
                    </a:solidFill>
                    <a:effectLst>
                      <a:outerShdw blurRad="38100" dist="38100" dir="2700000" algn="tl">
                        <a:srgbClr val="000000">
                          <a:alpha val="43137"/>
                        </a:srgbClr>
                      </a:outerShdw>
                    </a:effectLst>
                    <a:latin typeface="HY헤드라인M"/>
                    <a:ea typeface="HY헤드라인M"/>
                  </a:rPr>
                  <a:t>ROMS</a:t>
                </a:r>
              </a:p>
            </p:txBody>
          </p:sp>
        </p:grpSp>
        <p:sp>
          <p:nvSpPr>
            <p:cNvPr id="207" name="타원 206"/>
            <p:cNvSpPr/>
            <p:nvPr/>
          </p:nvSpPr>
          <p:spPr>
            <a:xfrm>
              <a:off x="4309536" y="3075382"/>
              <a:ext cx="1885963" cy="1845101"/>
            </a:xfrm>
            <a:prstGeom prst="ellipse">
              <a:avLst/>
            </a:prstGeom>
            <a:solidFill>
              <a:srgbClr val="7BA5BE">
                <a:alpha val="50000"/>
                <a:hueOff val="-5882206"/>
                <a:satOff val="12225"/>
                <a:lumOff val="6569"/>
                <a:alphaOff val="0"/>
                <a:tint val="100000"/>
                <a:shade val="100000"/>
                <a:hueMod val="100000"/>
                <a:satMod val="100000"/>
              </a:srgbClr>
            </a:solidFill>
            <a:ln>
              <a:noFill/>
            </a:ln>
            <a:effectLst/>
            <a:scene3d>
              <a:camera prst="orthographicFront"/>
              <a:lightRig rig="chilly" dir="t"/>
            </a:scene3d>
            <a:sp3d prstMaterial="translucentPowder">
              <a:bevelT w="127000" h="25400" prst="softRound"/>
            </a:sp3d>
          </p:spPr>
        </p:sp>
        <p:grpSp>
          <p:nvGrpSpPr>
            <p:cNvPr id="4" name="그룹 11"/>
            <p:cNvGrpSpPr/>
            <p:nvPr/>
          </p:nvGrpSpPr>
          <p:grpSpPr>
            <a:xfrm>
              <a:off x="2948500" y="3075382"/>
              <a:ext cx="1885963" cy="1885963"/>
              <a:chOff x="698235" y="1218017"/>
              <a:chExt cx="1885963" cy="1885963"/>
            </a:xfrm>
            <a:scene3d>
              <a:camera prst="orthographicFront"/>
              <a:lightRig rig="chilly" dir="t"/>
            </a:scene3d>
          </p:grpSpPr>
          <p:sp>
            <p:nvSpPr>
              <p:cNvPr id="205" name="타원 204"/>
              <p:cNvSpPr/>
              <p:nvPr/>
            </p:nvSpPr>
            <p:spPr>
              <a:xfrm>
                <a:off x="698235" y="1218017"/>
                <a:ext cx="1885963" cy="1885963"/>
              </a:xfrm>
              <a:prstGeom prst="ellipse">
                <a:avLst/>
              </a:prstGeom>
              <a:solidFill>
                <a:srgbClr val="7BA5BE">
                  <a:alpha val="50000"/>
                  <a:hueOff val="-11764412"/>
                  <a:satOff val="24451"/>
                  <a:lumOff val="13137"/>
                  <a:alphaOff val="0"/>
                  <a:tint val="100000"/>
                  <a:shade val="100000"/>
                  <a:hueMod val="100000"/>
                  <a:satMod val="100000"/>
                </a:srgbClr>
              </a:solidFill>
              <a:ln>
                <a:noFill/>
              </a:ln>
              <a:effectLst/>
              <a:sp3d prstMaterial="translucentPowder">
                <a:bevelT w="127000" h="25400" prst="softRound"/>
              </a:sp3d>
            </p:spPr>
          </p:sp>
          <p:sp>
            <p:nvSpPr>
              <p:cNvPr id="206" name="타원 8"/>
              <p:cNvSpPr/>
              <p:nvPr/>
            </p:nvSpPr>
            <p:spPr>
              <a:xfrm>
                <a:off x="875828" y="1705225"/>
                <a:ext cx="1358149" cy="1037279"/>
              </a:xfrm>
              <a:prstGeom prst="rect">
                <a:avLst/>
              </a:prstGeom>
              <a:noFill/>
              <a:ln>
                <a:noFill/>
              </a:ln>
              <a:effectLst/>
              <a:sp3d/>
            </p:spPr>
            <p:txBody>
              <a:bodyPr lIns="0" tIns="0" rIns="0" bIns="0" spcCol="1270" anchor="ctr"/>
              <a:lstStyle/>
              <a:p>
                <a:pPr algn="ctr" defTabSz="622300" fontAlgn="auto">
                  <a:lnSpc>
                    <a:spcPct val="90000"/>
                  </a:lnSpc>
                  <a:spcBef>
                    <a:spcPts val="0"/>
                  </a:spcBef>
                  <a:spcAft>
                    <a:spcPct val="35000"/>
                  </a:spcAft>
                  <a:defRPr/>
                </a:pPr>
                <a:r>
                  <a:rPr lang="en-US" altLang="ko-KR" sz="5000" kern="0" dirty="0">
                    <a:solidFill>
                      <a:sysClr val="windowText" lastClr="000000"/>
                    </a:solidFill>
                    <a:effectLst>
                      <a:outerShdw blurRad="38100" dist="38100" dir="2700000" algn="tl">
                        <a:srgbClr val="000000">
                          <a:alpha val="43137"/>
                        </a:srgbClr>
                      </a:outerShdw>
                    </a:effectLst>
                    <a:latin typeface="HY헤드라인M"/>
                    <a:ea typeface="HY헤드라인M"/>
                  </a:rPr>
                  <a:t>SWAN</a:t>
                </a:r>
              </a:p>
            </p:txBody>
          </p:sp>
        </p:grpSp>
      </p:grpSp>
      <p:sp>
        <p:nvSpPr>
          <p:cNvPr id="211" name="TextBox 210"/>
          <p:cNvSpPr txBox="1"/>
          <p:nvPr/>
        </p:nvSpPr>
        <p:spPr>
          <a:xfrm rot="1860000">
            <a:off x="3808401" y="43112183"/>
            <a:ext cx="1790448" cy="540707"/>
          </a:xfrm>
          <a:prstGeom prst="rect">
            <a:avLst/>
          </a:prstGeom>
          <a:noFill/>
        </p:spPr>
        <p:txBody>
          <a:bodyPr spcFirstLastPara="1">
            <a:prstTxWarp prst="textArchDown">
              <a:avLst/>
            </a:prstTxWarp>
            <a:spAutoFit/>
          </a:bodyPr>
          <a:lstStyle/>
          <a:p>
            <a:pPr algn="ctr" fontAlgn="auto">
              <a:spcBef>
                <a:spcPts val="0"/>
              </a:spcBef>
              <a:spcAft>
                <a:spcPts val="0"/>
              </a:spcAft>
              <a:defRPr/>
            </a:pPr>
            <a:r>
              <a:rPr lang="en-US" altLang="ko-KR" sz="3200" dirty="0">
                <a:effectLst>
                  <a:outerShdw blurRad="38100" dist="38100" dir="2700000" algn="tl">
                    <a:srgbClr val="000000">
                      <a:alpha val="43137"/>
                    </a:srgbClr>
                  </a:outerShdw>
                </a:effectLst>
                <a:latin typeface="HY헤드라인M" pitchFamily="18" charset="-127"/>
                <a:ea typeface="HY헤드라인M" pitchFamily="18" charset="-127"/>
              </a:rPr>
              <a:t>Coupling</a:t>
            </a:r>
            <a:endParaRPr lang="ko-KR" altLang="en-US" sz="3200" dirty="0">
              <a:effectLst>
                <a:outerShdw blurRad="38100" dist="38100" dir="2700000" algn="tl">
                  <a:srgbClr val="000000">
                    <a:alpha val="43137"/>
                  </a:srgbClr>
                </a:outerShdw>
              </a:effectLst>
              <a:latin typeface="HY헤드라인M" pitchFamily="18" charset="-127"/>
              <a:ea typeface="HY헤드라인M" pitchFamily="18" charset="-127"/>
            </a:endParaRPr>
          </a:p>
        </p:txBody>
      </p:sp>
      <p:sp>
        <p:nvSpPr>
          <p:cNvPr id="213" name="TextBox 212"/>
          <p:cNvSpPr txBox="1"/>
          <p:nvPr/>
        </p:nvSpPr>
        <p:spPr>
          <a:xfrm rot="19680000">
            <a:off x="5459453" y="43055965"/>
            <a:ext cx="1488430" cy="554901"/>
          </a:xfrm>
          <a:prstGeom prst="rect">
            <a:avLst/>
          </a:prstGeom>
          <a:noFill/>
        </p:spPr>
        <p:txBody>
          <a:bodyPr spcFirstLastPara="1">
            <a:prstTxWarp prst="textArchDown">
              <a:avLst>
                <a:gd name="adj" fmla="val 21179098"/>
              </a:avLst>
            </a:prstTxWarp>
            <a:spAutoFit/>
          </a:bodyPr>
          <a:lstStyle/>
          <a:p>
            <a:pPr algn="ctr" fontAlgn="auto">
              <a:spcBef>
                <a:spcPts val="0"/>
              </a:spcBef>
              <a:spcAft>
                <a:spcPts val="0"/>
              </a:spcAft>
              <a:defRPr/>
            </a:pPr>
            <a:r>
              <a:rPr lang="en-US" altLang="ko-KR" sz="3200" dirty="0">
                <a:effectLst>
                  <a:outerShdw blurRad="38100" dist="38100" dir="2700000" algn="tl">
                    <a:srgbClr val="000000">
                      <a:alpha val="43137"/>
                    </a:srgbClr>
                  </a:outerShdw>
                </a:effectLst>
                <a:latin typeface="HY헤드라인M" pitchFamily="18" charset="-127"/>
                <a:ea typeface="HY헤드라인M" pitchFamily="18" charset="-127"/>
              </a:rPr>
              <a:t>Linkage</a:t>
            </a:r>
            <a:endParaRPr lang="ko-KR" altLang="en-US" sz="3200" dirty="0">
              <a:effectLst>
                <a:outerShdw blurRad="38100" dist="38100" dir="2700000" algn="tl">
                  <a:srgbClr val="000000">
                    <a:alpha val="43137"/>
                  </a:srgbClr>
                </a:outerShdw>
              </a:effectLst>
              <a:latin typeface="HY헤드라인M" pitchFamily="18" charset="-127"/>
              <a:ea typeface="HY헤드라인M" pitchFamily="18" charset="-127"/>
            </a:endParaRPr>
          </a:p>
        </p:txBody>
      </p:sp>
      <p:sp>
        <p:nvSpPr>
          <p:cNvPr id="215" name="아래쪽 화살표 214"/>
          <p:cNvSpPr/>
          <p:nvPr/>
        </p:nvSpPr>
        <p:spPr>
          <a:xfrm rot="16200000">
            <a:off x="3072047" y="41592180"/>
            <a:ext cx="429330" cy="372110"/>
          </a:xfrm>
          <a:prstGeom prst="downArrow">
            <a:avLst/>
          </a:prstGeom>
          <a:gradFill rotWithShape="1">
            <a:gsLst>
              <a:gs pos="0">
                <a:sysClr val="windowText" lastClr="000000">
                  <a:tint val="95000"/>
                  <a:shade val="100000"/>
                  <a:hueMod val="100000"/>
                  <a:satMod val="100000"/>
                </a:sysClr>
              </a:gs>
              <a:gs pos="100000">
                <a:sysClr val="windowText" lastClr="000000">
                  <a:tint val="100000"/>
                  <a:shade val="95000"/>
                  <a:hueMod val="100000"/>
                  <a:satMod val="100000"/>
                </a:sysClr>
              </a:gs>
            </a:gsLst>
            <a:lin ang="0" scaled="1"/>
          </a:gradFill>
          <a:ln>
            <a:noFill/>
          </a:ln>
          <a:effectLst>
            <a:outerShdw blurRad="101600" dist="76200" dir="2700000" algn="bl">
              <a:srgbClr val="000000">
                <a:alpha val="30588"/>
              </a:srgbClr>
            </a:outerShdw>
          </a:effectLst>
          <a:scene3d>
            <a:camera prst="orthographicFront" fov="0">
              <a:rot lat="0" lon="0" rev="0"/>
            </a:camera>
            <a:lightRig rig="chilly" dir="t">
              <a:rot lat="0" lon="0" rev="4200000"/>
            </a:lightRig>
          </a:scene3d>
          <a:sp3d contourW="25400" prstMaterial="matte">
            <a:bevelT h="88900"/>
            <a:contourClr>
              <a:srgbClr val="FFFFFF">
                <a:alpha val="0"/>
              </a:srgbClr>
            </a:contourClr>
          </a:sp3d>
        </p:spPr>
        <p:txBody>
          <a:bodyPr anchor="ctr"/>
          <a:lstStyle/>
          <a:p>
            <a:pPr algn="ctr" fontAlgn="auto">
              <a:spcBef>
                <a:spcPts val="0"/>
              </a:spcBef>
              <a:spcAft>
                <a:spcPts val="0"/>
              </a:spcAft>
              <a:defRPr/>
            </a:pPr>
            <a:endParaRPr lang="ko-KR" altLang="en-US" sz="3200" kern="0">
              <a:solidFill>
                <a:sysClr val="window" lastClr="FFFFFF"/>
              </a:solidFill>
              <a:latin typeface="HY헤드라인M"/>
              <a:ea typeface="HY헤드라인M"/>
            </a:endParaRPr>
          </a:p>
        </p:txBody>
      </p:sp>
      <p:sp>
        <p:nvSpPr>
          <p:cNvPr id="216" name="순서도: 자기 디스크 215"/>
          <p:cNvSpPr/>
          <p:nvPr/>
        </p:nvSpPr>
        <p:spPr>
          <a:xfrm>
            <a:off x="9648826" y="41812885"/>
            <a:ext cx="1019691" cy="890865"/>
          </a:xfrm>
          <a:prstGeom prst="flowChartMagneticDisk">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path path="circle">
              <a:fillToRect t="100000" r="100000"/>
            </a:path>
            <a:tileRect l="-100000" b="-100000"/>
          </a:gradFill>
          <a:ln w="28575" cap="flat" cmpd="sng" algn="ctr">
            <a:solidFill>
              <a:sysClr val="window" lastClr="FFFFFF"/>
            </a:solidFill>
            <a:prstDash val="solid"/>
          </a:ln>
          <a:effectLst>
            <a:outerShdw dir="5400000" algn="tl">
              <a:srgbClr val="EBE9ED">
                <a:alpha val="0"/>
              </a:srgbClr>
            </a:outerShdw>
          </a:effectLst>
        </p:spPr>
        <p:txBody>
          <a:bodyPr anchor="ctr"/>
          <a:lstStyle/>
          <a:p>
            <a:pPr algn="ctr" fontAlgn="auto">
              <a:spcBef>
                <a:spcPts val="0"/>
              </a:spcBef>
              <a:spcAft>
                <a:spcPts val="0"/>
              </a:spcAft>
              <a:defRPr/>
            </a:pPr>
            <a:r>
              <a:rPr lang="en-US" altLang="ko-KR" sz="3200" kern="0" dirty="0">
                <a:solidFill>
                  <a:sysClr val="windowText" lastClr="000000"/>
                </a:solidFill>
                <a:effectLst>
                  <a:outerShdw blurRad="38100" dist="38100" dir="2700000" algn="tl">
                    <a:srgbClr val="000000">
                      <a:alpha val="43137"/>
                    </a:srgbClr>
                  </a:outerShdw>
                </a:effectLst>
                <a:latin typeface="HY헤드라인M"/>
                <a:ea typeface="HY헤드라인M"/>
              </a:rPr>
              <a:t>DB</a:t>
            </a:r>
            <a:endParaRPr lang="ko-KR" altLang="en-US" sz="3200" kern="0" dirty="0">
              <a:solidFill>
                <a:sysClr val="windowText" lastClr="000000"/>
              </a:solidFill>
              <a:effectLst>
                <a:outerShdw blurRad="38100" dist="38100" dir="2700000" algn="tl">
                  <a:srgbClr val="000000">
                    <a:alpha val="43137"/>
                  </a:srgbClr>
                </a:outerShdw>
              </a:effectLst>
              <a:latin typeface="HY헤드라인M"/>
              <a:ea typeface="HY헤드라인M"/>
            </a:endParaRPr>
          </a:p>
        </p:txBody>
      </p:sp>
      <p:grpSp>
        <p:nvGrpSpPr>
          <p:cNvPr id="2077" name="그룹 17"/>
          <p:cNvGrpSpPr>
            <a:grpSpLocks/>
          </p:cNvGrpSpPr>
          <p:nvPr/>
        </p:nvGrpSpPr>
        <p:grpSpPr bwMode="auto">
          <a:xfrm>
            <a:off x="9953625" y="40722550"/>
            <a:ext cx="5943600" cy="5562600"/>
            <a:chOff x="2948500" y="1896655"/>
            <a:chExt cx="3246999" cy="3064690"/>
          </a:xfrm>
        </p:grpSpPr>
        <p:grpSp>
          <p:nvGrpSpPr>
            <p:cNvPr id="6" name="그룹 18"/>
            <p:cNvGrpSpPr/>
            <p:nvPr/>
          </p:nvGrpSpPr>
          <p:grpSpPr>
            <a:xfrm>
              <a:off x="3606675" y="1896655"/>
              <a:ext cx="1930648" cy="1885963"/>
              <a:chOff x="1284956" y="39290"/>
              <a:chExt cx="1930648" cy="1885963"/>
            </a:xfrm>
            <a:scene3d>
              <a:camera prst="orthographicFront"/>
              <a:lightRig rig="chilly" dir="t"/>
            </a:scene3d>
          </p:grpSpPr>
          <p:sp>
            <p:nvSpPr>
              <p:cNvPr id="234" name="타원 233"/>
              <p:cNvSpPr/>
              <p:nvPr/>
            </p:nvSpPr>
            <p:spPr>
              <a:xfrm>
                <a:off x="1307299" y="39290"/>
                <a:ext cx="1885963" cy="1885963"/>
              </a:xfrm>
              <a:prstGeom prst="ellipse">
                <a:avLst/>
              </a:prstGeom>
              <a:solidFill>
                <a:srgbClr val="D4AC30">
                  <a:alpha val="50000"/>
                  <a:hueOff val="0"/>
                  <a:satOff val="0"/>
                  <a:lumOff val="0"/>
                  <a:alphaOff val="0"/>
                  <a:tint val="100000"/>
                  <a:shade val="100000"/>
                  <a:hueMod val="100000"/>
                  <a:satMod val="100000"/>
                </a:srgbClr>
              </a:solidFill>
              <a:ln>
                <a:noFill/>
              </a:ln>
              <a:effectLst/>
              <a:sp3d prstMaterial="translucentPowder">
                <a:bevelT w="127000" h="25400" prst="softRound"/>
              </a:sp3d>
            </p:spPr>
          </p:sp>
          <p:sp>
            <p:nvSpPr>
              <p:cNvPr id="235" name="타원 4"/>
              <p:cNvSpPr/>
              <p:nvPr/>
            </p:nvSpPr>
            <p:spPr>
              <a:xfrm>
                <a:off x="1284956" y="369334"/>
                <a:ext cx="1930648" cy="848683"/>
              </a:xfrm>
              <a:prstGeom prst="rect">
                <a:avLst/>
              </a:prstGeom>
              <a:noFill/>
              <a:ln>
                <a:noFill/>
              </a:ln>
              <a:effectLst/>
              <a:sp3d/>
            </p:spPr>
            <p:txBody>
              <a:bodyPr lIns="0" tIns="0" rIns="0" bIns="0" spcCol="1270" anchor="ctr"/>
              <a:lstStyle/>
              <a:p>
                <a:pPr algn="ctr" defTabSz="800100" fontAlgn="auto">
                  <a:lnSpc>
                    <a:spcPct val="90000"/>
                  </a:lnSpc>
                  <a:spcBef>
                    <a:spcPts val="0"/>
                  </a:spcBef>
                  <a:spcAft>
                    <a:spcPct val="35000"/>
                  </a:spcAft>
                  <a:defRPr/>
                </a:pPr>
                <a:r>
                  <a:rPr lang="en-US" altLang="ko-KR" sz="3200" kern="0" dirty="0">
                    <a:solidFill>
                      <a:sysClr val="windowText" lastClr="000000"/>
                    </a:solidFill>
                    <a:effectLst>
                      <a:outerShdw blurRad="38100" dist="38100" dir="2700000" algn="tl">
                        <a:srgbClr val="000000">
                          <a:alpha val="43137"/>
                        </a:srgbClr>
                      </a:outerShdw>
                    </a:effectLst>
                    <a:latin typeface="HY헤드라인M"/>
                    <a:ea typeface="HY헤드라인M"/>
                  </a:rPr>
                  <a:t>Web-GIS</a:t>
                </a:r>
              </a:p>
              <a:p>
                <a:pPr algn="ctr" defTabSz="800100" fontAlgn="auto">
                  <a:lnSpc>
                    <a:spcPct val="90000"/>
                  </a:lnSpc>
                  <a:spcBef>
                    <a:spcPts val="0"/>
                  </a:spcBef>
                  <a:spcAft>
                    <a:spcPct val="35000"/>
                  </a:spcAft>
                  <a:defRPr/>
                </a:pPr>
                <a:r>
                  <a:rPr lang="en-US" altLang="ko-KR" sz="3200" kern="0" dirty="0">
                    <a:solidFill>
                      <a:sysClr val="windowText" lastClr="000000"/>
                    </a:solidFill>
                    <a:effectLst>
                      <a:outerShdw blurRad="38100" dist="38100" dir="2700000" algn="tl">
                        <a:srgbClr val="000000">
                          <a:alpha val="43137"/>
                        </a:srgbClr>
                      </a:outerShdw>
                    </a:effectLst>
                    <a:latin typeface="HY헤드라인M"/>
                    <a:ea typeface="HY헤드라인M"/>
                  </a:rPr>
                  <a:t>Dissemination, Visualization</a:t>
                </a:r>
                <a:endParaRPr lang="ko-KR" altLang="en-US" sz="3200" kern="0" dirty="0">
                  <a:solidFill>
                    <a:sysClr val="windowText" lastClr="000000"/>
                  </a:solidFill>
                  <a:effectLst>
                    <a:outerShdw blurRad="38100" dist="38100" dir="2700000" algn="tl">
                      <a:srgbClr val="000000">
                        <a:alpha val="43137"/>
                      </a:srgbClr>
                    </a:outerShdw>
                  </a:effectLst>
                  <a:latin typeface="HY헤드라인M"/>
                  <a:ea typeface="HY헤드라인M"/>
                </a:endParaRPr>
              </a:p>
            </p:txBody>
          </p:sp>
        </p:grpSp>
        <p:grpSp>
          <p:nvGrpSpPr>
            <p:cNvPr id="7" name="그룹 19"/>
            <p:cNvGrpSpPr/>
            <p:nvPr/>
          </p:nvGrpSpPr>
          <p:grpSpPr>
            <a:xfrm>
              <a:off x="4396486" y="3075382"/>
              <a:ext cx="1799013" cy="1885963"/>
              <a:chOff x="2074767" y="1218017"/>
              <a:chExt cx="1799013" cy="1885963"/>
            </a:xfrm>
            <a:scene3d>
              <a:camera prst="orthographicFront"/>
              <a:lightRig rig="chilly" dir="t"/>
            </a:scene3d>
          </p:grpSpPr>
          <p:sp>
            <p:nvSpPr>
              <p:cNvPr id="232" name="타원 231"/>
              <p:cNvSpPr/>
              <p:nvPr/>
            </p:nvSpPr>
            <p:spPr>
              <a:xfrm>
                <a:off x="2074767" y="1218017"/>
                <a:ext cx="1799013" cy="1885963"/>
              </a:xfrm>
              <a:prstGeom prst="ellipse">
                <a:avLst/>
              </a:prstGeom>
              <a:solidFill>
                <a:srgbClr val="D4AC30">
                  <a:alpha val="50000"/>
                  <a:hueOff val="4710693"/>
                  <a:satOff val="-15795"/>
                  <a:lumOff val="5196"/>
                  <a:alphaOff val="0"/>
                  <a:tint val="100000"/>
                  <a:shade val="100000"/>
                  <a:hueMod val="100000"/>
                  <a:satMod val="100000"/>
                </a:srgbClr>
              </a:solidFill>
              <a:ln>
                <a:noFill/>
              </a:ln>
              <a:effectLst/>
              <a:sp3d prstMaterial="translucentPowder">
                <a:bevelT w="127000" h="25400" prst="softRound"/>
              </a:sp3d>
            </p:spPr>
          </p:sp>
          <p:sp>
            <p:nvSpPr>
              <p:cNvPr id="233" name="타원 6"/>
              <p:cNvSpPr/>
              <p:nvPr/>
            </p:nvSpPr>
            <p:spPr>
              <a:xfrm>
                <a:off x="2476851" y="1750289"/>
                <a:ext cx="1265294" cy="920358"/>
              </a:xfrm>
              <a:prstGeom prst="rect">
                <a:avLst/>
              </a:prstGeom>
              <a:noFill/>
              <a:ln>
                <a:noFill/>
              </a:ln>
              <a:effectLst/>
              <a:sp3d/>
            </p:spPr>
            <p:txBody>
              <a:bodyPr lIns="0" tIns="0" rIns="0" bIns="0" spcCol="1270" anchor="ctr"/>
              <a:lstStyle/>
              <a:p>
                <a:pPr algn="ctr" defTabSz="622300" fontAlgn="auto">
                  <a:lnSpc>
                    <a:spcPct val="90000"/>
                  </a:lnSpc>
                  <a:spcBef>
                    <a:spcPts val="0"/>
                  </a:spcBef>
                  <a:spcAft>
                    <a:spcPct val="35000"/>
                  </a:spcAft>
                  <a:defRPr/>
                </a:pPr>
                <a:r>
                  <a:rPr lang="en-US" altLang="ko-KR" sz="3200" kern="0" dirty="0">
                    <a:solidFill>
                      <a:sysClr val="windowText" lastClr="000000"/>
                    </a:solidFill>
                    <a:effectLst>
                      <a:outerShdw blurRad="38100" dist="38100" dir="2700000" algn="tl">
                        <a:srgbClr val="000000">
                          <a:alpha val="43137"/>
                        </a:srgbClr>
                      </a:outerShdw>
                    </a:effectLst>
                    <a:latin typeface="HY헤드라인M"/>
                    <a:ea typeface="HY헤드라인M"/>
                  </a:rPr>
                  <a:t>HF-Radar, GOCI</a:t>
                </a:r>
              </a:p>
              <a:p>
                <a:pPr algn="ctr" defTabSz="622300" fontAlgn="auto">
                  <a:lnSpc>
                    <a:spcPct val="90000"/>
                  </a:lnSpc>
                  <a:spcBef>
                    <a:spcPts val="0"/>
                  </a:spcBef>
                  <a:spcAft>
                    <a:spcPct val="35000"/>
                  </a:spcAft>
                  <a:defRPr/>
                </a:pPr>
                <a:r>
                  <a:rPr lang="en-US" altLang="ko-KR" sz="3200" kern="0" dirty="0">
                    <a:solidFill>
                      <a:sysClr val="windowText" lastClr="000000"/>
                    </a:solidFill>
                    <a:effectLst>
                      <a:outerShdw blurRad="38100" dist="38100" dir="2700000" algn="tl">
                        <a:srgbClr val="000000">
                          <a:alpha val="43137"/>
                        </a:srgbClr>
                      </a:outerShdw>
                    </a:effectLst>
                    <a:latin typeface="HY헤드라인M"/>
                    <a:ea typeface="HY헤드라인M"/>
                  </a:rPr>
                  <a:t>Validation </a:t>
                </a:r>
                <a:endParaRPr lang="ko-KR" altLang="en-US" sz="3200" kern="0" dirty="0">
                  <a:solidFill>
                    <a:sysClr val="windowText" lastClr="000000"/>
                  </a:solidFill>
                  <a:effectLst>
                    <a:outerShdw blurRad="38100" dist="38100" dir="2700000" algn="tl">
                      <a:srgbClr val="000000">
                        <a:alpha val="43137"/>
                      </a:srgbClr>
                    </a:outerShdw>
                  </a:effectLst>
                  <a:latin typeface="HY헤드라인M"/>
                  <a:ea typeface="HY헤드라인M"/>
                </a:endParaRPr>
              </a:p>
            </p:txBody>
          </p:sp>
        </p:grpSp>
        <p:grpSp>
          <p:nvGrpSpPr>
            <p:cNvPr id="8" name="그룹 20"/>
            <p:cNvGrpSpPr/>
            <p:nvPr/>
          </p:nvGrpSpPr>
          <p:grpSpPr>
            <a:xfrm>
              <a:off x="2948500" y="3075382"/>
              <a:ext cx="1885963" cy="1885963"/>
              <a:chOff x="626781" y="1218017"/>
              <a:chExt cx="1885963" cy="1885963"/>
            </a:xfrm>
            <a:scene3d>
              <a:camera prst="orthographicFront"/>
              <a:lightRig rig="chilly" dir="t"/>
            </a:scene3d>
          </p:grpSpPr>
          <p:sp>
            <p:nvSpPr>
              <p:cNvPr id="224" name="타원 223"/>
              <p:cNvSpPr/>
              <p:nvPr/>
            </p:nvSpPr>
            <p:spPr>
              <a:xfrm>
                <a:off x="626781" y="1218017"/>
                <a:ext cx="1885963" cy="1885963"/>
              </a:xfrm>
              <a:prstGeom prst="ellipse">
                <a:avLst/>
              </a:prstGeom>
              <a:solidFill>
                <a:srgbClr val="D4AC30">
                  <a:alpha val="50000"/>
                  <a:hueOff val="9421386"/>
                  <a:satOff val="-31589"/>
                  <a:lumOff val="10392"/>
                  <a:alphaOff val="0"/>
                  <a:tint val="100000"/>
                  <a:shade val="100000"/>
                  <a:hueMod val="100000"/>
                  <a:satMod val="100000"/>
                </a:srgbClr>
              </a:solidFill>
              <a:ln>
                <a:noFill/>
              </a:ln>
              <a:effectLst/>
              <a:sp3d prstMaterial="translucentPowder">
                <a:bevelT w="127000" h="25400" prst="softRound"/>
              </a:sp3d>
            </p:spPr>
          </p:sp>
          <p:sp>
            <p:nvSpPr>
              <p:cNvPr id="228" name="타원 8"/>
              <p:cNvSpPr/>
              <p:nvPr/>
            </p:nvSpPr>
            <p:spPr>
              <a:xfrm>
                <a:off x="742641" y="1495242"/>
                <a:ext cx="1639275" cy="1354974"/>
              </a:xfrm>
              <a:prstGeom prst="rect">
                <a:avLst/>
              </a:prstGeom>
              <a:noFill/>
              <a:ln>
                <a:noFill/>
              </a:ln>
              <a:effectLst/>
              <a:sp3d/>
            </p:spPr>
            <p:txBody>
              <a:bodyPr lIns="0" tIns="0" rIns="0" bIns="0" spcCol="1270" anchor="ctr"/>
              <a:lstStyle/>
              <a:p>
                <a:pPr algn="ctr" defTabSz="622300" fontAlgn="auto">
                  <a:lnSpc>
                    <a:spcPct val="90000"/>
                  </a:lnSpc>
                  <a:spcBef>
                    <a:spcPts val="0"/>
                  </a:spcBef>
                  <a:spcAft>
                    <a:spcPct val="35000"/>
                  </a:spcAft>
                  <a:defRPr/>
                </a:pPr>
                <a:r>
                  <a:rPr lang="en-US" altLang="ko-KR" sz="3200" kern="0" dirty="0">
                    <a:solidFill>
                      <a:sysClr val="windowText" lastClr="000000"/>
                    </a:solidFill>
                    <a:effectLst>
                      <a:outerShdw blurRad="38100" dist="38100" dir="2700000" algn="tl">
                        <a:srgbClr val="000000">
                          <a:alpha val="43137"/>
                        </a:srgbClr>
                      </a:outerShdw>
                    </a:effectLst>
                    <a:latin typeface="HY헤드라인M"/>
                    <a:ea typeface="HY헤드라인M"/>
                  </a:rPr>
                  <a:t>DB,</a:t>
                </a:r>
                <a:br>
                  <a:rPr lang="en-US" altLang="ko-KR" sz="3200" kern="0" dirty="0">
                    <a:solidFill>
                      <a:sysClr val="windowText" lastClr="000000"/>
                    </a:solidFill>
                    <a:effectLst>
                      <a:outerShdw blurRad="38100" dist="38100" dir="2700000" algn="tl">
                        <a:srgbClr val="000000">
                          <a:alpha val="43137"/>
                        </a:srgbClr>
                      </a:outerShdw>
                    </a:effectLst>
                    <a:latin typeface="HY헤드라인M"/>
                    <a:ea typeface="HY헤드라인M"/>
                  </a:rPr>
                </a:br>
                <a:r>
                  <a:rPr lang="en-US" altLang="ko-KR" sz="3200" kern="0" dirty="0">
                    <a:solidFill>
                      <a:sysClr val="windowText" lastClr="000000"/>
                    </a:solidFill>
                    <a:effectLst>
                      <a:outerShdw blurRad="38100" dist="38100" dir="2700000" algn="tl">
                        <a:srgbClr val="000000">
                          <a:alpha val="43137"/>
                        </a:srgbClr>
                      </a:outerShdw>
                    </a:effectLst>
                    <a:latin typeface="HY헤드라인M"/>
                    <a:ea typeface="HY헤드라인M"/>
                  </a:rPr>
                  <a:t>Monitoring,</a:t>
                </a:r>
                <a:br>
                  <a:rPr lang="en-US" altLang="ko-KR" sz="3200" kern="0" dirty="0">
                    <a:solidFill>
                      <a:sysClr val="windowText" lastClr="000000"/>
                    </a:solidFill>
                    <a:effectLst>
                      <a:outerShdw blurRad="38100" dist="38100" dir="2700000" algn="tl">
                        <a:srgbClr val="000000">
                          <a:alpha val="43137"/>
                        </a:srgbClr>
                      </a:outerShdw>
                    </a:effectLst>
                    <a:latin typeface="HY헤드라인M"/>
                    <a:ea typeface="HY헤드라인M"/>
                  </a:rPr>
                </a:br>
                <a:r>
                  <a:rPr lang="en-US" altLang="ko-KR" sz="3200" kern="0" dirty="0">
                    <a:solidFill>
                      <a:sysClr val="windowText" lastClr="000000"/>
                    </a:solidFill>
                    <a:effectLst>
                      <a:outerShdw blurRad="38100" dist="38100" dir="2700000" algn="tl">
                        <a:srgbClr val="000000">
                          <a:alpha val="43137"/>
                        </a:srgbClr>
                      </a:outerShdw>
                    </a:effectLst>
                    <a:latin typeface="HY헤드라인M"/>
                    <a:ea typeface="HY헤드라인M"/>
                  </a:rPr>
                  <a:t>Model Prediction</a:t>
                </a:r>
                <a:endParaRPr lang="ko-KR" altLang="en-US" sz="3200" kern="0" dirty="0">
                  <a:solidFill>
                    <a:sysClr val="windowText" lastClr="000000"/>
                  </a:solidFill>
                  <a:effectLst>
                    <a:outerShdw blurRad="38100" dist="38100" dir="2700000" algn="tl">
                      <a:srgbClr val="000000">
                        <a:alpha val="43137"/>
                      </a:srgbClr>
                    </a:outerShdw>
                  </a:effectLst>
                  <a:latin typeface="HY헤드라인M"/>
                  <a:ea typeface="HY헤드라인M"/>
                </a:endParaRPr>
              </a:p>
            </p:txBody>
          </p:sp>
        </p:grpSp>
      </p:grpSp>
      <p:sp>
        <p:nvSpPr>
          <p:cNvPr id="236" name="TextBox 235"/>
          <p:cNvSpPr txBox="1"/>
          <p:nvPr/>
        </p:nvSpPr>
        <p:spPr>
          <a:xfrm>
            <a:off x="11630025" y="43389550"/>
            <a:ext cx="2819400" cy="609600"/>
          </a:xfrm>
          <a:prstGeom prst="rect">
            <a:avLst/>
          </a:prstGeom>
          <a:noFill/>
        </p:spPr>
        <p:txBody>
          <a:bodyPr spcFirstLastPara="1">
            <a:prstTxWarp prst="textArchDown">
              <a:avLst>
                <a:gd name="adj" fmla="val 20787821"/>
              </a:avLst>
            </a:prstTxWarp>
            <a:spAutoFit/>
          </a:bodyPr>
          <a:lstStyle/>
          <a:p>
            <a:pPr algn="ctr" fontAlgn="auto">
              <a:spcBef>
                <a:spcPts val="0"/>
              </a:spcBef>
              <a:spcAft>
                <a:spcPts val="0"/>
              </a:spcAft>
              <a:defRPr/>
            </a:pPr>
            <a:r>
              <a:rPr lang="en-US" altLang="ko-KR" sz="2500" dirty="0">
                <a:effectLst>
                  <a:outerShdw blurRad="38100" dist="38100" dir="2700000" algn="tl">
                    <a:srgbClr val="000000">
                      <a:alpha val="43137"/>
                    </a:srgbClr>
                  </a:outerShdw>
                </a:effectLst>
                <a:latin typeface="HY헤드라인M" pitchFamily="18" charset="-127"/>
                <a:ea typeface="HY헤드라인M" pitchFamily="18" charset="-127"/>
              </a:rPr>
              <a:t>MA</a:t>
            </a:r>
            <a:endParaRPr lang="ko-KR" altLang="en-US" sz="2500" dirty="0">
              <a:effectLst>
                <a:outerShdw blurRad="38100" dist="38100" dir="2700000" algn="tl">
                  <a:srgbClr val="000000">
                    <a:alpha val="43137"/>
                  </a:srgbClr>
                </a:outerShdw>
              </a:effectLst>
              <a:latin typeface="HY헤드라인M" pitchFamily="18" charset="-127"/>
              <a:ea typeface="HY헤드라인M" pitchFamily="18" charset="-127"/>
            </a:endParaRPr>
          </a:p>
        </p:txBody>
      </p:sp>
      <p:sp>
        <p:nvSpPr>
          <p:cNvPr id="238" name="아래쪽 화살표 237"/>
          <p:cNvSpPr/>
          <p:nvPr/>
        </p:nvSpPr>
        <p:spPr>
          <a:xfrm rot="19380000">
            <a:off x="10429114" y="42698114"/>
            <a:ext cx="382383" cy="441957"/>
          </a:xfrm>
          <a:prstGeom prst="downArrow">
            <a:avLst/>
          </a:prstGeom>
          <a:gradFill rotWithShape="1">
            <a:gsLst>
              <a:gs pos="0">
                <a:sysClr val="windowText" lastClr="000000">
                  <a:tint val="95000"/>
                  <a:shade val="100000"/>
                  <a:hueMod val="100000"/>
                  <a:satMod val="100000"/>
                </a:sysClr>
              </a:gs>
              <a:gs pos="100000">
                <a:sysClr val="windowText" lastClr="000000">
                  <a:tint val="100000"/>
                  <a:shade val="95000"/>
                  <a:hueMod val="100000"/>
                  <a:satMod val="100000"/>
                </a:sysClr>
              </a:gs>
            </a:gsLst>
            <a:lin ang="0" scaled="1"/>
          </a:gradFill>
          <a:ln>
            <a:noFill/>
          </a:ln>
          <a:effectLst>
            <a:outerShdw blurRad="101600" dist="76200" dir="2700000" algn="bl">
              <a:srgbClr val="000000">
                <a:alpha val="30588"/>
              </a:srgbClr>
            </a:outerShdw>
          </a:effectLst>
          <a:scene3d>
            <a:camera prst="orthographicFront" fov="0">
              <a:rot lat="0" lon="0" rev="0"/>
            </a:camera>
            <a:lightRig rig="chilly" dir="t">
              <a:rot lat="0" lon="0" rev="4200000"/>
            </a:lightRig>
          </a:scene3d>
          <a:sp3d contourW="25400" prstMaterial="matte">
            <a:bevelT h="88900"/>
            <a:contourClr>
              <a:srgbClr val="FFFFFF">
                <a:alpha val="0"/>
              </a:srgbClr>
            </a:contourClr>
          </a:sp3d>
        </p:spPr>
        <p:txBody>
          <a:bodyPr anchor="ctr"/>
          <a:lstStyle/>
          <a:p>
            <a:pPr algn="ctr" fontAlgn="auto">
              <a:spcBef>
                <a:spcPts val="0"/>
              </a:spcBef>
              <a:spcAft>
                <a:spcPts val="0"/>
              </a:spcAft>
              <a:defRPr/>
            </a:pPr>
            <a:endParaRPr lang="ko-KR" altLang="en-US" sz="3200" kern="0">
              <a:solidFill>
                <a:sysClr val="window" lastClr="FFFFFF"/>
              </a:solidFill>
              <a:latin typeface="HY헤드라인M"/>
              <a:ea typeface="HY헤드라인M"/>
            </a:endParaRPr>
          </a:p>
        </p:txBody>
      </p:sp>
      <p:grpSp>
        <p:nvGrpSpPr>
          <p:cNvPr id="2080" name="그룹 32"/>
          <p:cNvGrpSpPr>
            <a:grpSpLocks/>
          </p:cNvGrpSpPr>
          <p:nvPr/>
        </p:nvGrpSpPr>
        <p:grpSpPr bwMode="auto">
          <a:xfrm>
            <a:off x="10029825" y="45897800"/>
            <a:ext cx="636588" cy="890588"/>
            <a:chOff x="8074052" y="4405321"/>
            <a:chExt cx="835025" cy="1077913"/>
          </a:xfrm>
        </p:grpSpPr>
        <p:sp>
          <p:nvSpPr>
            <p:cNvPr id="240" name="Freeform 56"/>
            <p:cNvSpPr>
              <a:spLocks/>
            </p:cNvSpPr>
            <p:nvPr/>
          </p:nvSpPr>
          <p:spPr bwMode="auto">
            <a:xfrm>
              <a:off x="8074052" y="4405321"/>
              <a:ext cx="835025" cy="878086"/>
            </a:xfrm>
            <a:custGeom>
              <a:avLst/>
              <a:gdLst>
                <a:gd name="T0" fmla="*/ 2147483647 w 1051"/>
                <a:gd name="T1" fmla="*/ 2147483647 h 1104"/>
                <a:gd name="T2" fmla="*/ 2147483647 w 1051"/>
                <a:gd name="T3" fmla="*/ 2147483647 h 1104"/>
                <a:gd name="T4" fmla="*/ 2147483647 w 1051"/>
                <a:gd name="T5" fmla="*/ 2147483647 h 1104"/>
                <a:gd name="T6" fmla="*/ 2147483647 w 1051"/>
                <a:gd name="T7" fmla="*/ 2147483647 h 1104"/>
                <a:gd name="T8" fmla="*/ 2147483647 w 1051"/>
                <a:gd name="T9" fmla="*/ 2147483647 h 1104"/>
                <a:gd name="T10" fmla="*/ 2147483647 w 1051"/>
                <a:gd name="T11" fmla="*/ 2147483647 h 1104"/>
                <a:gd name="T12" fmla="*/ 2147483647 w 1051"/>
                <a:gd name="T13" fmla="*/ 2147483647 h 1104"/>
                <a:gd name="T14" fmla="*/ 2147483647 w 1051"/>
                <a:gd name="T15" fmla="*/ 2147483647 h 1104"/>
                <a:gd name="T16" fmla="*/ 2147483647 w 1051"/>
                <a:gd name="T17" fmla="*/ 2147483647 h 1104"/>
                <a:gd name="T18" fmla="*/ 2147483647 w 1051"/>
                <a:gd name="T19" fmla="*/ 2147483647 h 1104"/>
                <a:gd name="T20" fmla="*/ 2147483647 w 1051"/>
                <a:gd name="T21" fmla="*/ 2147483647 h 1104"/>
                <a:gd name="T22" fmla="*/ 2147483647 w 1051"/>
                <a:gd name="T23" fmla="*/ 2147483647 h 1104"/>
                <a:gd name="T24" fmla="*/ 2147483647 w 1051"/>
                <a:gd name="T25" fmla="*/ 2147483647 h 1104"/>
                <a:gd name="T26" fmla="*/ 2147483647 w 1051"/>
                <a:gd name="T27" fmla="*/ 2147483647 h 1104"/>
                <a:gd name="T28" fmla="*/ 2147483647 w 1051"/>
                <a:gd name="T29" fmla="*/ 2147483647 h 1104"/>
                <a:gd name="T30" fmla="*/ 2147483647 w 1051"/>
                <a:gd name="T31" fmla="*/ 2147483647 h 1104"/>
                <a:gd name="T32" fmla="*/ 2147483647 w 1051"/>
                <a:gd name="T33" fmla="*/ 2147483647 h 1104"/>
                <a:gd name="T34" fmla="*/ 2147483647 w 1051"/>
                <a:gd name="T35" fmla="*/ 2147483647 h 1104"/>
                <a:gd name="T36" fmla="*/ 2147483647 w 1051"/>
                <a:gd name="T37" fmla="*/ 2147483647 h 1104"/>
                <a:gd name="T38" fmla="*/ 2147483647 w 1051"/>
                <a:gd name="T39" fmla="*/ 2147483647 h 1104"/>
                <a:gd name="T40" fmla="*/ 2147483647 w 1051"/>
                <a:gd name="T41" fmla="*/ 2147483647 h 1104"/>
                <a:gd name="T42" fmla="*/ 2147483647 w 1051"/>
                <a:gd name="T43" fmla="*/ 2147483647 h 1104"/>
                <a:gd name="T44" fmla="*/ 2147483647 w 1051"/>
                <a:gd name="T45" fmla="*/ 2147483647 h 1104"/>
                <a:gd name="T46" fmla="*/ 2147483647 w 1051"/>
                <a:gd name="T47" fmla="*/ 2147483647 h 1104"/>
                <a:gd name="T48" fmla="*/ 2147483647 w 1051"/>
                <a:gd name="T49" fmla="*/ 2147483647 h 1104"/>
                <a:gd name="T50" fmla="*/ 2147483647 w 1051"/>
                <a:gd name="T51" fmla="*/ 2147483647 h 1104"/>
                <a:gd name="T52" fmla="*/ 2147483647 w 1051"/>
                <a:gd name="T53" fmla="*/ 2147483647 h 1104"/>
                <a:gd name="T54" fmla="*/ 2147483647 w 1051"/>
                <a:gd name="T55" fmla="*/ 2147483647 h 1104"/>
                <a:gd name="T56" fmla="*/ 2147483647 w 1051"/>
                <a:gd name="T57" fmla="*/ 2147483647 h 1104"/>
                <a:gd name="T58" fmla="*/ 2147483647 w 1051"/>
                <a:gd name="T59" fmla="*/ 2147483647 h 1104"/>
                <a:gd name="T60" fmla="*/ 2147483647 w 1051"/>
                <a:gd name="T61" fmla="*/ 2147483647 h 1104"/>
                <a:gd name="T62" fmla="*/ 2147483647 w 1051"/>
                <a:gd name="T63" fmla="*/ 2147483647 h 1104"/>
                <a:gd name="T64" fmla="*/ 2147483647 w 1051"/>
                <a:gd name="T65" fmla="*/ 2147483647 h 1104"/>
                <a:gd name="T66" fmla="*/ 2147483647 w 1051"/>
                <a:gd name="T67" fmla="*/ 2147483647 h 1104"/>
                <a:gd name="T68" fmla="*/ 2147483647 w 1051"/>
                <a:gd name="T69" fmla="*/ 2147483647 h 1104"/>
                <a:gd name="T70" fmla="*/ 2147483647 w 1051"/>
                <a:gd name="T71" fmla="*/ 2147483647 h 1104"/>
                <a:gd name="T72" fmla="*/ 2147483647 w 1051"/>
                <a:gd name="T73" fmla="*/ 2147483647 h 1104"/>
                <a:gd name="T74" fmla="*/ 2147483647 w 1051"/>
                <a:gd name="T75" fmla="*/ 2147483647 h 1104"/>
                <a:gd name="T76" fmla="*/ 2147483647 w 1051"/>
                <a:gd name="T77" fmla="*/ 2147483647 h 1104"/>
                <a:gd name="T78" fmla="*/ 2147483647 w 1051"/>
                <a:gd name="T79" fmla="*/ 2147483647 h 1104"/>
                <a:gd name="T80" fmla="*/ 2147483647 w 1051"/>
                <a:gd name="T81" fmla="*/ 2147483647 h 1104"/>
                <a:gd name="T82" fmla="*/ 2147483647 w 1051"/>
                <a:gd name="T83" fmla="*/ 2147483647 h 1104"/>
                <a:gd name="T84" fmla="*/ 2147483647 w 1051"/>
                <a:gd name="T85" fmla="*/ 2147483647 h 1104"/>
                <a:gd name="T86" fmla="*/ 2147483647 w 1051"/>
                <a:gd name="T87" fmla="*/ 2147483647 h 1104"/>
                <a:gd name="T88" fmla="*/ 2147483647 w 1051"/>
                <a:gd name="T89" fmla="*/ 2147483647 h 1104"/>
                <a:gd name="T90" fmla="*/ 2147483647 w 1051"/>
                <a:gd name="T91" fmla="*/ 2147483647 h 1104"/>
                <a:gd name="T92" fmla="*/ 2147483647 w 1051"/>
                <a:gd name="T93" fmla="*/ 2147483647 h 1104"/>
                <a:gd name="T94" fmla="*/ 2147483647 w 1051"/>
                <a:gd name="T95" fmla="*/ 2147483647 h 1104"/>
                <a:gd name="T96" fmla="*/ 2147483647 w 1051"/>
                <a:gd name="T97" fmla="*/ 2147483647 h 1104"/>
                <a:gd name="T98" fmla="*/ 2147483647 w 1051"/>
                <a:gd name="T99" fmla="*/ 2147483647 h 1104"/>
                <a:gd name="T100" fmla="*/ 2147483647 w 1051"/>
                <a:gd name="T101" fmla="*/ 2147483647 h 1104"/>
                <a:gd name="T102" fmla="*/ 2147483647 w 1051"/>
                <a:gd name="T103" fmla="*/ 2147483647 h 1104"/>
                <a:gd name="T104" fmla="*/ 2147483647 w 1051"/>
                <a:gd name="T105" fmla="*/ 2147483647 h 11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1"/>
                <a:gd name="T160" fmla="*/ 0 h 1104"/>
                <a:gd name="T161" fmla="*/ 1051 w 1051"/>
                <a:gd name="T162" fmla="*/ 1104 h 11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1" h="1104">
                  <a:moveTo>
                    <a:pt x="1031" y="943"/>
                  </a:moveTo>
                  <a:lnTo>
                    <a:pt x="1051" y="914"/>
                  </a:lnTo>
                  <a:lnTo>
                    <a:pt x="1047" y="911"/>
                  </a:lnTo>
                  <a:lnTo>
                    <a:pt x="1051" y="889"/>
                  </a:lnTo>
                  <a:lnTo>
                    <a:pt x="1051" y="865"/>
                  </a:lnTo>
                  <a:lnTo>
                    <a:pt x="1047" y="840"/>
                  </a:lnTo>
                  <a:lnTo>
                    <a:pt x="1040" y="815"/>
                  </a:lnTo>
                  <a:lnTo>
                    <a:pt x="1028" y="789"/>
                  </a:lnTo>
                  <a:lnTo>
                    <a:pt x="1014" y="762"/>
                  </a:lnTo>
                  <a:lnTo>
                    <a:pt x="998" y="734"/>
                  </a:lnTo>
                  <a:lnTo>
                    <a:pt x="979" y="707"/>
                  </a:lnTo>
                  <a:lnTo>
                    <a:pt x="958" y="679"/>
                  </a:lnTo>
                  <a:lnTo>
                    <a:pt x="935" y="651"/>
                  </a:lnTo>
                  <a:lnTo>
                    <a:pt x="910" y="625"/>
                  </a:lnTo>
                  <a:lnTo>
                    <a:pt x="884" y="597"/>
                  </a:lnTo>
                  <a:lnTo>
                    <a:pt x="857" y="571"/>
                  </a:lnTo>
                  <a:lnTo>
                    <a:pt x="829" y="545"/>
                  </a:lnTo>
                  <a:lnTo>
                    <a:pt x="801" y="520"/>
                  </a:lnTo>
                  <a:lnTo>
                    <a:pt x="774" y="496"/>
                  </a:lnTo>
                  <a:lnTo>
                    <a:pt x="856" y="297"/>
                  </a:lnTo>
                  <a:lnTo>
                    <a:pt x="875" y="298"/>
                  </a:lnTo>
                  <a:lnTo>
                    <a:pt x="895" y="298"/>
                  </a:lnTo>
                  <a:lnTo>
                    <a:pt x="914" y="293"/>
                  </a:lnTo>
                  <a:lnTo>
                    <a:pt x="933" y="287"/>
                  </a:lnTo>
                  <a:lnTo>
                    <a:pt x="951" y="279"/>
                  </a:lnTo>
                  <a:lnTo>
                    <a:pt x="967" y="268"/>
                  </a:lnTo>
                  <a:lnTo>
                    <a:pt x="982" y="254"/>
                  </a:lnTo>
                  <a:lnTo>
                    <a:pt x="996" y="238"/>
                  </a:lnTo>
                  <a:lnTo>
                    <a:pt x="1011" y="212"/>
                  </a:lnTo>
                  <a:lnTo>
                    <a:pt x="1021" y="185"/>
                  </a:lnTo>
                  <a:lnTo>
                    <a:pt x="1025" y="156"/>
                  </a:lnTo>
                  <a:lnTo>
                    <a:pt x="1024" y="127"/>
                  </a:lnTo>
                  <a:lnTo>
                    <a:pt x="1020" y="112"/>
                  </a:lnTo>
                  <a:lnTo>
                    <a:pt x="1017" y="98"/>
                  </a:lnTo>
                  <a:lnTo>
                    <a:pt x="1011" y="86"/>
                  </a:lnTo>
                  <a:lnTo>
                    <a:pt x="1004" y="73"/>
                  </a:lnTo>
                  <a:lnTo>
                    <a:pt x="996" y="60"/>
                  </a:lnTo>
                  <a:lnTo>
                    <a:pt x="987" y="49"/>
                  </a:lnTo>
                  <a:lnTo>
                    <a:pt x="976" y="38"/>
                  </a:lnTo>
                  <a:lnTo>
                    <a:pt x="965" y="29"/>
                  </a:lnTo>
                  <a:lnTo>
                    <a:pt x="952" y="21"/>
                  </a:lnTo>
                  <a:lnTo>
                    <a:pt x="938" y="14"/>
                  </a:lnTo>
                  <a:lnTo>
                    <a:pt x="925" y="8"/>
                  </a:lnTo>
                  <a:lnTo>
                    <a:pt x="911" y="5"/>
                  </a:lnTo>
                  <a:lnTo>
                    <a:pt x="897" y="2"/>
                  </a:lnTo>
                  <a:lnTo>
                    <a:pt x="882" y="0"/>
                  </a:lnTo>
                  <a:lnTo>
                    <a:pt x="868" y="2"/>
                  </a:lnTo>
                  <a:lnTo>
                    <a:pt x="854" y="3"/>
                  </a:lnTo>
                  <a:lnTo>
                    <a:pt x="839" y="5"/>
                  </a:lnTo>
                  <a:lnTo>
                    <a:pt x="826" y="10"/>
                  </a:lnTo>
                  <a:lnTo>
                    <a:pt x="813" y="15"/>
                  </a:lnTo>
                  <a:lnTo>
                    <a:pt x="800" y="22"/>
                  </a:lnTo>
                  <a:lnTo>
                    <a:pt x="788" y="30"/>
                  </a:lnTo>
                  <a:lnTo>
                    <a:pt x="776" y="40"/>
                  </a:lnTo>
                  <a:lnTo>
                    <a:pt x="766" y="50"/>
                  </a:lnTo>
                  <a:lnTo>
                    <a:pt x="756" y="61"/>
                  </a:lnTo>
                  <a:lnTo>
                    <a:pt x="745" y="79"/>
                  </a:lnTo>
                  <a:lnTo>
                    <a:pt x="737" y="98"/>
                  </a:lnTo>
                  <a:lnTo>
                    <a:pt x="731" y="117"/>
                  </a:lnTo>
                  <a:lnTo>
                    <a:pt x="729" y="136"/>
                  </a:lnTo>
                  <a:lnTo>
                    <a:pt x="728" y="156"/>
                  </a:lnTo>
                  <a:lnTo>
                    <a:pt x="730" y="176"/>
                  </a:lnTo>
                  <a:lnTo>
                    <a:pt x="735" y="195"/>
                  </a:lnTo>
                  <a:lnTo>
                    <a:pt x="742" y="214"/>
                  </a:lnTo>
                  <a:lnTo>
                    <a:pt x="572" y="348"/>
                  </a:lnTo>
                  <a:lnTo>
                    <a:pt x="541" y="329"/>
                  </a:lnTo>
                  <a:lnTo>
                    <a:pt x="509" y="310"/>
                  </a:lnTo>
                  <a:lnTo>
                    <a:pt x="475" y="292"/>
                  </a:lnTo>
                  <a:lnTo>
                    <a:pt x="443" y="275"/>
                  </a:lnTo>
                  <a:lnTo>
                    <a:pt x="410" y="259"/>
                  </a:lnTo>
                  <a:lnTo>
                    <a:pt x="376" y="244"/>
                  </a:lnTo>
                  <a:lnTo>
                    <a:pt x="343" y="230"/>
                  </a:lnTo>
                  <a:lnTo>
                    <a:pt x="311" y="218"/>
                  </a:lnTo>
                  <a:lnTo>
                    <a:pt x="280" y="209"/>
                  </a:lnTo>
                  <a:lnTo>
                    <a:pt x="249" y="201"/>
                  </a:lnTo>
                  <a:lnTo>
                    <a:pt x="220" y="196"/>
                  </a:lnTo>
                  <a:lnTo>
                    <a:pt x="192" y="194"/>
                  </a:lnTo>
                  <a:lnTo>
                    <a:pt x="166" y="194"/>
                  </a:lnTo>
                  <a:lnTo>
                    <a:pt x="141" y="199"/>
                  </a:lnTo>
                  <a:lnTo>
                    <a:pt x="120" y="205"/>
                  </a:lnTo>
                  <a:lnTo>
                    <a:pt x="100" y="216"/>
                  </a:lnTo>
                  <a:lnTo>
                    <a:pt x="95" y="211"/>
                  </a:lnTo>
                  <a:lnTo>
                    <a:pt x="92" y="215"/>
                  </a:lnTo>
                  <a:lnTo>
                    <a:pt x="86" y="224"/>
                  </a:lnTo>
                  <a:lnTo>
                    <a:pt x="79" y="233"/>
                  </a:lnTo>
                  <a:lnTo>
                    <a:pt x="73" y="240"/>
                  </a:lnTo>
                  <a:lnTo>
                    <a:pt x="72" y="242"/>
                  </a:lnTo>
                  <a:lnTo>
                    <a:pt x="52" y="275"/>
                  </a:lnTo>
                  <a:lnTo>
                    <a:pt x="33" y="308"/>
                  </a:lnTo>
                  <a:lnTo>
                    <a:pt x="19" y="344"/>
                  </a:lnTo>
                  <a:lnTo>
                    <a:pt x="10" y="381"/>
                  </a:lnTo>
                  <a:lnTo>
                    <a:pt x="3" y="420"/>
                  </a:lnTo>
                  <a:lnTo>
                    <a:pt x="0" y="459"/>
                  </a:lnTo>
                  <a:lnTo>
                    <a:pt x="1" y="500"/>
                  </a:lnTo>
                  <a:lnTo>
                    <a:pt x="6" y="542"/>
                  </a:lnTo>
                  <a:lnTo>
                    <a:pt x="11" y="572"/>
                  </a:lnTo>
                  <a:lnTo>
                    <a:pt x="18" y="601"/>
                  </a:lnTo>
                  <a:lnTo>
                    <a:pt x="27" y="631"/>
                  </a:lnTo>
                  <a:lnTo>
                    <a:pt x="38" y="660"/>
                  </a:lnTo>
                  <a:lnTo>
                    <a:pt x="49" y="687"/>
                  </a:lnTo>
                  <a:lnTo>
                    <a:pt x="63" y="716"/>
                  </a:lnTo>
                  <a:lnTo>
                    <a:pt x="79" y="744"/>
                  </a:lnTo>
                  <a:lnTo>
                    <a:pt x="95" y="771"/>
                  </a:lnTo>
                  <a:lnTo>
                    <a:pt x="114" y="798"/>
                  </a:lnTo>
                  <a:lnTo>
                    <a:pt x="133" y="824"/>
                  </a:lnTo>
                  <a:lnTo>
                    <a:pt x="154" y="850"/>
                  </a:lnTo>
                  <a:lnTo>
                    <a:pt x="177" y="874"/>
                  </a:lnTo>
                  <a:lnTo>
                    <a:pt x="201" y="898"/>
                  </a:lnTo>
                  <a:lnTo>
                    <a:pt x="226" y="921"/>
                  </a:lnTo>
                  <a:lnTo>
                    <a:pt x="252" y="943"/>
                  </a:lnTo>
                  <a:lnTo>
                    <a:pt x="280" y="964"/>
                  </a:lnTo>
                  <a:lnTo>
                    <a:pt x="307" y="983"/>
                  </a:lnTo>
                  <a:lnTo>
                    <a:pt x="336" y="1002"/>
                  </a:lnTo>
                  <a:lnTo>
                    <a:pt x="366" y="1019"/>
                  </a:lnTo>
                  <a:lnTo>
                    <a:pt x="396" y="1035"/>
                  </a:lnTo>
                  <a:lnTo>
                    <a:pt x="426" y="1049"/>
                  </a:lnTo>
                  <a:lnTo>
                    <a:pt x="456" y="1062"/>
                  </a:lnTo>
                  <a:lnTo>
                    <a:pt x="487" y="1072"/>
                  </a:lnTo>
                  <a:lnTo>
                    <a:pt x="518" y="1081"/>
                  </a:lnTo>
                  <a:lnTo>
                    <a:pt x="549" y="1089"/>
                  </a:lnTo>
                  <a:lnTo>
                    <a:pt x="580" y="1096"/>
                  </a:lnTo>
                  <a:lnTo>
                    <a:pt x="611" y="1101"/>
                  </a:lnTo>
                  <a:lnTo>
                    <a:pt x="642" y="1103"/>
                  </a:lnTo>
                  <a:lnTo>
                    <a:pt x="672" y="1104"/>
                  </a:lnTo>
                  <a:lnTo>
                    <a:pt x="703" y="1104"/>
                  </a:lnTo>
                  <a:lnTo>
                    <a:pt x="733" y="1102"/>
                  </a:lnTo>
                  <a:lnTo>
                    <a:pt x="763" y="1099"/>
                  </a:lnTo>
                  <a:lnTo>
                    <a:pt x="784" y="1095"/>
                  </a:lnTo>
                  <a:lnTo>
                    <a:pt x="805" y="1090"/>
                  </a:lnTo>
                  <a:lnTo>
                    <a:pt x="824" y="1085"/>
                  </a:lnTo>
                  <a:lnTo>
                    <a:pt x="844" y="1079"/>
                  </a:lnTo>
                  <a:lnTo>
                    <a:pt x="862" y="1072"/>
                  </a:lnTo>
                  <a:lnTo>
                    <a:pt x="881" y="1064"/>
                  </a:lnTo>
                  <a:lnTo>
                    <a:pt x="899" y="1056"/>
                  </a:lnTo>
                  <a:lnTo>
                    <a:pt x="915" y="1047"/>
                  </a:lnTo>
                  <a:lnTo>
                    <a:pt x="933" y="1036"/>
                  </a:lnTo>
                  <a:lnTo>
                    <a:pt x="948" y="1026"/>
                  </a:lnTo>
                  <a:lnTo>
                    <a:pt x="964" y="1014"/>
                  </a:lnTo>
                  <a:lnTo>
                    <a:pt x="978" y="1002"/>
                  </a:lnTo>
                  <a:lnTo>
                    <a:pt x="991" y="989"/>
                  </a:lnTo>
                  <a:lnTo>
                    <a:pt x="1005" y="975"/>
                  </a:lnTo>
                  <a:lnTo>
                    <a:pt x="1018" y="960"/>
                  </a:lnTo>
                  <a:lnTo>
                    <a:pt x="1029" y="945"/>
                  </a:lnTo>
                  <a:lnTo>
                    <a:pt x="1031" y="943"/>
                  </a:lnTo>
                  <a:close/>
                </a:path>
              </a:pathLst>
            </a:custGeom>
            <a:solidFill>
              <a:srgbClr val="E09E00"/>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41" name="Freeform 57"/>
            <p:cNvSpPr>
              <a:spLocks/>
            </p:cNvSpPr>
            <p:nvPr/>
          </p:nvSpPr>
          <p:spPr bwMode="auto">
            <a:xfrm>
              <a:off x="8892418" y="5156594"/>
              <a:ext cx="0" cy="0"/>
            </a:xfrm>
            <a:custGeom>
              <a:avLst/>
              <a:gdLst>
                <a:gd name="T0" fmla="*/ 2147483647 w 2"/>
                <a:gd name="T1" fmla="*/ 0 h 3"/>
                <a:gd name="T2" fmla="*/ 0 w 2"/>
                <a:gd name="T3" fmla="*/ 2147483647 h 3"/>
                <a:gd name="T4" fmla="*/ 2147483647 w 2"/>
                <a:gd name="T5" fmla="*/ 2147483647 h 3"/>
                <a:gd name="T6" fmla="*/ 2147483647 w 2"/>
                <a:gd name="T7" fmla="*/ 2147483647 h 3"/>
                <a:gd name="T8" fmla="*/ 2147483647 w 2"/>
                <a:gd name="T9" fmla="*/ 2147483647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0" y="3"/>
                  </a:lnTo>
                  <a:lnTo>
                    <a:pt x="1" y="3"/>
                  </a:lnTo>
                  <a:lnTo>
                    <a:pt x="1" y="1"/>
                  </a:lnTo>
                  <a:lnTo>
                    <a:pt x="2" y="0"/>
                  </a:lnTo>
                  <a:close/>
                </a:path>
              </a:pathLst>
            </a:custGeom>
            <a:solidFill>
              <a:srgbClr val="E09E00"/>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42" name="Freeform 58"/>
            <p:cNvSpPr>
              <a:spLocks/>
            </p:cNvSpPr>
            <p:nvPr/>
          </p:nvSpPr>
          <p:spPr bwMode="auto">
            <a:xfrm>
              <a:off x="8130276" y="5081658"/>
              <a:ext cx="476859" cy="366990"/>
            </a:xfrm>
            <a:custGeom>
              <a:avLst/>
              <a:gdLst>
                <a:gd name="T0" fmla="*/ 2147483647 w 602"/>
                <a:gd name="T1" fmla="*/ 2147483647 h 460"/>
                <a:gd name="T2" fmla="*/ 2147483647 w 602"/>
                <a:gd name="T3" fmla="*/ 0 h 460"/>
                <a:gd name="T4" fmla="*/ 0 w 602"/>
                <a:gd name="T5" fmla="*/ 2147483647 h 460"/>
                <a:gd name="T6" fmla="*/ 2147483647 w 602"/>
                <a:gd name="T7" fmla="*/ 2147483647 h 460"/>
                <a:gd name="T8" fmla="*/ 2147483647 w 602"/>
                <a:gd name="T9" fmla="*/ 2147483647 h 460"/>
                <a:gd name="T10" fmla="*/ 2147483647 w 602"/>
                <a:gd name="T11" fmla="*/ 2147483647 h 460"/>
                <a:gd name="T12" fmla="*/ 0 60000 65536"/>
                <a:gd name="T13" fmla="*/ 0 60000 65536"/>
                <a:gd name="T14" fmla="*/ 0 60000 65536"/>
                <a:gd name="T15" fmla="*/ 0 60000 65536"/>
                <a:gd name="T16" fmla="*/ 0 60000 65536"/>
                <a:gd name="T17" fmla="*/ 0 60000 65536"/>
                <a:gd name="T18" fmla="*/ 0 w 602"/>
                <a:gd name="T19" fmla="*/ 0 h 460"/>
                <a:gd name="T20" fmla="*/ 602 w 602"/>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602" h="460">
                  <a:moveTo>
                    <a:pt x="497" y="127"/>
                  </a:moveTo>
                  <a:lnTo>
                    <a:pt x="169" y="0"/>
                  </a:lnTo>
                  <a:lnTo>
                    <a:pt x="0" y="460"/>
                  </a:lnTo>
                  <a:lnTo>
                    <a:pt x="602" y="460"/>
                  </a:lnTo>
                  <a:lnTo>
                    <a:pt x="497" y="217"/>
                  </a:lnTo>
                  <a:lnTo>
                    <a:pt x="497" y="127"/>
                  </a:lnTo>
                  <a:close/>
                </a:path>
              </a:pathLst>
            </a:custGeom>
            <a:solidFill>
              <a:srgbClr val="E09E00"/>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43" name="Freeform 59"/>
            <p:cNvSpPr>
              <a:spLocks/>
            </p:cNvSpPr>
            <p:nvPr/>
          </p:nvSpPr>
          <p:spPr bwMode="auto">
            <a:xfrm>
              <a:off x="8105288" y="4585934"/>
              <a:ext cx="772553" cy="666731"/>
            </a:xfrm>
            <a:custGeom>
              <a:avLst/>
              <a:gdLst>
                <a:gd name="T0" fmla="*/ 2147483647 w 976"/>
                <a:gd name="T1" fmla="*/ 2147483647 h 836"/>
                <a:gd name="T2" fmla="*/ 2147483647 w 976"/>
                <a:gd name="T3" fmla="*/ 2147483647 h 836"/>
                <a:gd name="T4" fmla="*/ 2147483647 w 976"/>
                <a:gd name="T5" fmla="*/ 2147483647 h 836"/>
                <a:gd name="T6" fmla="*/ 2147483647 w 976"/>
                <a:gd name="T7" fmla="*/ 2147483647 h 836"/>
                <a:gd name="T8" fmla="*/ 2147483647 w 976"/>
                <a:gd name="T9" fmla="*/ 2147483647 h 836"/>
                <a:gd name="T10" fmla="*/ 2147483647 w 976"/>
                <a:gd name="T11" fmla="*/ 2147483647 h 836"/>
                <a:gd name="T12" fmla="*/ 2147483647 w 976"/>
                <a:gd name="T13" fmla="*/ 2147483647 h 836"/>
                <a:gd name="T14" fmla="*/ 2147483647 w 976"/>
                <a:gd name="T15" fmla="*/ 2147483647 h 836"/>
                <a:gd name="T16" fmla="*/ 2147483647 w 976"/>
                <a:gd name="T17" fmla="*/ 2147483647 h 836"/>
                <a:gd name="T18" fmla="*/ 2147483647 w 976"/>
                <a:gd name="T19" fmla="*/ 2147483647 h 836"/>
                <a:gd name="T20" fmla="*/ 2147483647 w 976"/>
                <a:gd name="T21" fmla="*/ 2147483647 h 836"/>
                <a:gd name="T22" fmla="*/ 2147483647 w 976"/>
                <a:gd name="T23" fmla="*/ 2147483647 h 836"/>
                <a:gd name="T24" fmla="*/ 2147483647 w 976"/>
                <a:gd name="T25" fmla="*/ 2147483647 h 836"/>
                <a:gd name="T26" fmla="*/ 0 w 976"/>
                <a:gd name="T27" fmla="*/ 2147483647 h 836"/>
                <a:gd name="T28" fmla="*/ 2147483647 w 976"/>
                <a:gd name="T29" fmla="*/ 2147483647 h 836"/>
                <a:gd name="T30" fmla="*/ 2147483647 w 976"/>
                <a:gd name="T31" fmla="*/ 2147483647 h 836"/>
                <a:gd name="T32" fmla="*/ 2147483647 w 976"/>
                <a:gd name="T33" fmla="*/ 2147483647 h 836"/>
                <a:gd name="T34" fmla="*/ 2147483647 w 976"/>
                <a:gd name="T35" fmla="*/ 2147483647 h 836"/>
                <a:gd name="T36" fmla="*/ 2147483647 w 976"/>
                <a:gd name="T37" fmla="*/ 2147483647 h 836"/>
                <a:gd name="T38" fmla="*/ 2147483647 w 976"/>
                <a:gd name="T39" fmla="*/ 2147483647 h 836"/>
                <a:gd name="T40" fmla="*/ 2147483647 w 976"/>
                <a:gd name="T41" fmla="*/ 2147483647 h 836"/>
                <a:gd name="T42" fmla="*/ 2147483647 w 976"/>
                <a:gd name="T43" fmla="*/ 2147483647 h 836"/>
                <a:gd name="T44" fmla="*/ 2147483647 w 976"/>
                <a:gd name="T45" fmla="*/ 2147483647 h 836"/>
                <a:gd name="T46" fmla="*/ 2147483647 w 976"/>
                <a:gd name="T47" fmla="*/ 2147483647 h 836"/>
                <a:gd name="T48" fmla="*/ 2147483647 w 976"/>
                <a:gd name="T49" fmla="*/ 2147483647 h 836"/>
                <a:gd name="T50" fmla="*/ 2147483647 w 976"/>
                <a:gd name="T51" fmla="*/ 2147483647 h 836"/>
                <a:gd name="T52" fmla="*/ 2147483647 w 976"/>
                <a:gd name="T53" fmla="*/ 2147483647 h 836"/>
                <a:gd name="T54" fmla="*/ 2147483647 w 976"/>
                <a:gd name="T55" fmla="*/ 2147483647 h 836"/>
                <a:gd name="T56" fmla="*/ 2147483647 w 976"/>
                <a:gd name="T57" fmla="*/ 2147483647 h 836"/>
                <a:gd name="T58" fmla="*/ 2147483647 w 976"/>
                <a:gd name="T59" fmla="*/ 2147483647 h 836"/>
                <a:gd name="T60" fmla="*/ 2147483647 w 976"/>
                <a:gd name="T61" fmla="*/ 2147483647 h 836"/>
                <a:gd name="T62" fmla="*/ 2147483647 w 976"/>
                <a:gd name="T63" fmla="*/ 2147483647 h 836"/>
                <a:gd name="T64" fmla="*/ 2147483647 w 976"/>
                <a:gd name="T65" fmla="*/ 2147483647 h 836"/>
                <a:gd name="T66" fmla="*/ 2147483647 w 976"/>
                <a:gd name="T67" fmla="*/ 2147483647 h 836"/>
                <a:gd name="T68" fmla="*/ 2147483647 w 976"/>
                <a:gd name="T69" fmla="*/ 2147483647 h 836"/>
                <a:gd name="T70" fmla="*/ 2147483647 w 976"/>
                <a:gd name="T71" fmla="*/ 2147483647 h 836"/>
                <a:gd name="T72" fmla="*/ 2147483647 w 976"/>
                <a:gd name="T73" fmla="*/ 2147483647 h 836"/>
                <a:gd name="T74" fmla="*/ 2147483647 w 976"/>
                <a:gd name="T75" fmla="*/ 2147483647 h 836"/>
                <a:gd name="T76" fmla="*/ 2147483647 w 976"/>
                <a:gd name="T77" fmla="*/ 2147483647 h 836"/>
                <a:gd name="T78" fmla="*/ 2147483647 w 976"/>
                <a:gd name="T79" fmla="*/ 2147483647 h 836"/>
                <a:gd name="T80" fmla="*/ 2147483647 w 976"/>
                <a:gd name="T81" fmla="*/ 2147483647 h 836"/>
                <a:gd name="T82" fmla="*/ 2147483647 w 976"/>
                <a:gd name="T83" fmla="*/ 2147483647 h 836"/>
                <a:gd name="T84" fmla="*/ 2147483647 w 976"/>
                <a:gd name="T85" fmla="*/ 2147483647 h 836"/>
                <a:gd name="T86" fmla="*/ 2147483647 w 976"/>
                <a:gd name="T87" fmla="*/ 2147483647 h 836"/>
                <a:gd name="T88" fmla="*/ 2147483647 w 976"/>
                <a:gd name="T89" fmla="*/ 2147483647 h 836"/>
                <a:gd name="T90" fmla="*/ 2147483647 w 976"/>
                <a:gd name="T91" fmla="*/ 2147483647 h 836"/>
                <a:gd name="T92" fmla="*/ 2147483647 w 976"/>
                <a:gd name="T93" fmla="*/ 2147483647 h 836"/>
                <a:gd name="T94" fmla="*/ 2147483647 w 976"/>
                <a:gd name="T95" fmla="*/ 2147483647 h 836"/>
                <a:gd name="T96" fmla="*/ 2147483647 w 976"/>
                <a:gd name="T97" fmla="*/ 2147483647 h 8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6"/>
                <a:gd name="T148" fmla="*/ 0 h 836"/>
                <a:gd name="T149" fmla="*/ 976 w 976"/>
                <a:gd name="T150" fmla="*/ 836 h 8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6" h="836">
                  <a:moveTo>
                    <a:pt x="618" y="220"/>
                  </a:moveTo>
                  <a:lnTo>
                    <a:pt x="577" y="190"/>
                  </a:lnTo>
                  <a:lnTo>
                    <a:pt x="535" y="162"/>
                  </a:lnTo>
                  <a:lnTo>
                    <a:pt x="493" y="135"/>
                  </a:lnTo>
                  <a:lnTo>
                    <a:pt x="450" y="110"/>
                  </a:lnTo>
                  <a:lnTo>
                    <a:pt x="407" y="86"/>
                  </a:lnTo>
                  <a:lnTo>
                    <a:pt x="366" y="66"/>
                  </a:lnTo>
                  <a:lnTo>
                    <a:pt x="325" y="47"/>
                  </a:lnTo>
                  <a:lnTo>
                    <a:pt x="285" y="31"/>
                  </a:lnTo>
                  <a:lnTo>
                    <a:pt x="249" y="18"/>
                  </a:lnTo>
                  <a:lnTo>
                    <a:pt x="213" y="9"/>
                  </a:lnTo>
                  <a:lnTo>
                    <a:pt x="179" y="2"/>
                  </a:lnTo>
                  <a:lnTo>
                    <a:pt x="149" y="0"/>
                  </a:lnTo>
                  <a:lnTo>
                    <a:pt x="123" y="1"/>
                  </a:lnTo>
                  <a:lnTo>
                    <a:pt x="100" y="7"/>
                  </a:lnTo>
                  <a:lnTo>
                    <a:pt x="80" y="16"/>
                  </a:lnTo>
                  <a:lnTo>
                    <a:pt x="65" y="31"/>
                  </a:lnTo>
                  <a:lnTo>
                    <a:pt x="65" y="32"/>
                  </a:lnTo>
                  <a:lnTo>
                    <a:pt x="65" y="33"/>
                  </a:lnTo>
                  <a:lnTo>
                    <a:pt x="64" y="33"/>
                  </a:lnTo>
                  <a:lnTo>
                    <a:pt x="46" y="62"/>
                  </a:lnTo>
                  <a:lnTo>
                    <a:pt x="30" y="93"/>
                  </a:lnTo>
                  <a:lnTo>
                    <a:pt x="17" y="125"/>
                  </a:lnTo>
                  <a:lnTo>
                    <a:pt x="9" y="159"/>
                  </a:lnTo>
                  <a:lnTo>
                    <a:pt x="2" y="193"/>
                  </a:lnTo>
                  <a:lnTo>
                    <a:pt x="0" y="230"/>
                  </a:lnTo>
                  <a:lnTo>
                    <a:pt x="1" y="267"/>
                  </a:lnTo>
                  <a:lnTo>
                    <a:pt x="4" y="305"/>
                  </a:lnTo>
                  <a:lnTo>
                    <a:pt x="9" y="333"/>
                  </a:lnTo>
                  <a:lnTo>
                    <a:pt x="16" y="361"/>
                  </a:lnTo>
                  <a:lnTo>
                    <a:pt x="25" y="388"/>
                  </a:lnTo>
                  <a:lnTo>
                    <a:pt x="34" y="416"/>
                  </a:lnTo>
                  <a:lnTo>
                    <a:pt x="46" y="442"/>
                  </a:lnTo>
                  <a:lnTo>
                    <a:pt x="60" y="469"/>
                  </a:lnTo>
                  <a:lnTo>
                    <a:pt x="73" y="495"/>
                  </a:lnTo>
                  <a:lnTo>
                    <a:pt x="90" y="521"/>
                  </a:lnTo>
                  <a:lnTo>
                    <a:pt x="107" y="546"/>
                  </a:lnTo>
                  <a:lnTo>
                    <a:pt x="125" y="570"/>
                  </a:lnTo>
                  <a:lnTo>
                    <a:pt x="145" y="594"/>
                  </a:lnTo>
                  <a:lnTo>
                    <a:pt x="167" y="617"/>
                  </a:lnTo>
                  <a:lnTo>
                    <a:pt x="189" y="641"/>
                  </a:lnTo>
                  <a:lnTo>
                    <a:pt x="213" y="662"/>
                  </a:lnTo>
                  <a:lnTo>
                    <a:pt x="237" y="683"/>
                  </a:lnTo>
                  <a:lnTo>
                    <a:pt x="264" y="703"/>
                  </a:lnTo>
                  <a:lnTo>
                    <a:pt x="290" y="721"/>
                  </a:lnTo>
                  <a:lnTo>
                    <a:pt x="318" y="738"/>
                  </a:lnTo>
                  <a:lnTo>
                    <a:pt x="345" y="755"/>
                  </a:lnTo>
                  <a:lnTo>
                    <a:pt x="374" y="770"/>
                  </a:lnTo>
                  <a:lnTo>
                    <a:pt x="402" y="783"/>
                  </a:lnTo>
                  <a:lnTo>
                    <a:pt x="431" y="795"/>
                  </a:lnTo>
                  <a:lnTo>
                    <a:pt x="459" y="805"/>
                  </a:lnTo>
                  <a:lnTo>
                    <a:pt x="489" y="815"/>
                  </a:lnTo>
                  <a:lnTo>
                    <a:pt x="518" y="821"/>
                  </a:lnTo>
                  <a:lnTo>
                    <a:pt x="547" y="827"/>
                  </a:lnTo>
                  <a:lnTo>
                    <a:pt x="577" y="832"/>
                  </a:lnTo>
                  <a:lnTo>
                    <a:pt x="606" y="835"/>
                  </a:lnTo>
                  <a:lnTo>
                    <a:pt x="634" y="836"/>
                  </a:lnTo>
                  <a:lnTo>
                    <a:pt x="663" y="836"/>
                  </a:lnTo>
                  <a:lnTo>
                    <a:pt x="692" y="834"/>
                  </a:lnTo>
                  <a:lnTo>
                    <a:pt x="720" y="831"/>
                  </a:lnTo>
                  <a:lnTo>
                    <a:pt x="738" y="827"/>
                  </a:lnTo>
                  <a:lnTo>
                    <a:pt x="758" y="823"/>
                  </a:lnTo>
                  <a:lnTo>
                    <a:pt x="775" y="818"/>
                  </a:lnTo>
                  <a:lnTo>
                    <a:pt x="793" y="812"/>
                  </a:lnTo>
                  <a:lnTo>
                    <a:pt x="809" y="806"/>
                  </a:lnTo>
                  <a:lnTo>
                    <a:pt x="827" y="800"/>
                  </a:lnTo>
                  <a:lnTo>
                    <a:pt x="843" y="791"/>
                  </a:lnTo>
                  <a:lnTo>
                    <a:pt x="858" y="783"/>
                  </a:lnTo>
                  <a:lnTo>
                    <a:pt x="873" y="774"/>
                  </a:lnTo>
                  <a:lnTo>
                    <a:pt x="888" y="765"/>
                  </a:lnTo>
                  <a:lnTo>
                    <a:pt x="902" y="753"/>
                  </a:lnTo>
                  <a:lnTo>
                    <a:pt x="914" y="743"/>
                  </a:lnTo>
                  <a:lnTo>
                    <a:pt x="927" y="730"/>
                  </a:lnTo>
                  <a:lnTo>
                    <a:pt x="940" y="719"/>
                  </a:lnTo>
                  <a:lnTo>
                    <a:pt x="951" y="705"/>
                  </a:lnTo>
                  <a:lnTo>
                    <a:pt x="961" y="691"/>
                  </a:lnTo>
                  <a:lnTo>
                    <a:pt x="963" y="691"/>
                  </a:lnTo>
                  <a:lnTo>
                    <a:pt x="963" y="690"/>
                  </a:lnTo>
                  <a:lnTo>
                    <a:pt x="972" y="672"/>
                  </a:lnTo>
                  <a:lnTo>
                    <a:pt x="976" y="650"/>
                  </a:lnTo>
                  <a:lnTo>
                    <a:pt x="974" y="627"/>
                  </a:lnTo>
                  <a:lnTo>
                    <a:pt x="967" y="600"/>
                  </a:lnTo>
                  <a:lnTo>
                    <a:pt x="956" y="573"/>
                  </a:lnTo>
                  <a:lnTo>
                    <a:pt x="940" y="544"/>
                  </a:lnTo>
                  <a:lnTo>
                    <a:pt x="920" y="513"/>
                  </a:lnTo>
                  <a:lnTo>
                    <a:pt x="897" y="480"/>
                  </a:lnTo>
                  <a:lnTo>
                    <a:pt x="869" y="448"/>
                  </a:lnTo>
                  <a:lnTo>
                    <a:pt x="841" y="415"/>
                  </a:lnTo>
                  <a:lnTo>
                    <a:pt x="807" y="381"/>
                  </a:lnTo>
                  <a:lnTo>
                    <a:pt x="773" y="348"/>
                  </a:lnTo>
                  <a:lnTo>
                    <a:pt x="736" y="314"/>
                  </a:lnTo>
                  <a:lnTo>
                    <a:pt x="698" y="282"/>
                  </a:lnTo>
                  <a:lnTo>
                    <a:pt x="659" y="250"/>
                  </a:lnTo>
                  <a:lnTo>
                    <a:pt x="618" y="220"/>
                  </a:lnTo>
                  <a:close/>
                </a:path>
              </a:pathLst>
            </a:custGeom>
            <a:solidFill>
              <a:srgbClr val="000000"/>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44" name="Freeform 60"/>
            <p:cNvSpPr>
              <a:spLocks/>
            </p:cNvSpPr>
            <p:nvPr/>
          </p:nvSpPr>
          <p:spPr bwMode="auto">
            <a:xfrm>
              <a:off x="8182334" y="4624362"/>
              <a:ext cx="662189" cy="503410"/>
            </a:xfrm>
            <a:custGeom>
              <a:avLst/>
              <a:gdLst>
                <a:gd name="T0" fmla="*/ 2147483647 w 835"/>
                <a:gd name="T1" fmla="*/ 2147483647 h 632"/>
                <a:gd name="T2" fmla="*/ 2147483647 w 835"/>
                <a:gd name="T3" fmla="*/ 2147483647 h 632"/>
                <a:gd name="T4" fmla="*/ 2147483647 w 835"/>
                <a:gd name="T5" fmla="*/ 2147483647 h 632"/>
                <a:gd name="T6" fmla="*/ 2147483647 w 835"/>
                <a:gd name="T7" fmla="*/ 2147483647 h 632"/>
                <a:gd name="T8" fmla="*/ 2147483647 w 835"/>
                <a:gd name="T9" fmla="*/ 2147483647 h 632"/>
                <a:gd name="T10" fmla="*/ 2147483647 w 835"/>
                <a:gd name="T11" fmla="*/ 2147483647 h 632"/>
                <a:gd name="T12" fmla="*/ 2147483647 w 835"/>
                <a:gd name="T13" fmla="*/ 2147483647 h 632"/>
                <a:gd name="T14" fmla="*/ 2147483647 w 835"/>
                <a:gd name="T15" fmla="*/ 2147483647 h 632"/>
                <a:gd name="T16" fmla="*/ 2147483647 w 835"/>
                <a:gd name="T17" fmla="*/ 2147483647 h 632"/>
                <a:gd name="T18" fmla="*/ 2147483647 w 835"/>
                <a:gd name="T19" fmla="*/ 2147483647 h 632"/>
                <a:gd name="T20" fmla="*/ 2147483647 w 835"/>
                <a:gd name="T21" fmla="*/ 2147483647 h 632"/>
                <a:gd name="T22" fmla="*/ 2147483647 w 835"/>
                <a:gd name="T23" fmla="*/ 2147483647 h 632"/>
                <a:gd name="T24" fmla="*/ 2147483647 w 835"/>
                <a:gd name="T25" fmla="*/ 2147483647 h 632"/>
                <a:gd name="T26" fmla="*/ 2147483647 w 835"/>
                <a:gd name="T27" fmla="*/ 2147483647 h 632"/>
                <a:gd name="T28" fmla="*/ 2147483647 w 835"/>
                <a:gd name="T29" fmla="*/ 2147483647 h 632"/>
                <a:gd name="T30" fmla="*/ 2147483647 w 835"/>
                <a:gd name="T31" fmla="*/ 2147483647 h 632"/>
                <a:gd name="T32" fmla="*/ 2147483647 w 835"/>
                <a:gd name="T33" fmla="*/ 2147483647 h 632"/>
                <a:gd name="T34" fmla="*/ 2147483647 w 835"/>
                <a:gd name="T35" fmla="*/ 2147483647 h 632"/>
                <a:gd name="T36" fmla="*/ 2147483647 w 835"/>
                <a:gd name="T37" fmla="*/ 2147483647 h 632"/>
                <a:gd name="T38" fmla="*/ 2147483647 w 835"/>
                <a:gd name="T39" fmla="*/ 2147483647 h 632"/>
                <a:gd name="T40" fmla="*/ 2147483647 w 835"/>
                <a:gd name="T41" fmla="*/ 2147483647 h 632"/>
                <a:gd name="T42" fmla="*/ 2147483647 w 835"/>
                <a:gd name="T43" fmla="*/ 2147483647 h 632"/>
                <a:gd name="T44" fmla="*/ 2147483647 w 835"/>
                <a:gd name="T45" fmla="*/ 2147483647 h 632"/>
                <a:gd name="T46" fmla="*/ 2147483647 w 835"/>
                <a:gd name="T47" fmla="*/ 2147483647 h 632"/>
                <a:gd name="T48" fmla="*/ 2147483647 w 835"/>
                <a:gd name="T49" fmla="*/ 2147483647 h 632"/>
                <a:gd name="T50" fmla="*/ 2147483647 w 835"/>
                <a:gd name="T51" fmla="*/ 0 h 632"/>
                <a:gd name="T52" fmla="*/ 2147483647 w 835"/>
                <a:gd name="T53" fmla="*/ 2147483647 h 632"/>
                <a:gd name="T54" fmla="*/ 2147483647 w 835"/>
                <a:gd name="T55" fmla="*/ 2147483647 h 632"/>
                <a:gd name="T56" fmla="*/ 2147483647 w 835"/>
                <a:gd name="T57" fmla="*/ 2147483647 h 632"/>
                <a:gd name="T58" fmla="*/ 2147483647 w 835"/>
                <a:gd name="T59" fmla="*/ 2147483647 h 632"/>
                <a:gd name="T60" fmla="*/ 2147483647 w 835"/>
                <a:gd name="T61" fmla="*/ 2147483647 h 632"/>
                <a:gd name="T62" fmla="*/ 2147483647 w 835"/>
                <a:gd name="T63" fmla="*/ 2147483647 h 6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5"/>
                <a:gd name="T97" fmla="*/ 0 h 632"/>
                <a:gd name="T98" fmla="*/ 835 w 835"/>
                <a:gd name="T99" fmla="*/ 632 h 6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5" h="632">
                  <a:moveTo>
                    <a:pt x="494" y="211"/>
                  </a:moveTo>
                  <a:lnTo>
                    <a:pt x="540" y="245"/>
                  </a:lnTo>
                  <a:lnTo>
                    <a:pt x="582" y="280"/>
                  </a:lnTo>
                  <a:lnTo>
                    <a:pt x="623" y="314"/>
                  </a:lnTo>
                  <a:lnTo>
                    <a:pt x="658" y="348"/>
                  </a:lnTo>
                  <a:lnTo>
                    <a:pt x="692" y="380"/>
                  </a:lnTo>
                  <a:lnTo>
                    <a:pt x="721" y="411"/>
                  </a:lnTo>
                  <a:lnTo>
                    <a:pt x="747" y="440"/>
                  </a:lnTo>
                  <a:lnTo>
                    <a:pt x="769" y="469"/>
                  </a:lnTo>
                  <a:lnTo>
                    <a:pt x="788" y="495"/>
                  </a:lnTo>
                  <a:lnTo>
                    <a:pt x="805" y="519"/>
                  </a:lnTo>
                  <a:lnTo>
                    <a:pt x="817" y="543"/>
                  </a:lnTo>
                  <a:lnTo>
                    <a:pt x="826" y="563"/>
                  </a:lnTo>
                  <a:lnTo>
                    <a:pt x="832" y="581"/>
                  </a:lnTo>
                  <a:lnTo>
                    <a:pt x="835" y="597"/>
                  </a:lnTo>
                  <a:lnTo>
                    <a:pt x="833" y="609"/>
                  </a:lnTo>
                  <a:lnTo>
                    <a:pt x="829" y="619"/>
                  </a:lnTo>
                  <a:lnTo>
                    <a:pt x="821" y="625"/>
                  </a:lnTo>
                  <a:lnTo>
                    <a:pt x="809" y="630"/>
                  </a:lnTo>
                  <a:lnTo>
                    <a:pt x="793" y="632"/>
                  </a:lnTo>
                  <a:lnTo>
                    <a:pt x="775" y="632"/>
                  </a:lnTo>
                  <a:lnTo>
                    <a:pt x="753" y="630"/>
                  </a:lnTo>
                  <a:lnTo>
                    <a:pt x="727" y="624"/>
                  </a:lnTo>
                  <a:lnTo>
                    <a:pt x="699" y="616"/>
                  </a:lnTo>
                  <a:lnTo>
                    <a:pt x="668" y="606"/>
                  </a:lnTo>
                  <a:lnTo>
                    <a:pt x="634" y="593"/>
                  </a:lnTo>
                  <a:lnTo>
                    <a:pt x="598" y="577"/>
                  </a:lnTo>
                  <a:lnTo>
                    <a:pt x="560" y="559"/>
                  </a:lnTo>
                  <a:lnTo>
                    <a:pt x="520" y="537"/>
                  </a:lnTo>
                  <a:lnTo>
                    <a:pt x="478" y="513"/>
                  </a:lnTo>
                  <a:lnTo>
                    <a:pt x="434" y="485"/>
                  </a:lnTo>
                  <a:lnTo>
                    <a:pt x="388" y="454"/>
                  </a:lnTo>
                  <a:lnTo>
                    <a:pt x="340" y="420"/>
                  </a:lnTo>
                  <a:lnTo>
                    <a:pt x="294" y="386"/>
                  </a:lnTo>
                  <a:lnTo>
                    <a:pt x="252" y="351"/>
                  </a:lnTo>
                  <a:lnTo>
                    <a:pt x="211" y="318"/>
                  </a:lnTo>
                  <a:lnTo>
                    <a:pt x="176" y="284"/>
                  </a:lnTo>
                  <a:lnTo>
                    <a:pt x="142" y="252"/>
                  </a:lnTo>
                  <a:lnTo>
                    <a:pt x="114" y="221"/>
                  </a:lnTo>
                  <a:lnTo>
                    <a:pt x="87" y="191"/>
                  </a:lnTo>
                  <a:lnTo>
                    <a:pt x="65" y="163"/>
                  </a:lnTo>
                  <a:lnTo>
                    <a:pt x="46" y="137"/>
                  </a:lnTo>
                  <a:lnTo>
                    <a:pt x="29" y="113"/>
                  </a:lnTo>
                  <a:lnTo>
                    <a:pt x="17" y="90"/>
                  </a:lnTo>
                  <a:lnTo>
                    <a:pt x="8" y="69"/>
                  </a:lnTo>
                  <a:lnTo>
                    <a:pt x="2" y="52"/>
                  </a:lnTo>
                  <a:lnTo>
                    <a:pt x="0" y="36"/>
                  </a:lnTo>
                  <a:lnTo>
                    <a:pt x="1" y="23"/>
                  </a:lnTo>
                  <a:lnTo>
                    <a:pt x="5" y="14"/>
                  </a:lnTo>
                  <a:lnTo>
                    <a:pt x="13" y="7"/>
                  </a:lnTo>
                  <a:lnTo>
                    <a:pt x="25" y="2"/>
                  </a:lnTo>
                  <a:lnTo>
                    <a:pt x="41" y="0"/>
                  </a:lnTo>
                  <a:lnTo>
                    <a:pt x="59" y="0"/>
                  </a:lnTo>
                  <a:lnTo>
                    <a:pt x="81" y="2"/>
                  </a:lnTo>
                  <a:lnTo>
                    <a:pt x="107" y="8"/>
                  </a:lnTo>
                  <a:lnTo>
                    <a:pt x="135" y="15"/>
                  </a:lnTo>
                  <a:lnTo>
                    <a:pt x="167" y="25"/>
                  </a:lnTo>
                  <a:lnTo>
                    <a:pt x="200" y="39"/>
                  </a:lnTo>
                  <a:lnTo>
                    <a:pt x="236" y="55"/>
                  </a:lnTo>
                  <a:lnTo>
                    <a:pt x="274" y="74"/>
                  </a:lnTo>
                  <a:lnTo>
                    <a:pt x="314" y="95"/>
                  </a:lnTo>
                  <a:lnTo>
                    <a:pt x="357" y="120"/>
                  </a:lnTo>
                  <a:lnTo>
                    <a:pt x="400" y="147"/>
                  </a:lnTo>
                  <a:lnTo>
                    <a:pt x="446" y="177"/>
                  </a:lnTo>
                  <a:lnTo>
                    <a:pt x="494" y="211"/>
                  </a:lnTo>
                  <a:close/>
                </a:path>
              </a:pathLst>
            </a:custGeom>
            <a:solidFill>
              <a:srgbClr val="7F7F7F"/>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45" name="Freeform 61"/>
            <p:cNvSpPr>
              <a:spLocks/>
            </p:cNvSpPr>
            <p:nvPr/>
          </p:nvSpPr>
          <p:spPr bwMode="auto">
            <a:xfrm>
              <a:off x="8138606" y="4691612"/>
              <a:ext cx="655941" cy="522624"/>
            </a:xfrm>
            <a:custGeom>
              <a:avLst/>
              <a:gdLst>
                <a:gd name="T0" fmla="*/ 2147483647 w 824"/>
                <a:gd name="T1" fmla="*/ 2147483647 h 661"/>
                <a:gd name="T2" fmla="*/ 2147483647 w 824"/>
                <a:gd name="T3" fmla="*/ 2147483647 h 661"/>
                <a:gd name="T4" fmla="*/ 2147483647 w 824"/>
                <a:gd name="T5" fmla="*/ 2147483647 h 661"/>
                <a:gd name="T6" fmla="*/ 2147483647 w 824"/>
                <a:gd name="T7" fmla="*/ 2147483647 h 661"/>
                <a:gd name="T8" fmla="*/ 2147483647 w 824"/>
                <a:gd name="T9" fmla="*/ 2147483647 h 661"/>
                <a:gd name="T10" fmla="*/ 2147483647 w 824"/>
                <a:gd name="T11" fmla="*/ 2147483647 h 661"/>
                <a:gd name="T12" fmla="*/ 2147483647 w 824"/>
                <a:gd name="T13" fmla="*/ 2147483647 h 661"/>
                <a:gd name="T14" fmla="*/ 2147483647 w 824"/>
                <a:gd name="T15" fmla="*/ 2147483647 h 661"/>
                <a:gd name="T16" fmla="*/ 2147483647 w 824"/>
                <a:gd name="T17" fmla="*/ 2147483647 h 661"/>
                <a:gd name="T18" fmla="*/ 2147483647 w 824"/>
                <a:gd name="T19" fmla="*/ 2147483647 h 661"/>
                <a:gd name="T20" fmla="*/ 2147483647 w 824"/>
                <a:gd name="T21" fmla="*/ 2147483647 h 661"/>
                <a:gd name="T22" fmla="*/ 2147483647 w 824"/>
                <a:gd name="T23" fmla="*/ 2147483647 h 661"/>
                <a:gd name="T24" fmla="*/ 2147483647 w 824"/>
                <a:gd name="T25" fmla="*/ 2147483647 h 661"/>
                <a:gd name="T26" fmla="*/ 2147483647 w 824"/>
                <a:gd name="T27" fmla="*/ 2147483647 h 661"/>
                <a:gd name="T28" fmla="*/ 2147483647 w 824"/>
                <a:gd name="T29" fmla="*/ 2147483647 h 661"/>
                <a:gd name="T30" fmla="*/ 2147483647 w 824"/>
                <a:gd name="T31" fmla="*/ 2147483647 h 661"/>
                <a:gd name="T32" fmla="*/ 0 w 824"/>
                <a:gd name="T33" fmla="*/ 2147483647 h 661"/>
                <a:gd name="T34" fmla="*/ 2147483647 w 824"/>
                <a:gd name="T35" fmla="*/ 2147483647 h 661"/>
                <a:gd name="T36" fmla="*/ 2147483647 w 824"/>
                <a:gd name="T37" fmla="*/ 2147483647 h 661"/>
                <a:gd name="T38" fmla="*/ 2147483647 w 824"/>
                <a:gd name="T39" fmla="*/ 2147483647 h 661"/>
                <a:gd name="T40" fmla="*/ 2147483647 w 824"/>
                <a:gd name="T41" fmla="*/ 2147483647 h 661"/>
                <a:gd name="T42" fmla="*/ 2147483647 w 824"/>
                <a:gd name="T43" fmla="*/ 2147483647 h 661"/>
                <a:gd name="T44" fmla="*/ 2147483647 w 824"/>
                <a:gd name="T45" fmla="*/ 2147483647 h 661"/>
                <a:gd name="T46" fmla="*/ 2147483647 w 824"/>
                <a:gd name="T47" fmla="*/ 2147483647 h 661"/>
                <a:gd name="T48" fmla="*/ 2147483647 w 824"/>
                <a:gd name="T49" fmla="*/ 2147483647 h 661"/>
                <a:gd name="T50" fmla="*/ 2147483647 w 824"/>
                <a:gd name="T51" fmla="*/ 2147483647 h 661"/>
                <a:gd name="T52" fmla="*/ 2147483647 w 824"/>
                <a:gd name="T53" fmla="*/ 2147483647 h 661"/>
                <a:gd name="T54" fmla="*/ 2147483647 w 824"/>
                <a:gd name="T55" fmla="*/ 2147483647 h 661"/>
                <a:gd name="T56" fmla="*/ 2147483647 w 824"/>
                <a:gd name="T57" fmla="*/ 2147483647 h 661"/>
                <a:gd name="T58" fmla="*/ 2147483647 w 824"/>
                <a:gd name="T59" fmla="*/ 2147483647 h 661"/>
                <a:gd name="T60" fmla="*/ 2147483647 w 824"/>
                <a:gd name="T61" fmla="*/ 2147483647 h 661"/>
                <a:gd name="T62" fmla="*/ 2147483647 w 824"/>
                <a:gd name="T63" fmla="*/ 2147483647 h 661"/>
                <a:gd name="T64" fmla="*/ 2147483647 w 824"/>
                <a:gd name="T65" fmla="*/ 2147483647 h 661"/>
                <a:gd name="T66" fmla="*/ 2147483647 w 824"/>
                <a:gd name="T67" fmla="*/ 2147483647 h 661"/>
                <a:gd name="T68" fmla="*/ 2147483647 w 824"/>
                <a:gd name="T69" fmla="*/ 2147483647 h 661"/>
                <a:gd name="T70" fmla="*/ 2147483647 w 824"/>
                <a:gd name="T71" fmla="*/ 2147483647 h 661"/>
                <a:gd name="T72" fmla="*/ 2147483647 w 824"/>
                <a:gd name="T73" fmla="*/ 2147483647 h 661"/>
                <a:gd name="T74" fmla="*/ 2147483647 w 824"/>
                <a:gd name="T75" fmla="*/ 2147483647 h 6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4"/>
                <a:gd name="T115" fmla="*/ 0 h 661"/>
                <a:gd name="T116" fmla="*/ 824 w 824"/>
                <a:gd name="T117" fmla="*/ 661 h 6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4" h="661">
                  <a:moveTo>
                    <a:pt x="668" y="657"/>
                  </a:moveTo>
                  <a:lnTo>
                    <a:pt x="642" y="660"/>
                  </a:lnTo>
                  <a:lnTo>
                    <a:pt x="616" y="661"/>
                  </a:lnTo>
                  <a:lnTo>
                    <a:pt x="589" y="661"/>
                  </a:lnTo>
                  <a:lnTo>
                    <a:pt x="563" y="660"/>
                  </a:lnTo>
                  <a:lnTo>
                    <a:pt x="536" y="658"/>
                  </a:lnTo>
                  <a:lnTo>
                    <a:pt x="509" y="653"/>
                  </a:lnTo>
                  <a:lnTo>
                    <a:pt x="482" y="648"/>
                  </a:lnTo>
                  <a:lnTo>
                    <a:pt x="455" y="641"/>
                  </a:lnTo>
                  <a:lnTo>
                    <a:pt x="427" y="633"/>
                  </a:lnTo>
                  <a:lnTo>
                    <a:pt x="401" y="623"/>
                  </a:lnTo>
                  <a:lnTo>
                    <a:pt x="374" y="612"/>
                  </a:lnTo>
                  <a:lnTo>
                    <a:pt x="348" y="600"/>
                  </a:lnTo>
                  <a:lnTo>
                    <a:pt x="321" y="586"/>
                  </a:lnTo>
                  <a:lnTo>
                    <a:pt x="295" y="571"/>
                  </a:lnTo>
                  <a:lnTo>
                    <a:pt x="269" y="555"/>
                  </a:lnTo>
                  <a:lnTo>
                    <a:pt x="245" y="538"/>
                  </a:lnTo>
                  <a:lnTo>
                    <a:pt x="221" y="520"/>
                  </a:lnTo>
                  <a:lnTo>
                    <a:pt x="198" y="500"/>
                  </a:lnTo>
                  <a:lnTo>
                    <a:pt x="176" y="480"/>
                  </a:lnTo>
                  <a:lnTo>
                    <a:pt x="155" y="459"/>
                  </a:lnTo>
                  <a:lnTo>
                    <a:pt x="136" y="438"/>
                  </a:lnTo>
                  <a:lnTo>
                    <a:pt x="117" y="415"/>
                  </a:lnTo>
                  <a:lnTo>
                    <a:pt x="100" y="392"/>
                  </a:lnTo>
                  <a:lnTo>
                    <a:pt x="84" y="369"/>
                  </a:lnTo>
                  <a:lnTo>
                    <a:pt x="69" y="344"/>
                  </a:lnTo>
                  <a:lnTo>
                    <a:pt x="55" y="320"/>
                  </a:lnTo>
                  <a:lnTo>
                    <a:pt x="43" y="295"/>
                  </a:lnTo>
                  <a:lnTo>
                    <a:pt x="32" y="271"/>
                  </a:lnTo>
                  <a:lnTo>
                    <a:pt x="23" y="245"/>
                  </a:lnTo>
                  <a:lnTo>
                    <a:pt x="16" y="220"/>
                  </a:lnTo>
                  <a:lnTo>
                    <a:pt x="9" y="195"/>
                  </a:lnTo>
                  <a:lnTo>
                    <a:pt x="4" y="169"/>
                  </a:lnTo>
                  <a:lnTo>
                    <a:pt x="0" y="124"/>
                  </a:lnTo>
                  <a:lnTo>
                    <a:pt x="1" y="81"/>
                  </a:lnTo>
                  <a:lnTo>
                    <a:pt x="8" y="39"/>
                  </a:lnTo>
                  <a:lnTo>
                    <a:pt x="19" y="0"/>
                  </a:lnTo>
                  <a:lnTo>
                    <a:pt x="28" y="21"/>
                  </a:lnTo>
                  <a:lnTo>
                    <a:pt x="39" y="43"/>
                  </a:lnTo>
                  <a:lnTo>
                    <a:pt x="53" y="64"/>
                  </a:lnTo>
                  <a:lnTo>
                    <a:pt x="68" y="87"/>
                  </a:lnTo>
                  <a:lnTo>
                    <a:pt x="86" y="111"/>
                  </a:lnTo>
                  <a:lnTo>
                    <a:pt x="104" y="135"/>
                  </a:lnTo>
                  <a:lnTo>
                    <a:pt x="125" y="159"/>
                  </a:lnTo>
                  <a:lnTo>
                    <a:pt x="148" y="183"/>
                  </a:lnTo>
                  <a:lnTo>
                    <a:pt x="172" y="207"/>
                  </a:lnTo>
                  <a:lnTo>
                    <a:pt x="197" y="232"/>
                  </a:lnTo>
                  <a:lnTo>
                    <a:pt x="223" y="257"/>
                  </a:lnTo>
                  <a:lnTo>
                    <a:pt x="251" y="281"/>
                  </a:lnTo>
                  <a:lnTo>
                    <a:pt x="278" y="304"/>
                  </a:lnTo>
                  <a:lnTo>
                    <a:pt x="307" y="328"/>
                  </a:lnTo>
                  <a:lnTo>
                    <a:pt x="336" y="351"/>
                  </a:lnTo>
                  <a:lnTo>
                    <a:pt x="366" y="373"/>
                  </a:lnTo>
                  <a:lnTo>
                    <a:pt x="396" y="395"/>
                  </a:lnTo>
                  <a:lnTo>
                    <a:pt x="427" y="416"/>
                  </a:lnTo>
                  <a:lnTo>
                    <a:pt x="457" y="437"/>
                  </a:lnTo>
                  <a:lnTo>
                    <a:pt x="488" y="455"/>
                  </a:lnTo>
                  <a:lnTo>
                    <a:pt x="520" y="475"/>
                  </a:lnTo>
                  <a:lnTo>
                    <a:pt x="550" y="492"/>
                  </a:lnTo>
                  <a:lnTo>
                    <a:pt x="581" y="508"/>
                  </a:lnTo>
                  <a:lnTo>
                    <a:pt x="612" y="524"/>
                  </a:lnTo>
                  <a:lnTo>
                    <a:pt x="642" y="538"/>
                  </a:lnTo>
                  <a:lnTo>
                    <a:pt x="671" y="551"/>
                  </a:lnTo>
                  <a:lnTo>
                    <a:pt x="700" y="562"/>
                  </a:lnTo>
                  <a:lnTo>
                    <a:pt x="726" y="571"/>
                  </a:lnTo>
                  <a:lnTo>
                    <a:pt x="753" y="580"/>
                  </a:lnTo>
                  <a:lnTo>
                    <a:pt x="778" y="585"/>
                  </a:lnTo>
                  <a:lnTo>
                    <a:pt x="802" y="590"/>
                  </a:lnTo>
                  <a:lnTo>
                    <a:pt x="824" y="592"/>
                  </a:lnTo>
                  <a:lnTo>
                    <a:pt x="808" y="604"/>
                  </a:lnTo>
                  <a:lnTo>
                    <a:pt x="791" y="615"/>
                  </a:lnTo>
                  <a:lnTo>
                    <a:pt x="773" y="624"/>
                  </a:lnTo>
                  <a:lnTo>
                    <a:pt x="753" y="634"/>
                  </a:lnTo>
                  <a:lnTo>
                    <a:pt x="733" y="641"/>
                  </a:lnTo>
                  <a:lnTo>
                    <a:pt x="711" y="648"/>
                  </a:lnTo>
                  <a:lnTo>
                    <a:pt x="691" y="652"/>
                  </a:lnTo>
                  <a:lnTo>
                    <a:pt x="668" y="657"/>
                  </a:lnTo>
                  <a:close/>
                </a:path>
              </a:pathLst>
            </a:custGeom>
            <a:solidFill>
              <a:srgbClr val="BFBFBF"/>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46" name="Freeform 62"/>
            <p:cNvSpPr>
              <a:spLocks/>
            </p:cNvSpPr>
            <p:nvPr/>
          </p:nvSpPr>
          <p:spPr bwMode="auto">
            <a:xfrm>
              <a:off x="8371829" y="4532134"/>
              <a:ext cx="393564" cy="463061"/>
            </a:xfrm>
            <a:custGeom>
              <a:avLst/>
              <a:gdLst>
                <a:gd name="T0" fmla="*/ 0 w 500"/>
                <a:gd name="T1" fmla="*/ 2147483647 h 587"/>
                <a:gd name="T2" fmla="*/ 2147483647 w 500"/>
                <a:gd name="T3" fmla="*/ 2147483647 h 587"/>
                <a:gd name="T4" fmla="*/ 2147483647 w 500"/>
                <a:gd name="T5" fmla="*/ 0 h 587"/>
                <a:gd name="T6" fmla="*/ 0 w 500"/>
                <a:gd name="T7" fmla="*/ 2147483647 h 587"/>
                <a:gd name="T8" fmla="*/ 0 60000 65536"/>
                <a:gd name="T9" fmla="*/ 0 60000 65536"/>
                <a:gd name="T10" fmla="*/ 0 60000 65536"/>
                <a:gd name="T11" fmla="*/ 0 60000 65536"/>
                <a:gd name="T12" fmla="*/ 0 w 500"/>
                <a:gd name="T13" fmla="*/ 0 h 587"/>
                <a:gd name="T14" fmla="*/ 500 w 500"/>
                <a:gd name="T15" fmla="*/ 587 h 587"/>
              </a:gdLst>
              <a:ahLst/>
              <a:cxnLst>
                <a:cxn ang="T8">
                  <a:pos x="T0" y="T1"/>
                </a:cxn>
                <a:cxn ang="T9">
                  <a:pos x="T2" y="T3"/>
                </a:cxn>
                <a:cxn ang="T10">
                  <a:pos x="T4" y="T5"/>
                </a:cxn>
                <a:cxn ang="T11">
                  <a:pos x="T6" y="T7"/>
                </a:cxn>
              </a:cxnLst>
              <a:rect l="T12" t="T13" r="T14" b="T15"/>
              <a:pathLst>
                <a:path w="500" h="587">
                  <a:moveTo>
                    <a:pt x="0" y="397"/>
                  </a:moveTo>
                  <a:lnTo>
                    <a:pt x="260" y="587"/>
                  </a:lnTo>
                  <a:lnTo>
                    <a:pt x="500" y="0"/>
                  </a:lnTo>
                  <a:lnTo>
                    <a:pt x="0" y="397"/>
                  </a:lnTo>
                  <a:close/>
                </a:path>
              </a:pathLst>
            </a:custGeom>
            <a:solidFill>
              <a:srgbClr val="000000"/>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47" name="Freeform 63"/>
            <p:cNvSpPr>
              <a:spLocks/>
            </p:cNvSpPr>
            <p:nvPr/>
          </p:nvSpPr>
          <p:spPr bwMode="auto">
            <a:xfrm>
              <a:off x="8428052" y="4645498"/>
              <a:ext cx="254047" cy="295898"/>
            </a:xfrm>
            <a:custGeom>
              <a:avLst/>
              <a:gdLst>
                <a:gd name="T0" fmla="*/ 2147483647 w 318"/>
                <a:gd name="T1" fmla="*/ 2147483647 h 374"/>
                <a:gd name="T2" fmla="*/ 0 w 318"/>
                <a:gd name="T3" fmla="*/ 2147483647 h 374"/>
                <a:gd name="T4" fmla="*/ 2147483647 w 318"/>
                <a:gd name="T5" fmla="*/ 0 h 374"/>
                <a:gd name="T6" fmla="*/ 2147483647 w 318"/>
                <a:gd name="T7" fmla="*/ 2147483647 h 374"/>
                <a:gd name="T8" fmla="*/ 0 60000 65536"/>
                <a:gd name="T9" fmla="*/ 0 60000 65536"/>
                <a:gd name="T10" fmla="*/ 0 60000 65536"/>
                <a:gd name="T11" fmla="*/ 0 60000 65536"/>
                <a:gd name="T12" fmla="*/ 0 w 318"/>
                <a:gd name="T13" fmla="*/ 0 h 374"/>
                <a:gd name="T14" fmla="*/ 318 w 318"/>
                <a:gd name="T15" fmla="*/ 374 h 374"/>
              </a:gdLst>
              <a:ahLst/>
              <a:cxnLst>
                <a:cxn ang="T8">
                  <a:pos x="T0" y="T1"/>
                </a:cxn>
                <a:cxn ang="T9">
                  <a:pos x="T2" y="T3"/>
                </a:cxn>
                <a:cxn ang="T10">
                  <a:pos x="T4" y="T5"/>
                </a:cxn>
                <a:cxn ang="T11">
                  <a:pos x="T6" y="T7"/>
                </a:cxn>
              </a:cxnLst>
              <a:rect l="T12" t="T13" r="T14" b="T15"/>
              <a:pathLst>
                <a:path w="318" h="374">
                  <a:moveTo>
                    <a:pt x="164" y="374"/>
                  </a:moveTo>
                  <a:lnTo>
                    <a:pt x="0" y="253"/>
                  </a:lnTo>
                  <a:lnTo>
                    <a:pt x="318" y="0"/>
                  </a:lnTo>
                  <a:lnTo>
                    <a:pt x="164" y="374"/>
                  </a:lnTo>
                  <a:close/>
                </a:path>
              </a:pathLst>
            </a:custGeom>
            <a:solidFill>
              <a:srgbClr val="BFBFBF"/>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48" name="Freeform 64"/>
            <p:cNvSpPr>
              <a:spLocks/>
            </p:cNvSpPr>
            <p:nvPr/>
          </p:nvSpPr>
          <p:spPr bwMode="auto">
            <a:xfrm>
              <a:off x="8682100" y="4434143"/>
              <a:ext cx="174918" cy="176770"/>
            </a:xfrm>
            <a:custGeom>
              <a:avLst/>
              <a:gdLst>
                <a:gd name="T0" fmla="*/ 2147483647 w 223"/>
                <a:gd name="T1" fmla="*/ 2147483647 h 223"/>
                <a:gd name="T2" fmla="*/ 2147483647 w 223"/>
                <a:gd name="T3" fmla="*/ 2147483647 h 223"/>
                <a:gd name="T4" fmla="*/ 2147483647 w 223"/>
                <a:gd name="T5" fmla="*/ 2147483647 h 223"/>
                <a:gd name="T6" fmla="*/ 2147483647 w 223"/>
                <a:gd name="T7" fmla="*/ 2147483647 h 223"/>
                <a:gd name="T8" fmla="*/ 2147483647 w 223"/>
                <a:gd name="T9" fmla="*/ 2147483647 h 223"/>
                <a:gd name="T10" fmla="*/ 2147483647 w 223"/>
                <a:gd name="T11" fmla="*/ 2147483647 h 223"/>
                <a:gd name="T12" fmla="*/ 2147483647 w 223"/>
                <a:gd name="T13" fmla="*/ 2147483647 h 223"/>
                <a:gd name="T14" fmla="*/ 2147483647 w 223"/>
                <a:gd name="T15" fmla="*/ 2147483647 h 223"/>
                <a:gd name="T16" fmla="*/ 2147483647 w 223"/>
                <a:gd name="T17" fmla="*/ 2147483647 h 223"/>
                <a:gd name="T18" fmla="*/ 2147483647 w 223"/>
                <a:gd name="T19" fmla="*/ 2147483647 h 223"/>
                <a:gd name="T20" fmla="*/ 2147483647 w 223"/>
                <a:gd name="T21" fmla="*/ 2147483647 h 223"/>
                <a:gd name="T22" fmla="*/ 2147483647 w 223"/>
                <a:gd name="T23" fmla="*/ 2147483647 h 223"/>
                <a:gd name="T24" fmla="*/ 2147483647 w 223"/>
                <a:gd name="T25" fmla="*/ 2147483647 h 223"/>
                <a:gd name="T26" fmla="*/ 2147483647 w 223"/>
                <a:gd name="T27" fmla="*/ 2147483647 h 223"/>
                <a:gd name="T28" fmla="*/ 2147483647 w 223"/>
                <a:gd name="T29" fmla="*/ 2147483647 h 223"/>
                <a:gd name="T30" fmla="*/ 2147483647 w 223"/>
                <a:gd name="T31" fmla="*/ 0 h 223"/>
                <a:gd name="T32" fmla="*/ 2147483647 w 223"/>
                <a:gd name="T33" fmla="*/ 2147483647 h 223"/>
                <a:gd name="T34" fmla="*/ 2147483647 w 223"/>
                <a:gd name="T35" fmla="*/ 2147483647 h 223"/>
                <a:gd name="T36" fmla="*/ 2147483647 w 223"/>
                <a:gd name="T37" fmla="*/ 2147483647 h 223"/>
                <a:gd name="T38" fmla="*/ 2147483647 w 223"/>
                <a:gd name="T39" fmla="*/ 2147483647 h 223"/>
                <a:gd name="T40" fmla="*/ 2147483647 w 223"/>
                <a:gd name="T41" fmla="*/ 2147483647 h 223"/>
                <a:gd name="T42" fmla="*/ 2147483647 w 223"/>
                <a:gd name="T43" fmla="*/ 2147483647 h 223"/>
                <a:gd name="T44" fmla="*/ 2147483647 w 223"/>
                <a:gd name="T45" fmla="*/ 2147483647 h 223"/>
                <a:gd name="T46" fmla="*/ 0 w 223"/>
                <a:gd name="T47" fmla="*/ 2147483647 h 223"/>
                <a:gd name="T48" fmla="*/ 2147483647 w 223"/>
                <a:gd name="T49" fmla="*/ 2147483647 h 223"/>
                <a:gd name="T50" fmla="*/ 2147483647 w 223"/>
                <a:gd name="T51" fmla="*/ 2147483647 h 223"/>
                <a:gd name="T52" fmla="*/ 2147483647 w 223"/>
                <a:gd name="T53" fmla="*/ 2147483647 h 223"/>
                <a:gd name="T54" fmla="*/ 2147483647 w 223"/>
                <a:gd name="T55" fmla="*/ 2147483647 h 223"/>
                <a:gd name="T56" fmla="*/ 2147483647 w 223"/>
                <a:gd name="T57" fmla="*/ 2147483647 h 223"/>
                <a:gd name="T58" fmla="*/ 2147483647 w 223"/>
                <a:gd name="T59" fmla="*/ 2147483647 h 223"/>
                <a:gd name="T60" fmla="*/ 2147483647 w 223"/>
                <a:gd name="T61" fmla="*/ 2147483647 h 223"/>
                <a:gd name="T62" fmla="*/ 2147483647 w 223"/>
                <a:gd name="T63" fmla="*/ 2147483647 h 223"/>
                <a:gd name="T64" fmla="*/ 2147483647 w 223"/>
                <a:gd name="T65" fmla="*/ 2147483647 h 223"/>
                <a:gd name="T66" fmla="*/ 2147483647 w 223"/>
                <a:gd name="T67" fmla="*/ 2147483647 h 223"/>
                <a:gd name="T68" fmla="*/ 2147483647 w 223"/>
                <a:gd name="T69" fmla="*/ 2147483647 h 223"/>
                <a:gd name="T70" fmla="*/ 2147483647 w 223"/>
                <a:gd name="T71" fmla="*/ 2147483647 h 223"/>
                <a:gd name="T72" fmla="*/ 2147483647 w 223"/>
                <a:gd name="T73" fmla="*/ 2147483647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3"/>
                <a:gd name="T112" fmla="*/ 0 h 223"/>
                <a:gd name="T113" fmla="*/ 223 w 2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3" h="223">
                  <a:moveTo>
                    <a:pt x="201" y="178"/>
                  </a:moveTo>
                  <a:lnTo>
                    <a:pt x="213" y="158"/>
                  </a:lnTo>
                  <a:lnTo>
                    <a:pt x="220" y="138"/>
                  </a:lnTo>
                  <a:lnTo>
                    <a:pt x="223" y="117"/>
                  </a:lnTo>
                  <a:lnTo>
                    <a:pt x="222" y="95"/>
                  </a:lnTo>
                  <a:lnTo>
                    <a:pt x="220" y="83"/>
                  </a:lnTo>
                  <a:lnTo>
                    <a:pt x="216" y="73"/>
                  </a:lnTo>
                  <a:lnTo>
                    <a:pt x="211" y="64"/>
                  </a:lnTo>
                  <a:lnTo>
                    <a:pt x="207" y="53"/>
                  </a:lnTo>
                  <a:lnTo>
                    <a:pt x="201" y="45"/>
                  </a:lnTo>
                  <a:lnTo>
                    <a:pt x="193" y="37"/>
                  </a:lnTo>
                  <a:lnTo>
                    <a:pt x="186" y="29"/>
                  </a:lnTo>
                  <a:lnTo>
                    <a:pt x="177" y="22"/>
                  </a:lnTo>
                  <a:lnTo>
                    <a:pt x="157" y="11"/>
                  </a:lnTo>
                  <a:lnTo>
                    <a:pt x="137" y="4"/>
                  </a:lnTo>
                  <a:lnTo>
                    <a:pt x="116" y="0"/>
                  </a:lnTo>
                  <a:lnTo>
                    <a:pt x="94" y="2"/>
                  </a:lnTo>
                  <a:lnTo>
                    <a:pt x="73" y="6"/>
                  </a:lnTo>
                  <a:lnTo>
                    <a:pt x="55" y="15"/>
                  </a:lnTo>
                  <a:lnTo>
                    <a:pt x="36" y="28"/>
                  </a:lnTo>
                  <a:lnTo>
                    <a:pt x="21" y="45"/>
                  </a:lnTo>
                  <a:lnTo>
                    <a:pt x="10" y="65"/>
                  </a:lnTo>
                  <a:lnTo>
                    <a:pt x="3" y="86"/>
                  </a:lnTo>
                  <a:lnTo>
                    <a:pt x="0" y="106"/>
                  </a:lnTo>
                  <a:lnTo>
                    <a:pt x="1" y="128"/>
                  </a:lnTo>
                  <a:lnTo>
                    <a:pt x="6" y="149"/>
                  </a:lnTo>
                  <a:lnTo>
                    <a:pt x="16" y="169"/>
                  </a:lnTo>
                  <a:lnTo>
                    <a:pt x="28" y="187"/>
                  </a:lnTo>
                  <a:lnTo>
                    <a:pt x="46" y="202"/>
                  </a:lnTo>
                  <a:lnTo>
                    <a:pt x="65" y="214"/>
                  </a:lnTo>
                  <a:lnTo>
                    <a:pt x="86" y="221"/>
                  </a:lnTo>
                  <a:lnTo>
                    <a:pt x="107" y="223"/>
                  </a:lnTo>
                  <a:lnTo>
                    <a:pt x="129" y="222"/>
                  </a:lnTo>
                  <a:lnTo>
                    <a:pt x="149" y="217"/>
                  </a:lnTo>
                  <a:lnTo>
                    <a:pt x="168" y="208"/>
                  </a:lnTo>
                  <a:lnTo>
                    <a:pt x="186" y="195"/>
                  </a:lnTo>
                  <a:lnTo>
                    <a:pt x="201" y="178"/>
                  </a:lnTo>
                  <a:close/>
                </a:path>
              </a:pathLst>
            </a:custGeom>
            <a:solidFill>
              <a:srgbClr val="000000"/>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49" name="Freeform 65"/>
            <p:cNvSpPr>
              <a:spLocks/>
            </p:cNvSpPr>
            <p:nvPr/>
          </p:nvSpPr>
          <p:spPr bwMode="auto">
            <a:xfrm>
              <a:off x="8717500" y="4474492"/>
              <a:ext cx="104118" cy="101835"/>
            </a:xfrm>
            <a:custGeom>
              <a:avLst/>
              <a:gdLst>
                <a:gd name="T0" fmla="*/ 2147483647 w 132"/>
                <a:gd name="T1" fmla="*/ 2147483647 h 133"/>
                <a:gd name="T2" fmla="*/ 2147483647 w 132"/>
                <a:gd name="T3" fmla="*/ 2147483647 h 133"/>
                <a:gd name="T4" fmla="*/ 2147483647 w 132"/>
                <a:gd name="T5" fmla="*/ 2147483647 h 133"/>
                <a:gd name="T6" fmla="*/ 2147483647 w 132"/>
                <a:gd name="T7" fmla="*/ 2147483647 h 133"/>
                <a:gd name="T8" fmla="*/ 0 w 132"/>
                <a:gd name="T9" fmla="*/ 2147483647 h 133"/>
                <a:gd name="T10" fmla="*/ 0 w 132"/>
                <a:gd name="T11" fmla="*/ 2147483647 h 133"/>
                <a:gd name="T12" fmla="*/ 2147483647 w 132"/>
                <a:gd name="T13" fmla="*/ 2147483647 h 133"/>
                <a:gd name="T14" fmla="*/ 2147483647 w 132"/>
                <a:gd name="T15" fmla="*/ 2147483647 h 133"/>
                <a:gd name="T16" fmla="*/ 2147483647 w 132"/>
                <a:gd name="T17" fmla="*/ 2147483647 h 133"/>
                <a:gd name="T18" fmla="*/ 2147483647 w 132"/>
                <a:gd name="T19" fmla="*/ 2147483647 h 133"/>
                <a:gd name="T20" fmla="*/ 2147483647 w 132"/>
                <a:gd name="T21" fmla="*/ 2147483647 h 133"/>
                <a:gd name="T22" fmla="*/ 2147483647 w 132"/>
                <a:gd name="T23" fmla="*/ 2147483647 h 133"/>
                <a:gd name="T24" fmla="*/ 2147483647 w 132"/>
                <a:gd name="T25" fmla="*/ 0 h 133"/>
                <a:gd name="T26" fmla="*/ 2147483647 w 132"/>
                <a:gd name="T27" fmla="*/ 0 h 133"/>
                <a:gd name="T28" fmla="*/ 2147483647 w 132"/>
                <a:gd name="T29" fmla="*/ 2147483647 h 133"/>
                <a:gd name="T30" fmla="*/ 2147483647 w 132"/>
                <a:gd name="T31" fmla="*/ 2147483647 h 133"/>
                <a:gd name="T32" fmla="*/ 2147483647 w 132"/>
                <a:gd name="T33" fmla="*/ 2147483647 h 133"/>
                <a:gd name="T34" fmla="*/ 2147483647 w 132"/>
                <a:gd name="T35" fmla="*/ 2147483647 h 133"/>
                <a:gd name="T36" fmla="*/ 2147483647 w 132"/>
                <a:gd name="T37" fmla="*/ 2147483647 h 133"/>
                <a:gd name="T38" fmla="*/ 2147483647 w 132"/>
                <a:gd name="T39" fmla="*/ 2147483647 h 133"/>
                <a:gd name="T40" fmla="*/ 2147483647 w 132"/>
                <a:gd name="T41" fmla="*/ 2147483647 h 133"/>
                <a:gd name="T42" fmla="*/ 2147483647 w 132"/>
                <a:gd name="T43" fmla="*/ 2147483647 h 133"/>
                <a:gd name="T44" fmla="*/ 2147483647 w 132"/>
                <a:gd name="T45" fmla="*/ 2147483647 h 133"/>
                <a:gd name="T46" fmla="*/ 2147483647 w 132"/>
                <a:gd name="T47" fmla="*/ 2147483647 h 133"/>
                <a:gd name="T48" fmla="*/ 2147483647 w 132"/>
                <a:gd name="T49" fmla="*/ 2147483647 h 133"/>
                <a:gd name="T50" fmla="*/ 2147483647 w 132"/>
                <a:gd name="T51" fmla="*/ 2147483647 h 133"/>
                <a:gd name="T52" fmla="*/ 2147483647 w 132"/>
                <a:gd name="T53" fmla="*/ 2147483647 h 133"/>
                <a:gd name="T54" fmla="*/ 2147483647 w 132"/>
                <a:gd name="T55" fmla="*/ 2147483647 h 133"/>
                <a:gd name="T56" fmla="*/ 2147483647 w 132"/>
                <a:gd name="T57" fmla="*/ 2147483647 h 133"/>
                <a:gd name="T58" fmla="*/ 2147483647 w 132"/>
                <a:gd name="T59" fmla="*/ 2147483647 h 133"/>
                <a:gd name="T60" fmla="*/ 2147483647 w 132"/>
                <a:gd name="T61" fmla="*/ 2147483647 h 133"/>
                <a:gd name="T62" fmla="*/ 2147483647 w 132"/>
                <a:gd name="T63" fmla="*/ 2147483647 h 133"/>
                <a:gd name="T64" fmla="*/ 2147483647 w 132"/>
                <a:gd name="T65" fmla="*/ 2147483647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33"/>
                <a:gd name="T101" fmla="*/ 132 w 13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33">
                  <a:moveTo>
                    <a:pt x="26" y="120"/>
                  </a:moveTo>
                  <a:lnTo>
                    <a:pt x="16" y="111"/>
                  </a:lnTo>
                  <a:lnTo>
                    <a:pt x="8" y="101"/>
                  </a:lnTo>
                  <a:lnTo>
                    <a:pt x="3" y="89"/>
                  </a:lnTo>
                  <a:lnTo>
                    <a:pt x="0" y="76"/>
                  </a:lnTo>
                  <a:lnTo>
                    <a:pt x="0" y="64"/>
                  </a:lnTo>
                  <a:lnTo>
                    <a:pt x="1" y="51"/>
                  </a:lnTo>
                  <a:lnTo>
                    <a:pt x="5" y="38"/>
                  </a:lnTo>
                  <a:lnTo>
                    <a:pt x="12" y="27"/>
                  </a:lnTo>
                  <a:lnTo>
                    <a:pt x="21" y="18"/>
                  </a:lnTo>
                  <a:lnTo>
                    <a:pt x="32" y="10"/>
                  </a:lnTo>
                  <a:lnTo>
                    <a:pt x="43" y="4"/>
                  </a:lnTo>
                  <a:lnTo>
                    <a:pt x="55" y="0"/>
                  </a:lnTo>
                  <a:lnTo>
                    <a:pt x="68" y="0"/>
                  </a:lnTo>
                  <a:lnTo>
                    <a:pt x="80" y="2"/>
                  </a:lnTo>
                  <a:lnTo>
                    <a:pt x="93" y="6"/>
                  </a:lnTo>
                  <a:lnTo>
                    <a:pt x="104" y="13"/>
                  </a:lnTo>
                  <a:lnTo>
                    <a:pt x="115" y="22"/>
                  </a:lnTo>
                  <a:lnTo>
                    <a:pt x="123" y="33"/>
                  </a:lnTo>
                  <a:lnTo>
                    <a:pt x="127" y="44"/>
                  </a:lnTo>
                  <a:lnTo>
                    <a:pt x="131" y="57"/>
                  </a:lnTo>
                  <a:lnTo>
                    <a:pt x="132" y="69"/>
                  </a:lnTo>
                  <a:lnTo>
                    <a:pt x="130" y="82"/>
                  </a:lnTo>
                  <a:lnTo>
                    <a:pt x="126" y="95"/>
                  </a:lnTo>
                  <a:lnTo>
                    <a:pt x="119" y="106"/>
                  </a:lnTo>
                  <a:lnTo>
                    <a:pt x="110" y="116"/>
                  </a:lnTo>
                  <a:lnTo>
                    <a:pt x="100" y="124"/>
                  </a:lnTo>
                  <a:lnTo>
                    <a:pt x="88" y="129"/>
                  </a:lnTo>
                  <a:lnTo>
                    <a:pt x="76" y="132"/>
                  </a:lnTo>
                  <a:lnTo>
                    <a:pt x="63" y="133"/>
                  </a:lnTo>
                  <a:lnTo>
                    <a:pt x="50" y="132"/>
                  </a:lnTo>
                  <a:lnTo>
                    <a:pt x="38" y="127"/>
                  </a:lnTo>
                  <a:lnTo>
                    <a:pt x="26" y="120"/>
                  </a:lnTo>
                  <a:close/>
                </a:path>
              </a:pathLst>
            </a:custGeom>
            <a:solidFill>
              <a:srgbClr val="FFFFFF"/>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50" name="Freeform 66"/>
            <p:cNvSpPr>
              <a:spLocks/>
            </p:cNvSpPr>
            <p:nvPr/>
          </p:nvSpPr>
          <p:spPr bwMode="auto">
            <a:xfrm>
              <a:off x="8161511" y="5112401"/>
              <a:ext cx="162424" cy="370833"/>
            </a:xfrm>
            <a:custGeom>
              <a:avLst/>
              <a:gdLst>
                <a:gd name="T0" fmla="*/ 2147483647 w 201"/>
                <a:gd name="T1" fmla="*/ 0 h 465"/>
                <a:gd name="T2" fmla="*/ 0 w 201"/>
                <a:gd name="T3" fmla="*/ 2147483647 h 465"/>
                <a:gd name="T4" fmla="*/ 2147483647 w 201"/>
                <a:gd name="T5" fmla="*/ 2147483647 h 465"/>
                <a:gd name="T6" fmla="*/ 2147483647 w 201"/>
                <a:gd name="T7" fmla="*/ 2147483647 h 465"/>
                <a:gd name="T8" fmla="*/ 2147483647 w 201"/>
                <a:gd name="T9" fmla="*/ 0 h 465"/>
                <a:gd name="T10" fmla="*/ 0 60000 65536"/>
                <a:gd name="T11" fmla="*/ 0 60000 65536"/>
                <a:gd name="T12" fmla="*/ 0 60000 65536"/>
                <a:gd name="T13" fmla="*/ 0 60000 65536"/>
                <a:gd name="T14" fmla="*/ 0 60000 65536"/>
                <a:gd name="T15" fmla="*/ 0 w 201"/>
                <a:gd name="T16" fmla="*/ 0 h 465"/>
                <a:gd name="T17" fmla="*/ 201 w 201"/>
                <a:gd name="T18" fmla="*/ 465 h 465"/>
              </a:gdLst>
              <a:ahLst/>
              <a:cxnLst>
                <a:cxn ang="T10">
                  <a:pos x="T0" y="T1"/>
                </a:cxn>
                <a:cxn ang="T11">
                  <a:pos x="T2" y="T3"/>
                </a:cxn>
                <a:cxn ang="T12">
                  <a:pos x="T4" y="T5"/>
                </a:cxn>
                <a:cxn ang="T13">
                  <a:pos x="T6" y="T7"/>
                </a:cxn>
                <a:cxn ang="T14">
                  <a:pos x="T8" y="T9"/>
                </a:cxn>
              </a:cxnLst>
              <a:rect l="T15" t="T16" r="T17" b="T18"/>
              <a:pathLst>
                <a:path w="201" h="465">
                  <a:moveTo>
                    <a:pt x="158" y="0"/>
                  </a:moveTo>
                  <a:lnTo>
                    <a:pt x="0" y="451"/>
                  </a:lnTo>
                  <a:lnTo>
                    <a:pt x="43" y="465"/>
                  </a:lnTo>
                  <a:lnTo>
                    <a:pt x="201" y="15"/>
                  </a:lnTo>
                  <a:lnTo>
                    <a:pt x="158" y="0"/>
                  </a:lnTo>
                  <a:close/>
                </a:path>
              </a:pathLst>
            </a:custGeom>
            <a:solidFill>
              <a:srgbClr val="000000"/>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51" name="Freeform 67"/>
            <p:cNvSpPr>
              <a:spLocks/>
            </p:cNvSpPr>
            <p:nvPr/>
          </p:nvSpPr>
          <p:spPr bwMode="auto">
            <a:xfrm>
              <a:off x="8450959" y="5214236"/>
              <a:ext cx="124941" cy="268998"/>
            </a:xfrm>
            <a:custGeom>
              <a:avLst/>
              <a:gdLst>
                <a:gd name="T0" fmla="*/ 2147483647 w 161"/>
                <a:gd name="T1" fmla="*/ 2147483647 h 338"/>
                <a:gd name="T2" fmla="*/ 2147483647 w 161"/>
                <a:gd name="T3" fmla="*/ 0 h 338"/>
                <a:gd name="T4" fmla="*/ 0 w 161"/>
                <a:gd name="T5" fmla="*/ 2147483647 h 338"/>
                <a:gd name="T6" fmla="*/ 2147483647 w 161"/>
                <a:gd name="T7" fmla="*/ 2147483647 h 338"/>
                <a:gd name="T8" fmla="*/ 2147483647 w 161"/>
                <a:gd name="T9" fmla="*/ 2147483647 h 338"/>
                <a:gd name="T10" fmla="*/ 0 60000 65536"/>
                <a:gd name="T11" fmla="*/ 0 60000 65536"/>
                <a:gd name="T12" fmla="*/ 0 60000 65536"/>
                <a:gd name="T13" fmla="*/ 0 60000 65536"/>
                <a:gd name="T14" fmla="*/ 0 60000 65536"/>
                <a:gd name="T15" fmla="*/ 0 w 161"/>
                <a:gd name="T16" fmla="*/ 0 h 338"/>
                <a:gd name="T17" fmla="*/ 161 w 161"/>
                <a:gd name="T18" fmla="*/ 338 h 338"/>
              </a:gdLst>
              <a:ahLst/>
              <a:cxnLst>
                <a:cxn ang="T10">
                  <a:pos x="T0" y="T1"/>
                </a:cxn>
                <a:cxn ang="T11">
                  <a:pos x="T2" y="T3"/>
                </a:cxn>
                <a:cxn ang="T12">
                  <a:pos x="T4" y="T5"/>
                </a:cxn>
                <a:cxn ang="T13">
                  <a:pos x="T6" y="T7"/>
                </a:cxn>
                <a:cxn ang="T14">
                  <a:pos x="T8" y="T9"/>
                </a:cxn>
              </a:cxnLst>
              <a:rect l="T15" t="T16" r="T17" b="T18"/>
              <a:pathLst>
                <a:path w="161" h="338">
                  <a:moveTo>
                    <a:pt x="161" y="322"/>
                  </a:moveTo>
                  <a:lnTo>
                    <a:pt x="41" y="0"/>
                  </a:lnTo>
                  <a:lnTo>
                    <a:pt x="0" y="15"/>
                  </a:lnTo>
                  <a:lnTo>
                    <a:pt x="120" y="338"/>
                  </a:lnTo>
                  <a:lnTo>
                    <a:pt x="161" y="322"/>
                  </a:lnTo>
                  <a:close/>
                </a:path>
              </a:pathLst>
            </a:custGeom>
            <a:solidFill>
              <a:srgbClr val="000000"/>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52" name="Freeform 69"/>
            <p:cNvSpPr>
              <a:spLocks/>
            </p:cNvSpPr>
            <p:nvPr/>
          </p:nvSpPr>
          <p:spPr bwMode="auto">
            <a:xfrm>
              <a:off x="8169840" y="5235371"/>
              <a:ext cx="310272" cy="238255"/>
            </a:xfrm>
            <a:custGeom>
              <a:avLst/>
              <a:gdLst>
                <a:gd name="T0" fmla="*/ 2147483647 w 392"/>
                <a:gd name="T1" fmla="*/ 2147483647 h 298"/>
                <a:gd name="T2" fmla="*/ 2147483647 w 392"/>
                <a:gd name="T3" fmla="*/ 2147483647 h 298"/>
                <a:gd name="T4" fmla="*/ 2147483647 w 392"/>
                <a:gd name="T5" fmla="*/ 0 h 298"/>
                <a:gd name="T6" fmla="*/ 0 w 392"/>
                <a:gd name="T7" fmla="*/ 2147483647 h 298"/>
                <a:gd name="T8" fmla="*/ 2147483647 w 392"/>
                <a:gd name="T9" fmla="*/ 2147483647 h 298"/>
                <a:gd name="T10" fmla="*/ 0 60000 65536"/>
                <a:gd name="T11" fmla="*/ 0 60000 65536"/>
                <a:gd name="T12" fmla="*/ 0 60000 65536"/>
                <a:gd name="T13" fmla="*/ 0 60000 65536"/>
                <a:gd name="T14" fmla="*/ 0 60000 65536"/>
                <a:gd name="T15" fmla="*/ 0 w 392"/>
                <a:gd name="T16" fmla="*/ 0 h 298"/>
                <a:gd name="T17" fmla="*/ 392 w 392"/>
                <a:gd name="T18" fmla="*/ 298 h 298"/>
              </a:gdLst>
              <a:ahLst/>
              <a:cxnLst>
                <a:cxn ang="T10">
                  <a:pos x="T0" y="T1"/>
                </a:cxn>
                <a:cxn ang="T11">
                  <a:pos x="T2" y="T3"/>
                </a:cxn>
                <a:cxn ang="T12">
                  <a:pos x="T4" y="T5"/>
                </a:cxn>
                <a:cxn ang="T13">
                  <a:pos x="T6" y="T7"/>
                </a:cxn>
                <a:cxn ang="T14">
                  <a:pos x="T8" y="T9"/>
                </a:cxn>
              </a:cxnLst>
              <a:rect l="T15" t="T16" r="T17" b="T18"/>
              <a:pathLst>
                <a:path w="392" h="298">
                  <a:moveTo>
                    <a:pt x="25" y="298"/>
                  </a:moveTo>
                  <a:lnTo>
                    <a:pt x="392" y="37"/>
                  </a:lnTo>
                  <a:lnTo>
                    <a:pt x="366" y="0"/>
                  </a:lnTo>
                  <a:lnTo>
                    <a:pt x="0" y="262"/>
                  </a:lnTo>
                  <a:lnTo>
                    <a:pt x="25" y="298"/>
                  </a:lnTo>
                  <a:close/>
                </a:path>
              </a:pathLst>
            </a:custGeom>
            <a:solidFill>
              <a:srgbClr val="000000"/>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53" name="Freeform 70"/>
            <p:cNvSpPr>
              <a:spLocks/>
            </p:cNvSpPr>
            <p:nvPr/>
          </p:nvSpPr>
          <p:spPr bwMode="auto">
            <a:xfrm>
              <a:off x="8253135" y="5229608"/>
              <a:ext cx="306107" cy="244019"/>
            </a:xfrm>
            <a:custGeom>
              <a:avLst/>
              <a:gdLst>
                <a:gd name="T0" fmla="*/ 2147483647 w 387"/>
                <a:gd name="T1" fmla="*/ 2147483647 h 305"/>
                <a:gd name="T2" fmla="*/ 2147483647 w 387"/>
                <a:gd name="T3" fmla="*/ 0 h 305"/>
                <a:gd name="T4" fmla="*/ 0 w 387"/>
                <a:gd name="T5" fmla="*/ 2147483647 h 305"/>
                <a:gd name="T6" fmla="*/ 2147483647 w 387"/>
                <a:gd name="T7" fmla="*/ 2147483647 h 305"/>
                <a:gd name="T8" fmla="*/ 2147483647 w 387"/>
                <a:gd name="T9" fmla="*/ 2147483647 h 305"/>
                <a:gd name="T10" fmla="*/ 0 60000 65536"/>
                <a:gd name="T11" fmla="*/ 0 60000 65536"/>
                <a:gd name="T12" fmla="*/ 0 60000 65536"/>
                <a:gd name="T13" fmla="*/ 0 60000 65536"/>
                <a:gd name="T14" fmla="*/ 0 60000 65536"/>
                <a:gd name="T15" fmla="*/ 0 w 387"/>
                <a:gd name="T16" fmla="*/ 0 h 305"/>
                <a:gd name="T17" fmla="*/ 387 w 387"/>
                <a:gd name="T18" fmla="*/ 305 h 305"/>
              </a:gdLst>
              <a:ahLst/>
              <a:cxnLst>
                <a:cxn ang="T10">
                  <a:pos x="T0" y="T1"/>
                </a:cxn>
                <a:cxn ang="T11">
                  <a:pos x="T2" y="T3"/>
                </a:cxn>
                <a:cxn ang="T12">
                  <a:pos x="T4" y="T5"/>
                </a:cxn>
                <a:cxn ang="T13">
                  <a:pos x="T6" y="T7"/>
                </a:cxn>
                <a:cxn ang="T14">
                  <a:pos x="T8" y="T9"/>
                </a:cxn>
              </a:cxnLst>
              <a:rect l="T15" t="T16" r="T17" b="T18"/>
              <a:pathLst>
                <a:path w="387" h="305">
                  <a:moveTo>
                    <a:pt x="387" y="269"/>
                  </a:moveTo>
                  <a:lnTo>
                    <a:pt x="28" y="0"/>
                  </a:lnTo>
                  <a:lnTo>
                    <a:pt x="0" y="35"/>
                  </a:lnTo>
                  <a:lnTo>
                    <a:pt x="360" y="305"/>
                  </a:lnTo>
                  <a:lnTo>
                    <a:pt x="387" y="269"/>
                  </a:lnTo>
                  <a:close/>
                </a:path>
              </a:pathLst>
            </a:custGeom>
            <a:solidFill>
              <a:srgbClr val="000000"/>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sp>
          <p:nvSpPr>
            <p:cNvPr id="254" name="Freeform 76"/>
            <p:cNvSpPr>
              <a:spLocks/>
            </p:cNvSpPr>
            <p:nvPr/>
          </p:nvSpPr>
          <p:spPr bwMode="auto">
            <a:xfrm>
              <a:off x="8113617" y="4731961"/>
              <a:ext cx="660106" cy="482275"/>
            </a:xfrm>
            <a:custGeom>
              <a:avLst/>
              <a:gdLst>
                <a:gd name="T0" fmla="*/ 2147483647 w 834"/>
                <a:gd name="T1" fmla="*/ 2147483647 h 606"/>
                <a:gd name="T2" fmla="*/ 2147483647 w 834"/>
                <a:gd name="T3" fmla="*/ 2147483647 h 606"/>
                <a:gd name="T4" fmla="*/ 2147483647 w 834"/>
                <a:gd name="T5" fmla="*/ 2147483647 h 606"/>
                <a:gd name="T6" fmla="*/ 2147483647 w 834"/>
                <a:gd name="T7" fmla="*/ 2147483647 h 606"/>
                <a:gd name="T8" fmla="*/ 2147483647 w 834"/>
                <a:gd name="T9" fmla="*/ 2147483647 h 606"/>
                <a:gd name="T10" fmla="*/ 2147483647 w 834"/>
                <a:gd name="T11" fmla="*/ 2147483647 h 606"/>
                <a:gd name="T12" fmla="*/ 2147483647 w 834"/>
                <a:gd name="T13" fmla="*/ 2147483647 h 606"/>
                <a:gd name="T14" fmla="*/ 2147483647 w 834"/>
                <a:gd name="T15" fmla="*/ 2147483647 h 606"/>
                <a:gd name="T16" fmla="*/ 2147483647 w 834"/>
                <a:gd name="T17" fmla="*/ 2147483647 h 606"/>
                <a:gd name="T18" fmla="*/ 2147483647 w 834"/>
                <a:gd name="T19" fmla="*/ 2147483647 h 606"/>
                <a:gd name="T20" fmla="*/ 2147483647 w 834"/>
                <a:gd name="T21" fmla="*/ 2147483647 h 606"/>
                <a:gd name="T22" fmla="*/ 2147483647 w 834"/>
                <a:gd name="T23" fmla="*/ 2147483647 h 606"/>
                <a:gd name="T24" fmla="*/ 2147483647 w 834"/>
                <a:gd name="T25" fmla="*/ 2147483647 h 606"/>
                <a:gd name="T26" fmla="*/ 2147483647 w 834"/>
                <a:gd name="T27" fmla="*/ 2147483647 h 606"/>
                <a:gd name="T28" fmla="*/ 2147483647 w 834"/>
                <a:gd name="T29" fmla="*/ 2147483647 h 606"/>
                <a:gd name="T30" fmla="*/ 2147483647 w 834"/>
                <a:gd name="T31" fmla="*/ 2147483647 h 606"/>
                <a:gd name="T32" fmla="*/ 2147483647 w 834"/>
                <a:gd name="T33" fmla="*/ 2147483647 h 606"/>
                <a:gd name="T34" fmla="*/ 2147483647 w 834"/>
                <a:gd name="T35" fmla="*/ 2147483647 h 606"/>
                <a:gd name="T36" fmla="*/ 2147483647 w 834"/>
                <a:gd name="T37" fmla="*/ 2147483647 h 606"/>
                <a:gd name="T38" fmla="*/ 2147483647 w 834"/>
                <a:gd name="T39" fmla="*/ 2147483647 h 606"/>
                <a:gd name="T40" fmla="*/ 2147483647 w 834"/>
                <a:gd name="T41" fmla="*/ 2147483647 h 606"/>
                <a:gd name="T42" fmla="*/ 2147483647 w 834"/>
                <a:gd name="T43" fmla="*/ 2147483647 h 606"/>
                <a:gd name="T44" fmla="*/ 2147483647 w 834"/>
                <a:gd name="T45" fmla="*/ 2147483647 h 606"/>
                <a:gd name="T46" fmla="*/ 2147483647 w 834"/>
                <a:gd name="T47" fmla="*/ 2147483647 h 606"/>
                <a:gd name="T48" fmla="*/ 2147483647 w 834"/>
                <a:gd name="T49" fmla="*/ 2147483647 h 606"/>
                <a:gd name="T50" fmla="*/ 2147483647 w 834"/>
                <a:gd name="T51" fmla="*/ 2147483647 h 606"/>
                <a:gd name="T52" fmla="*/ 2147483647 w 834"/>
                <a:gd name="T53" fmla="*/ 2147483647 h 606"/>
                <a:gd name="T54" fmla="*/ 2147483647 w 834"/>
                <a:gd name="T55" fmla="*/ 2147483647 h 606"/>
                <a:gd name="T56" fmla="*/ 2147483647 w 834"/>
                <a:gd name="T57" fmla="*/ 2147483647 h 606"/>
                <a:gd name="T58" fmla="*/ 2147483647 w 834"/>
                <a:gd name="T59" fmla="*/ 2147483647 h 606"/>
                <a:gd name="T60" fmla="*/ 2147483647 w 834"/>
                <a:gd name="T61" fmla="*/ 2147483647 h 606"/>
                <a:gd name="T62" fmla="*/ 2147483647 w 834"/>
                <a:gd name="T63" fmla="*/ 2147483647 h 606"/>
                <a:gd name="T64" fmla="*/ 2147483647 w 834"/>
                <a:gd name="T65" fmla="*/ 0 h 6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4"/>
                <a:gd name="T100" fmla="*/ 0 h 606"/>
                <a:gd name="T101" fmla="*/ 834 w 834"/>
                <a:gd name="T102" fmla="*/ 606 h 6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4" h="606">
                  <a:moveTo>
                    <a:pt x="0" y="12"/>
                  </a:moveTo>
                  <a:lnTo>
                    <a:pt x="1" y="15"/>
                  </a:lnTo>
                  <a:lnTo>
                    <a:pt x="4" y="19"/>
                  </a:lnTo>
                  <a:lnTo>
                    <a:pt x="7" y="26"/>
                  </a:lnTo>
                  <a:lnTo>
                    <a:pt x="13" y="35"/>
                  </a:lnTo>
                  <a:lnTo>
                    <a:pt x="20" y="48"/>
                  </a:lnTo>
                  <a:lnTo>
                    <a:pt x="28" y="62"/>
                  </a:lnTo>
                  <a:lnTo>
                    <a:pt x="38" y="77"/>
                  </a:lnTo>
                  <a:lnTo>
                    <a:pt x="50" y="94"/>
                  </a:lnTo>
                  <a:lnTo>
                    <a:pt x="64" y="114"/>
                  </a:lnTo>
                  <a:lnTo>
                    <a:pt x="77" y="135"/>
                  </a:lnTo>
                  <a:lnTo>
                    <a:pt x="95" y="156"/>
                  </a:lnTo>
                  <a:lnTo>
                    <a:pt x="112" y="178"/>
                  </a:lnTo>
                  <a:lnTo>
                    <a:pt x="132" y="203"/>
                  </a:lnTo>
                  <a:lnTo>
                    <a:pt x="153" y="227"/>
                  </a:lnTo>
                  <a:lnTo>
                    <a:pt x="175" y="252"/>
                  </a:lnTo>
                  <a:lnTo>
                    <a:pt x="201" y="277"/>
                  </a:lnTo>
                  <a:lnTo>
                    <a:pt x="226" y="303"/>
                  </a:lnTo>
                  <a:lnTo>
                    <a:pt x="255" y="328"/>
                  </a:lnTo>
                  <a:lnTo>
                    <a:pt x="284" y="355"/>
                  </a:lnTo>
                  <a:lnTo>
                    <a:pt x="315" y="380"/>
                  </a:lnTo>
                  <a:lnTo>
                    <a:pt x="348" y="404"/>
                  </a:lnTo>
                  <a:lnTo>
                    <a:pt x="383" y="430"/>
                  </a:lnTo>
                  <a:lnTo>
                    <a:pt x="420" y="453"/>
                  </a:lnTo>
                  <a:lnTo>
                    <a:pt x="458" y="476"/>
                  </a:lnTo>
                  <a:lnTo>
                    <a:pt x="498" y="498"/>
                  </a:lnTo>
                  <a:lnTo>
                    <a:pt x="539" y="518"/>
                  </a:lnTo>
                  <a:lnTo>
                    <a:pt x="583" y="537"/>
                  </a:lnTo>
                  <a:lnTo>
                    <a:pt x="629" y="554"/>
                  </a:lnTo>
                  <a:lnTo>
                    <a:pt x="676" y="570"/>
                  </a:lnTo>
                  <a:lnTo>
                    <a:pt x="726" y="584"/>
                  </a:lnTo>
                  <a:lnTo>
                    <a:pt x="777" y="597"/>
                  </a:lnTo>
                  <a:lnTo>
                    <a:pt x="830" y="606"/>
                  </a:lnTo>
                  <a:lnTo>
                    <a:pt x="834" y="576"/>
                  </a:lnTo>
                  <a:lnTo>
                    <a:pt x="782" y="567"/>
                  </a:lnTo>
                  <a:lnTo>
                    <a:pt x="733" y="555"/>
                  </a:lnTo>
                  <a:lnTo>
                    <a:pt x="684" y="541"/>
                  </a:lnTo>
                  <a:lnTo>
                    <a:pt x="638" y="526"/>
                  </a:lnTo>
                  <a:lnTo>
                    <a:pt x="595" y="509"/>
                  </a:lnTo>
                  <a:lnTo>
                    <a:pt x="552" y="491"/>
                  </a:lnTo>
                  <a:lnTo>
                    <a:pt x="512" y="471"/>
                  </a:lnTo>
                  <a:lnTo>
                    <a:pt x="473" y="449"/>
                  </a:lnTo>
                  <a:lnTo>
                    <a:pt x="435" y="427"/>
                  </a:lnTo>
                  <a:lnTo>
                    <a:pt x="399" y="404"/>
                  </a:lnTo>
                  <a:lnTo>
                    <a:pt x="365" y="381"/>
                  </a:lnTo>
                  <a:lnTo>
                    <a:pt x="333" y="356"/>
                  </a:lnTo>
                  <a:lnTo>
                    <a:pt x="303" y="332"/>
                  </a:lnTo>
                  <a:lnTo>
                    <a:pt x="274" y="306"/>
                  </a:lnTo>
                  <a:lnTo>
                    <a:pt x="247" y="282"/>
                  </a:lnTo>
                  <a:lnTo>
                    <a:pt x="221" y="257"/>
                  </a:lnTo>
                  <a:lnTo>
                    <a:pt x="197" y="233"/>
                  </a:lnTo>
                  <a:lnTo>
                    <a:pt x="175" y="207"/>
                  </a:lnTo>
                  <a:lnTo>
                    <a:pt x="155" y="184"/>
                  </a:lnTo>
                  <a:lnTo>
                    <a:pt x="136" y="161"/>
                  </a:lnTo>
                  <a:lnTo>
                    <a:pt x="118" y="139"/>
                  </a:lnTo>
                  <a:lnTo>
                    <a:pt x="103" y="117"/>
                  </a:lnTo>
                  <a:lnTo>
                    <a:pt x="88" y="98"/>
                  </a:lnTo>
                  <a:lnTo>
                    <a:pt x="75" y="79"/>
                  </a:lnTo>
                  <a:lnTo>
                    <a:pt x="64" y="62"/>
                  </a:lnTo>
                  <a:lnTo>
                    <a:pt x="54" y="47"/>
                  </a:lnTo>
                  <a:lnTo>
                    <a:pt x="46" y="33"/>
                  </a:lnTo>
                  <a:lnTo>
                    <a:pt x="39" y="23"/>
                  </a:lnTo>
                  <a:lnTo>
                    <a:pt x="34" y="12"/>
                  </a:lnTo>
                  <a:lnTo>
                    <a:pt x="30" y="6"/>
                  </a:lnTo>
                  <a:lnTo>
                    <a:pt x="28" y="2"/>
                  </a:lnTo>
                  <a:lnTo>
                    <a:pt x="27" y="0"/>
                  </a:lnTo>
                  <a:lnTo>
                    <a:pt x="0" y="12"/>
                  </a:lnTo>
                  <a:close/>
                </a:path>
              </a:pathLst>
            </a:custGeom>
            <a:solidFill>
              <a:srgbClr val="000000"/>
            </a:solidFill>
            <a:ln w="9525">
              <a:noFill/>
              <a:round/>
              <a:headEnd/>
              <a:tailEnd/>
            </a:ln>
          </p:spPr>
          <p:txBody>
            <a:bodyPr/>
            <a:lstStyle/>
            <a:p>
              <a:pPr fontAlgn="auto">
                <a:spcBef>
                  <a:spcPts val="0"/>
                </a:spcBef>
                <a:spcAft>
                  <a:spcPts val="0"/>
                </a:spcAft>
                <a:defRPr/>
              </a:pPr>
              <a:endParaRPr lang="ko-KR" altLang="en-US" sz="3200" kern="0">
                <a:solidFill>
                  <a:sysClr val="windowText" lastClr="000000"/>
                </a:solidFill>
                <a:latin typeface="+mn-lt"/>
              </a:endParaRPr>
            </a:p>
          </p:txBody>
        </p:sp>
      </p:grpSp>
      <p:sp>
        <p:nvSpPr>
          <p:cNvPr id="255" name="아래쪽 화살표 254"/>
          <p:cNvSpPr/>
          <p:nvPr/>
        </p:nvSpPr>
        <p:spPr>
          <a:xfrm rot="13680000">
            <a:off x="10004665" y="45547041"/>
            <a:ext cx="367908" cy="309164"/>
          </a:xfrm>
          <a:prstGeom prst="downArrow">
            <a:avLst/>
          </a:prstGeom>
          <a:gradFill rotWithShape="1">
            <a:gsLst>
              <a:gs pos="0">
                <a:sysClr val="windowText" lastClr="000000">
                  <a:tint val="95000"/>
                  <a:shade val="100000"/>
                  <a:hueMod val="100000"/>
                  <a:satMod val="100000"/>
                </a:sysClr>
              </a:gs>
              <a:gs pos="100000">
                <a:sysClr val="windowText" lastClr="000000">
                  <a:tint val="100000"/>
                  <a:shade val="95000"/>
                  <a:hueMod val="100000"/>
                  <a:satMod val="100000"/>
                </a:sysClr>
              </a:gs>
            </a:gsLst>
            <a:lin ang="0" scaled="1"/>
          </a:gradFill>
          <a:ln>
            <a:noFill/>
          </a:ln>
          <a:effectLst>
            <a:outerShdw blurRad="101600" dist="76200" dir="2700000" algn="bl">
              <a:srgbClr val="000000">
                <a:alpha val="30588"/>
              </a:srgbClr>
            </a:outerShdw>
          </a:effectLst>
          <a:scene3d>
            <a:camera prst="orthographicFront" fov="0">
              <a:rot lat="0" lon="0" rev="0"/>
            </a:camera>
            <a:lightRig rig="chilly" dir="t">
              <a:rot lat="0" lon="0" rev="4200000"/>
            </a:lightRig>
          </a:scene3d>
          <a:sp3d contourW="25400" prstMaterial="matte">
            <a:bevelT h="88900"/>
            <a:contourClr>
              <a:srgbClr val="FFFFFF">
                <a:alpha val="0"/>
              </a:srgbClr>
            </a:contourClr>
          </a:sp3d>
        </p:spPr>
        <p:txBody>
          <a:bodyPr anchor="ctr"/>
          <a:lstStyle/>
          <a:p>
            <a:pPr algn="ctr" fontAlgn="auto">
              <a:spcBef>
                <a:spcPts val="0"/>
              </a:spcBef>
              <a:spcAft>
                <a:spcPts val="0"/>
              </a:spcAft>
              <a:defRPr/>
            </a:pPr>
            <a:endParaRPr lang="ko-KR" altLang="en-US" sz="3200" kern="0">
              <a:solidFill>
                <a:sysClr val="window" lastClr="FFFFFF"/>
              </a:solidFill>
              <a:latin typeface="HY헤드라인M"/>
              <a:ea typeface="HY헤드라인M"/>
            </a:endParaRPr>
          </a:p>
        </p:txBody>
      </p:sp>
      <p:pic>
        <p:nvPicPr>
          <p:cNvPr id="2082" name="Picture 2" descr="C:\Documents and Settings\JINAH\Local Settings\Temporary Internet Files\Content.IE5\GUGLYDBC\MC900434857[1].png"/>
          <p:cNvPicPr>
            <a:picLocks noChangeAspect="1" noChangeArrowheads="1"/>
          </p:cNvPicPr>
          <p:nvPr/>
        </p:nvPicPr>
        <p:blipFill>
          <a:blip r:embed="rId4" cstate="print"/>
          <a:srcRect/>
          <a:stretch>
            <a:fillRect/>
          </a:stretch>
        </p:blipFill>
        <p:spPr bwMode="auto">
          <a:xfrm>
            <a:off x="8810625" y="44815125"/>
            <a:ext cx="1230313" cy="1457325"/>
          </a:xfrm>
          <a:prstGeom prst="rect">
            <a:avLst/>
          </a:prstGeom>
          <a:noFill/>
          <a:ln w="9525">
            <a:noFill/>
            <a:miter lim="800000"/>
            <a:headEnd/>
            <a:tailEnd/>
          </a:ln>
        </p:spPr>
      </p:pic>
      <p:sp>
        <p:nvSpPr>
          <p:cNvPr id="2084" name="TextBox 113"/>
          <p:cNvSpPr txBox="1">
            <a:spLocks noChangeArrowheads="1"/>
          </p:cNvSpPr>
          <p:nvPr/>
        </p:nvSpPr>
        <p:spPr bwMode="auto">
          <a:xfrm>
            <a:off x="885825" y="46982063"/>
            <a:ext cx="15087600" cy="630942"/>
          </a:xfrm>
          <a:prstGeom prst="rect">
            <a:avLst/>
          </a:prstGeom>
          <a:noFill/>
          <a:ln w="9525">
            <a:noFill/>
            <a:miter lim="800000"/>
            <a:headEnd/>
            <a:tailEnd/>
          </a:ln>
        </p:spPr>
        <p:txBody>
          <a:bodyPr wrap="square">
            <a:spAutoFit/>
          </a:bodyPr>
          <a:lstStyle/>
          <a:p>
            <a:pPr>
              <a:buFont typeface="Wingdings" pitchFamily="2" charset="2"/>
              <a:buChar char="Ø"/>
              <a:defRPr/>
            </a:pPr>
            <a:r>
              <a:rPr lang="ko-KR" altLang="en-US" sz="3500" b="1" dirty="0">
                <a:latin typeface="+mj-lt"/>
                <a:ea typeface="HY견고딕" pitchFamily="18" charset="-127"/>
              </a:rPr>
              <a:t> </a:t>
            </a:r>
            <a:r>
              <a:rPr lang="en-US" altLang="ko-KR" sz="3500" b="1" dirty="0">
                <a:latin typeface="+mj-lt"/>
                <a:ea typeface="HY견고딕" pitchFamily="18" charset="-127"/>
              </a:rPr>
              <a:t>Variables </a:t>
            </a:r>
            <a:r>
              <a:rPr lang="en-US" altLang="ko-KR" sz="3500" b="1" dirty="0" smtClean="0">
                <a:latin typeface="+mj-lt"/>
                <a:ea typeface="HY견고딕" pitchFamily="18" charset="-127"/>
              </a:rPr>
              <a:t>Predicted by Korea Operational Oceanographic System</a:t>
            </a:r>
            <a:endParaRPr lang="ko-KR" altLang="en-US" sz="3500" b="1" dirty="0">
              <a:latin typeface="HY견고딕" pitchFamily="18" charset="-127"/>
              <a:ea typeface="HY견고딕" pitchFamily="18" charset="-127"/>
            </a:endParaRPr>
          </a:p>
        </p:txBody>
      </p:sp>
      <p:graphicFrame>
        <p:nvGraphicFramePr>
          <p:cNvPr id="260" name="표 259"/>
          <p:cNvGraphicFramePr>
            <a:graphicFrameLocks noGrp="1"/>
          </p:cNvGraphicFramePr>
          <p:nvPr/>
        </p:nvGraphicFramePr>
        <p:xfrm>
          <a:off x="809625" y="47580550"/>
          <a:ext cx="14782800" cy="2853268"/>
        </p:xfrm>
        <a:graphic>
          <a:graphicData uri="http://schemas.openxmlformats.org/drawingml/2006/table">
            <a:tbl>
              <a:tblPr firstRow="1" bandRow="1"/>
              <a:tblGrid>
                <a:gridCol w="4038600"/>
                <a:gridCol w="3124200"/>
                <a:gridCol w="4495800"/>
                <a:gridCol w="3124200"/>
              </a:tblGrid>
              <a:tr h="436402">
                <a:tc>
                  <a:txBody>
                    <a:bodyPr/>
                    <a:lstStyle>
                      <a:defPPr>
                        <a:defRPr lang="ko-KR"/>
                      </a:defPPr>
                      <a:lvl1pPr marL="0" algn="l" defTabSz="914400" rtl="0" eaLnBrk="1" latinLnBrk="1" hangingPunct="1">
                        <a:defRPr sz="1800" b="1" kern="1200">
                          <a:solidFill>
                            <a:schemeClr val="lt1"/>
                          </a:solidFill>
                          <a:latin typeface="HY헤드라인M"/>
                          <a:ea typeface="HY헤드라인M"/>
                        </a:defRPr>
                      </a:lvl1pPr>
                      <a:lvl2pPr marL="457200" algn="l" defTabSz="914400" rtl="0" eaLnBrk="1" latinLnBrk="1" hangingPunct="1">
                        <a:defRPr sz="1800" b="1" kern="1200">
                          <a:solidFill>
                            <a:schemeClr val="lt1"/>
                          </a:solidFill>
                          <a:latin typeface="HY헤드라인M"/>
                          <a:ea typeface="HY헤드라인M"/>
                        </a:defRPr>
                      </a:lvl2pPr>
                      <a:lvl3pPr marL="914400" algn="l" defTabSz="914400" rtl="0" eaLnBrk="1" latinLnBrk="1" hangingPunct="1">
                        <a:defRPr sz="1800" b="1" kern="1200">
                          <a:solidFill>
                            <a:schemeClr val="lt1"/>
                          </a:solidFill>
                          <a:latin typeface="HY헤드라인M"/>
                          <a:ea typeface="HY헤드라인M"/>
                        </a:defRPr>
                      </a:lvl3pPr>
                      <a:lvl4pPr marL="1371600" algn="l" defTabSz="914400" rtl="0" eaLnBrk="1" latinLnBrk="1" hangingPunct="1">
                        <a:defRPr sz="1800" b="1" kern="1200">
                          <a:solidFill>
                            <a:schemeClr val="lt1"/>
                          </a:solidFill>
                          <a:latin typeface="HY헤드라인M"/>
                          <a:ea typeface="HY헤드라인M"/>
                        </a:defRPr>
                      </a:lvl4pPr>
                      <a:lvl5pPr marL="1828800" algn="l" defTabSz="914400" rtl="0" eaLnBrk="1" latinLnBrk="1" hangingPunct="1">
                        <a:defRPr sz="1800" b="1" kern="1200">
                          <a:solidFill>
                            <a:schemeClr val="lt1"/>
                          </a:solidFill>
                          <a:latin typeface="HY헤드라인M"/>
                          <a:ea typeface="HY헤드라인M"/>
                        </a:defRPr>
                      </a:lvl5pPr>
                      <a:lvl6pPr marL="2286000" algn="l" defTabSz="914400" rtl="0" eaLnBrk="1" latinLnBrk="1" hangingPunct="1">
                        <a:defRPr sz="1800" b="1" kern="1200">
                          <a:solidFill>
                            <a:schemeClr val="lt1"/>
                          </a:solidFill>
                          <a:latin typeface="HY헤드라인M"/>
                          <a:ea typeface="HY헤드라인M"/>
                        </a:defRPr>
                      </a:lvl6pPr>
                      <a:lvl7pPr marL="2743200" algn="l" defTabSz="914400" rtl="0" eaLnBrk="1" latinLnBrk="1" hangingPunct="1">
                        <a:defRPr sz="1800" b="1" kern="1200">
                          <a:solidFill>
                            <a:schemeClr val="lt1"/>
                          </a:solidFill>
                          <a:latin typeface="HY헤드라인M"/>
                          <a:ea typeface="HY헤드라인M"/>
                        </a:defRPr>
                      </a:lvl7pPr>
                      <a:lvl8pPr marL="3200400" algn="l" defTabSz="914400" rtl="0" eaLnBrk="1" latinLnBrk="1" hangingPunct="1">
                        <a:defRPr sz="1800" b="1" kern="1200">
                          <a:solidFill>
                            <a:schemeClr val="lt1"/>
                          </a:solidFill>
                          <a:latin typeface="HY헤드라인M"/>
                          <a:ea typeface="HY헤드라인M"/>
                        </a:defRPr>
                      </a:lvl8pPr>
                      <a:lvl9pPr marL="3657600" algn="l" defTabSz="914400" rtl="0" eaLnBrk="1" latinLnBrk="1" hangingPunct="1">
                        <a:defRPr sz="1800" b="1" kern="1200">
                          <a:solidFill>
                            <a:schemeClr val="lt1"/>
                          </a:solidFill>
                          <a:latin typeface="HY헤드라인M"/>
                          <a:ea typeface="HY헤드라인M"/>
                        </a:defRPr>
                      </a:lvl9pPr>
                    </a:lstStyle>
                    <a:p>
                      <a:pPr algn="ctr" latinLnBrk="1"/>
                      <a:r>
                        <a:rPr lang="en-US" altLang="ko-KR" sz="4100" dirty="0" smtClean="0">
                          <a:solidFill>
                            <a:schemeClr val="tx1"/>
                          </a:solidFill>
                          <a:latin typeface="+mj-lt"/>
                          <a:ea typeface="HY헤드라인M" pitchFamily="18" charset="-127"/>
                        </a:rPr>
                        <a:t>UM,</a:t>
                      </a:r>
                      <a:r>
                        <a:rPr lang="en-US" altLang="ko-KR" sz="4100" baseline="0" dirty="0" smtClean="0">
                          <a:solidFill>
                            <a:schemeClr val="tx1"/>
                          </a:solidFill>
                          <a:latin typeface="+mj-lt"/>
                          <a:ea typeface="HY헤드라인M" pitchFamily="18" charset="-127"/>
                        </a:rPr>
                        <a:t> </a:t>
                      </a:r>
                      <a:r>
                        <a:rPr lang="en-US" altLang="ko-KR" sz="4100" dirty="0" smtClean="0">
                          <a:solidFill>
                            <a:schemeClr val="tx1"/>
                          </a:solidFill>
                          <a:latin typeface="+mj-lt"/>
                          <a:ea typeface="HY헤드라인M" pitchFamily="18" charset="-127"/>
                        </a:rPr>
                        <a:t>WRF</a:t>
                      </a:r>
                      <a:endParaRPr lang="ko-KR" altLang="en-US" sz="4100" dirty="0">
                        <a:solidFill>
                          <a:schemeClr val="tx1"/>
                        </a:solidFill>
                        <a:latin typeface="+mj-lt"/>
                        <a:ea typeface="HY헤드라인M" pitchFamily="18" charset="-127"/>
                      </a:endParaRPr>
                    </a:p>
                  </a:txBody>
                  <a:tcPr marT="54187" marB="5418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4AC30"/>
                    </a:solidFill>
                  </a:tcPr>
                </a:tc>
                <a:tc>
                  <a:txBody>
                    <a:bodyPr/>
                    <a:lstStyle>
                      <a:defPPr>
                        <a:defRPr lang="ko-KR"/>
                      </a:defPPr>
                      <a:lvl1pPr marL="0" algn="l" defTabSz="914400" rtl="0" eaLnBrk="1" latinLnBrk="1" hangingPunct="1">
                        <a:defRPr sz="1800" b="1" kern="1200">
                          <a:solidFill>
                            <a:schemeClr val="lt1"/>
                          </a:solidFill>
                          <a:latin typeface="HY헤드라인M"/>
                          <a:ea typeface="HY헤드라인M"/>
                        </a:defRPr>
                      </a:lvl1pPr>
                      <a:lvl2pPr marL="457200" algn="l" defTabSz="914400" rtl="0" eaLnBrk="1" latinLnBrk="1" hangingPunct="1">
                        <a:defRPr sz="1800" b="1" kern="1200">
                          <a:solidFill>
                            <a:schemeClr val="lt1"/>
                          </a:solidFill>
                          <a:latin typeface="HY헤드라인M"/>
                          <a:ea typeface="HY헤드라인M"/>
                        </a:defRPr>
                      </a:lvl2pPr>
                      <a:lvl3pPr marL="914400" algn="l" defTabSz="914400" rtl="0" eaLnBrk="1" latinLnBrk="1" hangingPunct="1">
                        <a:defRPr sz="1800" b="1" kern="1200">
                          <a:solidFill>
                            <a:schemeClr val="lt1"/>
                          </a:solidFill>
                          <a:latin typeface="HY헤드라인M"/>
                          <a:ea typeface="HY헤드라인M"/>
                        </a:defRPr>
                      </a:lvl3pPr>
                      <a:lvl4pPr marL="1371600" algn="l" defTabSz="914400" rtl="0" eaLnBrk="1" latinLnBrk="1" hangingPunct="1">
                        <a:defRPr sz="1800" b="1" kern="1200">
                          <a:solidFill>
                            <a:schemeClr val="lt1"/>
                          </a:solidFill>
                          <a:latin typeface="HY헤드라인M"/>
                          <a:ea typeface="HY헤드라인M"/>
                        </a:defRPr>
                      </a:lvl4pPr>
                      <a:lvl5pPr marL="1828800" algn="l" defTabSz="914400" rtl="0" eaLnBrk="1" latinLnBrk="1" hangingPunct="1">
                        <a:defRPr sz="1800" b="1" kern="1200">
                          <a:solidFill>
                            <a:schemeClr val="lt1"/>
                          </a:solidFill>
                          <a:latin typeface="HY헤드라인M"/>
                          <a:ea typeface="HY헤드라인M"/>
                        </a:defRPr>
                      </a:lvl5pPr>
                      <a:lvl6pPr marL="2286000" algn="l" defTabSz="914400" rtl="0" eaLnBrk="1" latinLnBrk="1" hangingPunct="1">
                        <a:defRPr sz="1800" b="1" kern="1200">
                          <a:solidFill>
                            <a:schemeClr val="lt1"/>
                          </a:solidFill>
                          <a:latin typeface="HY헤드라인M"/>
                          <a:ea typeface="HY헤드라인M"/>
                        </a:defRPr>
                      </a:lvl6pPr>
                      <a:lvl7pPr marL="2743200" algn="l" defTabSz="914400" rtl="0" eaLnBrk="1" latinLnBrk="1" hangingPunct="1">
                        <a:defRPr sz="1800" b="1" kern="1200">
                          <a:solidFill>
                            <a:schemeClr val="lt1"/>
                          </a:solidFill>
                          <a:latin typeface="HY헤드라인M"/>
                          <a:ea typeface="HY헤드라인M"/>
                        </a:defRPr>
                      </a:lvl7pPr>
                      <a:lvl8pPr marL="3200400" algn="l" defTabSz="914400" rtl="0" eaLnBrk="1" latinLnBrk="1" hangingPunct="1">
                        <a:defRPr sz="1800" b="1" kern="1200">
                          <a:solidFill>
                            <a:schemeClr val="lt1"/>
                          </a:solidFill>
                          <a:latin typeface="HY헤드라인M"/>
                          <a:ea typeface="HY헤드라인M"/>
                        </a:defRPr>
                      </a:lvl8pPr>
                      <a:lvl9pPr marL="3657600" algn="l" defTabSz="914400" rtl="0" eaLnBrk="1" latinLnBrk="1" hangingPunct="1">
                        <a:defRPr sz="1800" b="1" kern="1200">
                          <a:solidFill>
                            <a:schemeClr val="lt1"/>
                          </a:solidFill>
                          <a:latin typeface="HY헤드라인M"/>
                          <a:ea typeface="HY헤드라인M"/>
                        </a:defRPr>
                      </a:lvl9pPr>
                    </a:lstStyle>
                    <a:p>
                      <a:pPr algn="ctr" latinLnBrk="1"/>
                      <a:r>
                        <a:rPr lang="en-US" altLang="ko-KR" sz="4100" dirty="0" smtClean="0">
                          <a:solidFill>
                            <a:schemeClr val="tx1"/>
                          </a:solidFill>
                          <a:latin typeface="+mj-lt"/>
                          <a:ea typeface="HY헤드라인M" pitchFamily="18" charset="-127"/>
                        </a:rPr>
                        <a:t>SWAN</a:t>
                      </a:r>
                      <a:endParaRPr lang="ko-KR" altLang="en-US" sz="4100" dirty="0">
                        <a:solidFill>
                          <a:schemeClr val="tx1"/>
                        </a:solidFill>
                        <a:latin typeface="+mj-lt"/>
                        <a:ea typeface="HY헤드라인M" pitchFamily="18" charset="-127"/>
                      </a:endParaRPr>
                    </a:p>
                  </a:txBody>
                  <a:tcPr marT="54187" marB="5418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4AC30"/>
                    </a:solidFill>
                  </a:tcPr>
                </a:tc>
                <a:tc>
                  <a:txBody>
                    <a:bodyPr/>
                    <a:lstStyle>
                      <a:defPPr>
                        <a:defRPr lang="ko-KR"/>
                      </a:defPPr>
                      <a:lvl1pPr marL="0" algn="l" defTabSz="914400" rtl="0" eaLnBrk="1" latinLnBrk="1" hangingPunct="1">
                        <a:defRPr sz="1800" b="1" kern="1200">
                          <a:solidFill>
                            <a:schemeClr val="lt1"/>
                          </a:solidFill>
                          <a:latin typeface="HY헤드라인M"/>
                          <a:ea typeface="HY헤드라인M"/>
                        </a:defRPr>
                      </a:lvl1pPr>
                      <a:lvl2pPr marL="457200" algn="l" defTabSz="914400" rtl="0" eaLnBrk="1" latinLnBrk="1" hangingPunct="1">
                        <a:defRPr sz="1800" b="1" kern="1200">
                          <a:solidFill>
                            <a:schemeClr val="lt1"/>
                          </a:solidFill>
                          <a:latin typeface="HY헤드라인M"/>
                          <a:ea typeface="HY헤드라인M"/>
                        </a:defRPr>
                      </a:lvl2pPr>
                      <a:lvl3pPr marL="914400" algn="l" defTabSz="914400" rtl="0" eaLnBrk="1" latinLnBrk="1" hangingPunct="1">
                        <a:defRPr sz="1800" b="1" kern="1200">
                          <a:solidFill>
                            <a:schemeClr val="lt1"/>
                          </a:solidFill>
                          <a:latin typeface="HY헤드라인M"/>
                          <a:ea typeface="HY헤드라인M"/>
                        </a:defRPr>
                      </a:lvl3pPr>
                      <a:lvl4pPr marL="1371600" algn="l" defTabSz="914400" rtl="0" eaLnBrk="1" latinLnBrk="1" hangingPunct="1">
                        <a:defRPr sz="1800" b="1" kern="1200">
                          <a:solidFill>
                            <a:schemeClr val="lt1"/>
                          </a:solidFill>
                          <a:latin typeface="HY헤드라인M"/>
                          <a:ea typeface="HY헤드라인M"/>
                        </a:defRPr>
                      </a:lvl4pPr>
                      <a:lvl5pPr marL="1828800" algn="l" defTabSz="914400" rtl="0" eaLnBrk="1" latinLnBrk="1" hangingPunct="1">
                        <a:defRPr sz="1800" b="1" kern="1200">
                          <a:solidFill>
                            <a:schemeClr val="lt1"/>
                          </a:solidFill>
                          <a:latin typeface="HY헤드라인M"/>
                          <a:ea typeface="HY헤드라인M"/>
                        </a:defRPr>
                      </a:lvl5pPr>
                      <a:lvl6pPr marL="2286000" algn="l" defTabSz="914400" rtl="0" eaLnBrk="1" latinLnBrk="1" hangingPunct="1">
                        <a:defRPr sz="1800" b="1" kern="1200">
                          <a:solidFill>
                            <a:schemeClr val="lt1"/>
                          </a:solidFill>
                          <a:latin typeface="HY헤드라인M"/>
                          <a:ea typeface="HY헤드라인M"/>
                        </a:defRPr>
                      </a:lvl6pPr>
                      <a:lvl7pPr marL="2743200" algn="l" defTabSz="914400" rtl="0" eaLnBrk="1" latinLnBrk="1" hangingPunct="1">
                        <a:defRPr sz="1800" b="1" kern="1200">
                          <a:solidFill>
                            <a:schemeClr val="lt1"/>
                          </a:solidFill>
                          <a:latin typeface="HY헤드라인M"/>
                          <a:ea typeface="HY헤드라인M"/>
                        </a:defRPr>
                      </a:lvl7pPr>
                      <a:lvl8pPr marL="3200400" algn="l" defTabSz="914400" rtl="0" eaLnBrk="1" latinLnBrk="1" hangingPunct="1">
                        <a:defRPr sz="1800" b="1" kern="1200">
                          <a:solidFill>
                            <a:schemeClr val="lt1"/>
                          </a:solidFill>
                          <a:latin typeface="HY헤드라인M"/>
                          <a:ea typeface="HY헤드라인M"/>
                        </a:defRPr>
                      </a:lvl8pPr>
                      <a:lvl9pPr marL="3657600" algn="l" defTabSz="914400" rtl="0" eaLnBrk="1" latinLnBrk="1" hangingPunct="1">
                        <a:defRPr sz="1800" b="1" kern="1200">
                          <a:solidFill>
                            <a:schemeClr val="lt1"/>
                          </a:solidFill>
                          <a:latin typeface="HY헤드라인M"/>
                          <a:ea typeface="HY헤드라인M"/>
                        </a:defRPr>
                      </a:lvl9pPr>
                    </a:lstStyle>
                    <a:p>
                      <a:pPr algn="ctr" latinLnBrk="1"/>
                      <a:r>
                        <a:rPr lang="en-US" altLang="ko-KR" sz="4100" dirty="0" smtClean="0">
                          <a:solidFill>
                            <a:schemeClr val="tx1"/>
                          </a:solidFill>
                          <a:latin typeface="+mj-lt"/>
                          <a:ea typeface="HY헤드라인M" pitchFamily="18" charset="-127"/>
                        </a:rPr>
                        <a:t>ROMS</a:t>
                      </a:r>
                      <a:endParaRPr lang="ko-KR" altLang="en-US" sz="4100" dirty="0">
                        <a:solidFill>
                          <a:schemeClr val="tx1"/>
                        </a:solidFill>
                        <a:latin typeface="+mj-lt"/>
                        <a:ea typeface="HY헤드라인M" pitchFamily="18" charset="-127"/>
                      </a:endParaRPr>
                    </a:p>
                  </a:txBody>
                  <a:tcPr marT="54187" marB="5418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4AC30"/>
                    </a:solidFill>
                  </a:tcPr>
                </a:tc>
                <a:tc>
                  <a:txBody>
                    <a:bodyPr/>
                    <a:lstStyle>
                      <a:defPPr>
                        <a:defRPr lang="ko-KR"/>
                      </a:defPPr>
                      <a:lvl1pPr marL="0" algn="l" defTabSz="914400" rtl="0" eaLnBrk="1" latinLnBrk="1" hangingPunct="1">
                        <a:defRPr sz="1800" b="1" kern="1200">
                          <a:solidFill>
                            <a:schemeClr val="lt1"/>
                          </a:solidFill>
                          <a:latin typeface="HY헤드라인M"/>
                          <a:ea typeface="HY헤드라인M"/>
                        </a:defRPr>
                      </a:lvl1pPr>
                      <a:lvl2pPr marL="457200" algn="l" defTabSz="914400" rtl="0" eaLnBrk="1" latinLnBrk="1" hangingPunct="1">
                        <a:defRPr sz="1800" b="1" kern="1200">
                          <a:solidFill>
                            <a:schemeClr val="lt1"/>
                          </a:solidFill>
                          <a:latin typeface="HY헤드라인M"/>
                          <a:ea typeface="HY헤드라인M"/>
                        </a:defRPr>
                      </a:lvl2pPr>
                      <a:lvl3pPr marL="914400" algn="l" defTabSz="914400" rtl="0" eaLnBrk="1" latinLnBrk="1" hangingPunct="1">
                        <a:defRPr sz="1800" b="1" kern="1200">
                          <a:solidFill>
                            <a:schemeClr val="lt1"/>
                          </a:solidFill>
                          <a:latin typeface="HY헤드라인M"/>
                          <a:ea typeface="HY헤드라인M"/>
                        </a:defRPr>
                      </a:lvl3pPr>
                      <a:lvl4pPr marL="1371600" algn="l" defTabSz="914400" rtl="0" eaLnBrk="1" latinLnBrk="1" hangingPunct="1">
                        <a:defRPr sz="1800" b="1" kern="1200">
                          <a:solidFill>
                            <a:schemeClr val="lt1"/>
                          </a:solidFill>
                          <a:latin typeface="HY헤드라인M"/>
                          <a:ea typeface="HY헤드라인M"/>
                        </a:defRPr>
                      </a:lvl4pPr>
                      <a:lvl5pPr marL="1828800" algn="l" defTabSz="914400" rtl="0" eaLnBrk="1" latinLnBrk="1" hangingPunct="1">
                        <a:defRPr sz="1800" b="1" kern="1200">
                          <a:solidFill>
                            <a:schemeClr val="lt1"/>
                          </a:solidFill>
                          <a:latin typeface="HY헤드라인M"/>
                          <a:ea typeface="HY헤드라인M"/>
                        </a:defRPr>
                      </a:lvl5pPr>
                      <a:lvl6pPr marL="2286000" algn="l" defTabSz="914400" rtl="0" eaLnBrk="1" latinLnBrk="1" hangingPunct="1">
                        <a:defRPr sz="1800" b="1" kern="1200">
                          <a:solidFill>
                            <a:schemeClr val="lt1"/>
                          </a:solidFill>
                          <a:latin typeface="HY헤드라인M"/>
                          <a:ea typeface="HY헤드라인M"/>
                        </a:defRPr>
                      </a:lvl6pPr>
                      <a:lvl7pPr marL="2743200" algn="l" defTabSz="914400" rtl="0" eaLnBrk="1" latinLnBrk="1" hangingPunct="1">
                        <a:defRPr sz="1800" b="1" kern="1200">
                          <a:solidFill>
                            <a:schemeClr val="lt1"/>
                          </a:solidFill>
                          <a:latin typeface="HY헤드라인M"/>
                          <a:ea typeface="HY헤드라인M"/>
                        </a:defRPr>
                      </a:lvl7pPr>
                      <a:lvl8pPr marL="3200400" algn="l" defTabSz="914400" rtl="0" eaLnBrk="1" latinLnBrk="1" hangingPunct="1">
                        <a:defRPr sz="1800" b="1" kern="1200">
                          <a:solidFill>
                            <a:schemeClr val="lt1"/>
                          </a:solidFill>
                          <a:latin typeface="HY헤드라인M"/>
                          <a:ea typeface="HY헤드라인M"/>
                        </a:defRPr>
                      </a:lvl8pPr>
                      <a:lvl9pPr marL="3657600" algn="l" defTabSz="914400" rtl="0" eaLnBrk="1" latinLnBrk="1" hangingPunct="1">
                        <a:defRPr sz="1800" b="1" kern="1200">
                          <a:solidFill>
                            <a:schemeClr val="lt1"/>
                          </a:solidFill>
                          <a:latin typeface="HY헤드라인M"/>
                          <a:ea typeface="HY헤드라인M"/>
                        </a:defRPr>
                      </a:lvl9pPr>
                    </a:lstStyle>
                    <a:p>
                      <a:pPr algn="ctr" latinLnBrk="1"/>
                      <a:r>
                        <a:rPr lang="en-US" altLang="ko-KR" sz="4100" dirty="0" smtClean="0">
                          <a:solidFill>
                            <a:schemeClr val="tx1"/>
                          </a:solidFill>
                          <a:latin typeface="+mj-lt"/>
                          <a:ea typeface="HY헤드라인M" pitchFamily="18" charset="-127"/>
                        </a:rPr>
                        <a:t>ICM</a:t>
                      </a:r>
                      <a:endParaRPr lang="ko-KR" altLang="en-US" sz="4100" dirty="0">
                        <a:solidFill>
                          <a:schemeClr val="tx1"/>
                        </a:solidFill>
                        <a:latin typeface="+mj-lt"/>
                        <a:ea typeface="HY헤드라인M" pitchFamily="18" charset="-127"/>
                      </a:endParaRPr>
                    </a:p>
                  </a:txBody>
                  <a:tcPr marT="54187" marB="5418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4AC30"/>
                    </a:solidFill>
                  </a:tcPr>
                </a:tc>
              </a:tr>
              <a:tr h="2078197">
                <a:tc>
                  <a:txBody>
                    <a:bodyPr/>
                    <a:lstStyle>
                      <a:defPPr>
                        <a:defRPr lang="ko-KR"/>
                      </a:defPPr>
                      <a:lvl1pPr marL="0" algn="l" defTabSz="914400" rtl="0" eaLnBrk="1" latinLnBrk="1" hangingPunct="1">
                        <a:defRPr sz="1800" kern="1200">
                          <a:solidFill>
                            <a:schemeClr val="dk1"/>
                          </a:solidFill>
                          <a:latin typeface="HY헤드라인M"/>
                          <a:ea typeface="HY헤드라인M"/>
                        </a:defRPr>
                      </a:lvl1pPr>
                      <a:lvl2pPr marL="457200" algn="l" defTabSz="914400" rtl="0" eaLnBrk="1" latinLnBrk="1" hangingPunct="1">
                        <a:defRPr sz="1800" kern="1200">
                          <a:solidFill>
                            <a:schemeClr val="dk1"/>
                          </a:solidFill>
                          <a:latin typeface="HY헤드라인M"/>
                          <a:ea typeface="HY헤드라인M"/>
                        </a:defRPr>
                      </a:lvl2pPr>
                      <a:lvl3pPr marL="914400" algn="l" defTabSz="914400" rtl="0" eaLnBrk="1" latinLnBrk="1" hangingPunct="1">
                        <a:defRPr sz="1800" kern="1200">
                          <a:solidFill>
                            <a:schemeClr val="dk1"/>
                          </a:solidFill>
                          <a:latin typeface="HY헤드라인M"/>
                          <a:ea typeface="HY헤드라인M"/>
                        </a:defRPr>
                      </a:lvl3pPr>
                      <a:lvl4pPr marL="1371600" algn="l" defTabSz="914400" rtl="0" eaLnBrk="1" latinLnBrk="1" hangingPunct="1">
                        <a:defRPr sz="1800" kern="1200">
                          <a:solidFill>
                            <a:schemeClr val="dk1"/>
                          </a:solidFill>
                          <a:latin typeface="HY헤드라인M"/>
                          <a:ea typeface="HY헤드라인M"/>
                        </a:defRPr>
                      </a:lvl4pPr>
                      <a:lvl5pPr marL="1828800" algn="l" defTabSz="914400" rtl="0" eaLnBrk="1" latinLnBrk="1" hangingPunct="1">
                        <a:defRPr sz="1800" kern="1200">
                          <a:solidFill>
                            <a:schemeClr val="dk1"/>
                          </a:solidFill>
                          <a:latin typeface="HY헤드라인M"/>
                          <a:ea typeface="HY헤드라인M"/>
                        </a:defRPr>
                      </a:lvl5pPr>
                      <a:lvl6pPr marL="2286000" algn="l" defTabSz="914400" rtl="0" eaLnBrk="1" latinLnBrk="1" hangingPunct="1">
                        <a:defRPr sz="1800" kern="1200">
                          <a:solidFill>
                            <a:schemeClr val="dk1"/>
                          </a:solidFill>
                          <a:latin typeface="HY헤드라인M"/>
                          <a:ea typeface="HY헤드라인M"/>
                        </a:defRPr>
                      </a:lvl6pPr>
                      <a:lvl7pPr marL="2743200" algn="l" defTabSz="914400" rtl="0" eaLnBrk="1" latinLnBrk="1" hangingPunct="1">
                        <a:defRPr sz="1800" kern="1200">
                          <a:solidFill>
                            <a:schemeClr val="dk1"/>
                          </a:solidFill>
                          <a:latin typeface="HY헤드라인M"/>
                          <a:ea typeface="HY헤드라인M"/>
                        </a:defRPr>
                      </a:lvl7pPr>
                      <a:lvl8pPr marL="3200400" algn="l" defTabSz="914400" rtl="0" eaLnBrk="1" latinLnBrk="1" hangingPunct="1">
                        <a:defRPr sz="1800" kern="1200">
                          <a:solidFill>
                            <a:schemeClr val="dk1"/>
                          </a:solidFill>
                          <a:latin typeface="HY헤드라인M"/>
                          <a:ea typeface="HY헤드라인M"/>
                        </a:defRPr>
                      </a:lvl8pPr>
                      <a:lvl9pPr marL="3657600" algn="l" defTabSz="914400" rtl="0" eaLnBrk="1" latinLnBrk="1" hangingPunct="1">
                        <a:defRPr sz="1800" kern="1200">
                          <a:solidFill>
                            <a:schemeClr val="dk1"/>
                          </a:solidFill>
                          <a:latin typeface="HY헤드라인M"/>
                          <a:ea typeface="HY헤드라인M"/>
                        </a:defRPr>
                      </a:lvl9pPr>
                    </a:lstStyle>
                    <a:p>
                      <a:pPr algn="ctr" latinLnBrk="1"/>
                      <a:r>
                        <a:rPr lang="en-US" altLang="ko-KR" sz="3300" dirty="0" smtClean="0">
                          <a:solidFill>
                            <a:schemeClr val="tx1"/>
                          </a:solidFill>
                          <a:latin typeface="+mj-lt"/>
                          <a:ea typeface="HY헤드라인M" pitchFamily="18" charset="-127"/>
                        </a:rPr>
                        <a:t>Surface wind, pressure,</a:t>
                      </a:r>
                      <a:r>
                        <a:rPr lang="en-US" altLang="ko-KR" sz="3300" baseline="0" dirty="0" smtClean="0">
                          <a:solidFill>
                            <a:schemeClr val="tx1"/>
                          </a:solidFill>
                          <a:latin typeface="+mj-lt"/>
                          <a:ea typeface="HY헤드라인M" pitchFamily="18" charset="-127"/>
                        </a:rPr>
                        <a:t> </a:t>
                      </a:r>
                    </a:p>
                    <a:p>
                      <a:pPr algn="ctr" latinLnBrk="1"/>
                      <a:r>
                        <a:rPr lang="en-US" altLang="ko-KR" sz="3300" baseline="0" dirty="0" smtClean="0">
                          <a:solidFill>
                            <a:schemeClr val="tx1"/>
                          </a:solidFill>
                          <a:latin typeface="+mj-lt"/>
                          <a:ea typeface="HY헤드라인M" pitchFamily="18" charset="-127"/>
                        </a:rPr>
                        <a:t>heat fluxes, water fluxes</a:t>
                      </a:r>
                      <a:endParaRPr lang="ko-KR" altLang="en-US" sz="3300" dirty="0">
                        <a:solidFill>
                          <a:schemeClr val="tx1"/>
                        </a:solidFill>
                        <a:latin typeface="+mj-lt"/>
                        <a:ea typeface="HY헤드라인M" pitchFamily="18" charset="-127"/>
                      </a:endParaRPr>
                    </a:p>
                  </a:txBody>
                  <a:tcPr marT="54187" marB="5418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AC30">
                        <a:tint val="40000"/>
                      </a:srgbClr>
                    </a:solidFill>
                  </a:tcPr>
                </a:tc>
                <a:tc>
                  <a:txBody>
                    <a:bodyPr/>
                    <a:lstStyle>
                      <a:defPPr>
                        <a:defRPr lang="ko-KR"/>
                      </a:defPPr>
                      <a:lvl1pPr marL="0" algn="l" defTabSz="914400" rtl="0" eaLnBrk="1" latinLnBrk="1" hangingPunct="1">
                        <a:defRPr sz="1800" kern="1200">
                          <a:solidFill>
                            <a:schemeClr val="dk1"/>
                          </a:solidFill>
                          <a:latin typeface="HY헤드라인M"/>
                          <a:ea typeface="HY헤드라인M"/>
                        </a:defRPr>
                      </a:lvl1pPr>
                      <a:lvl2pPr marL="457200" algn="l" defTabSz="914400" rtl="0" eaLnBrk="1" latinLnBrk="1" hangingPunct="1">
                        <a:defRPr sz="1800" kern="1200">
                          <a:solidFill>
                            <a:schemeClr val="dk1"/>
                          </a:solidFill>
                          <a:latin typeface="HY헤드라인M"/>
                          <a:ea typeface="HY헤드라인M"/>
                        </a:defRPr>
                      </a:lvl2pPr>
                      <a:lvl3pPr marL="914400" algn="l" defTabSz="914400" rtl="0" eaLnBrk="1" latinLnBrk="1" hangingPunct="1">
                        <a:defRPr sz="1800" kern="1200">
                          <a:solidFill>
                            <a:schemeClr val="dk1"/>
                          </a:solidFill>
                          <a:latin typeface="HY헤드라인M"/>
                          <a:ea typeface="HY헤드라인M"/>
                        </a:defRPr>
                      </a:lvl3pPr>
                      <a:lvl4pPr marL="1371600" algn="l" defTabSz="914400" rtl="0" eaLnBrk="1" latinLnBrk="1" hangingPunct="1">
                        <a:defRPr sz="1800" kern="1200">
                          <a:solidFill>
                            <a:schemeClr val="dk1"/>
                          </a:solidFill>
                          <a:latin typeface="HY헤드라인M"/>
                          <a:ea typeface="HY헤드라인M"/>
                        </a:defRPr>
                      </a:lvl4pPr>
                      <a:lvl5pPr marL="1828800" algn="l" defTabSz="914400" rtl="0" eaLnBrk="1" latinLnBrk="1" hangingPunct="1">
                        <a:defRPr sz="1800" kern="1200">
                          <a:solidFill>
                            <a:schemeClr val="dk1"/>
                          </a:solidFill>
                          <a:latin typeface="HY헤드라인M"/>
                          <a:ea typeface="HY헤드라인M"/>
                        </a:defRPr>
                      </a:lvl5pPr>
                      <a:lvl6pPr marL="2286000" algn="l" defTabSz="914400" rtl="0" eaLnBrk="1" latinLnBrk="1" hangingPunct="1">
                        <a:defRPr sz="1800" kern="1200">
                          <a:solidFill>
                            <a:schemeClr val="dk1"/>
                          </a:solidFill>
                          <a:latin typeface="HY헤드라인M"/>
                          <a:ea typeface="HY헤드라인M"/>
                        </a:defRPr>
                      </a:lvl6pPr>
                      <a:lvl7pPr marL="2743200" algn="l" defTabSz="914400" rtl="0" eaLnBrk="1" latinLnBrk="1" hangingPunct="1">
                        <a:defRPr sz="1800" kern="1200">
                          <a:solidFill>
                            <a:schemeClr val="dk1"/>
                          </a:solidFill>
                          <a:latin typeface="HY헤드라인M"/>
                          <a:ea typeface="HY헤드라인M"/>
                        </a:defRPr>
                      </a:lvl7pPr>
                      <a:lvl8pPr marL="3200400" algn="l" defTabSz="914400" rtl="0" eaLnBrk="1" latinLnBrk="1" hangingPunct="1">
                        <a:defRPr sz="1800" kern="1200">
                          <a:solidFill>
                            <a:schemeClr val="dk1"/>
                          </a:solidFill>
                          <a:latin typeface="HY헤드라인M"/>
                          <a:ea typeface="HY헤드라인M"/>
                        </a:defRPr>
                      </a:lvl8pPr>
                      <a:lvl9pPr marL="3657600" algn="l" defTabSz="914400" rtl="0" eaLnBrk="1" latinLnBrk="1" hangingPunct="1">
                        <a:defRPr sz="1800" kern="1200">
                          <a:solidFill>
                            <a:schemeClr val="dk1"/>
                          </a:solidFill>
                          <a:latin typeface="HY헤드라인M"/>
                          <a:ea typeface="HY헤드라인M"/>
                        </a:defRPr>
                      </a:lvl9pPr>
                    </a:lstStyle>
                    <a:p>
                      <a:pPr algn="ctr" latinLnBrk="1"/>
                      <a:r>
                        <a:rPr lang="en-US" altLang="ko-KR" sz="3300" dirty="0" smtClean="0">
                          <a:solidFill>
                            <a:schemeClr val="tx1"/>
                          </a:solidFill>
                          <a:latin typeface="+mj-lt"/>
                          <a:ea typeface="HY헤드라인M" pitchFamily="18" charset="-127"/>
                        </a:rPr>
                        <a:t>Wave height,</a:t>
                      </a:r>
                      <a:r>
                        <a:rPr lang="en-US" altLang="ko-KR" sz="3300" baseline="0" dirty="0" smtClean="0">
                          <a:solidFill>
                            <a:schemeClr val="tx1"/>
                          </a:solidFill>
                          <a:latin typeface="+mj-lt"/>
                          <a:ea typeface="HY헤드라인M" pitchFamily="18" charset="-127"/>
                        </a:rPr>
                        <a:t> direction, period etc.</a:t>
                      </a:r>
                      <a:endParaRPr lang="ko-KR" altLang="en-US" sz="3300" dirty="0">
                        <a:solidFill>
                          <a:schemeClr val="tx1"/>
                        </a:solidFill>
                        <a:latin typeface="+mj-lt"/>
                        <a:ea typeface="HY헤드라인M" pitchFamily="18" charset="-127"/>
                      </a:endParaRPr>
                    </a:p>
                  </a:txBody>
                  <a:tcPr marT="54187" marB="5418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AC30">
                        <a:tint val="40000"/>
                      </a:srgbClr>
                    </a:solidFill>
                  </a:tcPr>
                </a:tc>
                <a:tc>
                  <a:txBody>
                    <a:bodyPr/>
                    <a:lstStyle>
                      <a:defPPr>
                        <a:defRPr lang="ko-KR"/>
                      </a:defPPr>
                      <a:lvl1pPr marL="0" algn="l" defTabSz="914400" rtl="0" eaLnBrk="1" latinLnBrk="1" hangingPunct="1">
                        <a:defRPr sz="1800" kern="1200">
                          <a:solidFill>
                            <a:schemeClr val="dk1"/>
                          </a:solidFill>
                          <a:latin typeface="HY헤드라인M"/>
                          <a:ea typeface="HY헤드라인M"/>
                        </a:defRPr>
                      </a:lvl1pPr>
                      <a:lvl2pPr marL="457200" algn="l" defTabSz="914400" rtl="0" eaLnBrk="1" latinLnBrk="1" hangingPunct="1">
                        <a:defRPr sz="1800" kern="1200">
                          <a:solidFill>
                            <a:schemeClr val="dk1"/>
                          </a:solidFill>
                          <a:latin typeface="HY헤드라인M"/>
                          <a:ea typeface="HY헤드라인M"/>
                        </a:defRPr>
                      </a:lvl2pPr>
                      <a:lvl3pPr marL="914400" algn="l" defTabSz="914400" rtl="0" eaLnBrk="1" latinLnBrk="1" hangingPunct="1">
                        <a:defRPr sz="1800" kern="1200">
                          <a:solidFill>
                            <a:schemeClr val="dk1"/>
                          </a:solidFill>
                          <a:latin typeface="HY헤드라인M"/>
                          <a:ea typeface="HY헤드라인M"/>
                        </a:defRPr>
                      </a:lvl3pPr>
                      <a:lvl4pPr marL="1371600" algn="l" defTabSz="914400" rtl="0" eaLnBrk="1" latinLnBrk="1" hangingPunct="1">
                        <a:defRPr sz="1800" kern="1200">
                          <a:solidFill>
                            <a:schemeClr val="dk1"/>
                          </a:solidFill>
                          <a:latin typeface="HY헤드라인M"/>
                          <a:ea typeface="HY헤드라인M"/>
                        </a:defRPr>
                      </a:lvl4pPr>
                      <a:lvl5pPr marL="1828800" algn="l" defTabSz="914400" rtl="0" eaLnBrk="1" latinLnBrk="1" hangingPunct="1">
                        <a:defRPr sz="1800" kern="1200">
                          <a:solidFill>
                            <a:schemeClr val="dk1"/>
                          </a:solidFill>
                          <a:latin typeface="HY헤드라인M"/>
                          <a:ea typeface="HY헤드라인M"/>
                        </a:defRPr>
                      </a:lvl5pPr>
                      <a:lvl6pPr marL="2286000" algn="l" defTabSz="914400" rtl="0" eaLnBrk="1" latinLnBrk="1" hangingPunct="1">
                        <a:defRPr sz="1800" kern="1200">
                          <a:solidFill>
                            <a:schemeClr val="dk1"/>
                          </a:solidFill>
                          <a:latin typeface="HY헤드라인M"/>
                          <a:ea typeface="HY헤드라인M"/>
                        </a:defRPr>
                      </a:lvl6pPr>
                      <a:lvl7pPr marL="2743200" algn="l" defTabSz="914400" rtl="0" eaLnBrk="1" latinLnBrk="1" hangingPunct="1">
                        <a:defRPr sz="1800" kern="1200">
                          <a:solidFill>
                            <a:schemeClr val="dk1"/>
                          </a:solidFill>
                          <a:latin typeface="HY헤드라인M"/>
                          <a:ea typeface="HY헤드라인M"/>
                        </a:defRPr>
                      </a:lvl7pPr>
                      <a:lvl8pPr marL="3200400" algn="l" defTabSz="914400" rtl="0" eaLnBrk="1" latinLnBrk="1" hangingPunct="1">
                        <a:defRPr sz="1800" kern="1200">
                          <a:solidFill>
                            <a:schemeClr val="dk1"/>
                          </a:solidFill>
                          <a:latin typeface="HY헤드라인M"/>
                          <a:ea typeface="HY헤드라인M"/>
                        </a:defRPr>
                      </a:lvl8pPr>
                      <a:lvl9pPr marL="3657600" algn="l" defTabSz="914400" rtl="0" eaLnBrk="1" latinLnBrk="1" hangingPunct="1">
                        <a:defRPr sz="1800" kern="1200">
                          <a:solidFill>
                            <a:schemeClr val="dk1"/>
                          </a:solidFill>
                          <a:latin typeface="HY헤드라인M"/>
                          <a:ea typeface="HY헤드라인M"/>
                        </a:defRPr>
                      </a:lvl9pPr>
                    </a:lstStyle>
                    <a:p>
                      <a:pPr algn="ctr" latinLnBrk="1"/>
                      <a:r>
                        <a:rPr lang="en-US" altLang="ko-KR" sz="3300" dirty="0" smtClean="0">
                          <a:solidFill>
                            <a:schemeClr val="tx1"/>
                          </a:solidFill>
                          <a:latin typeface="+mj-lt"/>
                          <a:ea typeface="HY헤드라인M" pitchFamily="18" charset="-127"/>
                        </a:rPr>
                        <a:t>Tides, currents, T,</a:t>
                      </a:r>
                      <a:r>
                        <a:rPr lang="en-US" altLang="ko-KR" sz="3300" baseline="0" dirty="0" smtClean="0">
                          <a:solidFill>
                            <a:schemeClr val="tx1"/>
                          </a:solidFill>
                          <a:latin typeface="+mj-lt"/>
                          <a:ea typeface="HY헤드라인M" pitchFamily="18" charset="-127"/>
                        </a:rPr>
                        <a:t> S</a:t>
                      </a:r>
                      <a:r>
                        <a:rPr lang="en-US" altLang="ko-KR" sz="3300" dirty="0" smtClean="0">
                          <a:solidFill>
                            <a:schemeClr val="tx1"/>
                          </a:solidFill>
                          <a:latin typeface="+mj-lt"/>
                          <a:ea typeface="HY헤드라인M" pitchFamily="18" charset="-127"/>
                        </a:rPr>
                        <a:t>, storm surge height, sediment transport</a:t>
                      </a:r>
                      <a:endParaRPr lang="ko-KR" altLang="en-US" sz="3300" dirty="0">
                        <a:solidFill>
                          <a:schemeClr val="tx1"/>
                        </a:solidFill>
                        <a:latin typeface="+mj-lt"/>
                        <a:ea typeface="HY헤드라인M" pitchFamily="18" charset="-127"/>
                      </a:endParaRPr>
                    </a:p>
                  </a:txBody>
                  <a:tcPr marT="54187" marB="5418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AC30">
                        <a:tint val="40000"/>
                      </a:srgbClr>
                    </a:solidFill>
                  </a:tcPr>
                </a:tc>
                <a:tc>
                  <a:txBody>
                    <a:bodyPr/>
                    <a:lstStyle>
                      <a:defPPr>
                        <a:defRPr lang="ko-KR"/>
                      </a:defPPr>
                      <a:lvl1pPr marL="0" algn="l" defTabSz="914400" rtl="0" eaLnBrk="1" latinLnBrk="1" hangingPunct="1">
                        <a:defRPr sz="1800" kern="1200">
                          <a:solidFill>
                            <a:schemeClr val="dk1"/>
                          </a:solidFill>
                          <a:latin typeface="HY헤드라인M"/>
                          <a:ea typeface="HY헤드라인M"/>
                        </a:defRPr>
                      </a:lvl1pPr>
                      <a:lvl2pPr marL="457200" algn="l" defTabSz="914400" rtl="0" eaLnBrk="1" latinLnBrk="1" hangingPunct="1">
                        <a:defRPr sz="1800" kern="1200">
                          <a:solidFill>
                            <a:schemeClr val="dk1"/>
                          </a:solidFill>
                          <a:latin typeface="HY헤드라인M"/>
                          <a:ea typeface="HY헤드라인M"/>
                        </a:defRPr>
                      </a:lvl2pPr>
                      <a:lvl3pPr marL="914400" algn="l" defTabSz="914400" rtl="0" eaLnBrk="1" latinLnBrk="1" hangingPunct="1">
                        <a:defRPr sz="1800" kern="1200">
                          <a:solidFill>
                            <a:schemeClr val="dk1"/>
                          </a:solidFill>
                          <a:latin typeface="HY헤드라인M"/>
                          <a:ea typeface="HY헤드라인M"/>
                        </a:defRPr>
                      </a:lvl3pPr>
                      <a:lvl4pPr marL="1371600" algn="l" defTabSz="914400" rtl="0" eaLnBrk="1" latinLnBrk="1" hangingPunct="1">
                        <a:defRPr sz="1800" kern="1200">
                          <a:solidFill>
                            <a:schemeClr val="dk1"/>
                          </a:solidFill>
                          <a:latin typeface="HY헤드라인M"/>
                          <a:ea typeface="HY헤드라인M"/>
                        </a:defRPr>
                      </a:lvl4pPr>
                      <a:lvl5pPr marL="1828800" algn="l" defTabSz="914400" rtl="0" eaLnBrk="1" latinLnBrk="1" hangingPunct="1">
                        <a:defRPr sz="1800" kern="1200">
                          <a:solidFill>
                            <a:schemeClr val="dk1"/>
                          </a:solidFill>
                          <a:latin typeface="HY헤드라인M"/>
                          <a:ea typeface="HY헤드라인M"/>
                        </a:defRPr>
                      </a:lvl5pPr>
                      <a:lvl6pPr marL="2286000" algn="l" defTabSz="914400" rtl="0" eaLnBrk="1" latinLnBrk="1" hangingPunct="1">
                        <a:defRPr sz="1800" kern="1200">
                          <a:solidFill>
                            <a:schemeClr val="dk1"/>
                          </a:solidFill>
                          <a:latin typeface="HY헤드라인M"/>
                          <a:ea typeface="HY헤드라인M"/>
                        </a:defRPr>
                      </a:lvl6pPr>
                      <a:lvl7pPr marL="2743200" algn="l" defTabSz="914400" rtl="0" eaLnBrk="1" latinLnBrk="1" hangingPunct="1">
                        <a:defRPr sz="1800" kern="1200">
                          <a:solidFill>
                            <a:schemeClr val="dk1"/>
                          </a:solidFill>
                          <a:latin typeface="HY헤드라인M"/>
                          <a:ea typeface="HY헤드라인M"/>
                        </a:defRPr>
                      </a:lvl7pPr>
                      <a:lvl8pPr marL="3200400" algn="l" defTabSz="914400" rtl="0" eaLnBrk="1" latinLnBrk="1" hangingPunct="1">
                        <a:defRPr sz="1800" kern="1200">
                          <a:solidFill>
                            <a:schemeClr val="dk1"/>
                          </a:solidFill>
                          <a:latin typeface="HY헤드라인M"/>
                          <a:ea typeface="HY헤드라인M"/>
                        </a:defRPr>
                      </a:lvl8pPr>
                      <a:lvl9pPr marL="3657600" algn="l" defTabSz="914400" rtl="0" eaLnBrk="1" latinLnBrk="1" hangingPunct="1">
                        <a:defRPr sz="1800" kern="1200">
                          <a:solidFill>
                            <a:schemeClr val="dk1"/>
                          </a:solidFill>
                          <a:latin typeface="HY헤드라인M"/>
                          <a:ea typeface="HY헤드라인M"/>
                        </a:defRPr>
                      </a:lvl9pPr>
                    </a:lstStyle>
                    <a:p>
                      <a:pPr algn="ctr" latinLnBrk="1"/>
                      <a:r>
                        <a:rPr lang="en-US" altLang="ko-KR" sz="3300" dirty="0" smtClean="0">
                          <a:solidFill>
                            <a:schemeClr val="tx1"/>
                          </a:solidFill>
                          <a:latin typeface="+mj-lt"/>
                          <a:ea typeface="HY헤드라인M" pitchFamily="18" charset="-127"/>
                        </a:rPr>
                        <a:t>TP, TN, DO, </a:t>
                      </a:r>
                      <a:r>
                        <a:rPr lang="en-US" altLang="ko-KR" sz="3300" dirty="0" err="1" smtClean="0">
                          <a:solidFill>
                            <a:schemeClr val="tx1"/>
                          </a:solidFill>
                          <a:latin typeface="+mj-lt"/>
                          <a:ea typeface="HY헤드라인M" pitchFamily="18" charset="-127"/>
                        </a:rPr>
                        <a:t>Chl</a:t>
                      </a:r>
                      <a:r>
                        <a:rPr lang="en-US" altLang="ko-KR" sz="3300" dirty="0" smtClean="0">
                          <a:solidFill>
                            <a:schemeClr val="tx1"/>
                          </a:solidFill>
                          <a:latin typeface="+mj-lt"/>
                          <a:ea typeface="HY헤드라인M" pitchFamily="18" charset="-127"/>
                        </a:rPr>
                        <a:t>-a, COD etc.</a:t>
                      </a:r>
                      <a:endParaRPr lang="ko-KR" altLang="en-US" sz="3300" dirty="0">
                        <a:solidFill>
                          <a:schemeClr val="tx1"/>
                        </a:solidFill>
                        <a:latin typeface="+mj-lt"/>
                        <a:ea typeface="HY헤드라인M" pitchFamily="18" charset="-127"/>
                      </a:endParaRPr>
                    </a:p>
                  </a:txBody>
                  <a:tcPr marT="54187" marB="5418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4AC30">
                        <a:tint val="40000"/>
                      </a:srgbClr>
                    </a:solidFill>
                  </a:tcPr>
                </a:tc>
              </a:tr>
            </a:tbl>
          </a:graphicData>
        </a:graphic>
      </p:graphicFrame>
      <p:sp>
        <p:nvSpPr>
          <p:cNvPr id="2101" name="직사각형 261"/>
          <p:cNvSpPr>
            <a:spLocks noChangeArrowheads="1"/>
          </p:cNvSpPr>
          <p:nvPr/>
        </p:nvSpPr>
        <p:spPr bwMode="auto">
          <a:xfrm>
            <a:off x="504825" y="39395400"/>
            <a:ext cx="15697200" cy="1015663"/>
          </a:xfrm>
          <a:prstGeom prst="rect">
            <a:avLst/>
          </a:prstGeom>
          <a:noFill/>
          <a:ln w="9525">
            <a:noFill/>
            <a:miter lim="800000"/>
            <a:headEnd/>
            <a:tailEnd/>
          </a:ln>
        </p:spPr>
        <p:txBody>
          <a:bodyPr wrap="square">
            <a:spAutoFit/>
          </a:bodyPr>
          <a:lstStyle/>
          <a:p>
            <a:r>
              <a:rPr lang="en-US" altLang="ko-KR" dirty="0">
                <a:latin typeface="HY견고딕" pitchFamily="18" charset="-127"/>
                <a:ea typeface="HY견고딕" pitchFamily="18" charset="-127"/>
              </a:rPr>
              <a:t>Operational </a:t>
            </a:r>
            <a:r>
              <a:rPr lang="en-US" altLang="ko-KR" dirty="0" smtClean="0">
                <a:latin typeface="HY견고딕" pitchFamily="18" charset="-127"/>
                <a:ea typeface="HY견고딕" pitchFamily="18" charset="-127"/>
              </a:rPr>
              <a:t>Oceanographic Networks</a:t>
            </a:r>
            <a:endParaRPr lang="ko-KR" altLang="en-US" dirty="0">
              <a:ea typeface="굴림" charset="-127"/>
            </a:endParaRPr>
          </a:p>
        </p:txBody>
      </p:sp>
      <p:grpSp>
        <p:nvGrpSpPr>
          <p:cNvPr id="2102" name="그룹 354"/>
          <p:cNvGrpSpPr>
            <a:grpSpLocks/>
          </p:cNvGrpSpPr>
          <p:nvPr/>
        </p:nvGrpSpPr>
        <p:grpSpPr bwMode="auto">
          <a:xfrm>
            <a:off x="648248" y="16285221"/>
            <a:ext cx="15020377" cy="10248254"/>
            <a:chOff x="36843" y="1306886"/>
            <a:chExt cx="8853157" cy="5051052"/>
          </a:xfrm>
        </p:grpSpPr>
        <p:sp>
          <p:nvSpPr>
            <p:cNvPr id="2198" name="AutoShape 4"/>
            <p:cNvSpPr>
              <a:spLocks noChangeArrowheads="1"/>
            </p:cNvSpPr>
            <p:nvPr/>
          </p:nvSpPr>
          <p:spPr bwMode="auto">
            <a:xfrm>
              <a:off x="36843" y="3133725"/>
              <a:ext cx="3014464" cy="1223963"/>
            </a:xfrm>
            <a:prstGeom prst="flowChartAlternateProcess">
              <a:avLst/>
            </a:prstGeom>
            <a:solidFill>
              <a:srgbClr val="333399"/>
            </a:solidFill>
            <a:ln w="9525">
              <a:solidFill>
                <a:schemeClr val="tx1"/>
              </a:solidFill>
              <a:miter lim="800000"/>
              <a:headEnd/>
              <a:tailEnd/>
            </a:ln>
          </p:spPr>
          <p:txBody>
            <a:bodyPr wrap="none" lIns="91431" tIns="45715" rIns="91431" bIns="45715" anchor="ctr"/>
            <a:lstStyle/>
            <a:p>
              <a:pPr latinLnBrk="0"/>
              <a:r>
                <a:rPr lang="es-ES" altLang="ko-KR" sz="3000" dirty="0" smtClean="0">
                  <a:solidFill>
                    <a:srgbClr val="FFFF99"/>
                  </a:solidFill>
                  <a:ea typeface="HY헤드라인M" pitchFamily="18" charset="-127"/>
                </a:rPr>
                <a:t>Data S</a:t>
              </a:r>
              <a:r>
                <a:rPr lang="en-US" altLang="ko-KR" sz="3000" dirty="0" err="1" smtClean="0">
                  <a:solidFill>
                    <a:srgbClr val="FFFF99"/>
                  </a:solidFill>
                  <a:ea typeface="HY헤드라인M" pitchFamily="18" charset="-127"/>
                </a:rPr>
                <a:t>erver</a:t>
              </a:r>
              <a:endParaRPr lang="en-GB" altLang="ko-KR" sz="3000" dirty="0" smtClean="0">
                <a:solidFill>
                  <a:srgbClr val="FFFF99"/>
                </a:solidFill>
                <a:ea typeface="HY헤드라인M" pitchFamily="18" charset="-127"/>
              </a:endParaRPr>
            </a:p>
            <a:p>
              <a:pPr latinLnBrk="0">
                <a:buFontTx/>
                <a:buChar char="-"/>
              </a:pPr>
              <a:r>
                <a:rPr lang="en-GB" altLang="ko-KR" sz="2500" dirty="0" smtClean="0">
                  <a:solidFill>
                    <a:schemeClr val="bg1"/>
                  </a:solidFill>
                  <a:ea typeface="HY헤드라인M" pitchFamily="18" charset="-127"/>
                </a:rPr>
                <a:t> </a:t>
              </a:r>
              <a:r>
                <a:rPr lang="en-GB" altLang="ko-KR" sz="2500" b="1" dirty="0" smtClean="0">
                  <a:solidFill>
                    <a:schemeClr val="bg1"/>
                  </a:solidFill>
                  <a:ea typeface="HY헤드라인M" pitchFamily="18" charset="-127"/>
                </a:rPr>
                <a:t>U/V/T/S boundary nesting</a:t>
              </a:r>
            </a:p>
            <a:p>
              <a:pPr latinLnBrk="0">
                <a:buFontTx/>
                <a:buChar char="-"/>
              </a:pPr>
              <a:r>
                <a:rPr lang="en-GB" altLang="ko-KR" sz="2500" b="1" dirty="0" smtClean="0">
                  <a:solidFill>
                    <a:schemeClr val="bg1"/>
                  </a:solidFill>
                  <a:ea typeface="HY헤드라인M" pitchFamily="18" charset="-127"/>
                </a:rPr>
                <a:t> Wave height, direction, period.</a:t>
              </a:r>
            </a:p>
            <a:p>
              <a:pPr latinLnBrk="0">
                <a:buFontTx/>
                <a:buChar char="-"/>
              </a:pPr>
              <a:r>
                <a:rPr lang="en-GB" altLang="ko-KR" sz="2500" b="1" dirty="0" smtClean="0">
                  <a:solidFill>
                    <a:schemeClr val="bg1"/>
                  </a:solidFill>
                  <a:ea typeface="HY헤드라인M" pitchFamily="18" charset="-127"/>
                </a:rPr>
                <a:t> Wind, Pressure, Heat fluxes etc.</a:t>
              </a:r>
            </a:p>
            <a:p>
              <a:pPr algn="ctr" latinLnBrk="0"/>
              <a:r>
                <a:rPr lang="en-GB" altLang="ko-KR" sz="2500" dirty="0" smtClean="0">
                  <a:solidFill>
                    <a:schemeClr val="bg1"/>
                  </a:solidFill>
                  <a:ea typeface="HY헤드라인M" pitchFamily="18" charset="-127"/>
                </a:rPr>
                <a:t>Nested into coastal models</a:t>
              </a:r>
              <a:endParaRPr lang="en-GB" altLang="ko-KR" sz="2500" dirty="0">
                <a:solidFill>
                  <a:schemeClr val="bg1"/>
                </a:solidFill>
                <a:ea typeface="HY헤드라인M" pitchFamily="18" charset="-127"/>
              </a:endParaRPr>
            </a:p>
          </p:txBody>
        </p:sp>
        <p:sp>
          <p:nvSpPr>
            <p:cNvPr id="2199" name="AutoShape 5"/>
            <p:cNvSpPr>
              <a:spLocks noChangeArrowheads="1"/>
            </p:cNvSpPr>
            <p:nvPr/>
          </p:nvSpPr>
          <p:spPr bwMode="auto">
            <a:xfrm rot="5400000">
              <a:off x="1212749" y="2347119"/>
              <a:ext cx="766762" cy="7810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solidFill>
                <a:schemeClr val="tx1"/>
              </a:solidFill>
              <a:miter lim="800000"/>
              <a:headEnd/>
              <a:tailEnd/>
            </a:ln>
          </p:spPr>
          <p:txBody>
            <a:bodyPr wrap="none" lIns="91431" tIns="45715" rIns="91431" bIns="45715" anchor="ctr"/>
            <a:lstStyle/>
            <a:p>
              <a:pPr algn="ctr"/>
              <a:r>
                <a:rPr lang="en-US" altLang="ko-KR" sz="3200">
                  <a:solidFill>
                    <a:srgbClr val="000099"/>
                  </a:solidFill>
                  <a:ea typeface="굴림" charset="-127"/>
                </a:rPr>
                <a:t>FTP</a:t>
              </a:r>
              <a:endParaRPr lang="en-GB" altLang="ko-KR" sz="3200">
                <a:solidFill>
                  <a:srgbClr val="000099"/>
                </a:solidFill>
                <a:ea typeface="굴림" charset="-127"/>
              </a:endParaRPr>
            </a:p>
          </p:txBody>
        </p:sp>
        <p:sp>
          <p:nvSpPr>
            <p:cNvPr id="2200" name="AutoShape 7"/>
            <p:cNvSpPr>
              <a:spLocks noChangeArrowheads="1"/>
            </p:cNvSpPr>
            <p:nvPr/>
          </p:nvSpPr>
          <p:spPr bwMode="auto">
            <a:xfrm rot="3450700">
              <a:off x="1986757" y="4306094"/>
              <a:ext cx="766762" cy="7810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solidFill>
                <a:schemeClr val="tx1"/>
              </a:solidFill>
              <a:miter lim="800000"/>
              <a:headEnd/>
              <a:tailEnd/>
            </a:ln>
          </p:spPr>
          <p:txBody>
            <a:bodyPr wrap="none" lIns="91431" tIns="45715" rIns="91431" bIns="45715" anchor="ctr"/>
            <a:lstStyle/>
            <a:p>
              <a:pPr algn="ctr"/>
              <a:r>
                <a:rPr lang="en-GB" altLang="ko-KR" sz="3200">
                  <a:solidFill>
                    <a:srgbClr val="000099"/>
                  </a:solidFill>
                  <a:ea typeface="굴림" charset="-127"/>
                </a:rPr>
                <a:t>FTP</a:t>
              </a:r>
            </a:p>
          </p:txBody>
        </p:sp>
        <p:grpSp>
          <p:nvGrpSpPr>
            <p:cNvPr id="2201" name="그룹 26"/>
            <p:cNvGrpSpPr>
              <a:grpSpLocks/>
            </p:cNvGrpSpPr>
            <p:nvPr/>
          </p:nvGrpSpPr>
          <p:grpSpPr bwMode="auto">
            <a:xfrm>
              <a:off x="176873" y="1317521"/>
              <a:ext cx="2784607" cy="1051587"/>
              <a:chOff x="1999190" y="1457851"/>
              <a:chExt cx="2006682" cy="1352512"/>
            </a:xfrm>
          </p:grpSpPr>
          <p:sp>
            <p:nvSpPr>
              <p:cNvPr id="393" name="AutoShape 13"/>
              <p:cNvSpPr>
                <a:spLocks noChangeArrowheads="1"/>
              </p:cNvSpPr>
              <p:nvPr/>
            </p:nvSpPr>
            <p:spPr bwMode="gray">
              <a:xfrm>
                <a:off x="1999190" y="1457851"/>
                <a:ext cx="2006682" cy="135251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ko-KR" altLang="en-US" sz="3200">
                  <a:ea typeface="굴림" pitchFamily="50" charset="-127"/>
                </a:endParaRPr>
              </a:p>
            </p:txBody>
          </p:sp>
          <p:sp>
            <p:nvSpPr>
              <p:cNvPr id="394" name="Freeform 14"/>
              <p:cNvSpPr>
                <a:spLocks/>
              </p:cNvSpPr>
              <p:nvPr/>
            </p:nvSpPr>
            <p:spPr bwMode="gray">
              <a:xfrm>
                <a:off x="2510975" y="1584649"/>
                <a:ext cx="699237" cy="649085"/>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pPr>
                  <a:defRPr/>
                </a:pPr>
                <a:endParaRPr lang="ko-KR" altLang="en-US" sz="3200">
                  <a:ea typeface="굴림" pitchFamily="50" charset="-127"/>
                </a:endParaRPr>
              </a:p>
            </p:txBody>
          </p:sp>
          <p:sp>
            <p:nvSpPr>
              <p:cNvPr id="2233" name="Text Box 24"/>
              <p:cNvSpPr txBox="1">
                <a:spLocks noChangeArrowheads="1"/>
              </p:cNvSpPr>
              <p:nvPr/>
            </p:nvSpPr>
            <p:spPr bwMode="white">
              <a:xfrm>
                <a:off x="2428859" y="1688706"/>
                <a:ext cx="1440303" cy="370693"/>
              </a:xfrm>
              <a:prstGeom prst="rect">
                <a:avLst/>
              </a:prstGeom>
              <a:noFill/>
              <a:ln w="9525" algn="ctr">
                <a:noFill/>
                <a:miter lim="800000"/>
                <a:headEnd/>
                <a:tailEnd/>
              </a:ln>
            </p:spPr>
            <p:txBody>
              <a:bodyPr>
                <a:spAutoFit/>
              </a:bodyPr>
              <a:lstStyle/>
              <a:p>
                <a:pPr algn="ctr">
                  <a:spcBef>
                    <a:spcPct val="50000"/>
                  </a:spcBef>
                </a:pPr>
                <a:r>
                  <a:rPr lang="en-US" altLang="ko-KR" sz="3200" b="1">
                    <a:solidFill>
                      <a:srgbClr val="FEFFFF"/>
                    </a:solidFill>
                    <a:ea typeface="굴림" charset="-127"/>
                  </a:rPr>
                  <a:t> </a:t>
                </a:r>
              </a:p>
            </p:txBody>
          </p:sp>
        </p:grpSp>
        <p:sp>
          <p:nvSpPr>
            <p:cNvPr id="2202" name="TextBox 25"/>
            <p:cNvSpPr txBox="1">
              <a:spLocks noChangeArrowheads="1"/>
            </p:cNvSpPr>
            <p:nvPr/>
          </p:nvSpPr>
          <p:spPr bwMode="auto">
            <a:xfrm>
              <a:off x="221786" y="1306886"/>
              <a:ext cx="2649868" cy="1099779"/>
            </a:xfrm>
            <a:prstGeom prst="rect">
              <a:avLst/>
            </a:prstGeom>
            <a:noFill/>
            <a:ln w="9525">
              <a:noFill/>
              <a:miter lim="800000"/>
              <a:headEnd/>
              <a:tailEnd/>
            </a:ln>
          </p:spPr>
          <p:txBody>
            <a:bodyPr wrap="square">
              <a:spAutoFit/>
            </a:bodyPr>
            <a:lstStyle/>
            <a:p>
              <a:pPr algn="ctr"/>
              <a:r>
                <a:rPr lang="en-US" altLang="ko-KR" sz="3200" b="1" dirty="0" smtClean="0">
                  <a:solidFill>
                    <a:schemeClr val="bg1"/>
                  </a:solidFill>
                  <a:latin typeface="Arial" pitchFamily="34" charset="0"/>
                  <a:ea typeface="HY헤드라인M" pitchFamily="18" charset="-127"/>
                  <a:cs typeface="Arial" pitchFamily="34" charset="0"/>
                </a:rPr>
                <a:t>YELLOW SEA</a:t>
              </a:r>
            </a:p>
            <a:p>
              <a:pPr algn="ctr"/>
              <a:r>
                <a:rPr lang="en-US" altLang="ko-KR" sz="3200" b="1" dirty="0" smtClean="0">
                  <a:solidFill>
                    <a:schemeClr val="bg1"/>
                  </a:solidFill>
                  <a:latin typeface="Arial" pitchFamily="34" charset="0"/>
                  <a:cs typeface="Arial" pitchFamily="34" charset="0"/>
                </a:rPr>
                <a:t>ROMS/SWAN/WRF</a:t>
              </a:r>
            </a:p>
            <a:p>
              <a:pPr algn="ctr"/>
              <a:r>
                <a:rPr lang="en-US" altLang="ko-KR" sz="2500" dirty="0" smtClean="0">
                  <a:solidFill>
                    <a:schemeClr val="bg1"/>
                  </a:solidFill>
                  <a:latin typeface="Arial" pitchFamily="34" charset="0"/>
                  <a:cs typeface="Arial" pitchFamily="34" charset="0"/>
                </a:rPr>
                <a:t>forecasted in 72 hours base</a:t>
              </a:r>
            </a:p>
            <a:p>
              <a:pPr algn="ctr"/>
              <a:r>
                <a:rPr lang="en-US" altLang="ko-KR" sz="2500" b="1" dirty="0" smtClean="0">
                  <a:solidFill>
                    <a:schemeClr val="bg1"/>
                  </a:solidFill>
                  <a:latin typeface="Arial" pitchFamily="34" charset="0"/>
                  <a:ea typeface="HY헤드라인M" pitchFamily="18" charset="-127"/>
                  <a:cs typeface="Arial" pitchFamily="34" charset="0"/>
                </a:rPr>
                <a:t>HYCOM/UM</a:t>
              </a:r>
              <a:br>
                <a:rPr lang="en-US" altLang="ko-KR" sz="2500" b="1" dirty="0" smtClean="0">
                  <a:solidFill>
                    <a:schemeClr val="bg1"/>
                  </a:solidFill>
                  <a:latin typeface="Arial" pitchFamily="34" charset="0"/>
                  <a:ea typeface="HY헤드라인M" pitchFamily="18" charset="-127"/>
                  <a:cs typeface="Arial" pitchFamily="34" charset="0"/>
                </a:rPr>
              </a:br>
              <a:r>
                <a:rPr lang="en-US" altLang="ko-KR" sz="2500" dirty="0" smtClean="0">
                  <a:solidFill>
                    <a:schemeClr val="bg1"/>
                  </a:solidFill>
                  <a:latin typeface="Arial" pitchFamily="34" charset="0"/>
                  <a:ea typeface="HY헤드라인M" pitchFamily="18" charset="-127"/>
                  <a:cs typeface="Arial" pitchFamily="34" charset="0"/>
                </a:rPr>
                <a:t>nested for BC</a:t>
              </a:r>
              <a:endParaRPr lang="en-US" altLang="ko-KR" sz="2500" dirty="0">
                <a:solidFill>
                  <a:schemeClr val="bg1"/>
                </a:solidFill>
                <a:latin typeface="Arial" pitchFamily="34" charset="0"/>
                <a:ea typeface="HY헤드라인M" pitchFamily="18" charset="-127"/>
                <a:cs typeface="Arial" pitchFamily="34" charset="0"/>
              </a:endParaRPr>
            </a:p>
          </p:txBody>
        </p:sp>
        <p:sp>
          <p:nvSpPr>
            <p:cNvPr id="2203" name="Line 6"/>
            <p:cNvSpPr>
              <a:spLocks noChangeShapeType="1"/>
            </p:cNvSpPr>
            <p:nvPr/>
          </p:nvSpPr>
          <p:spPr bwMode="auto">
            <a:xfrm>
              <a:off x="1838655" y="5510213"/>
              <a:ext cx="312738" cy="0"/>
            </a:xfrm>
            <a:prstGeom prst="line">
              <a:avLst/>
            </a:prstGeom>
            <a:noFill/>
            <a:ln w="31750">
              <a:solidFill>
                <a:schemeClr val="tx1"/>
              </a:solidFill>
              <a:round/>
              <a:headEnd/>
              <a:tailEnd type="triangle" w="med" len="med"/>
            </a:ln>
          </p:spPr>
          <p:txBody>
            <a:bodyPr/>
            <a:lstStyle/>
            <a:p>
              <a:endParaRPr lang="ko-KR" altLang="en-US"/>
            </a:p>
          </p:txBody>
        </p:sp>
        <p:sp>
          <p:nvSpPr>
            <p:cNvPr id="2204" name="Line 8"/>
            <p:cNvSpPr>
              <a:spLocks noChangeShapeType="1"/>
            </p:cNvSpPr>
            <p:nvPr/>
          </p:nvSpPr>
          <p:spPr bwMode="auto">
            <a:xfrm flipV="1">
              <a:off x="3812844" y="5535613"/>
              <a:ext cx="271462" cy="12700"/>
            </a:xfrm>
            <a:prstGeom prst="line">
              <a:avLst/>
            </a:prstGeom>
            <a:noFill/>
            <a:ln w="25400">
              <a:solidFill>
                <a:schemeClr val="tx1"/>
              </a:solidFill>
              <a:round/>
              <a:headEnd/>
              <a:tailEnd type="triangle" w="med" len="med"/>
            </a:ln>
          </p:spPr>
          <p:txBody>
            <a:bodyPr/>
            <a:lstStyle/>
            <a:p>
              <a:endParaRPr lang="ko-KR" altLang="en-US"/>
            </a:p>
          </p:txBody>
        </p:sp>
        <p:sp>
          <p:nvSpPr>
            <p:cNvPr id="2205" name="Line 9"/>
            <p:cNvSpPr>
              <a:spLocks noChangeShapeType="1"/>
            </p:cNvSpPr>
            <p:nvPr/>
          </p:nvSpPr>
          <p:spPr bwMode="auto">
            <a:xfrm>
              <a:off x="5622925" y="5495925"/>
              <a:ext cx="287338" cy="0"/>
            </a:xfrm>
            <a:prstGeom prst="line">
              <a:avLst/>
            </a:prstGeom>
            <a:noFill/>
            <a:ln w="28575">
              <a:solidFill>
                <a:schemeClr val="tx1"/>
              </a:solidFill>
              <a:round/>
              <a:headEnd/>
              <a:tailEnd type="triangle" w="med" len="med"/>
            </a:ln>
          </p:spPr>
          <p:txBody>
            <a:bodyPr/>
            <a:lstStyle/>
            <a:p>
              <a:endParaRPr lang="ko-KR" altLang="en-US"/>
            </a:p>
          </p:txBody>
        </p:sp>
        <p:sp>
          <p:nvSpPr>
            <p:cNvPr id="2206" name="Line 10"/>
            <p:cNvSpPr>
              <a:spLocks noChangeShapeType="1"/>
            </p:cNvSpPr>
            <p:nvPr/>
          </p:nvSpPr>
          <p:spPr bwMode="auto">
            <a:xfrm>
              <a:off x="7504113" y="5483225"/>
              <a:ext cx="287337" cy="0"/>
            </a:xfrm>
            <a:prstGeom prst="line">
              <a:avLst/>
            </a:prstGeom>
            <a:noFill/>
            <a:ln w="28575">
              <a:solidFill>
                <a:schemeClr val="tx1"/>
              </a:solidFill>
              <a:round/>
              <a:headEnd/>
              <a:tailEnd type="triangle" w="med" len="med"/>
            </a:ln>
          </p:spPr>
          <p:txBody>
            <a:bodyPr/>
            <a:lstStyle/>
            <a:p>
              <a:endParaRPr lang="ko-KR" altLang="en-US"/>
            </a:p>
          </p:txBody>
        </p:sp>
        <p:grpSp>
          <p:nvGrpSpPr>
            <p:cNvPr id="2207" name="그룹 27"/>
            <p:cNvGrpSpPr>
              <a:grpSpLocks/>
            </p:cNvGrpSpPr>
            <p:nvPr/>
          </p:nvGrpSpPr>
          <p:grpSpPr bwMode="auto">
            <a:xfrm>
              <a:off x="176873" y="4917485"/>
              <a:ext cx="1616869" cy="1155650"/>
              <a:chOff x="2350723" y="3020363"/>
              <a:chExt cx="1406471" cy="1272303"/>
            </a:xfrm>
          </p:grpSpPr>
          <p:sp>
            <p:nvSpPr>
              <p:cNvPr id="390" name="AutoShape 15"/>
              <p:cNvSpPr>
                <a:spLocks noChangeArrowheads="1"/>
              </p:cNvSpPr>
              <p:nvPr/>
            </p:nvSpPr>
            <p:spPr bwMode="gray">
              <a:xfrm>
                <a:off x="2350723" y="3020362"/>
                <a:ext cx="1406471" cy="12723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ko-KR" altLang="en-US" sz="3200">
                  <a:ea typeface="굴림" pitchFamily="50" charset="-127"/>
                </a:endParaRPr>
              </a:p>
            </p:txBody>
          </p:sp>
          <p:sp>
            <p:nvSpPr>
              <p:cNvPr id="391" name="Freeform 16"/>
              <p:cNvSpPr>
                <a:spLocks/>
              </p:cNvSpPr>
              <p:nvPr/>
            </p:nvSpPr>
            <p:spPr bwMode="gray">
              <a:xfrm>
                <a:off x="2514323" y="3084967"/>
                <a:ext cx="699166" cy="650365"/>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pPr>
                  <a:defRPr/>
                </a:pPr>
                <a:endParaRPr lang="ko-KR" altLang="en-US" sz="3200">
                  <a:ea typeface="굴림" pitchFamily="50" charset="-127"/>
                </a:endParaRPr>
              </a:p>
            </p:txBody>
          </p:sp>
          <p:sp>
            <p:nvSpPr>
              <p:cNvPr id="2230" name="Text Box 25"/>
              <p:cNvSpPr txBox="1">
                <a:spLocks noChangeArrowheads="1"/>
              </p:cNvSpPr>
              <p:nvPr/>
            </p:nvSpPr>
            <p:spPr bwMode="white">
              <a:xfrm>
                <a:off x="2428861" y="3248220"/>
                <a:ext cx="1289265" cy="317309"/>
              </a:xfrm>
              <a:prstGeom prst="rect">
                <a:avLst/>
              </a:prstGeom>
              <a:noFill/>
              <a:ln w="9525" algn="ctr">
                <a:noFill/>
                <a:miter lim="800000"/>
                <a:headEnd/>
                <a:tailEnd/>
              </a:ln>
            </p:spPr>
            <p:txBody>
              <a:bodyPr>
                <a:spAutoFit/>
              </a:bodyPr>
              <a:lstStyle/>
              <a:p>
                <a:pPr algn="ctr">
                  <a:spcBef>
                    <a:spcPct val="50000"/>
                  </a:spcBef>
                </a:pPr>
                <a:r>
                  <a:rPr lang="en-US" altLang="ko-KR" sz="3200" b="1">
                    <a:solidFill>
                      <a:srgbClr val="FEFFFF"/>
                    </a:solidFill>
                    <a:ea typeface="굴림" charset="-127"/>
                  </a:rPr>
                  <a:t> </a:t>
                </a:r>
              </a:p>
            </p:txBody>
          </p:sp>
        </p:grpSp>
        <p:sp>
          <p:nvSpPr>
            <p:cNvPr id="2208" name="TextBox 29"/>
            <p:cNvSpPr txBox="1">
              <a:spLocks noChangeArrowheads="1"/>
            </p:cNvSpPr>
            <p:nvPr/>
          </p:nvSpPr>
          <p:spPr bwMode="auto">
            <a:xfrm>
              <a:off x="176874" y="5100638"/>
              <a:ext cx="1585913" cy="773633"/>
            </a:xfrm>
            <a:prstGeom prst="rect">
              <a:avLst/>
            </a:prstGeom>
            <a:noFill/>
            <a:ln w="9525">
              <a:noFill/>
              <a:miter lim="800000"/>
              <a:headEnd/>
              <a:tailEnd/>
            </a:ln>
          </p:spPr>
          <p:txBody>
            <a:bodyPr>
              <a:spAutoFit/>
            </a:bodyPr>
            <a:lstStyle/>
            <a:p>
              <a:pPr algn="ctr"/>
              <a:r>
                <a:rPr lang="en-US" altLang="ko-KR" sz="3200" b="1">
                  <a:ea typeface="HY헤드라인M" pitchFamily="18" charset="-127"/>
                </a:rPr>
                <a:t>Operational system </a:t>
              </a:r>
            </a:p>
            <a:p>
              <a:pPr algn="ctr"/>
              <a:r>
                <a:rPr lang="en-US" altLang="ko-KR" sz="3200" b="1">
                  <a:ea typeface="HY헤드라인M" pitchFamily="18" charset="-127"/>
                </a:rPr>
                <a:t>start</a:t>
              </a:r>
            </a:p>
          </p:txBody>
        </p:sp>
        <p:sp>
          <p:nvSpPr>
            <p:cNvPr id="2209" name="Freeform 22"/>
            <p:cNvSpPr>
              <a:spLocks/>
            </p:cNvSpPr>
            <p:nvPr/>
          </p:nvSpPr>
          <p:spPr bwMode="auto">
            <a:xfrm>
              <a:off x="985838" y="5997575"/>
              <a:ext cx="5746750" cy="360363"/>
            </a:xfrm>
            <a:custGeom>
              <a:avLst/>
              <a:gdLst>
                <a:gd name="T0" fmla="*/ 2147483647 w 4445"/>
                <a:gd name="T1" fmla="*/ 0 h 431"/>
                <a:gd name="T2" fmla="*/ 2147483647 w 4445"/>
                <a:gd name="T3" fmla="*/ 2147483647 h 431"/>
                <a:gd name="T4" fmla="*/ 0 w 4445"/>
                <a:gd name="T5" fmla="*/ 2147483647 h 431"/>
                <a:gd name="T6" fmla="*/ 0 w 4445"/>
                <a:gd name="T7" fmla="*/ 2147483647 h 431"/>
                <a:gd name="T8" fmla="*/ 0 60000 65536"/>
                <a:gd name="T9" fmla="*/ 0 60000 65536"/>
                <a:gd name="T10" fmla="*/ 0 60000 65536"/>
                <a:gd name="T11" fmla="*/ 0 60000 65536"/>
                <a:gd name="T12" fmla="*/ 0 w 4445"/>
                <a:gd name="T13" fmla="*/ 0 h 431"/>
                <a:gd name="T14" fmla="*/ 4445 w 4445"/>
                <a:gd name="T15" fmla="*/ 431 h 431"/>
              </a:gdLst>
              <a:ahLst/>
              <a:cxnLst>
                <a:cxn ang="T8">
                  <a:pos x="T0" y="T1"/>
                </a:cxn>
                <a:cxn ang="T9">
                  <a:pos x="T2" y="T3"/>
                </a:cxn>
                <a:cxn ang="T10">
                  <a:pos x="T4" y="T5"/>
                </a:cxn>
                <a:cxn ang="T11">
                  <a:pos x="T6" y="T7"/>
                </a:cxn>
              </a:cxnLst>
              <a:rect l="T12" t="T13" r="T14" b="T15"/>
              <a:pathLst>
                <a:path w="4445" h="431">
                  <a:moveTo>
                    <a:pt x="4445" y="0"/>
                  </a:moveTo>
                  <a:lnTo>
                    <a:pt x="4445" y="431"/>
                  </a:lnTo>
                  <a:lnTo>
                    <a:pt x="0" y="431"/>
                  </a:lnTo>
                  <a:lnTo>
                    <a:pt x="0" y="136"/>
                  </a:lnTo>
                </a:path>
              </a:pathLst>
            </a:custGeom>
            <a:noFill/>
            <a:ln w="28575">
              <a:solidFill>
                <a:schemeClr val="tx1"/>
              </a:solidFill>
              <a:round/>
              <a:headEnd type="none" w="med" len="med"/>
              <a:tailEnd type="triangle" w="med" len="med"/>
            </a:ln>
          </p:spPr>
          <p:txBody>
            <a:bodyPr/>
            <a:lstStyle/>
            <a:p>
              <a:endParaRPr lang="ko-KR" altLang="en-US"/>
            </a:p>
          </p:txBody>
        </p:sp>
        <p:grpSp>
          <p:nvGrpSpPr>
            <p:cNvPr id="2210" name="그룹 27"/>
            <p:cNvGrpSpPr>
              <a:grpSpLocks/>
            </p:cNvGrpSpPr>
            <p:nvPr/>
          </p:nvGrpSpPr>
          <p:grpSpPr bwMode="auto">
            <a:xfrm>
              <a:off x="2124976" y="5060618"/>
              <a:ext cx="1734765" cy="864262"/>
              <a:chOff x="2419566" y="3020513"/>
              <a:chExt cx="1578650" cy="1299570"/>
            </a:xfrm>
          </p:grpSpPr>
          <p:sp>
            <p:nvSpPr>
              <p:cNvPr id="387" name="AutoShape 15"/>
              <p:cNvSpPr>
                <a:spLocks noChangeArrowheads="1"/>
              </p:cNvSpPr>
              <p:nvPr/>
            </p:nvSpPr>
            <p:spPr bwMode="gray">
              <a:xfrm>
                <a:off x="2419565" y="3020589"/>
                <a:ext cx="1578651" cy="1300057"/>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ko-KR" altLang="en-US" sz="3200">
                  <a:ea typeface="굴림" pitchFamily="50" charset="-127"/>
                </a:endParaRPr>
              </a:p>
            </p:txBody>
          </p:sp>
          <p:sp>
            <p:nvSpPr>
              <p:cNvPr id="388" name="Freeform 16"/>
              <p:cNvSpPr>
                <a:spLocks/>
              </p:cNvSpPr>
              <p:nvPr/>
            </p:nvSpPr>
            <p:spPr bwMode="gray">
              <a:xfrm>
                <a:off x="2514080" y="3085298"/>
                <a:ext cx="699068" cy="64944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pPr>
                  <a:defRPr/>
                </a:pPr>
                <a:endParaRPr lang="ko-KR" altLang="en-US" sz="3200">
                  <a:ea typeface="굴림" pitchFamily="50" charset="-127"/>
                </a:endParaRPr>
              </a:p>
            </p:txBody>
          </p:sp>
          <p:sp>
            <p:nvSpPr>
              <p:cNvPr id="2227" name="Text Box 25"/>
              <p:cNvSpPr txBox="1">
                <a:spLocks noChangeArrowheads="1"/>
              </p:cNvSpPr>
              <p:nvPr/>
            </p:nvSpPr>
            <p:spPr bwMode="white">
              <a:xfrm>
                <a:off x="2428859" y="3247786"/>
                <a:ext cx="1440303" cy="433384"/>
              </a:xfrm>
              <a:prstGeom prst="rect">
                <a:avLst/>
              </a:prstGeom>
              <a:noFill/>
              <a:ln w="9525" algn="ctr">
                <a:noFill/>
                <a:miter lim="800000"/>
                <a:headEnd/>
                <a:tailEnd/>
              </a:ln>
            </p:spPr>
            <p:txBody>
              <a:bodyPr>
                <a:spAutoFit/>
              </a:bodyPr>
              <a:lstStyle/>
              <a:p>
                <a:pPr algn="ctr">
                  <a:spcBef>
                    <a:spcPct val="50000"/>
                  </a:spcBef>
                </a:pPr>
                <a:r>
                  <a:rPr lang="en-US" altLang="ko-KR" sz="3200" b="1">
                    <a:solidFill>
                      <a:srgbClr val="FEFFFF"/>
                    </a:solidFill>
                    <a:ea typeface="굴림" charset="-127"/>
                  </a:rPr>
                  <a:t> </a:t>
                </a:r>
              </a:p>
            </p:txBody>
          </p:sp>
        </p:grpSp>
        <p:sp>
          <p:nvSpPr>
            <p:cNvPr id="2211" name="TextBox 29"/>
            <p:cNvSpPr txBox="1">
              <a:spLocks noChangeArrowheads="1"/>
            </p:cNvSpPr>
            <p:nvPr/>
          </p:nvSpPr>
          <p:spPr bwMode="auto">
            <a:xfrm>
              <a:off x="2090738" y="5205413"/>
              <a:ext cx="1813917" cy="530925"/>
            </a:xfrm>
            <a:prstGeom prst="rect">
              <a:avLst/>
            </a:prstGeom>
            <a:noFill/>
            <a:ln w="9525">
              <a:noFill/>
              <a:miter lim="800000"/>
              <a:headEnd/>
              <a:tailEnd/>
            </a:ln>
          </p:spPr>
          <p:txBody>
            <a:bodyPr>
              <a:spAutoFit/>
            </a:bodyPr>
            <a:lstStyle/>
            <a:p>
              <a:pPr algn="ctr"/>
              <a:r>
                <a:rPr lang="en-US" altLang="ko-KR" sz="3200" b="1">
                  <a:ea typeface="HY헤드라인M" pitchFamily="18" charset="-127"/>
                </a:rPr>
                <a:t>Data download</a:t>
              </a:r>
            </a:p>
            <a:p>
              <a:pPr algn="ctr"/>
              <a:r>
                <a:rPr lang="en-US" altLang="ko-KR" sz="3200" b="1">
                  <a:ea typeface="HY헤드라인M" pitchFamily="18" charset="-127"/>
                </a:rPr>
                <a:t>via ftp</a:t>
              </a:r>
            </a:p>
          </p:txBody>
        </p:sp>
        <p:grpSp>
          <p:nvGrpSpPr>
            <p:cNvPr id="2212" name="그룹 27"/>
            <p:cNvGrpSpPr>
              <a:grpSpLocks/>
            </p:cNvGrpSpPr>
            <p:nvPr/>
          </p:nvGrpSpPr>
          <p:grpSpPr bwMode="auto">
            <a:xfrm>
              <a:off x="4010025" y="5089365"/>
              <a:ext cx="1601324" cy="863334"/>
              <a:chOff x="2428859" y="3020772"/>
              <a:chExt cx="1482495" cy="1298175"/>
            </a:xfrm>
          </p:grpSpPr>
          <p:sp>
            <p:nvSpPr>
              <p:cNvPr id="384" name="AutoShape 15"/>
              <p:cNvSpPr>
                <a:spLocks noChangeArrowheads="1"/>
              </p:cNvSpPr>
              <p:nvPr/>
            </p:nvSpPr>
            <p:spPr bwMode="gray">
              <a:xfrm>
                <a:off x="2509756" y="3021154"/>
                <a:ext cx="1401599" cy="1297704"/>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ko-KR" altLang="en-US" sz="3200">
                  <a:ea typeface="굴림" pitchFamily="50" charset="-127"/>
                </a:endParaRPr>
              </a:p>
            </p:txBody>
          </p:sp>
          <p:sp>
            <p:nvSpPr>
              <p:cNvPr id="385" name="Freeform 16"/>
              <p:cNvSpPr>
                <a:spLocks/>
              </p:cNvSpPr>
              <p:nvPr/>
            </p:nvSpPr>
            <p:spPr bwMode="gray">
              <a:xfrm>
                <a:off x="2514087" y="3084686"/>
                <a:ext cx="699933" cy="65061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pPr>
                  <a:defRPr/>
                </a:pPr>
                <a:endParaRPr lang="ko-KR" altLang="en-US" sz="3200">
                  <a:ea typeface="굴림" pitchFamily="50" charset="-127"/>
                </a:endParaRPr>
              </a:p>
            </p:txBody>
          </p:sp>
          <p:sp>
            <p:nvSpPr>
              <p:cNvPr id="2224" name="Text Box 25"/>
              <p:cNvSpPr txBox="1">
                <a:spLocks noChangeArrowheads="1"/>
              </p:cNvSpPr>
              <p:nvPr/>
            </p:nvSpPr>
            <p:spPr bwMode="white">
              <a:xfrm>
                <a:off x="2428859" y="3247786"/>
                <a:ext cx="1440303" cy="433384"/>
              </a:xfrm>
              <a:prstGeom prst="rect">
                <a:avLst/>
              </a:prstGeom>
              <a:noFill/>
              <a:ln w="9525" algn="ctr">
                <a:noFill/>
                <a:miter lim="800000"/>
                <a:headEnd/>
                <a:tailEnd/>
              </a:ln>
            </p:spPr>
            <p:txBody>
              <a:bodyPr>
                <a:spAutoFit/>
              </a:bodyPr>
              <a:lstStyle/>
              <a:p>
                <a:pPr algn="ctr">
                  <a:spcBef>
                    <a:spcPct val="50000"/>
                  </a:spcBef>
                </a:pPr>
                <a:r>
                  <a:rPr lang="en-US" altLang="ko-KR" sz="3200" b="1">
                    <a:solidFill>
                      <a:srgbClr val="FEFFFF"/>
                    </a:solidFill>
                    <a:ea typeface="굴림" charset="-127"/>
                  </a:rPr>
                  <a:t> </a:t>
                </a:r>
              </a:p>
            </p:txBody>
          </p:sp>
        </p:grpSp>
        <p:sp>
          <p:nvSpPr>
            <p:cNvPr id="2213" name="TextBox 29"/>
            <p:cNvSpPr txBox="1">
              <a:spLocks noChangeArrowheads="1"/>
            </p:cNvSpPr>
            <p:nvPr/>
          </p:nvSpPr>
          <p:spPr bwMode="auto">
            <a:xfrm>
              <a:off x="4146062" y="5205413"/>
              <a:ext cx="1539743" cy="530925"/>
            </a:xfrm>
            <a:prstGeom prst="rect">
              <a:avLst/>
            </a:prstGeom>
            <a:noFill/>
            <a:ln w="9525">
              <a:noFill/>
              <a:miter lim="800000"/>
              <a:headEnd/>
              <a:tailEnd/>
            </a:ln>
          </p:spPr>
          <p:txBody>
            <a:bodyPr>
              <a:spAutoFit/>
            </a:bodyPr>
            <a:lstStyle/>
            <a:p>
              <a:pPr algn="ctr"/>
              <a:r>
                <a:rPr lang="en-US" altLang="ko-KR" sz="3200" b="1">
                  <a:ea typeface="HY헤드라인M" pitchFamily="18" charset="-127"/>
                </a:rPr>
                <a:t>Model </a:t>
              </a:r>
              <a:br>
                <a:rPr lang="en-US" altLang="ko-KR" sz="3200" b="1">
                  <a:ea typeface="HY헤드라인M" pitchFamily="18" charset="-127"/>
                </a:rPr>
              </a:br>
              <a:r>
                <a:rPr lang="en-US" altLang="ko-KR" sz="3200" b="1">
                  <a:ea typeface="HY헤드라인M" pitchFamily="18" charset="-127"/>
                </a:rPr>
                <a:t>simulation</a:t>
              </a:r>
            </a:p>
          </p:txBody>
        </p:sp>
        <p:grpSp>
          <p:nvGrpSpPr>
            <p:cNvPr id="2214" name="그룹 27"/>
            <p:cNvGrpSpPr>
              <a:grpSpLocks/>
            </p:cNvGrpSpPr>
            <p:nvPr/>
          </p:nvGrpSpPr>
          <p:grpSpPr bwMode="auto">
            <a:xfrm>
              <a:off x="5881688" y="5062474"/>
              <a:ext cx="1555750" cy="863335"/>
              <a:chOff x="2428859" y="3020915"/>
              <a:chExt cx="1440303" cy="1298176"/>
            </a:xfrm>
          </p:grpSpPr>
          <p:sp>
            <p:nvSpPr>
              <p:cNvPr id="381" name="AutoShape 15"/>
              <p:cNvSpPr>
                <a:spLocks noChangeArrowheads="1"/>
              </p:cNvSpPr>
              <p:nvPr/>
            </p:nvSpPr>
            <p:spPr bwMode="gray">
              <a:xfrm>
                <a:off x="2460980" y="3020553"/>
                <a:ext cx="1402465" cy="1298880"/>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ko-KR" altLang="en-US" sz="3200">
                  <a:ea typeface="굴림" pitchFamily="50" charset="-127"/>
                </a:endParaRPr>
              </a:p>
            </p:txBody>
          </p:sp>
          <p:sp>
            <p:nvSpPr>
              <p:cNvPr id="382" name="Freeform 16"/>
              <p:cNvSpPr>
                <a:spLocks/>
              </p:cNvSpPr>
              <p:nvPr/>
            </p:nvSpPr>
            <p:spPr bwMode="gray">
              <a:xfrm>
                <a:off x="2513822" y="3085262"/>
                <a:ext cx="699933" cy="64944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pPr>
                  <a:defRPr/>
                </a:pPr>
                <a:endParaRPr lang="ko-KR" altLang="en-US" sz="3200">
                  <a:ea typeface="굴림" pitchFamily="50" charset="-127"/>
                </a:endParaRPr>
              </a:p>
            </p:txBody>
          </p:sp>
          <p:sp>
            <p:nvSpPr>
              <p:cNvPr id="2221" name="Text Box 25"/>
              <p:cNvSpPr txBox="1">
                <a:spLocks noChangeArrowheads="1"/>
              </p:cNvSpPr>
              <p:nvPr/>
            </p:nvSpPr>
            <p:spPr bwMode="white">
              <a:xfrm>
                <a:off x="2428859" y="3247786"/>
                <a:ext cx="1440303" cy="433384"/>
              </a:xfrm>
              <a:prstGeom prst="rect">
                <a:avLst/>
              </a:prstGeom>
              <a:noFill/>
              <a:ln w="9525" algn="ctr">
                <a:noFill/>
                <a:miter lim="800000"/>
                <a:headEnd/>
                <a:tailEnd/>
              </a:ln>
            </p:spPr>
            <p:txBody>
              <a:bodyPr>
                <a:spAutoFit/>
              </a:bodyPr>
              <a:lstStyle/>
              <a:p>
                <a:pPr algn="ctr">
                  <a:spcBef>
                    <a:spcPct val="50000"/>
                  </a:spcBef>
                </a:pPr>
                <a:r>
                  <a:rPr lang="en-US" altLang="ko-KR" sz="3200" b="1">
                    <a:solidFill>
                      <a:srgbClr val="FEFFFF"/>
                    </a:solidFill>
                    <a:ea typeface="굴림" charset="-127"/>
                  </a:rPr>
                  <a:t> </a:t>
                </a:r>
              </a:p>
            </p:txBody>
          </p:sp>
        </p:grpSp>
        <p:sp>
          <p:nvSpPr>
            <p:cNvPr id="2215" name="TextBox 29"/>
            <p:cNvSpPr txBox="1">
              <a:spLocks noChangeArrowheads="1"/>
            </p:cNvSpPr>
            <p:nvPr/>
          </p:nvSpPr>
          <p:spPr bwMode="auto">
            <a:xfrm>
              <a:off x="5810250" y="5202238"/>
              <a:ext cx="1728788" cy="530925"/>
            </a:xfrm>
            <a:prstGeom prst="rect">
              <a:avLst/>
            </a:prstGeom>
            <a:noFill/>
            <a:ln w="9525">
              <a:noFill/>
              <a:miter lim="800000"/>
              <a:headEnd/>
              <a:tailEnd/>
            </a:ln>
          </p:spPr>
          <p:txBody>
            <a:bodyPr>
              <a:spAutoFit/>
            </a:bodyPr>
            <a:lstStyle/>
            <a:p>
              <a:pPr algn="ctr"/>
              <a:r>
                <a:rPr lang="en-US" altLang="ko-KR" sz="3200" b="1">
                  <a:ea typeface="HY헤드라인M" pitchFamily="18" charset="-127"/>
                </a:rPr>
                <a:t>72 Hrs prediction</a:t>
              </a:r>
            </a:p>
          </p:txBody>
        </p:sp>
        <p:sp>
          <p:nvSpPr>
            <p:cNvPr id="2216" name="Text Box 40"/>
            <p:cNvSpPr txBox="1">
              <a:spLocks noChangeArrowheads="1"/>
            </p:cNvSpPr>
            <p:nvPr/>
          </p:nvSpPr>
          <p:spPr bwMode="auto">
            <a:xfrm>
              <a:off x="2153047" y="5948896"/>
              <a:ext cx="1824831" cy="288216"/>
            </a:xfrm>
            <a:prstGeom prst="rect">
              <a:avLst/>
            </a:prstGeom>
            <a:noFill/>
            <a:ln w="9525">
              <a:noFill/>
              <a:miter lim="800000"/>
              <a:headEnd/>
              <a:tailEnd/>
            </a:ln>
          </p:spPr>
          <p:txBody>
            <a:bodyPr>
              <a:spAutoFit/>
            </a:bodyPr>
            <a:lstStyle/>
            <a:p>
              <a:pPr>
                <a:spcBef>
                  <a:spcPct val="50000"/>
                </a:spcBef>
              </a:pPr>
              <a:r>
                <a:rPr lang="en-US" altLang="ko-KR" sz="3200" dirty="0">
                  <a:ea typeface="굴림" charset="-127"/>
                </a:rPr>
                <a:t>(</a:t>
              </a:r>
              <a:r>
                <a:rPr lang="en-US" altLang="ko-KR" sz="3200" dirty="0" smtClean="0">
                  <a:ea typeface="굴림" charset="-127"/>
                </a:rPr>
                <a:t>05:00</a:t>
              </a:r>
              <a:r>
                <a:rPr lang="en-US" altLang="ko-KR" sz="3200" dirty="0">
                  <a:ea typeface="굴림" charset="-127"/>
                </a:rPr>
                <a:t>, </a:t>
              </a:r>
              <a:r>
                <a:rPr lang="en-US" altLang="ko-KR" sz="3200" dirty="0" smtClean="0">
                  <a:ea typeface="굴림" charset="-127"/>
                </a:rPr>
                <a:t>17:00</a:t>
              </a:r>
              <a:r>
                <a:rPr lang="en-US" altLang="ko-KR" sz="3200" dirty="0">
                  <a:ea typeface="굴림" charset="-127"/>
                </a:rPr>
                <a:t>)</a:t>
              </a:r>
            </a:p>
          </p:txBody>
        </p:sp>
        <p:sp>
          <p:nvSpPr>
            <p:cNvPr id="2217" name="Text Box 40"/>
            <p:cNvSpPr txBox="1">
              <a:spLocks noChangeArrowheads="1"/>
            </p:cNvSpPr>
            <p:nvPr/>
          </p:nvSpPr>
          <p:spPr bwMode="auto">
            <a:xfrm>
              <a:off x="4039394" y="5957948"/>
              <a:ext cx="1925042" cy="288216"/>
            </a:xfrm>
            <a:prstGeom prst="rect">
              <a:avLst/>
            </a:prstGeom>
            <a:noFill/>
            <a:ln w="9525">
              <a:noFill/>
              <a:miter lim="800000"/>
              <a:headEnd/>
              <a:tailEnd/>
            </a:ln>
          </p:spPr>
          <p:txBody>
            <a:bodyPr>
              <a:spAutoFit/>
            </a:bodyPr>
            <a:lstStyle/>
            <a:p>
              <a:pPr>
                <a:spcBef>
                  <a:spcPct val="50000"/>
                </a:spcBef>
              </a:pPr>
              <a:endParaRPr lang="en-US" altLang="ko-KR" sz="3200">
                <a:ea typeface="굴림" charset="-127"/>
              </a:endParaRPr>
            </a:p>
          </p:txBody>
        </p:sp>
        <p:sp>
          <p:nvSpPr>
            <p:cNvPr id="376" name="AutoShape 11"/>
            <p:cNvSpPr>
              <a:spLocks noChangeArrowheads="1"/>
            </p:cNvSpPr>
            <p:nvPr/>
          </p:nvSpPr>
          <p:spPr bwMode="auto">
            <a:xfrm>
              <a:off x="7807409" y="4991032"/>
              <a:ext cx="1082591" cy="1077406"/>
            </a:xfrm>
            <a:prstGeom prst="flowChartAlternateProcess">
              <a:avLst/>
            </a:prstGeom>
            <a:solidFill>
              <a:srgbClr val="008080"/>
            </a:solidFill>
            <a:ln w="9525">
              <a:solidFill>
                <a:schemeClr val="tx1"/>
              </a:solidFill>
              <a:miter lim="800000"/>
              <a:headEnd/>
              <a:tailEnd/>
            </a:ln>
            <a:effectLst/>
          </p:spPr>
          <p:txBody>
            <a:bodyPr wrap="none" lIns="91431" tIns="45715" rIns="91431" bIns="45715" anchor="ctr"/>
            <a:lstStyle/>
            <a:p>
              <a:pPr algn="ctr">
                <a:defRPr/>
              </a:pPr>
              <a:r>
                <a:rPr lang="en-US" altLang="ko-KR" sz="3200" b="1" dirty="0">
                  <a:solidFill>
                    <a:schemeClr val="bg1"/>
                  </a:solidFill>
                  <a:ea typeface="굴림" pitchFamily="50" charset="-127"/>
                </a:rPr>
                <a:t>web-GIS</a:t>
              </a:r>
            </a:p>
            <a:p>
              <a:pPr algn="ctr">
                <a:defRPr/>
              </a:pPr>
              <a:r>
                <a:rPr lang="en-US" sz="3200" b="1" dirty="0">
                  <a:solidFill>
                    <a:schemeClr val="bg1"/>
                  </a:solidFill>
                  <a:effectLst>
                    <a:outerShdw blurRad="38100" dist="38100" dir="2700000" algn="tl">
                      <a:srgbClr val="000000"/>
                    </a:outerShdw>
                  </a:effectLst>
                  <a:ea typeface="굴림" pitchFamily="50" charset="-127"/>
                </a:rPr>
                <a:t>Service</a:t>
              </a:r>
              <a:endParaRPr lang="en-GB" sz="3200" b="1" dirty="0">
                <a:solidFill>
                  <a:schemeClr val="bg1"/>
                </a:solidFill>
                <a:effectLst>
                  <a:outerShdw blurRad="38100" dist="38100" dir="2700000" algn="tl">
                    <a:srgbClr val="000000"/>
                  </a:outerShdw>
                </a:effectLst>
                <a:latin typeface="Times New Roman" pitchFamily="18" charset="0"/>
                <a:ea typeface="굴림" pitchFamily="50" charset="-127"/>
              </a:endParaRPr>
            </a:p>
          </p:txBody>
        </p:sp>
      </p:grpSp>
      <p:sp>
        <p:nvSpPr>
          <p:cNvPr id="2103" name="Text Box 101"/>
          <p:cNvSpPr txBox="1">
            <a:spLocks noChangeArrowheads="1"/>
          </p:cNvSpPr>
          <p:nvPr/>
        </p:nvSpPr>
        <p:spPr bwMode="auto">
          <a:xfrm>
            <a:off x="962025" y="15103475"/>
            <a:ext cx="14859000" cy="1016000"/>
          </a:xfrm>
          <a:prstGeom prst="rect">
            <a:avLst/>
          </a:prstGeom>
          <a:noFill/>
          <a:ln w="9525">
            <a:noFill/>
            <a:miter lim="800000"/>
            <a:headEnd/>
            <a:tailEnd/>
          </a:ln>
        </p:spPr>
        <p:txBody>
          <a:bodyPr>
            <a:spAutoFit/>
          </a:bodyPr>
          <a:lstStyle/>
          <a:p>
            <a:pPr algn="ctr">
              <a:spcBef>
                <a:spcPct val="50000"/>
              </a:spcBef>
            </a:pPr>
            <a:r>
              <a:rPr lang="en-US" altLang="ko-KR" dirty="0">
                <a:latin typeface="HY견고딕" pitchFamily="18" charset="-127"/>
                <a:ea typeface="HY견고딕" pitchFamily="18" charset="-127"/>
              </a:rPr>
              <a:t>ROMS Coastal Forecasting  System</a:t>
            </a:r>
            <a:endParaRPr lang="en-US" altLang="ko-KR" b="1" dirty="0">
              <a:ea typeface="굴림" charset="-127"/>
            </a:endParaRPr>
          </a:p>
        </p:txBody>
      </p:sp>
      <p:pic>
        <p:nvPicPr>
          <p:cNvPr id="2111" name="그림 217" descr="Process.tif"/>
          <p:cNvPicPr>
            <a:picLocks noChangeAspect="1"/>
          </p:cNvPicPr>
          <p:nvPr/>
        </p:nvPicPr>
        <p:blipFill>
          <a:blip r:embed="rId5" cstate="print"/>
          <a:srcRect t="-994"/>
          <a:stretch>
            <a:fillRect/>
          </a:stretch>
        </p:blipFill>
        <p:spPr bwMode="auto">
          <a:xfrm>
            <a:off x="5762625" y="16383000"/>
            <a:ext cx="10210800" cy="4838700"/>
          </a:xfrm>
          <a:prstGeom prst="rect">
            <a:avLst/>
          </a:prstGeom>
          <a:noFill/>
          <a:ln w="9525">
            <a:noFill/>
            <a:miter lim="800000"/>
            <a:headEnd/>
            <a:tailEnd/>
          </a:ln>
        </p:spPr>
      </p:pic>
      <p:graphicFrame>
        <p:nvGraphicFramePr>
          <p:cNvPr id="219" name="Group 7"/>
          <p:cNvGraphicFramePr>
            <a:graphicFrameLocks noGrp="1"/>
          </p:cNvGraphicFramePr>
          <p:nvPr/>
        </p:nvGraphicFramePr>
        <p:xfrm>
          <a:off x="11325225" y="21307425"/>
          <a:ext cx="4591472" cy="2115312"/>
        </p:xfrm>
        <a:graphic>
          <a:graphicData uri="http://schemas.openxmlformats.org/drawingml/2006/table">
            <a:tbl>
              <a:tblPr/>
              <a:tblGrid>
                <a:gridCol w="2281365"/>
                <a:gridCol w="2310107"/>
              </a:tblGrid>
              <a:tr h="261257">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Down-scaled model grid resolution</a:t>
                      </a:r>
                      <a:endPar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hMerge="1">
                  <a:txBody>
                    <a:bodyPr/>
                    <a:lstStyle/>
                    <a:p>
                      <a:pPr latinLnBrk="1"/>
                      <a:endParaRPr lang="ko-KR" altLang="en-US"/>
                    </a:p>
                  </a:txBody>
                  <a:tcPr/>
                </a:tc>
              </a:tr>
              <a:tr h="391886">
                <a:tc>
                  <a:txBody>
                    <a:body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KGBAY</a:t>
                      </a: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50000"/>
                        </a:lnSpc>
                        <a:spcBef>
                          <a:spcPct val="0"/>
                        </a:spcBef>
                        <a:spcAft>
                          <a:spcPct val="0"/>
                        </a:spcAft>
                        <a:buClrTx/>
                        <a:buSzTx/>
                        <a:buFontTx/>
                        <a:buNone/>
                        <a:tabLst/>
                        <a:defRPr/>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1 km ~ 100 m</a:t>
                      </a:r>
                      <a:endPar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r>
              <a:tr h="391886">
                <a:tc>
                  <a:txBody>
                    <a:body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SMG</a:t>
                      </a:r>
                      <a:endPar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1 km ~ 100 m</a:t>
                      </a:r>
                      <a:endPar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r>
              <a:tr h="391886">
                <a:tc>
                  <a:txBody>
                    <a:body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a:t>
                      </a: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YEOSU</a:t>
                      </a:r>
                      <a:endPar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600 m (20″)</a:t>
                      </a:r>
                      <a:endPar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r>
              <a:tr h="391886">
                <a:tc>
                  <a:txBody>
                    <a:body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a:t>
                      </a: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MASAN, BUSAN</a:t>
                      </a:r>
                      <a:endPar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300 m (10″)</a:t>
                      </a:r>
                      <a:endPar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r>
            </a:tbl>
          </a:graphicData>
        </a:graphic>
      </p:graphicFrame>
      <p:graphicFrame>
        <p:nvGraphicFramePr>
          <p:cNvPr id="220" name="Group 7"/>
          <p:cNvGraphicFramePr>
            <a:graphicFrameLocks noGrp="1"/>
          </p:cNvGraphicFramePr>
          <p:nvPr/>
        </p:nvGraphicFramePr>
        <p:xfrm>
          <a:off x="6072188" y="21383625"/>
          <a:ext cx="4831127" cy="2011680"/>
        </p:xfrm>
        <a:graphic>
          <a:graphicData uri="http://schemas.openxmlformats.org/drawingml/2006/table">
            <a:tbl>
              <a:tblPr/>
              <a:tblGrid>
                <a:gridCol w="1518355"/>
                <a:gridCol w="3312772"/>
              </a:tblGrid>
              <a:tr h="294233">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Coastal Model System</a:t>
                      </a:r>
                      <a:endPar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hMerge="1">
                  <a:txBody>
                    <a:bodyPr/>
                    <a:lstStyle/>
                    <a:p>
                      <a:pPr latinLnBrk="1"/>
                      <a:endParaRPr lang="ko-KR" altLang="en-US"/>
                    </a:p>
                  </a:txBody>
                  <a:tcPr/>
                </a:tc>
              </a:tr>
              <a:tr h="294233">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No. of grid</a:t>
                      </a:r>
                      <a:r>
                        <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a:t>
                      </a:r>
                      <a:endPar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180 x 120 x 20</a:t>
                      </a: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r>
              <a:tr h="294233">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Resolution</a:t>
                      </a:r>
                      <a:endPar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1.8 km (1´)</a:t>
                      </a:r>
                      <a:endParaRPr kumimoji="0" lang="ko-KR" altLang="en-US"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r>
              <a:tr h="783771">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Interval</a:t>
                      </a: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ROMS </a:t>
                      </a:r>
                      <a:r>
                        <a:rPr kumimoji="0" lang="el-GR"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Δ</a:t>
                      </a: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t = 24 sec</a:t>
                      </a:r>
                      <a:b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b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SWAN </a:t>
                      </a:r>
                      <a:r>
                        <a:rPr kumimoji="0" lang="el-GR"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Δ</a:t>
                      </a: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t = 60 sec</a:t>
                      </a:r>
                      <a:b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b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Coupling </a:t>
                      </a:r>
                      <a:r>
                        <a:rPr kumimoji="0" lang="el-GR"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Δ</a:t>
                      </a:r>
                      <a:r>
                        <a:rPr kumimoji="0" lang="en-US" altLang="ko-KR" sz="22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t = 4 min</a:t>
                      </a: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r>
            </a:tbl>
          </a:graphicData>
        </a:graphic>
      </p:graphicFrame>
      <p:sp>
        <p:nvSpPr>
          <p:cNvPr id="221" name="타원 6"/>
          <p:cNvSpPr/>
          <p:nvPr/>
        </p:nvSpPr>
        <p:spPr bwMode="auto">
          <a:xfrm>
            <a:off x="5534025" y="43727925"/>
            <a:ext cx="2590800" cy="2078842"/>
          </a:xfrm>
          <a:prstGeom prst="rect">
            <a:avLst/>
          </a:prstGeom>
          <a:noFill/>
          <a:ln>
            <a:noFill/>
          </a:ln>
          <a:effectLst/>
          <a:scene3d>
            <a:camera prst="orthographicFront"/>
            <a:lightRig rig="chilly" dir="t"/>
          </a:scene3d>
          <a:sp3d/>
        </p:spPr>
        <p:txBody>
          <a:bodyPr lIns="0" tIns="0" rIns="0" bIns="0" spcCol="1270" anchor="ctr"/>
          <a:lstStyle/>
          <a:p>
            <a:pPr algn="ctr" defTabSz="622300" fontAlgn="auto">
              <a:lnSpc>
                <a:spcPct val="90000"/>
              </a:lnSpc>
              <a:spcBef>
                <a:spcPts val="0"/>
              </a:spcBef>
              <a:spcAft>
                <a:spcPct val="35000"/>
              </a:spcAft>
              <a:defRPr/>
            </a:pPr>
            <a:r>
              <a:rPr lang="en-US" altLang="ko-KR" sz="5000" kern="0" dirty="0">
                <a:solidFill>
                  <a:sysClr val="windowText" lastClr="000000"/>
                </a:solidFill>
                <a:effectLst>
                  <a:outerShdw blurRad="38100" dist="38100" dir="2700000" algn="tl">
                    <a:srgbClr val="000000">
                      <a:alpha val="43137"/>
                    </a:srgbClr>
                  </a:outerShdw>
                </a:effectLst>
                <a:latin typeface="HY헤드라인M"/>
                <a:ea typeface="HY헤드라인M"/>
              </a:rPr>
              <a:t>ICM</a:t>
            </a:r>
          </a:p>
        </p:txBody>
      </p:sp>
      <p:sp>
        <p:nvSpPr>
          <p:cNvPr id="222" name="아래쪽 화살표 221"/>
          <p:cNvSpPr/>
          <p:nvPr/>
        </p:nvSpPr>
        <p:spPr>
          <a:xfrm rot="16200000">
            <a:off x="8595960" y="42870085"/>
            <a:ext cx="657930" cy="838200"/>
          </a:xfrm>
          <a:prstGeom prst="downArrow">
            <a:avLst/>
          </a:prstGeom>
          <a:solidFill>
            <a:srgbClr val="FF0000"/>
          </a:solidFill>
          <a:ln>
            <a:noFill/>
          </a:ln>
          <a:effectLst>
            <a:outerShdw blurRad="101600" dist="76200" dir="2700000" algn="bl">
              <a:srgbClr val="000000">
                <a:alpha val="30588"/>
              </a:srgbClr>
            </a:outerShdw>
          </a:effectLst>
          <a:scene3d>
            <a:camera prst="orthographicFront" fov="0">
              <a:rot lat="0" lon="0" rev="0"/>
            </a:camera>
            <a:lightRig rig="chilly" dir="t">
              <a:rot lat="0" lon="0" rev="4200000"/>
            </a:lightRig>
          </a:scene3d>
          <a:sp3d contourW="25400" prstMaterial="matte">
            <a:bevelT h="88900"/>
            <a:contourClr>
              <a:srgbClr val="FFFFFF">
                <a:alpha val="0"/>
              </a:srgbClr>
            </a:contourClr>
          </a:sp3d>
        </p:spPr>
        <p:txBody>
          <a:bodyPr anchor="ctr"/>
          <a:lstStyle/>
          <a:p>
            <a:pPr algn="ctr" fontAlgn="auto">
              <a:spcBef>
                <a:spcPts val="0"/>
              </a:spcBef>
              <a:spcAft>
                <a:spcPts val="0"/>
              </a:spcAft>
              <a:defRPr/>
            </a:pPr>
            <a:endParaRPr lang="ko-KR" altLang="en-US" sz="3200" kern="0" dirty="0">
              <a:solidFill>
                <a:srgbClr val="C00000"/>
              </a:solidFill>
              <a:latin typeface="HY헤드라인M"/>
              <a:ea typeface="HY헤드라인M"/>
            </a:endParaRPr>
          </a:p>
        </p:txBody>
      </p:sp>
      <p:sp>
        <p:nvSpPr>
          <p:cNvPr id="145" name="Rectangle 3"/>
          <p:cNvSpPr>
            <a:spLocks noGrp="1" noChangeArrowheads="1"/>
          </p:cNvSpPr>
          <p:nvPr>
            <p:ph idx="1"/>
          </p:nvPr>
        </p:nvSpPr>
        <p:spPr>
          <a:xfrm>
            <a:off x="1233515" y="28122560"/>
            <a:ext cx="8229600" cy="4525962"/>
          </a:xfrm>
        </p:spPr>
        <p:txBody>
          <a:bodyPr/>
          <a:lstStyle/>
          <a:p>
            <a:pPr lvl="1">
              <a:lnSpc>
                <a:spcPct val="110000"/>
              </a:lnSpc>
            </a:pPr>
            <a:endParaRPr lang="en-US" altLang="ko-KR" sz="2400" dirty="0" smtClean="0">
              <a:ea typeface="굴림" pitchFamily="50" charset="-127"/>
            </a:endParaRPr>
          </a:p>
          <a:p>
            <a:pPr lvl="1">
              <a:lnSpc>
                <a:spcPct val="110000"/>
              </a:lnSpc>
            </a:pPr>
            <a:endParaRPr lang="en-US" altLang="ko-KR" sz="2400" dirty="0" smtClean="0">
              <a:ea typeface="굴림" pitchFamily="50" charset="-127"/>
            </a:endParaRPr>
          </a:p>
        </p:txBody>
      </p:sp>
      <p:sp>
        <p:nvSpPr>
          <p:cNvPr id="146" name="Rectangle 3"/>
          <p:cNvSpPr txBox="1">
            <a:spLocks noChangeArrowheads="1"/>
          </p:cNvSpPr>
          <p:nvPr/>
        </p:nvSpPr>
        <p:spPr bwMode="auto">
          <a:xfrm>
            <a:off x="1233515" y="28122560"/>
            <a:ext cx="8229600" cy="4525962"/>
          </a:xfrm>
          <a:prstGeom prst="rect">
            <a:avLst/>
          </a:prstGeom>
          <a:noFill/>
          <a:ln w="9525">
            <a:noFill/>
            <a:miter lim="800000"/>
            <a:headEnd/>
            <a:tailEnd/>
          </a:ln>
        </p:spPr>
        <p:txBody>
          <a:bodyPr/>
          <a:lstStyle/>
          <a:p>
            <a:pPr marL="742950" lvl="1" indent="-285750" eaLnBrk="0" hangingPunct="0">
              <a:lnSpc>
                <a:spcPct val="110000"/>
              </a:lnSpc>
              <a:spcBef>
                <a:spcPct val="20000"/>
              </a:spcBef>
              <a:buClr>
                <a:srgbClr val="C9824C"/>
              </a:buClr>
              <a:buSzPct val="120000"/>
              <a:buFont typeface="Arial" pitchFamily="34" charset="0"/>
              <a:buChar char="•"/>
            </a:pPr>
            <a:endParaRPr kumimoji="0" lang="en-US" altLang="ko-KR" sz="2400" dirty="0">
              <a:latin typeface="HY헤드라인M" pitchFamily="18" charset="-127"/>
            </a:endParaRPr>
          </a:p>
          <a:p>
            <a:pPr marL="742950" lvl="1" indent="-285750" eaLnBrk="0" hangingPunct="0">
              <a:lnSpc>
                <a:spcPct val="110000"/>
              </a:lnSpc>
              <a:spcBef>
                <a:spcPct val="20000"/>
              </a:spcBef>
              <a:buClr>
                <a:srgbClr val="C9824C"/>
              </a:buClr>
              <a:buSzPct val="120000"/>
              <a:buFont typeface="Arial" pitchFamily="34" charset="0"/>
              <a:buChar char="•"/>
            </a:pPr>
            <a:endParaRPr kumimoji="0" lang="en-US" altLang="ko-KR" sz="2400" dirty="0">
              <a:latin typeface="HY헤드라인M" pitchFamily="18" charset="-127"/>
            </a:endParaRPr>
          </a:p>
        </p:txBody>
      </p:sp>
      <p:graphicFrame>
        <p:nvGraphicFramePr>
          <p:cNvPr id="147" name="Object 2"/>
          <p:cNvGraphicFramePr>
            <a:graphicFrameLocks noChangeAspect="1"/>
          </p:cNvGraphicFramePr>
          <p:nvPr/>
        </p:nvGraphicFramePr>
        <p:xfrm>
          <a:off x="676275" y="32232600"/>
          <a:ext cx="8457498" cy="6328543"/>
        </p:xfrm>
        <a:graphic>
          <a:graphicData uri="http://schemas.openxmlformats.org/presentationml/2006/ole">
            <p:oleObj spid="_x0000_s1026" name="슬라이드" r:id="rId6" imgW="4777809" imgH="3583011" progId="PowerPoint.Slide.8">
              <p:embed/>
            </p:oleObj>
          </a:graphicData>
        </a:graphic>
      </p:graphicFrame>
      <p:graphicFrame>
        <p:nvGraphicFramePr>
          <p:cNvPr id="148" name="Object 4"/>
          <p:cNvGraphicFramePr>
            <a:graphicFrameLocks noChangeAspect="1"/>
          </p:cNvGraphicFramePr>
          <p:nvPr/>
        </p:nvGraphicFramePr>
        <p:xfrm>
          <a:off x="3267075" y="28360828"/>
          <a:ext cx="5334000" cy="4024172"/>
        </p:xfrm>
        <a:graphic>
          <a:graphicData uri="http://schemas.openxmlformats.org/presentationml/2006/ole">
            <p:oleObj spid="_x0000_s1027" name="슬라이드" r:id="rId7" imgW="5491151" imgH="4119205" progId="PowerPoint.Slide.8">
              <p:embed/>
            </p:oleObj>
          </a:graphicData>
        </a:graphic>
      </p:graphicFrame>
      <p:graphicFrame>
        <p:nvGraphicFramePr>
          <p:cNvPr id="149" name="표 148"/>
          <p:cNvGraphicFramePr>
            <a:graphicFrameLocks noGrp="1"/>
          </p:cNvGraphicFramePr>
          <p:nvPr/>
        </p:nvGraphicFramePr>
        <p:xfrm>
          <a:off x="9039225" y="32954093"/>
          <a:ext cx="6629399" cy="2631307"/>
        </p:xfrm>
        <a:graphic>
          <a:graphicData uri="http://schemas.openxmlformats.org/drawingml/2006/table">
            <a:tbl>
              <a:tblPr/>
              <a:tblGrid>
                <a:gridCol w="6629399"/>
              </a:tblGrid>
              <a:tr h="51636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ROMS-ICM curvilinear grid</a:t>
                      </a:r>
                      <a:endParaRPr kumimoji="0" lang="ko-KR" altLang="en-US"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r>
              <a:tr h="541243">
                <a:tc>
                  <a:txBody>
                    <a:bodyPr/>
                    <a:lstStyle/>
                    <a:p>
                      <a:pPr marL="0" marR="0" lvl="0" indent="0" algn="ctr" defTabSz="914400" rtl="0" eaLnBrk="1" fontAlgn="base" latinLnBrk="1" hangingPunct="1">
                        <a:lnSpc>
                          <a:spcPct val="150000"/>
                        </a:lnSpc>
                        <a:spcBef>
                          <a:spcPct val="0"/>
                        </a:spcBef>
                        <a:spcAft>
                          <a:spcPct val="0"/>
                        </a:spcAft>
                        <a:buClrTx/>
                        <a:buSzTx/>
                        <a:buFontTx/>
                        <a:buNone/>
                        <a:tabLst/>
                        <a:defRPr/>
                      </a:pPr>
                      <a:r>
                        <a:rPr kumimoji="0" lang="en-US"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No. of Cells</a:t>
                      </a:r>
                      <a:r>
                        <a:rPr kumimoji="0" lang="ko-KR" altLang="en-US"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 </a:t>
                      </a:r>
                      <a:r>
                        <a:rPr kumimoji="0" lang="en-US"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 60 x 50 x 10</a:t>
                      </a: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r>
              <a:tr h="528806">
                <a:tc>
                  <a:txBody>
                    <a:bodyPr/>
                    <a:lstStyle/>
                    <a:p>
                      <a:pPr marL="0" marR="0" lvl="0" indent="0" algn="ctr" defTabSz="914400" rtl="0" eaLnBrk="1" fontAlgn="base" latinLnBrk="1" hangingPunct="1">
                        <a:lnSpc>
                          <a:spcPct val="150000"/>
                        </a:lnSpc>
                        <a:spcBef>
                          <a:spcPct val="0"/>
                        </a:spcBef>
                        <a:spcAft>
                          <a:spcPct val="0"/>
                        </a:spcAft>
                        <a:buClrTx/>
                        <a:buSzTx/>
                        <a:buFontTx/>
                        <a:buNone/>
                        <a:tabLst/>
                        <a:defRPr/>
                      </a:pPr>
                      <a:r>
                        <a:rPr kumimoji="0" lang="en-US"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ROMS </a:t>
                      </a:r>
                      <a:r>
                        <a:rPr kumimoji="0" lang="el-GR"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Δ</a:t>
                      </a:r>
                      <a:r>
                        <a:rPr kumimoji="0" lang="en-US"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t = 30 sec, ICM </a:t>
                      </a:r>
                      <a:r>
                        <a:rPr kumimoji="0" lang="el-GR"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Δ</a:t>
                      </a:r>
                      <a:r>
                        <a:rPr kumimoji="0" lang="en-US"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t = 60 sec</a:t>
                      </a:r>
                      <a:endParaRPr kumimoji="0" lang="ko-KR" altLang="en-US"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r>
              <a:tr h="528806">
                <a:tc>
                  <a:txBody>
                    <a:bodyPr/>
                    <a:lstStyle/>
                    <a:p>
                      <a:pPr marL="0" marR="0" lvl="0" indent="0" algn="ctr" defTabSz="914400" rtl="0" eaLnBrk="1" fontAlgn="base" latinLnBrk="1" hangingPunct="1">
                        <a:lnSpc>
                          <a:spcPct val="150000"/>
                        </a:lnSpc>
                        <a:spcBef>
                          <a:spcPct val="0"/>
                        </a:spcBef>
                        <a:spcAft>
                          <a:spcPct val="0"/>
                        </a:spcAft>
                        <a:buClrTx/>
                        <a:buSzTx/>
                        <a:buFontTx/>
                        <a:buNone/>
                        <a:tabLst/>
                        <a:defRPr/>
                      </a:pPr>
                      <a:r>
                        <a:rPr kumimoji="0" lang="en-US"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Width of Sluice Gate</a:t>
                      </a:r>
                      <a:r>
                        <a:rPr kumimoji="0" lang="ko-KR" altLang="en-US"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 </a:t>
                      </a:r>
                      <a:r>
                        <a:rPr kumimoji="0" lang="en-US"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 </a:t>
                      </a:r>
                      <a:r>
                        <a:rPr kumimoji="0" lang="en-US" altLang="ko-KR" sz="2100" b="0" i="0" u="none" strike="noStrike" cap="none" normalizeH="0" baseline="0" dirty="0" err="1" smtClean="0">
                          <a:ln>
                            <a:noFill/>
                          </a:ln>
                          <a:solidFill>
                            <a:schemeClr val="tx1"/>
                          </a:solidFill>
                          <a:effectLst/>
                          <a:latin typeface="HY헤드라인M" pitchFamily="18" charset="-127"/>
                          <a:ea typeface="HY헤드라인M" pitchFamily="18" charset="-127"/>
                          <a:cs typeface="Arial" charset="0"/>
                        </a:rPr>
                        <a:t>Shinsi</a:t>
                      </a:r>
                      <a:r>
                        <a:rPr kumimoji="0" lang="en-US"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 300 m, </a:t>
                      </a:r>
                      <a:r>
                        <a:rPr kumimoji="0" lang="en-US" altLang="ko-KR" sz="2100" b="0" i="0" u="none" strike="noStrike" cap="none" normalizeH="0" baseline="0" dirty="0" err="1" smtClean="0">
                          <a:ln>
                            <a:noFill/>
                          </a:ln>
                          <a:solidFill>
                            <a:schemeClr val="tx1"/>
                          </a:solidFill>
                          <a:effectLst/>
                          <a:latin typeface="HY헤드라인M" pitchFamily="18" charset="-127"/>
                          <a:ea typeface="HY헤드라인M" pitchFamily="18" charset="-127"/>
                          <a:cs typeface="Arial" charset="0"/>
                        </a:rPr>
                        <a:t>Garyeok</a:t>
                      </a:r>
                      <a:r>
                        <a:rPr kumimoji="0" lang="en-US"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 240 m</a:t>
                      </a:r>
                      <a:endParaRPr kumimoji="0" lang="ko-KR" altLang="en-US"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r>
              <a:tr h="516084">
                <a:tc>
                  <a:txBody>
                    <a:bodyPr/>
                    <a:lstStyle/>
                    <a:p>
                      <a:pPr marL="0" marR="0" lvl="0" indent="0" algn="ctr" defTabSz="914400" rtl="0" eaLnBrk="1" fontAlgn="base" latinLnBrk="1" hangingPunct="1">
                        <a:lnSpc>
                          <a:spcPct val="150000"/>
                        </a:lnSpc>
                        <a:spcBef>
                          <a:spcPct val="0"/>
                        </a:spcBef>
                        <a:spcAft>
                          <a:spcPct val="0"/>
                        </a:spcAft>
                        <a:buClrTx/>
                        <a:buSzTx/>
                        <a:buFontTx/>
                        <a:buNone/>
                        <a:tabLst/>
                        <a:defRPr/>
                      </a:pPr>
                      <a:r>
                        <a:rPr kumimoji="0" lang="en-US" altLang="ko-KR"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rPr>
                        <a:t>No. of Boxes : 18070, No. of flow faces : 50643</a:t>
                      </a:r>
                      <a:endParaRPr kumimoji="0" lang="ko-KR" altLang="en-US" sz="2100" b="0" i="0" u="none" strike="noStrike" cap="none" normalizeH="0" baseline="0" dirty="0" smtClean="0">
                        <a:ln>
                          <a:noFill/>
                        </a:ln>
                        <a:solidFill>
                          <a:schemeClr val="tx1"/>
                        </a:solidFill>
                        <a:effectLst/>
                        <a:latin typeface="HY헤드라인M" pitchFamily="18" charset="-127"/>
                        <a:ea typeface="HY헤드라인M" pitchFamily="18" charset="-127"/>
                        <a:cs typeface="Arial" charset="0"/>
                      </a:endParaRPr>
                    </a:p>
                  </a:txBody>
                  <a:tcPr marL="0" marR="0" marT="0" marB="0" anchor="ctr"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noFill/>
                  </a:tcPr>
                </a:tc>
              </a:tr>
            </a:tbl>
          </a:graphicData>
        </a:graphic>
      </p:graphicFrame>
      <p:sp>
        <p:nvSpPr>
          <p:cNvPr id="150" name="Rectangle 3"/>
          <p:cNvSpPr>
            <a:spLocks noChangeArrowheads="1"/>
          </p:cNvSpPr>
          <p:nvPr/>
        </p:nvSpPr>
        <p:spPr bwMode="auto">
          <a:xfrm>
            <a:off x="8810626" y="35966400"/>
            <a:ext cx="7010400" cy="2514600"/>
          </a:xfrm>
          <a:prstGeom prst="rect">
            <a:avLst/>
          </a:prstGeom>
          <a:noFill/>
          <a:ln w="9525">
            <a:solidFill>
              <a:schemeClr val="tx1"/>
            </a:solidFill>
            <a:miter lim="800000"/>
            <a:headEnd/>
            <a:tailEnd/>
          </a:ln>
        </p:spPr>
        <p:txBody>
          <a:bodyPr/>
          <a:lstStyle/>
          <a:p>
            <a:pPr marL="342900" indent="-342900">
              <a:spcBef>
                <a:spcPct val="20000"/>
              </a:spcBef>
            </a:pPr>
            <a:r>
              <a:rPr lang="en-US" altLang="ko-KR" sz="2400" b="1" dirty="0" smtClean="0">
                <a:latin typeface="Arial" pitchFamily="34" charset="0"/>
                <a:cs typeface="Arial" pitchFamily="34" charset="0"/>
              </a:rPr>
              <a:t>CE-QUAL-ICM</a:t>
            </a:r>
            <a:r>
              <a:rPr lang="en-US" altLang="ko-KR" sz="2400" dirty="0" smtClean="0">
                <a:latin typeface="Arial" pitchFamily="34" charset="0"/>
                <a:cs typeface="Arial" pitchFamily="34" charset="0"/>
              </a:rPr>
              <a:t> developed by USACE</a:t>
            </a:r>
          </a:p>
          <a:p>
            <a:pPr marL="342900" indent="-342900">
              <a:spcBef>
                <a:spcPct val="20000"/>
              </a:spcBef>
            </a:pPr>
            <a:r>
              <a:rPr lang="en-US" altLang="ko-KR" sz="2400" dirty="0" smtClean="0">
                <a:latin typeface="Arial" pitchFamily="34" charset="0"/>
                <a:cs typeface="Arial" pitchFamily="34" charset="0"/>
              </a:rPr>
              <a:t>: f</a:t>
            </a:r>
            <a:r>
              <a:rPr kumimoji="0" lang="en-US" altLang="ko-KR" sz="2400" dirty="0" smtClean="0">
                <a:latin typeface="Arial" pitchFamily="34" charset="0"/>
                <a:cs typeface="Arial" pitchFamily="34" charset="0"/>
              </a:rPr>
              <a:t>lexible finite volume eutrophication water-quality model </a:t>
            </a:r>
            <a:r>
              <a:rPr lang="en-US" altLang="ko-KR" sz="2400" dirty="0" smtClean="0">
                <a:latin typeface="Arial" pitchFamily="34" charset="0"/>
                <a:cs typeface="Arial" pitchFamily="34" charset="0"/>
              </a:rPr>
              <a:t>solving fully 3D, time-variable Mass-Conservation   equation .</a:t>
            </a:r>
            <a:endParaRPr kumimoji="0" lang="en-US" altLang="ko-KR" sz="2400" dirty="0" smtClean="0">
              <a:latin typeface="Arial" pitchFamily="34" charset="0"/>
              <a:cs typeface="Arial" pitchFamily="34" charset="0"/>
            </a:endParaRPr>
          </a:p>
          <a:p>
            <a:pPr marL="342900" indent="-342900">
              <a:spcBef>
                <a:spcPct val="20000"/>
              </a:spcBef>
            </a:pPr>
            <a:r>
              <a:rPr lang="en-US" altLang="ko-KR" sz="2400" b="1" dirty="0" smtClean="0">
                <a:latin typeface="Arial" pitchFamily="34" charset="0"/>
                <a:cs typeface="Arial" pitchFamily="34" charset="0"/>
              </a:rPr>
              <a:t>Major s</a:t>
            </a:r>
            <a:r>
              <a:rPr kumimoji="0" lang="en-US" altLang="ko-KR" sz="2400" b="1" dirty="0" smtClean="0">
                <a:latin typeface="Arial" pitchFamily="34" charset="0"/>
                <a:cs typeface="Arial" pitchFamily="34" charset="0"/>
              </a:rPr>
              <a:t>tate variables </a:t>
            </a:r>
          </a:p>
          <a:p>
            <a:pPr marL="342900" indent="-342900">
              <a:spcBef>
                <a:spcPct val="20000"/>
              </a:spcBef>
            </a:pPr>
            <a:r>
              <a:rPr kumimoji="0" lang="en-US" altLang="ko-KR" sz="2400" dirty="0" smtClean="0">
                <a:latin typeface="Arial" pitchFamily="34" charset="0"/>
                <a:cs typeface="Arial" pitchFamily="34" charset="0"/>
              </a:rPr>
              <a:t>: T, S, </a:t>
            </a:r>
            <a:r>
              <a:rPr kumimoji="0" lang="en-US" altLang="ko-KR" sz="2400" dirty="0" err="1" smtClean="0">
                <a:latin typeface="Arial" pitchFamily="34" charset="0"/>
                <a:cs typeface="Arial" pitchFamily="34" charset="0"/>
              </a:rPr>
              <a:t>Chl</a:t>
            </a:r>
            <a:r>
              <a:rPr kumimoji="0" lang="en-US" altLang="ko-KR" sz="2400" dirty="0" smtClean="0">
                <a:latin typeface="Arial" pitchFamily="34" charset="0"/>
                <a:cs typeface="Arial" pitchFamily="34" charset="0"/>
              </a:rPr>
              <a:t>, C, N, P,  Si, COD, DO etc.</a:t>
            </a:r>
          </a:p>
        </p:txBody>
      </p:sp>
      <p:pic>
        <p:nvPicPr>
          <p:cNvPr id="151" name="그림 14" descr="SMGz-60x50x10-depth,mesh-new.wmf"/>
          <p:cNvPicPr>
            <a:picLocks noChangeAspect="1"/>
          </p:cNvPicPr>
          <p:nvPr/>
        </p:nvPicPr>
        <p:blipFill>
          <a:blip r:embed="rId8" cstate="print"/>
          <a:srcRect t="7868"/>
          <a:stretch>
            <a:fillRect/>
          </a:stretch>
        </p:blipFill>
        <p:spPr bwMode="auto">
          <a:xfrm>
            <a:off x="8886825" y="28238089"/>
            <a:ext cx="5715000" cy="4680311"/>
          </a:xfrm>
          <a:prstGeom prst="rect">
            <a:avLst/>
          </a:prstGeom>
          <a:noFill/>
          <a:ln w="9525">
            <a:noFill/>
            <a:miter lim="800000"/>
            <a:headEnd/>
            <a:tailEnd/>
          </a:ln>
        </p:spPr>
      </p:pic>
      <p:pic>
        <p:nvPicPr>
          <p:cNvPr id="152" name="그림 60" descr="Nundging-ns-SALT-winter-360d_surf.emf"/>
          <p:cNvPicPr>
            <a:picLocks noChangeAspect="1"/>
          </p:cNvPicPr>
          <p:nvPr/>
        </p:nvPicPr>
        <p:blipFill>
          <a:blip r:embed="rId9" cstate="print"/>
          <a:srcRect l="11920" t="7196" r="9915" b="8534"/>
          <a:stretch>
            <a:fillRect/>
          </a:stretch>
        </p:blipFill>
        <p:spPr bwMode="auto">
          <a:xfrm>
            <a:off x="16506825" y="16529876"/>
            <a:ext cx="2830512" cy="2286000"/>
          </a:xfrm>
          <a:prstGeom prst="rect">
            <a:avLst/>
          </a:prstGeom>
          <a:noFill/>
          <a:ln w="9525">
            <a:noFill/>
            <a:miter lim="800000"/>
            <a:headEnd/>
            <a:tailEnd/>
          </a:ln>
        </p:spPr>
      </p:pic>
      <p:pic>
        <p:nvPicPr>
          <p:cNvPr id="153" name="그림 61" descr="Nundging-ns-TN-winter-360d_surf.emf"/>
          <p:cNvPicPr>
            <a:picLocks noChangeAspect="1"/>
          </p:cNvPicPr>
          <p:nvPr/>
        </p:nvPicPr>
        <p:blipFill>
          <a:blip r:embed="rId10" cstate="print"/>
          <a:srcRect l="12025" t="6688" r="8807" b="9042"/>
          <a:stretch>
            <a:fillRect/>
          </a:stretch>
        </p:blipFill>
        <p:spPr bwMode="auto">
          <a:xfrm>
            <a:off x="19328637" y="16532226"/>
            <a:ext cx="2947988" cy="2351087"/>
          </a:xfrm>
          <a:prstGeom prst="rect">
            <a:avLst/>
          </a:prstGeom>
          <a:noFill/>
          <a:ln w="9525">
            <a:noFill/>
            <a:miter lim="800000"/>
            <a:headEnd/>
            <a:tailEnd/>
          </a:ln>
        </p:spPr>
      </p:pic>
      <p:pic>
        <p:nvPicPr>
          <p:cNvPr id="154" name="그림 62" descr="Nundging-ns-TP-winter-360d_surf.emf"/>
          <p:cNvPicPr>
            <a:picLocks noChangeAspect="1"/>
          </p:cNvPicPr>
          <p:nvPr/>
        </p:nvPicPr>
        <p:blipFill>
          <a:blip r:embed="rId11" cstate="print"/>
          <a:srcRect l="11920" t="5859" r="7912" b="8534"/>
          <a:stretch>
            <a:fillRect/>
          </a:stretch>
        </p:blipFill>
        <p:spPr bwMode="auto">
          <a:xfrm>
            <a:off x="22268797" y="16532226"/>
            <a:ext cx="2888953" cy="2311489"/>
          </a:xfrm>
          <a:prstGeom prst="rect">
            <a:avLst/>
          </a:prstGeom>
          <a:noFill/>
          <a:ln w="9525">
            <a:noFill/>
            <a:miter lim="800000"/>
            <a:headEnd/>
            <a:tailEnd/>
          </a:ln>
        </p:spPr>
      </p:pic>
      <p:pic>
        <p:nvPicPr>
          <p:cNvPr id="155" name="그림 63" descr="Nundging-ns-DO-winter-360d_surf.emf"/>
          <p:cNvPicPr>
            <a:picLocks noChangeAspect="1"/>
          </p:cNvPicPr>
          <p:nvPr/>
        </p:nvPicPr>
        <p:blipFill>
          <a:blip r:embed="rId12" cstate="print"/>
          <a:srcRect l="11920" t="5859" r="9915" b="8534"/>
          <a:stretch>
            <a:fillRect/>
          </a:stretch>
        </p:blipFill>
        <p:spPr bwMode="auto">
          <a:xfrm>
            <a:off x="16508915" y="18813463"/>
            <a:ext cx="2822897" cy="2347913"/>
          </a:xfrm>
          <a:prstGeom prst="rect">
            <a:avLst/>
          </a:prstGeom>
          <a:noFill/>
          <a:ln w="9525">
            <a:noFill/>
            <a:miter lim="800000"/>
            <a:headEnd/>
            <a:tailEnd/>
          </a:ln>
        </p:spPr>
      </p:pic>
      <p:pic>
        <p:nvPicPr>
          <p:cNvPr id="156" name="그림 64" descr="Nundging-ns-Chla-winter-360d_surf.emf"/>
          <p:cNvPicPr>
            <a:picLocks noChangeAspect="1"/>
          </p:cNvPicPr>
          <p:nvPr/>
        </p:nvPicPr>
        <p:blipFill>
          <a:blip r:embed="rId13" cstate="print"/>
          <a:srcRect l="11920" t="5859" r="9915" b="8534"/>
          <a:stretch>
            <a:fillRect/>
          </a:stretch>
        </p:blipFill>
        <p:spPr bwMode="auto">
          <a:xfrm>
            <a:off x="19317227" y="18813463"/>
            <a:ext cx="2918123" cy="2357438"/>
          </a:xfrm>
          <a:prstGeom prst="rect">
            <a:avLst/>
          </a:prstGeom>
          <a:noFill/>
          <a:ln w="9525">
            <a:noFill/>
            <a:miter lim="800000"/>
            <a:headEnd/>
            <a:tailEnd/>
          </a:ln>
        </p:spPr>
      </p:pic>
      <p:pic>
        <p:nvPicPr>
          <p:cNvPr id="157" name="그림 65" descr="Nundging-ns-COD-winter-360d_surf.emf"/>
          <p:cNvPicPr>
            <a:picLocks noChangeAspect="1"/>
          </p:cNvPicPr>
          <p:nvPr/>
        </p:nvPicPr>
        <p:blipFill>
          <a:blip r:embed="rId14" cstate="print"/>
          <a:srcRect l="11920" t="5859" r="10918" b="8534"/>
          <a:stretch>
            <a:fillRect/>
          </a:stretch>
        </p:blipFill>
        <p:spPr bwMode="auto">
          <a:xfrm>
            <a:off x="22233930" y="18796826"/>
            <a:ext cx="2886041" cy="2398166"/>
          </a:xfrm>
          <a:prstGeom prst="rect">
            <a:avLst/>
          </a:prstGeom>
          <a:noFill/>
          <a:ln w="9525">
            <a:noFill/>
            <a:miter lim="800000"/>
            <a:headEnd/>
            <a:tailEnd/>
          </a:ln>
        </p:spPr>
      </p:pic>
      <p:sp>
        <p:nvSpPr>
          <p:cNvPr id="163" name="AutoShape 3"/>
          <p:cNvSpPr>
            <a:spLocks noChangeArrowheads="1"/>
          </p:cNvSpPr>
          <p:nvPr/>
        </p:nvSpPr>
        <p:spPr bwMode="blackWhite">
          <a:xfrm>
            <a:off x="16907583" y="16470300"/>
            <a:ext cx="1822042" cy="339813"/>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a:solidFill>
                  <a:schemeClr val="bg1"/>
                </a:solidFill>
                <a:ea typeface="굴림" pitchFamily="50" charset="-127"/>
              </a:rPr>
              <a:t>Salinity</a:t>
            </a:r>
            <a:endParaRPr lang="ko-KR" altLang="en-US" sz="2000" b="1" dirty="0">
              <a:solidFill>
                <a:schemeClr val="bg1"/>
              </a:solidFill>
              <a:ea typeface="굴림" pitchFamily="50" charset="-127"/>
            </a:endParaRPr>
          </a:p>
        </p:txBody>
      </p:sp>
      <p:sp>
        <p:nvSpPr>
          <p:cNvPr id="165" name="AutoShape 3"/>
          <p:cNvSpPr>
            <a:spLocks noChangeArrowheads="1"/>
          </p:cNvSpPr>
          <p:nvPr/>
        </p:nvSpPr>
        <p:spPr bwMode="blackWhite">
          <a:xfrm>
            <a:off x="19741251" y="16470299"/>
            <a:ext cx="1822042" cy="339813"/>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a:solidFill>
                  <a:schemeClr val="bg1"/>
                </a:solidFill>
                <a:ea typeface="굴림" pitchFamily="50" charset="-127"/>
              </a:rPr>
              <a:t>TN</a:t>
            </a:r>
            <a:endParaRPr lang="ko-KR" altLang="en-US" sz="2000" b="1" dirty="0">
              <a:solidFill>
                <a:schemeClr val="bg1"/>
              </a:solidFill>
              <a:ea typeface="굴림" pitchFamily="50" charset="-127"/>
            </a:endParaRPr>
          </a:p>
        </p:txBody>
      </p:sp>
      <p:sp>
        <p:nvSpPr>
          <p:cNvPr id="167" name="AutoShape 3"/>
          <p:cNvSpPr>
            <a:spLocks noChangeArrowheads="1"/>
          </p:cNvSpPr>
          <p:nvPr/>
        </p:nvSpPr>
        <p:spPr bwMode="blackWhite">
          <a:xfrm>
            <a:off x="22746656" y="16470299"/>
            <a:ext cx="1822042" cy="339813"/>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a:solidFill>
                  <a:schemeClr val="bg1"/>
                </a:solidFill>
                <a:ea typeface="굴림" pitchFamily="50" charset="-127"/>
              </a:rPr>
              <a:t>TP</a:t>
            </a:r>
            <a:endParaRPr lang="ko-KR" altLang="en-US" sz="2000" b="1" dirty="0">
              <a:solidFill>
                <a:schemeClr val="bg1"/>
              </a:solidFill>
              <a:ea typeface="굴림" pitchFamily="50" charset="-127"/>
            </a:endParaRPr>
          </a:p>
        </p:txBody>
      </p:sp>
      <p:sp>
        <p:nvSpPr>
          <p:cNvPr id="174" name="AutoShape 3"/>
          <p:cNvSpPr>
            <a:spLocks noChangeArrowheads="1"/>
          </p:cNvSpPr>
          <p:nvPr/>
        </p:nvSpPr>
        <p:spPr bwMode="blackWhite">
          <a:xfrm>
            <a:off x="16915619" y="18806515"/>
            <a:ext cx="1822042" cy="339813"/>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a:solidFill>
                  <a:schemeClr val="bg1"/>
                </a:solidFill>
                <a:ea typeface="굴림" pitchFamily="50" charset="-127"/>
              </a:rPr>
              <a:t>DO</a:t>
            </a:r>
            <a:endParaRPr lang="ko-KR" altLang="en-US" sz="2000" b="1" dirty="0">
              <a:solidFill>
                <a:schemeClr val="bg1"/>
              </a:solidFill>
              <a:ea typeface="굴림" pitchFamily="50" charset="-127"/>
            </a:endParaRPr>
          </a:p>
        </p:txBody>
      </p:sp>
      <p:sp>
        <p:nvSpPr>
          <p:cNvPr id="175" name="AutoShape 3"/>
          <p:cNvSpPr>
            <a:spLocks noChangeArrowheads="1"/>
          </p:cNvSpPr>
          <p:nvPr/>
        </p:nvSpPr>
        <p:spPr bwMode="blackWhite">
          <a:xfrm>
            <a:off x="19749286" y="18806515"/>
            <a:ext cx="1822042" cy="339813"/>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err="1">
                <a:solidFill>
                  <a:schemeClr val="bg1"/>
                </a:solidFill>
                <a:ea typeface="굴림" pitchFamily="50" charset="-127"/>
              </a:rPr>
              <a:t>Chl</a:t>
            </a:r>
            <a:r>
              <a:rPr lang="en-US" altLang="ko-KR" sz="2000" b="1" dirty="0">
                <a:solidFill>
                  <a:schemeClr val="bg1"/>
                </a:solidFill>
                <a:ea typeface="굴림" pitchFamily="50" charset="-127"/>
              </a:rPr>
              <a:t>-a</a:t>
            </a:r>
            <a:endParaRPr lang="ko-KR" altLang="en-US" sz="2000" b="1" dirty="0">
              <a:solidFill>
                <a:schemeClr val="bg1"/>
              </a:solidFill>
              <a:ea typeface="굴림" pitchFamily="50" charset="-127"/>
            </a:endParaRPr>
          </a:p>
        </p:txBody>
      </p:sp>
      <p:sp>
        <p:nvSpPr>
          <p:cNvPr id="176" name="AutoShape 3"/>
          <p:cNvSpPr>
            <a:spLocks noChangeArrowheads="1"/>
          </p:cNvSpPr>
          <p:nvPr/>
        </p:nvSpPr>
        <p:spPr bwMode="blackWhite">
          <a:xfrm>
            <a:off x="22754691" y="18806515"/>
            <a:ext cx="1822042" cy="339813"/>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a:solidFill>
                  <a:schemeClr val="bg1"/>
                </a:solidFill>
                <a:ea typeface="굴림" pitchFamily="50" charset="-127"/>
              </a:rPr>
              <a:t>COD</a:t>
            </a:r>
            <a:endParaRPr lang="ko-KR" altLang="en-US" sz="2000" b="1" dirty="0">
              <a:solidFill>
                <a:schemeClr val="bg1"/>
              </a:solidFill>
              <a:ea typeface="굴림" pitchFamily="50" charset="-127"/>
            </a:endParaRPr>
          </a:p>
        </p:txBody>
      </p:sp>
      <p:pic>
        <p:nvPicPr>
          <p:cNvPr id="177" name="그림 176" descr="TN-M3_fd02-bot.tif"/>
          <p:cNvPicPr>
            <a:picLocks noChangeAspect="1"/>
          </p:cNvPicPr>
          <p:nvPr/>
        </p:nvPicPr>
        <p:blipFill>
          <a:blip r:embed="rId15" cstate="print"/>
          <a:stretch>
            <a:fillRect/>
          </a:stretch>
        </p:blipFill>
        <p:spPr>
          <a:xfrm>
            <a:off x="23816785" y="48001968"/>
            <a:ext cx="3977984" cy="2765443"/>
          </a:xfrm>
          <a:prstGeom prst="rect">
            <a:avLst/>
          </a:prstGeom>
        </p:spPr>
      </p:pic>
      <p:pic>
        <p:nvPicPr>
          <p:cNvPr id="178" name="그림 177" descr="TN-M3_fd02-surf.tif"/>
          <p:cNvPicPr>
            <a:picLocks noChangeAspect="1"/>
          </p:cNvPicPr>
          <p:nvPr/>
        </p:nvPicPr>
        <p:blipFill>
          <a:blip r:embed="rId16" cstate="print"/>
          <a:stretch>
            <a:fillRect/>
          </a:stretch>
        </p:blipFill>
        <p:spPr>
          <a:xfrm>
            <a:off x="23816785" y="45211476"/>
            <a:ext cx="3977983" cy="2775007"/>
          </a:xfrm>
          <a:prstGeom prst="rect">
            <a:avLst/>
          </a:prstGeom>
        </p:spPr>
      </p:pic>
      <p:pic>
        <p:nvPicPr>
          <p:cNvPr id="179" name="그림 178" descr="TP-M3_fd02-bot.tif"/>
          <p:cNvPicPr>
            <a:picLocks noChangeAspect="1"/>
          </p:cNvPicPr>
          <p:nvPr/>
        </p:nvPicPr>
        <p:blipFill>
          <a:blip r:embed="rId17" cstate="print"/>
          <a:stretch>
            <a:fillRect/>
          </a:stretch>
        </p:blipFill>
        <p:spPr>
          <a:xfrm>
            <a:off x="27921241" y="47997345"/>
            <a:ext cx="3977984" cy="2770066"/>
          </a:xfrm>
          <a:prstGeom prst="rect">
            <a:avLst/>
          </a:prstGeom>
        </p:spPr>
      </p:pic>
      <p:pic>
        <p:nvPicPr>
          <p:cNvPr id="180" name="그림 179" descr="TP-M3_fd02-surf.tif"/>
          <p:cNvPicPr>
            <a:picLocks noChangeAspect="1"/>
          </p:cNvPicPr>
          <p:nvPr/>
        </p:nvPicPr>
        <p:blipFill>
          <a:blip r:embed="rId18" cstate="print"/>
          <a:stretch>
            <a:fillRect/>
          </a:stretch>
        </p:blipFill>
        <p:spPr>
          <a:xfrm>
            <a:off x="27921241" y="45218573"/>
            <a:ext cx="3977984" cy="2767910"/>
          </a:xfrm>
          <a:prstGeom prst="rect">
            <a:avLst/>
          </a:prstGeom>
        </p:spPr>
      </p:pic>
      <p:sp>
        <p:nvSpPr>
          <p:cNvPr id="181" name="AutoShape 3"/>
          <p:cNvSpPr>
            <a:spLocks noChangeArrowheads="1"/>
          </p:cNvSpPr>
          <p:nvPr/>
        </p:nvSpPr>
        <p:spPr bwMode="blackWhite">
          <a:xfrm>
            <a:off x="25346025" y="44953968"/>
            <a:ext cx="1524000" cy="232632"/>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a:solidFill>
                  <a:schemeClr val="bg1"/>
                </a:solidFill>
                <a:ea typeface="굴림" pitchFamily="50" charset="-127"/>
              </a:rPr>
              <a:t>TN</a:t>
            </a:r>
            <a:endParaRPr lang="ko-KR" altLang="en-US" sz="2000" b="1" dirty="0">
              <a:solidFill>
                <a:schemeClr val="bg1"/>
              </a:solidFill>
              <a:ea typeface="굴림" pitchFamily="50" charset="-127"/>
            </a:endParaRPr>
          </a:p>
        </p:txBody>
      </p:sp>
      <p:sp>
        <p:nvSpPr>
          <p:cNvPr id="182" name="AutoShape 3"/>
          <p:cNvSpPr>
            <a:spLocks noChangeArrowheads="1"/>
          </p:cNvSpPr>
          <p:nvPr/>
        </p:nvSpPr>
        <p:spPr bwMode="blackWhite">
          <a:xfrm>
            <a:off x="29918025" y="45011118"/>
            <a:ext cx="1524000" cy="251682"/>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smtClean="0">
                <a:solidFill>
                  <a:schemeClr val="bg1"/>
                </a:solidFill>
                <a:ea typeface="굴림" pitchFamily="50" charset="-127"/>
              </a:rPr>
              <a:t>TP</a:t>
            </a:r>
            <a:endParaRPr lang="ko-KR" altLang="en-US" sz="2000" b="1" dirty="0">
              <a:solidFill>
                <a:schemeClr val="bg1"/>
              </a:solidFill>
              <a:ea typeface="굴림" pitchFamily="50" charset="-127"/>
            </a:endParaRPr>
          </a:p>
        </p:txBody>
      </p:sp>
      <p:pic>
        <p:nvPicPr>
          <p:cNvPr id="183" name="그림 182" descr="figureM3.tif"/>
          <p:cNvPicPr>
            <a:picLocks noChangeAspect="1"/>
          </p:cNvPicPr>
          <p:nvPr/>
        </p:nvPicPr>
        <p:blipFill>
          <a:blip r:embed="rId19" cstate="print"/>
          <a:stretch>
            <a:fillRect/>
          </a:stretch>
        </p:blipFill>
        <p:spPr>
          <a:xfrm>
            <a:off x="26585277" y="44677263"/>
            <a:ext cx="2064532" cy="1110608"/>
          </a:xfrm>
          <a:prstGeom prst="rect">
            <a:avLst/>
          </a:prstGeom>
        </p:spPr>
      </p:pic>
      <p:sp>
        <p:nvSpPr>
          <p:cNvPr id="184" name="타원 183"/>
          <p:cNvSpPr/>
          <p:nvPr/>
        </p:nvSpPr>
        <p:spPr>
          <a:xfrm>
            <a:off x="27358315" y="45037303"/>
            <a:ext cx="216024" cy="21602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7" name="TextBox 186"/>
          <p:cNvSpPr txBox="1"/>
          <p:nvPr/>
        </p:nvSpPr>
        <p:spPr>
          <a:xfrm>
            <a:off x="16506825" y="27646847"/>
            <a:ext cx="15240000" cy="2693045"/>
          </a:xfrm>
          <a:prstGeom prst="rect">
            <a:avLst/>
          </a:prstGeom>
          <a:noFill/>
          <a:ln>
            <a:noFill/>
          </a:ln>
        </p:spPr>
        <p:txBody>
          <a:bodyPr wrap="square">
            <a:spAutoFit/>
          </a:bodyPr>
          <a:lstStyle/>
          <a:p>
            <a:pPr>
              <a:defRPr/>
            </a:pPr>
            <a:endParaRPr lang="en-US" altLang="ko-KR" sz="2500" dirty="0">
              <a:latin typeface="Arial" pitchFamily="34" charset="0"/>
              <a:ea typeface="굴림" pitchFamily="50" charset="-127"/>
              <a:cs typeface="Arial" pitchFamily="34" charset="0"/>
            </a:endParaRPr>
          </a:p>
          <a:p>
            <a:pPr marL="457200" indent="-457200">
              <a:buFontTx/>
              <a:buAutoNum type="arabicParenBoth"/>
              <a:defRPr/>
            </a:pPr>
            <a:r>
              <a:rPr lang="en-US" altLang="ko-KR" sz="2400" dirty="0">
                <a:latin typeface="Arial" pitchFamily="34" charset="0"/>
                <a:ea typeface="굴림" pitchFamily="50" charset="-127"/>
                <a:cs typeface="Arial" pitchFamily="34" charset="0"/>
              </a:rPr>
              <a:t>Water Budget : The fresh water inflows to the tidal lake are 7.27×10</a:t>
            </a:r>
            <a:r>
              <a:rPr lang="en-US" altLang="ko-KR" sz="2400" baseline="30000" dirty="0">
                <a:latin typeface="Arial" pitchFamily="34" charset="0"/>
                <a:ea typeface="굴림" pitchFamily="50" charset="-127"/>
                <a:cs typeface="Arial" pitchFamily="34" charset="0"/>
              </a:rPr>
              <a:t>6</a:t>
            </a:r>
            <a:r>
              <a:rPr lang="en-US" altLang="ko-KR" sz="2400" dirty="0">
                <a:latin typeface="Arial" pitchFamily="34" charset="0"/>
                <a:ea typeface="굴림" pitchFamily="50" charset="-127"/>
                <a:cs typeface="Arial" pitchFamily="34" charset="0"/>
              </a:rPr>
              <a:t>m</a:t>
            </a:r>
            <a:r>
              <a:rPr lang="en-US" altLang="ko-KR" sz="2400" baseline="30000" dirty="0">
                <a:latin typeface="Arial" pitchFamily="34" charset="0"/>
                <a:ea typeface="굴림" pitchFamily="50" charset="-127"/>
                <a:cs typeface="Arial" pitchFamily="34" charset="0"/>
              </a:rPr>
              <a:t>3</a:t>
            </a:r>
            <a:r>
              <a:rPr lang="en-US" altLang="ko-KR" sz="2400" dirty="0">
                <a:latin typeface="Arial" pitchFamily="34" charset="0"/>
                <a:ea typeface="굴림" pitchFamily="50" charset="-127"/>
                <a:cs typeface="Arial" pitchFamily="34" charset="0"/>
              </a:rPr>
              <a:t>/day (</a:t>
            </a:r>
            <a:r>
              <a:rPr lang="en-US" altLang="ko-KR" sz="2400" dirty="0" err="1">
                <a:latin typeface="Arial" pitchFamily="34" charset="0"/>
                <a:ea typeface="굴림" pitchFamily="50" charset="-127"/>
                <a:cs typeface="Arial" pitchFamily="34" charset="0"/>
              </a:rPr>
              <a:t>MKriver</a:t>
            </a:r>
            <a:r>
              <a:rPr lang="en-US" altLang="ko-KR" sz="2400" dirty="0">
                <a:latin typeface="Arial" pitchFamily="34" charset="0"/>
                <a:ea typeface="굴림" pitchFamily="50" charset="-127"/>
                <a:cs typeface="Arial" pitchFamily="34" charset="0"/>
              </a:rPr>
              <a:t>) and </a:t>
            </a:r>
            <a:endParaRPr lang="en-US" altLang="ko-KR" sz="2400" dirty="0" smtClean="0">
              <a:latin typeface="Arial" pitchFamily="34" charset="0"/>
              <a:ea typeface="굴림" pitchFamily="50" charset="-127"/>
              <a:cs typeface="Arial" pitchFamily="34" charset="0"/>
            </a:endParaRPr>
          </a:p>
          <a:p>
            <a:pPr marL="457200" indent="-457200">
              <a:defRPr/>
            </a:pPr>
            <a:r>
              <a:rPr lang="en-US" altLang="ko-KR" sz="2400" dirty="0" smtClean="0">
                <a:latin typeface="Arial" pitchFamily="34" charset="0"/>
                <a:ea typeface="굴림" pitchFamily="50" charset="-127"/>
                <a:cs typeface="Arial" pitchFamily="34" charset="0"/>
              </a:rPr>
              <a:t>    4.18×10</a:t>
            </a:r>
            <a:r>
              <a:rPr lang="en-US" altLang="ko-KR" sz="2400" baseline="30000" dirty="0" smtClean="0">
                <a:latin typeface="Arial" pitchFamily="34" charset="0"/>
                <a:ea typeface="굴림" pitchFamily="50" charset="-127"/>
                <a:cs typeface="Arial" pitchFamily="34" charset="0"/>
              </a:rPr>
              <a:t>6</a:t>
            </a:r>
            <a:r>
              <a:rPr lang="en-US" altLang="ko-KR" sz="2400" dirty="0" smtClean="0">
                <a:latin typeface="Arial" pitchFamily="34" charset="0"/>
                <a:ea typeface="굴림" pitchFamily="50" charset="-127"/>
                <a:cs typeface="Arial" pitchFamily="34" charset="0"/>
              </a:rPr>
              <a:t>m</a:t>
            </a:r>
            <a:r>
              <a:rPr lang="en-US" altLang="ko-KR" sz="2400" baseline="30000" dirty="0" smtClean="0">
                <a:latin typeface="Arial" pitchFamily="34" charset="0"/>
                <a:ea typeface="굴림" pitchFamily="50" charset="-127"/>
                <a:cs typeface="Arial" pitchFamily="34" charset="0"/>
              </a:rPr>
              <a:t>3</a:t>
            </a:r>
            <a:r>
              <a:rPr lang="en-US" altLang="ko-KR" sz="2400" dirty="0" smtClean="0">
                <a:latin typeface="Arial" pitchFamily="34" charset="0"/>
                <a:ea typeface="굴림" pitchFamily="50" charset="-127"/>
                <a:cs typeface="Arial" pitchFamily="34" charset="0"/>
              </a:rPr>
              <a:t>/day (DJ river</a:t>
            </a:r>
            <a:r>
              <a:rPr lang="en-US" altLang="ko-KR" sz="2400" dirty="0">
                <a:latin typeface="Arial" pitchFamily="34" charset="0"/>
                <a:ea typeface="굴림" pitchFamily="50" charset="-127"/>
                <a:cs typeface="Arial" pitchFamily="34" charset="0"/>
              </a:rPr>
              <a:t>) in spring, 1.37×10</a:t>
            </a:r>
            <a:r>
              <a:rPr lang="en-US" altLang="ko-KR" sz="2400" baseline="30000" dirty="0">
                <a:latin typeface="Arial" pitchFamily="34" charset="0"/>
                <a:ea typeface="굴림" pitchFamily="50" charset="-127"/>
                <a:cs typeface="Arial" pitchFamily="34" charset="0"/>
              </a:rPr>
              <a:t>7</a:t>
            </a:r>
            <a:r>
              <a:rPr lang="en-US" altLang="ko-KR" sz="2400" dirty="0">
                <a:latin typeface="Arial" pitchFamily="34" charset="0"/>
                <a:ea typeface="굴림" pitchFamily="50" charset="-127"/>
                <a:cs typeface="Arial" pitchFamily="34" charset="0"/>
              </a:rPr>
              <a:t>m</a:t>
            </a:r>
            <a:r>
              <a:rPr lang="en-US" altLang="ko-KR" sz="2400" baseline="30000" dirty="0">
                <a:latin typeface="Arial" pitchFamily="34" charset="0"/>
                <a:ea typeface="굴림" pitchFamily="50" charset="-127"/>
                <a:cs typeface="Arial" pitchFamily="34" charset="0"/>
              </a:rPr>
              <a:t>3</a:t>
            </a:r>
            <a:r>
              <a:rPr lang="en-US" altLang="ko-KR" sz="2400" dirty="0">
                <a:latin typeface="Arial" pitchFamily="34" charset="0"/>
                <a:ea typeface="굴림" pitchFamily="50" charset="-127"/>
                <a:cs typeface="Arial" pitchFamily="34" charset="0"/>
              </a:rPr>
              <a:t>/day (MK) and 1.07×10</a:t>
            </a:r>
            <a:r>
              <a:rPr lang="en-US" altLang="ko-KR" sz="2400" baseline="30000" dirty="0">
                <a:latin typeface="Arial" pitchFamily="34" charset="0"/>
                <a:ea typeface="굴림" pitchFamily="50" charset="-127"/>
                <a:cs typeface="Arial" pitchFamily="34" charset="0"/>
              </a:rPr>
              <a:t>7</a:t>
            </a:r>
            <a:r>
              <a:rPr lang="en-US" altLang="ko-KR" sz="2400" dirty="0">
                <a:latin typeface="Arial" pitchFamily="34" charset="0"/>
                <a:ea typeface="굴림" pitchFamily="50" charset="-127"/>
                <a:cs typeface="Arial" pitchFamily="34" charset="0"/>
              </a:rPr>
              <a:t>m</a:t>
            </a:r>
            <a:r>
              <a:rPr lang="en-US" altLang="ko-KR" sz="2400" baseline="30000" dirty="0">
                <a:latin typeface="Arial" pitchFamily="34" charset="0"/>
                <a:ea typeface="굴림" pitchFamily="50" charset="-127"/>
                <a:cs typeface="Arial" pitchFamily="34" charset="0"/>
              </a:rPr>
              <a:t>3</a:t>
            </a:r>
            <a:r>
              <a:rPr lang="en-US" altLang="ko-KR" sz="2400" dirty="0">
                <a:latin typeface="Arial" pitchFamily="34" charset="0"/>
                <a:ea typeface="굴림" pitchFamily="50" charset="-127"/>
                <a:cs typeface="Arial" pitchFamily="34" charset="0"/>
              </a:rPr>
              <a:t>/day (DJ) in summer, and </a:t>
            </a:r>
            <a:endParaRPr lang="en-US" altLang="ko-KR" sz="2400" dirty="0" smtClean="0">
              <a:latin typeface="Arial" pitchFamily="34" charset="0"/>
              <a:ea typeface="굴림" pitchFamily="50" charset="-127"/>
              <a:cs typeface="Arial" pitchFamily="34" charset="0"/>
            </a:endParaRPr>
          </a:p>
          <a:p>
            <a:pPr marL="457200" indent="-457200">
              <a:defRPr/>
            </a:pPr>
            <a:r>
              <a:rPr lang="en-US" altLang="ko-KR" sz="2400" dirty="0" smtClean="0">
                <a:latin typeface="Arial" pitchFamily="34" charset="0"/>
                <a:ea typeface="굴림" pitchFamily="50" charset="-127"/>
                <a:cs typeface="Arial" pitchFamily="34" charset="0"/>
              </a:rPr>
              <a:t>    7.43×10</a:t>
            </a:r>
            <a:r>
              <a:rPr lang="en-US" altLang="ko-KR" sz="2400" baseline="30000" dirty="0" smtClean="0">
                <a:latin typeface="Arial" pitchFamily="34" charset="0"/>
                <a:ea typeface="굴림" pitchFamily="50" charset="-127"/>
                <a:cs typeface="Arial" pitchFamily="34" charset="0"/>
              </a:rPr>
              <a:t>6</a:t>
            </a:r>
            <a:r>
              <a:rPr lang="en-US" altLang="ko-KR" sz="2400" dirty="0" smtClean="0">
                <a:latin typeface="Arial" pitchFamily="34" charset="0"/>
                <a:ea typeface="굴림" pitchFamily="50" charset="-127"/>
                <a:cs typeface="Arial" pitchFamily="34" charset="0"/>
              </a:rPr>
              <a:t>m</a:t>
            </a:r>
            <a:r>
              <a:rPr lang="en-US" altLang="ko-KR" sz="2400" baseline="30000" dirty="0" smtClean="0">
                <a:latin typeface="Arial" pitchFamily="34" charset="0"/>
                <a:ea typeface="굴림" pitchFamily="50" charset="-127"/>
                <a:cs typeface="Arial" pitchFamily="34" charset="0"/>
              </a:rPr>
              <a:t>3</a:t>
            </a:r>
            <a:r>
              <a:rPr lang="en-US" altLang="ko-KR" sz="2400" dirty="0" smtClean="0">
                <a:latin typeface="Arial" pitchFamily="34" charset="0"/>
                <a:ea typeface="굴림" pitchFamily="50" charset="-127"/>
                <a:cs typeface="Arial" pitchFamily="34" charset="0"/>
              </a:rPr>
              <a:t>/day </a:t>
            </a:r>
            <a:r>
              <a:rPr lang="en-US" altLang="ko-KR" sz="2400" dirty="0">
                <a:latin typeface="Arial" pitchFamily="34" charset="0"/>
                <a:ea typeface="굴림" pitchFamily="50" charset="-127"/>
                <a:cs typeface="Arial" pitchFamily="34" charset="0"/>
              </a:rPr>
              <a:t>(MK) and 4.89×10</a:t>
            </a:r>
            <a:r>
              <a:rPr lang="en-US" altLang="ko-KR" sz="2400" baseline="30000" dirty="0">
                <a:latin typeface="Arial" pitchFamily="34" charset="0"/>
                <a:ea typeface="굴림" pitchFamily="50" charset="-127"/>
                <a:cs typeface="Arial" pitchFamily="34" charset="0"/>
              </a:rPr>
              <a:t>6</a:t>
            </a:r>
            <a:r>
              <a:rPr lang="en-US" altLang="ko-KR" sz="2400" dirty="0">
                <a:latin typeface="Arial" pitchFamily="34" charset="0"/>
                <a:ea typeface="굴림" pitchFamily="50" charset="-127"/>
                <a:cs typeface="Arial" pitchFamily="34" charset="0"/>
              </a:rPr>
              <a:t>m</a:t>
            </a:r>
            <a:r>
              <a:rPr lang="en-US" altLang="ko-KR" sz="2400" baseline="30000" dirty="0">
                <a:latin typeface="Arial" pitchFamily="34" charset="0"/>
                <a:ea typeface="굴림" pitchFamily="50" charset="-127"/>
                <a:cs typeface="Arial" pitchFamily="34" charset="0"/>
              </a:rPr>
              <a:t>3</a:t>
            </a:r>
            <a:r>
              <a:rPr lang="en-US" altLang="ko-KR" sz="2400" dirty="0">
                <a:latin typeface="Arial" pitchFamily="34" charset="0"/>
                <a:ea typeface="굴림" pitchFamily="50" charset="-127"/>
                <a:cs typeface="Arial" pitchFamily="34" charset="0"/>
              </a:rPr>
              <a:t>/day (DJ) in autumn, showing a peak in summer due to the rainy </a:t>
            </a:r>
            <a:endParaRPr lang="en-US" altLang="ko-KR" sz="2400" dirty="0" smtClean="0">
              <a:latin typeface="Arial" pitchFamily="34" charset="0"/>
              <a:ea typeface="굴림" pitchFamily="50" charset="-127"/>
              <a:cs typeface="Arial" pitchFamily="34" charset="0"/>
            </a:endParaRPr>
          </a:p>
          <a:p>
            <a:pPr marL="457200" indent="-457200">
              <a:defRPr/>
            </a:pPr>
            <a:r>
              <a:rPr lang="en-US" altLang="ko-KR" sz="2400" dirty="0" smtClean="0">
                <a:latin typeface="Arial" pitchFamily="34" charset="0"/>
                <a:ea typeface="굴림" pitchFamily="50" charset="-127"/>
                <a:cs typeface="Arial" pitchFamily="34" charset="0"/>
              </a:rPr>
              <a:t>    monsoon. The </a:t>
            </a:r>
            <a:r>
              <a:rPr lang="en-US" altLang="ko-KR" sz="2400" dirty="0">
                <a:latin typeface="Arial" pitchFamily="34" charset="0"/>
                <a:ea typeface="굴림" pitchFamily="50" charset="-127"/>
                <a:cs typeface="Arial" pitchFamily="34" charset="0"/>
              </a:rPr>
              <a:t>differences between the precipitation and evaporation are -</a:t>
            </a:r>
            <a:r>
              <a:rPr lang="en-US" altLang="ko-KR" sz="2400" dirty="0" smtClean="0">
                <a:latin typeface="Arial" pitchFamily="34" charset="0"/>
                <a:ea typeface="굴림" pitchFamily="50" charset="-127"/>
                <a:cs typeface="Arial" pitchFamily="34" charset="0"/>
              </a:rPr>
              <a:t>1.21×10</a:t>
            </a:r>
            <a:r>
              <a:rPr lang="en-US" altLang="ko-KR" sz="2400" baseline="30000" dirty="0" smtClean="0">
                <a:latin typeface="Arial" pitchFamily="34" charset="0"/>
                <a:ea typeface="굴림" pitchFamily="50" charset="-127"/>
                <a:cs typeface="Arial" pitchFamily="34" charset="0"/>
              </a:rPr>
              <a:t>5</a:t>
            </a:r>
            <a:r>
              <a:rPr lang="en-US" altLang="ko-KR" sz="2400" dirty="0" smtClean="0">
                <a:latin typeface="Arial" pitchFamily="34" charset="0"/>
                <a:ea typeface="굴림" pitchFamily="50" charset="-127"/>
                <a:cs typeface="Arial" pitchFamily="34" charset="0"/>
              </a:rPr>
              <a:t>m</a:t>
            </a:r>
            <a:r>
              <a:rPr lang="en-US" altLang="ko-KR" sz="2400" baseline="30000" dirty="0" smtClean="0">
                <a:latin typeface="Arial" pitchFamily="34" charset="0"/>
                <a:ea typeface="굴림" pitchFamily="50" charset="-127"/>
                <a:cs typeface="Arial" pitchFamily="34" charset="0"/>
              </a:rPr>
              <a:t>3</a:t>
            </a:r>
            <a:r>
              <a:rPr lang="en-US" altLang="ko-KR" sz="2400" dirty="0" smtClean="0">
                <a:latin typeface="Arial" pitchFamily="34" charset="0"/>
                <a:ea typeface="굴림" pitchFamily="50" charset="-127"/>
                <a:cs typeface="Arial" pitchFamily="34" charset="0"/>
              </a:rPr>
              <a:t>/day (</a:t>
            </a:r>
            <a:r>
              <a:rPr lang="en-US" altLang="ko-KR" sz="2400" dirty="0">
                <a:latin typeface="Arial" pitchFamily="34" charset="0"/>
                <a:ea typeface="굴림" pitchFamily="50" charset="-127"/>
                <a:cs typeface="Arial" pitchFamily="34" charset="0"/>
              </a:rPr>
              <a:t>negative means </a:t>
            </a:r>
            <a:endParaRPr lang="en-US" altLang="ko-KR" sz="2400" dirty="0" smtClean="0">
              <a:latin typeface="Arial" pitchFamily="34" charset="0"/>
              <a:ea typeface="굴림" pitchFamily="50" charset="-127"/>
              <a:cs typeface="Arial" pitchFamily="34" charset="0"/>
            </a:endParaRPr>
          </a:p>
          <a:p>
            <a:pPr marL="457200" indent="-457200">
              <a:defRPr/>
            </a:pPr>
            <a:r>
              <a:rPr lang="en-US" altLang="ko-KR" sz="2400" dirty="0" smtClean="0">
                <a:latin typeface="Arial" pitchFamily="34" charset="0"/>
                <a:ea typeface="굴림" pitchFamily="50" charset="-127"/>
                <a:cs typeface="Arial" pitchFamily="34" charset="0"/>
              </a:rPr>
              <a:t>    more evaporation</a:t>
            </a:r>
            <a:r>
              <a:rPr lang="en-US" altLang="ko-KR" sz="2400" dirty="0">
                <a:latin typeface="Arial" pitchFamily="34" charset="0"/>
                <a:ea typeface="굴림" pitchFamily="50" charset="-127"/>
                <a:cs typeface="Arial" pitchFamily="34" charset="0"/>
              </a:rPr>
              <a:t>) in spring, 1.50×10</a:t>
            </a:r>
            <a:r>
              <a:rPr lang="en-US" altLang="ko-KR" sz="2400" baseline="30000" dirty="0">
                <a:latin typeface="Arial" pitchFamily="34" charset="0"/>
                <a:ea typeface="굴림" pitchFamily="50" charset="-127"/>
                <a:cs typeface="Arial" pitchFamily="34" charset="0"/>
              </a:rPr>
              <a:t>6</a:t>
            </a:r>
            <a:r>
              <a:rPr lang="en-US" altLang="ko-KR" sz="2400" dirty="0">
                <a:latin typeface="Arial" pitchFamily="34" charset="0"/>
                <a:ea typeface="굴림" pitchFamily="50" charset="-127"/>
                <a:cs typeface="Arial" pitchFamily="34" charset="0"/>
              </a:rPr>
              <a:t>m</a:t>
            </a:r>
            <a:r>
              <a:rPr lang="en-US" altLang="ko-KR" sz="2400" baseline="30000" dirty="0">
                <a:latin typeface="Arial" pitchFamily="34" charset="0"/>
                <a:ea typeface="굴림" pitchFamily="50" charset="-127"/>
                <a:cs typeface="Arial" pitchFamily="34" charset="0"/>
              </a:rPr>
              <a:t>3</a:t>
            </a:r>
            <a:r>
              <a:rPr lang="en-US" altLang="ko-KR" sz="2400" dirty="0">
                <a:latin typeface="Arial" pitchFamily="34" charset="0"/>
                <a:ea typeface="굴림" pitchFamily="50" charset="-127"/>
                <a:cs typeface="Arial" pitchFamily="34" charset="0"/>
              </a:rPr>
              <a:t>/day in summer and -2.17×10</a:t>
            </a:r>
            <a:r>
              <a:rPr lang="en-US" altLang="ko-KR" sz="2400" baseline="30000" dirty="0">
                <a:latin typeface="Arial" pitchFamily="34" charset="0"/>
                <a:ea typeface="굴림" pitchFamily="50" charset="-127"/>
                <a:cs typeface="Arial" pitchFamily="34" charset="0"/>
              </a:rPr>
              <a:t>5</a:t>
            </a:r>
            <a:r>
              <a:rPr lang="en-US" altLang="ko-KR" sz="2400" dirty="0">
                <a:latin typeface="Arial" pitchFamily="34" charset="0"/>
                <a:ea typeface="굴림" pitchFamily="50" charset="-127"/>
                <a:cs typeface="Arial" pitchFamily="34" charset="0"/>
              </a:rPr>
              <a:t>m</a:t>
            </a:r>
            <a:r>
              <a:rPr lang="en-US" altLang="ko-KR" sz="2400" baseline="30000" dirty="0">
                <a:latin typeface="Arial" pitchFamily="34" charset="0"/>
                <a:ea typeface="굴림" pitchFamily="50" charset="-127"/>
                <a:cs typeface="Arial" pitchFamily="34" charset="0"/>
              </a:rPr>
              <a:t>3</a:t>
            </a:r>
            <a:r>
              <a:rPr lang="en-US" altLang="ko-KR" sz="2400" dirty="0">
                <a:latin typeface="Arial" pitchFamily="34" charset="0"/>
                <a:ea typeface="굴림" pitchFamily="50" charset="-127"/>
                <a:cs typeface="Arial" pitchFamily="34" charset="0"/>
              </a:rPr>
              <a:t>/day in autumn, showing net loss </a:t>
            </a:r>
            <a:endParaRPr lang="en-US" altLang="ko-KR" sz="2400" dirty="0" smtClean="0">
              <a:latin typeface="Arial" pitchFamily="34" charset="0"/>
              <a:ea typeface="굴림" pitchFamily="50" charset="-127"/>
              <a:cs typeface="Arial" pitchFamily="34" charset="0"/>
            </a:endParaRPr>
          </a:p>
          <a:p>
            <a:pPr marL="457200" indent="-457200">
              <a:defRPr/>
            </a:pPr>
            <a:r>
              <a:rPr lang="en-US" altLang="ko-KR" sz="2400" dirty="0" smtClean="0">
                <a:latin typeface="Arial" pitchFamily="34" charset="0"/>
                <a:ea typeface="굴림" pitchFamily="50" charset="-127"/>
                <a:cs typeface="Arial" pitchFamily="34" charset="0"/>
              </a:rPr>
              <a:t>    of lake  water </a:t>
            </a:r>
            <a:r>
              <a:rPr lang="en-US" altLang="ko-KR" sz="2400" dirty="0">
                <a:latin typeface="Arial" pitchFamily="34" charset="0"/>
                <a:ea typeface="굴림" pitchFamily="50" charset="-127"/>
                <a:cs typeface="Arial" pitchFamily="34" charset="0"/>
              </a:rPr>
              <a:t>through evaporation except summer</a:t>
            </a:r>
            <a:r>
              <a:rPr lang="en-US" altLang="ko-KR" sz="2400" dirty="0" smtClean="0">
                <a:latin typeface="Arial" pitchFamily="34" charset="0"/>
                <a:ea typeface="굴림" pitchFamily="50" charset="-127"/>
                <a:cs typeface="Arial" pitchFamily="34" charset="0"/>
              </a:rPr>
              <a:t>.</a:t>
            </a:r>
            <a:endParaRPr lang="en-US" altLang="ko-KR" sz="2400" dirty="0">
              <a:latin typeface="Arial" pitchFamily="34" charset="0"/>
              <a:ea typeface="굴림" pitchFamily="50" charset="-127"/>
              <a:cs typeface="Arial" pitchFamily="34" charset="0"/>
            </a:endParaRPr>
          </a:p>
        </p:txBody>
      </p:sp>
      <p:sp>
        <p:nvSpPr>
          <p:cNvPr id="189" name="Text Box 98"/>
          <p:cNvSpPr txBox="1">
            <a:spLocks noChangeArrowheads="1"/>
          </p:cNvSpPr>
          <p:nvPr/>
        </p:nvSpPr>
        <p:spPr bwMode="auto">
          <a:xfrm>
            <a:off x="16735425" y="27178337"/>
            <a:ext cx="15316200" cy="1015663"/>
          </a:xfrm>
          <a:prstGeom prst="rect">
            <a:avLst/>
          </a:prstGeom>
          <a:noFill/>
          <a:ln w="9525">
            <a:noFill/>
            <a:miter lim="800000"/>
            <a:headEnd/>
            <a:tailEnd/>
          </a:ln>
        </p:spPr>
        <p:txBody>
          <a:bodyPr wrap="square">
            <a:spAutoFit/>
          </a:bodyPr>
          <a:lstStyle/>
          <a:p>
            <a:pPr algn="ctr">
              <a:spcBef>
                <a:spcPct val="50000"/>
              </a:spcBef>
            </a:pPr>
            <a:r>
              <a:rPr lang="en-US" altLang="ko-KR" b="1" dirty="0" smtClean="0">
                <a:ea typeface="굴림" charset="-127"/>
              </a:rPr>
              <a:t>Mass Balance and Ground fluxes</a:t>
            </a:r>
            <a:endParaRPr lang="en-US" altLang="ko-KR" b="1" dirty="0">
              <a:ea typeface="굴림" charset="-127"/>
            </a:endParaRPr>
          </a:p>
        </p:txBody>
      </p:sp>
      <p:pic>
        <p:nvPicPr>
          <p:cNvPr id="191" name="그림 190" descr="equation1.tif"/>
          <p:cNvPicPr>
            <a:picLocks noChangeAspect="1"/>
          </p:cNvPicPr>
          <p:nvPr/>
        </p:nvPicPr>
        <p:blipFill>
          <a:blip r:embed="rId20" cstate="print"/>
          <a:stretch>
            <a:fillRect/>
          </a:stretch>
        </p:blipFill>
        <p:spPr>
          <a:xfrm>
            <a:off x="16811625" y="36014526"/>
            <a:ext cx="4707082" cy="457200"/>
          </a:xfrm>
          <a:prstGeom prst="rect">
            <a:avLst/>
          </a:prstGeom>
        </p:spPr>
      </p:pic>
      <p:pic>
        <p:nvPicPr>
          <p:cNvPr id="192" name="그림 191" descr="equation0.tif"/>
          <p:cNvPicPr>
            <a:picLocks noChangeAspect="1"/>
          </p:cNvPicPr>
          <p:nvPr/>
        </p:nvPicPr>
        <p:blipFill>
          <a:blip r:embed="rId21" cstate="print"/>
          <a:srcRect r="28827" b="7806"/>
          <a:stretch>
            <a:fillRect/>
          </a:stretch>
        </p:blipFill>
        <p:spPr>
          <a:xfrm>
            <a:off x="16887825" y="35152263"/>
            <a:ext cx="6087451" cy="421510"/>
          </a:xfrm>
          <a:prstGeom prst="rect">
            <a:avLst/>
          </a:prstGeom>
        </p:spPr>
      </p:pic>
      <p:pic>
        <p:nvPicPr>
          <p:cNvPr id="193" name="그림 192" descr="equation0.tif"/>
          <p:cNvPicPr>
            <a:picLocks noChangeAspect="1"/>
          </p:cNvPicPr>
          <p:nvPr/>
        </p:nvPicPr>
        <p:blipFill>
          <a:blip r:embed="rId21" cstate="print"/>
          <a:srcRect l="71952"/>
          <a:stretch>
            <a:fillRect/>
          </a:stretch>
        </p:blipFill>
        <p:spPr>
          <a:xfrm>
            <a:off x="23079437" y="35152263"/>
            <a:ext cx="2398936" cy="457200"/>
          </a:xfrm>
          <a:prstGeom prst="rect">
            <a:avLst/>
          </a:prstGeom>
        </p:spPr>
      </p:pic>
      <p:sp>
        <p:nvSpPr>
          <p:cNvPr id="194" name="Text Box 7"/>
          <p:cNvSpPr txBox="1">
            <a:spLocks noChangeArrowheads="1"/>
          </p:cNvSpPr>
          <p:nvPr/>
        </p:nvSpPr>
        <p:spPr bwMode="auto">
          <a:xfrm>
            <a:off x="16735425" y="34512647"/>
            <a:ext cx="8855050" cy="707886"/>
          </a:xfrm>
          <a:prstGeom prst="rect">
            <a:avLst/>
          </a:prstGeom>
          <a:noFill/>
          <a:ln w="9525">
            <a:noFill/>
            <a:miter lim="800000"/>
            <a:headEnd/>
            <a:tailEnd/>
          </a:ln>
          <a:effectLst/>
        </p:spPr>
        <p:txBody>
          <a:bodyPr wrap="square">
            <a:spAutoFit/>
          </a:bodyPr>
          <a:lstStyle/>
          <a:p>
            <a:pPr>
              <a:buFont typeface="Wingdings" pitchFamily="2" charset="2"/>
              <a:buChar char="ü"/>
            </a:pPr>
            <a:r>
              <a:rPr lang="en-US" altLang="ko-KR" sz="2000" b="1" dirty="0" smtClean="0">
                <a:latin typeface="+mj-lt"/>
                <a:ea typeface="굴림" charset="-127"/>
                <a:cs typeface="Arial" pitchFamily="34" charset="0"/>
              </a:rPr>
              <a:t> Salt transport is estimated by using following equation with assumption of conservative element</a:t>
            </a:r>
          </a:p>
        </p:txBody>
      </p:sp>
      <p:sp>
        <p:nvSpPr>
          <p:cNvPr id="195" name="Text Box 7"/>
          <p:cNvSpPr txBox="1">
            <a:spLocks noChangeArrowheads="1"/>
          </p:cNvSpPr>
          <p:nvPr/>
        </p:nvSpPr>
        <p:spPr bwMode="auto">
          <a:xfrm>
            <a:off x="16735425" y="35605451"/>
            <a:ext cx="9067800" cy="400110"/>
          </a:xfrm>
          <a:prstGeom prst="rect">
            <a:avLst/>
          </a:prstGeom>
          <a:noFill/>
          <a:ln w="9525">
            <a:noFill/>
            <a:miter lim="800000"/>
            <a:headEnd/>
            <a:tailEnd/>
          </a:ln>
          <a:effectLst/>
        </p:spPr>
        <p:txBody>
          <a:bodyPr wrap="square">
            <a:spAutoFit/>
          </a:bodyPr>
          <a:lstStyle/>
          <a:p>
            <a:pPr>
              <a:buFont typeface="Wingdings" pitchFamily="2" charset="2"/>
              <a:buChar char="ü"/>
            </a:pPr>
            <a:r>
              <a:rPr lang="en-US" altLang="ko-KR" sz="2000" b="1" dirty="0" smtClean="0">
                <a:latin typeface="+mj-lt"/>
                <a:ea typeface="굴림" charset="-127"/>
                <a:cs typeface="Arial" pitchFamily="34" charset="0"/>
              </a:rPr>
              <a:t> The water budget is calculated according to the  following equation</a:t>
            </a:r>
          </a:p>
        </p:txBody>
      </p:sp>
      <p:pic>
        <p:nvPicPr>
          <p:cNvPr id="196" name="그림 195" descr="equation2.tif"/>
          <p:cNvPicPr>
            <a:picLocks noChangeAspect="1"/>
          </p:cNvPicPr>
          <p:nvPr/>
        </p:nvPicPr>
        <p:blipFill>
          <a:blip r:embed="rId22" cstate="print"/>
          <a:srcRect l="1787" r="29464" b="51125"/>
          <a:stretch>
            <a:fillRect/>
          </a:stretch>
        </p:blipFill>
        <p:spPr>
          <a:xfrm>
            <a:off x="16811625" y="37285863"/>
            <a:ext cx="6107360" cy="436240"/>
          </a:xfrm>
          <a:prstGeom prst="rect">
            <a:avLst/>
          </a:prstGeom>
        </p:spPr>
      </p:pic>
      <p:pic>
        <p:nvPicPr>
          <p:cNvPr id="197" name="그림 196" descr="equation2.tif"/>
          <p:cNvPicPr>
            <a:picLocks noChangeAspect="1"/>
          </p:cNvPicPr>
          <p:nvPr/>
        </p:nvPicPr>
        <p:blipFill>
          <a:blip r:embed="rId22" cstate="print"/>
          <a:srcRect l="894" t="44470" r="74085"/>
          <a:stretch>
            <a:fillRect/>
          </a:stretch>
        </p:blipFill>
        <p:spPr>
          <a:xfrm>
            <a:off x="16848715" y="37729871"/>
            <a:ext cx="2168700" cy="483584"/>
          </a:xfrm>
          <a:prstGeom prst="rect">
            <a:avLst/>
          </a:prstGeom>
        </p:spPr>
      </p:pic>
      <p:pic>
        <p:nvPicPr>
          <p:cNvPr id="198" name="그림 197" descr="equation2.tif"/>
          <p:cNvPicPr>
            <a:picLocks noChangeAspect="1"/>
          </p:cNvPicPr>
          <p:nvPr/>
        </p:nvPicPr>
        <p:blipFill>
          <a:blip r:embed="rId22" cstate="print"/>
          <a:srcRect l="70052" b="51125"/>
          <a:stretch>
            <a:fillRect/>
          </a:stretch>
        </p:blipFill>
        <p:spPr>
          <a:xfrm>
            <a:off x="22907625" y="37282760"/>
            <a:ext cx="2660448" cy="436240"/>
          </a:xfrm>
          <a:prstGeom prst="rect">
            <a:avLst/>
          </a:prstGeom>
        </p:spPr>
      </p:pic>
      <p:sp>
        <p:nvSpPr>
          <p:cNvPr id="199" name="Text Box 7"/>
          <p:cNvSpPr txBox="1">
            <a:spLocks noChangeArrowheads="1"/>
          </p:cNvSpPr>
          <p:nvPr/>
        </p:nvSpPr>
        <p:spPr bwMode="auto">
          <a:xfrm>
            <a:off x="16735425" y="36584213"/>
            <a:ext cx="9296399" cy="707886"/>
          </a:xfrm>
          <a:prstGeom prst="rect">
            <a:avLst/>
          </a:prstGeom>
          <a:noFill/>
          <a:ln w="9525">
            <a:noFill/>
            <a:miter lim="800000"/>
            <a:headEnd/>
            <a:tailEnd/>
          </a:ln>
          <a:effectLst/>
        </p:spPr>
        <p:txBody>
          <a:bodyPr wrap="square">
            <a:spAutoFit/>
          </a:bodyPr>
          <a:lstStyle/>
          <a:p>
            <a:pPr>
              <a:buFont typeface="Wingdings" pitchFamily="2" charset="2"/>
              <a:buChar char="ü"/>
            </a:pPr>
            <a:r>
              <a:rPr lang="en-US" altLang="ko-KR" sz="2000" b="1" dirty="0" smtClean="0">
                <a:latin typeface="+mj-lt"/>
                <a:ea typeface="굴림" charset="-127"/>
                <a:cs typeface="Arial" pitchFamily="34" charset="0"/>
              </a:rPr>
              <a:t> The material budgets of TN, TP are obtained by multiplying the water flux and concentrations of each variable. The total influx and efflux are given:</a:t>
            </a:r>
          </a:p>
        </p:txBody>
      </p:sp>
      <p:pic>
        <p:nvPicPr>
          <p:cNvPr id="201" name="그림 15" descr="TS_XYPLOT_modobs_n_sed_ML3_Salt.wmf"/>
          <p:cNvPicPr>
            <a:picLocks noChangeAspect="1"/>
          </p:cNvPicPr>
          <p:nvPr/>
        </p:nvPicPr>
        <p:blipFill>
          <a:blip r:embed="rId23" cstate="print"/>
          <a:srcRect/>
          <a:stretch>
            <a:fillRect/>
          </a:stretch>
        </p:blipFill>
        <p:spPr bwMode="auto">
          <a:xfrm>
            <a:off x="16530637" y="21926520"/>
            <a:ext cx="2786063" cy="1938338"/>
          </a:xfrm>
          <a:prstGeom prst="rect">
            <a:avLst/>
          </a:prstGeom>
          <a:noFill/>
          <a:ln w="9525">
            <a:noFill/>
            <a:miter lim="800000"/>
            <a:headEnd/>
            <a:tailEnd/>
          </a:ln>
        </p:spPr>
      </p:pic>
      <p:pic>
        <p:nvPicPr>
          <p:cNvPr id="202" name="그림 16" descr="TS_XYPLOT_modobs_n_sed_ML3_TN.wmf"/>
          <p:cNvPicPr>
            <a:picLocks noChangeAspect="1"/>
          </p:cNvPicPr>
          <p:nvPr/>
        </p:nvPicPr>
        <p:blipFill>
          <a:blip r:embed="rId24" cstate="print"/>
          <a:srcRect/>
          <a:stretch>
            <a:fillRect/>
          </a:stretch>
        </p:blipFill>
        <p:spPr bwMode="auto">
          <a:xfrm>
            <a:off x="19359562" y="21926520"/>
            <a:ext cx="2786063" cy="1938338"/>
          </a:xfrm>
          <a:prstGeom prst="rect">
            <a:avLst/>
          </a:prstGeom>
          <a:noFill/>
          <a:ln w="9525">
            <a:noFill/>
            <a:miter lim="800000"/>
            <a:headEnd/>
            <a:tailEnd/>
          </a:ln>
        </p:spPr>
      </p:pic>
      <p:pic>
        <p:nvPicPr>
          <p:cNvPr id="203" name="그림 17" descr="TS_XYPLOT_modobs_n_sed_ML3_TP.wmf"/>
          <p:cNvPicPr>
            <a:picLocks noChangeAspect="1"/>
          </p:cNvPicPr>
          <p:nvPr/>
        </p:nvPicPr>
        <p:blipFill>
          <a:blip r:embed="rId25" cstate="print"/>
          <a:srcRect/>
          <a:stretch>
            <a:fillRect/>
          </a:stretch>
        </p:blipFill>
        <p:spPr bwMode="auto">
          <a:xfrm>
            <a:off x="22221574" y="21926520"/>
            <a:ext cx="2786063" cy="1938338"/>
          </a:xfrm>
          <a:prstGeom prst="rect">
            <a:avLst/>
          </a:prstGeom>
          <a:noFill/>
          <a:ln w="9525">
            <a:noFill/>
            <a:miter lim="800000"/>
            <a:headEnd/>
            <a:tailEnd/>
          </a:ln>
        </p:spPr>
      </p:pic>
      <p:pic>
        <p:nvPicPr>
          <p:cNvPr id="204" name="그림 18" descr="TS_XYPLOT_modobs_n_sed_ML3_DO.wmf"/>
          <p:cNvPicPr>
            <a:picLocks noChangeAspect="1"/>
          </p:cNvPicPr>
          <p:nvPr/>
        </p:nvPicPr>
        <p:blipFill>
          <a:blip r:embed="rId26" cstate="print"/>
          <a:srcRect/>
          <a:stretch>
            <a:fillRect/>
          </a:stretch>
        </p:blipFill>
        <p:spPr bwMode="auto">
          <a:xfrm>
            <a:off x="16530637" y="24264938"/>
            <a:ext cx="2786063" cy="1938337"/>
          </a:xfrm>
          <a:prstGeom prst="rect">
            <a:avLst/>
          </a:prstGeom>
          <a:noFill/>
          <a:ln w="9525">
            <a:noFill/>
            <a:miter lim="800000"/>
            <a:headEnd/>
            <a:tailEnd/>
          </a:ln>
        </p:spPr>
      </p:pic>
      <p:pic>
        <p:nvPicPr>
          <p:cNvPr id="208" name="그림 19" descr="TS_XYPLOT_modobs_n_sed_ML3_Chla.wmf"/>
          <p:cNvPicPr>
            <a:picLocks noChangeAspect="1"/>
          </p:cNvPicPr>
          <p:nvPr/>
        </p:nvPicPr>
        <p:blipFill>
          <a:blip r:embed="rId27" cstate="print"/>
          <a:srcRect/>
          <a:stretch>
            <a:fillRect/>
          </a:stretch>
        </p:blipFill>
        <p:spPr bwMode="auto">
          <a:xfrm>
            <a:off x="19364074" y="24274463"/>
            <a:ext cx="2786063" cy="1938337"/>
          </a:xfrm>
          <a:prstGeom prst="rect">
            <a:avLst/>
          </a:prstGeom>
          <a:noFill/>
          <a:ln w="9525">
            <a:noFill/>
            <a:miter lim="800000"/>
            <a:headEnd/>
            <a:tailEnd/>
          </a:ln>
        </p:spPr>
      </p:pic>
      <p:pic>
        <p:nvPicPr>
          <p:cNvPr id="212" name="그림 20" descr="TS_XYPLOT_modobs_n_sed_ML3_COD.wmf"/>
          <p:cNvPicPr>
            <a:picLocks noChangeAspect="1"/>
          </p:cNvPicPr>
          <p:nvPr/>
        </p:nvPicPr>
        <p:blipFill>
          <a:blip r:embed="rId28" cstate="print"/>
          <a:srcRect/>
          <a:stretch>
            <a:fillRect/>
          </a:stretch>
        </p:blipFill>
        <p:spPr bwMode="auto">
          <a:xfrm>
            <a:off x="22221574" y="24274463"/>
            <a:ext cx="2771775" cy="1928812"/>
          </a:xfrm>
          <a:prstGeom prst="rect">
            <a:avLst/>
          </a:prstGeom>
          <a:noFill/>
          <a:ln w="9525">
            <a:noFill/>
            <a:miter lim="800000"/>
            <a:headEnd/>
            <a:tailEnd/>
          </a:ln>
        </p:spPr>
      </p:pic>
      <p:sp>
        <p:nvSpPr>
          <p:cNvPr id="214" name="AutoShape 3"/>
          <p:cNvSpPr>
            <a:spLocks noChangeArrowheads="1"/>
          </p:cNvSpPr>
          <p:nvPr/>
        </p:nvSpPr>
        <p:spPr bwMode="blackWhite">
          <a:xfrm>
            <a:off x="17005444" y="21640802"/>
            <a:ext cx="1822029" cy="339810"/>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a:solidFill>
                  <a:schemeClr val="bg1"/>
                </a:solidFill>
                <a:ea typeface="굴림" pitchFamily="50" charset="-127"/>
              </a:rPr>
              <a:t>Salinity</a:t>
            </a:r>
            <a:endParaRPr lang="ko-KR" altLang="en-US" sz="2000" b="1" dirty="0">
              <a:solidFill>
                <a:schemeClr val="bg1"/>
              </a:solidFill>
              <a:ea typeface="굴림" pitchFamily="50" charset="-127"/>
            </a:endParaRPr>
          </a:p>
        </p:txBody>
      </p:sp>
      <p:sp>
        <p:nvSpPr>
          <p:cNvPr id="217" name="AutoShape 3"/>
          <p:cNvSpPr>
            <a:spLocks noChangeArrowheads="1"/>
          </p:cNvSpPr>
          <p:nvPr/>
        </p:nvSpPr>
        <p:spPr bwMode="blackWhite">
          <a:xfrm>
            <a:off x="19839092" y="21640801"/>
            <a:ext cx="1822029" cy="339810"/>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a:solidFill>
                  <a:schemeClr val="bg1"/>
                </a:solidFill>
                <a:ea typeface="굴림" pitchFamily="50" charset="-127"/>
              </a:rPr>
              <a:t>TN</a:t>
            </a:r>
            <a:endParaRPr lang="ko-KR" altLang="en-US" sz="2000" b="1" dirty="0">
              <a:solidFill>
                <a:schemeClr val="bg1"/>
              </a:solidFill>
              <a:ea typeface="굴림" pitchFamily="50" charset="-127"/>
            </a:endParaRPr>
          </a:p>
        </p:txBody>
      </p:sp>
      <p:sp>
        <p:nvSpPr>
          <p:cNvPr id="218" name="AutoShape 3"/>
          <p:cNvSpPr>
            <a:spLocks noChangeArrowheads="1"/>
          </p:cNvSpPr>
          <p:nvPr/>
        </p:nvSpPr>
        <p:spPr bwMode="blackWhite">
          <a:xfrm>
            <a:off x="22796350" y="21640801"/>
            <a:ext cx="1822029" cy="339810"/>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a:solidFill>
                  <a:schemeClr val="bg1"/>
                </a:solidFill>
                <a:ea typeface="굴림" pitchFamily="50" charset="-127"/>
              </a:rPr>
              <a:t>TP</a:t>
            </a:r>
            <a:endParaRPr lang="ko-KR" altLang="en-US" sz="2000" b="1" dirty="0">
              <a:solidFill>
                <a:schemeClr val="bg1"/>
              </a:solidFill>
              <a:ea typeface="굴림" pitchFamily="50" charset="-127"/>
            </a:endParaRPr>
          </a:p>
        </p:txBody>
      </p:sp>
      <p:sp>
        <p:nvSpPr>
          <p:cNvPr id="223" name="AutoShape 3"/>
          <p:cNvSpPr>
            <a:spLocks noChangeArrowheads="1"/>
          </p:cNvSpPr>
          <p:nvPr/>
        </p:nvSpPr>
        <p:spPr bwMode="blackWhite">
          <a:xfrm>
            <a:off x="17013479" y="23977001"/>
            <a:ext cx="1822029" cy="339810"/>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a:solidFill>
                  <a:schemeClr val="bg1"/>
                </a:solidFill>
                <a:ea typeface="굴림" pitchFamily="50" charset="-127"/>
              </a:rPr>
              <a:t>DO</a:t>
            </a:r>
            <a:endParaRPr lang="ko-KR" altLang="en-US" sz="2000" b="1" dirty="0">
              <a:solidFill>
                <a:schemeClr val="bg1"/>
              </a:solidFill>
              <a:ea typeface="굴림" pitchFamily="50" charset="-127"/>
            </a:endParaRPr>
          </a:p>
        </p:txBody>
      </p:sp>
      <p:sp>
        <p:nvSpPr>
          <p:cNvPr id="225" name="AutoShape 3"/>
          <p:cNvSpPr>
            <a:spLocks noChangeArrowheads="1"/>
          </p:cNvSpPr>
          <p:nvPr/>
        </p:nvSpPr>
        <p:spPr bwMode="blackWhite">
          <a:xfrm>
            <a:off x="19847127" y="23977000"/>
            <a:ext cx="1822029" cy="339810"/>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err="1">
                <a:solidFill>
                  <a:schemeClr val="bg1"/>
                </a:solidFill>
                <a:ea typeface="굴림" pitchFamily="50" charset="-127"/>
              </a:rPr>
              <a:t>Chl</a:t>
            </a:r>
            <a:r>
              <a:rPr lang="en-US" altLang="ko-KR" sz="2000" b="1" dirty="0">
                <a:solidFill>
                  <a:schemeClr val="bg1"/>
                </a:solidFill>
                <a:ea typeface="굴림" pitchFamily="50" charset="-127"/>
              </a:rPr>
              <a:t>-a</a:t>
            </a:r>
            <a:endParaRPr lang="ko-KR" altLang="en-US" sz="2000" b="1" dirty="0">
              <a:solidFill>
                <a:schemeClr val="bg1"/>
              </a:solidFill>
              <a:ea typeface="굴림" pitchFamily="50" charset="-127"/>
            </a:endParaRPr>
          </a:p>
        </p:txBody>
      </p:sp>
      <p:sp>
        <p:nvSpPr>
          <p:cNvPr id="226" name="AutoShape 3"/>
          <p:cNvSpPr>
            <a:spLocks noChangeArrowheads="1"/>
          </p:cNvSpPr>
          <p:nvPr/>
        </p:nvSpPr>
        <p:spPr bwMode="blackWhite">
          <a:xfrm>
            <a:off x="22804385" y="23977000"/>
            <a:ext cx="1822029" cy="339810"/>
          </a:xfrm>
          <a:prstGeom prst="roundRect">
            <a:avLst>
              <a:gd name="adj" fmla="val 50000"/>
            </a:avLst>
          </a:prstGeom>
          <a:solidFill>
            <a:schemeClr val="accent2"/>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tLang="ko-KR" sz="2000" b="1" dirty="0">
                <a:solidFill>
                  <a:schemeClr val="bg1"/>
                </a:solidFill>
                <a:ea typeface="굴림" pitchFamily="50" charset="-127"/>
              </a:rPr>
              <a:t>COD</a:t>
            </a:r>
            <a:endParaRPr lang="ko-KR" altLang="en-US" sz="2000" b="1" dirty="0">
              <a:solidFill>
                <a:schemeClr val="bg1"/>
              </a:solidFill>
              <a:ea typeface="굴림" pitchFamily="50" charset="-127"/>
            </a:endParaRPr>
          </a:p>
        </p:txBody>
      </p:sp>
      <p:sp>
        <p:nvSpPr>
          <p:cNvPr id="227" name="TextBox 226"/>
          <p:cNvSpPr txBox="1"/>
          <p:nvPr/>
        </p:nvSpPr>
        <p:spPr bwMode="auto">
          <a:xfrm>
            <a:off x="25145499" y="16306800"/>
            <a:ext cx="6705600" cy="10095071"/>
          </a:xfrm>
          <a:prstGeom prst="rect">
            <a:avLst/>
          </a:prstGeom>
          <a:noFill/>
          <a:ln>
            <a:noFill/>
          </a:ln>
        </p:spPr>
        <p:txBody>
          <a:bodyPr wrap="square">
            <a:spAutoFit/>
          </a:bodyPr>
          <a:lstStyle/>
          <a:p>
            <a:pPr>
              <a:defRPr/>
            </a:pPr>
            <a:endParaRPr lang="en-US" altLang="ko-KR" sz="2500" dirty="0">
              <a:latin typeface="Arial" pitchFamily="34" charset="0"/>
              <a:ea typeface="굴림" pitchFamily="50" charset="-127"/>
              <a:cs typeface="Arial" pitchFamily="34" charset="0"/>
            </a:endParaRPr>
          </a:p>
          <a:p>
            <a:pPr>
              <a:defRPr/>
            </a:pPr>
            <a:r>
              <a:rPr lang="en-US" altLang="ko-KR" sz="2500" dirty="0">
                <a:latin typeface="Arial" pitchFamily="34" charset="0"/>
                <a:ea typeface="굴림" pitchFamily="50" charset="-127"/>
                <a:cs typeface="Arial" pitchFamily="34" charset="0"/>
              </a:rPr>
              <a:t> </a:t>
            </a:r>
            <a:r>
              <a:rPr lang="en-US" altLang="ko-KR" sz="2500" dirty="0" smtClean="0">
                <a:latin typeface="Arial" pitchFamily="34" charset="0"/>
                <a:ea typeface="굴림" pitchFamily="50" charset="-127"/>
                <a:cs typeface="Arial" pitchFamily="34" charset="0"/>
              </a:rPr>
              <a:t> We </a:t>
            </a:r>
            <a:r>
              <a:rPr lang="en-US" altLang="ko-KR" sz="2500" dirty="0">
                <a:latin typeface="Arial" pitchFamily="34" charset="0"/>
                <a:ea typeface="굴림" pitchFamily="50" charset="-127"/>
                <a:cs typeface="Arial" pitchFamily="34" charset="0"/>
              </a:rPr>
              <a:t>have used the three-dimensional water quality model ROMS-ICM that has been developed by linking the hydrodynamic model ROMS (</a:t>
            </a:r>
            <a:r>
              <a:rPr lang="en-US" altLang="ko-KR" sz="2500" dirty="0" err="1">
                <a:latin typeface="Arial" pitchFamily="34" charset="0"/>
                <a:ea typeface="굴림" pitchFamily="50" charset="-127"/>
                <a:cs typeface="Arial" pitchFamily="34" charset="0"/>
              </a:rPr>
              <a:t>Haidvogel</a:t>
            </a:r>
            <a:r>
              <a:rPr lang="en-US" altLang="ko-KR" sz="2500" dirty="0">
                <a:latin typeface="Arial" pitchFamily="34" charset="0"/>
                <a:ea typeface="굴림" pitchFamily="50" charset="-127"/>
                <a:cs typeface="Arial" pitchFamily="34" charset="0"/>
              </a:rPr>
              <a:t> et al., 2008; Kim and Lim. 2009; Kim et al., 2009; Lim et al., 2011</a:t>
            </a:r>
            <a:r>
              <a:rPr lang="en-US" altLang="ko-KR" sz="2500" dirty="0" smtClean="0">
                <a:latin typeface="Arial" pitchFamily="34" charset="0"/>
                <a:ea typeface="굴림" pitchFamily="50" charset="-127"/>
                <a:cs typeface="Arial" pitchFamily="34" charset="0"/>
              </a:rPr>
              <a:t>) </a:t>
            </a:r>
            <a:r>
              <a:rPr lang="en-US" altLang="ko-KR" sz="2500" dirty="0">
                <a:latin typeface="Arial" pitchFamily="34" charset="0"/>
                <a:ea typeface="굴림" pitchFamily="50" charset="-127"/>
                <a:cs typeface="Arial" pitchFamily="34" charset="0"/>
              </a:rPr>
              <a:t>and the eutrophication model CE-QUAL-ICM (Cerco and Cole, 1993; Cerco et al., 2010) with external coupling codes (Kim et al., 2011). </a:t>
            </a:r>
            <a:r>
              <a:rPr lang="en-US" altLang="ko-KR" sz="2500" dirty="0" smtClean="0">
                <a:latin typeface="Arial" pitchFamily="34" charset="0"/>
                <a:ea typeface="굴림" pitchFamily="50" charset="-127"/>
                <a:cs typeface="Arial" pitchFamily="34" charset="0"/>
              </a:rPr>
              <a:t> </a:t>
            </a:r>
          </a:p>
          <a:p>
            <a:pPr>
              <a:defRPr/>
            </a:pPr>
            <a:r>
              <a:rPr lang="en-US" altLang="ko-KR" sz="2500" dirty="0" smtClean="0">
                <a:latin typeface="Arial" pitchFamily="34" charset="0"/>
                <a:ea typeface="굴림" pitchFamily="50" charset="-127"/>
                <a:cs typeface="Arial" pitchFamily="34" charset="0"/>
              </a:rPr>
              <a:t>  There </a:t>
            </a:r>
            <a:r>
              <a:rPr lang="en-US" altLang="ko-KR" sz="2500" dirty="0">
                <a:latin typeface="Arial" pitchFamily="34" charset="0"/>
                <a:ea typeface="굴림" pitchFamily="50" charset="-127"/>
                <a:cs typeface="Arial" pitchFamily="34" charset="0"/>
              </a:rPr>
              <a:t>are many sets of data observed in the SMG waters during last 10 years as part of the SMG monitoring program. To conduct calibration of the ROMS-ICM the existing condition of average state of January 2009 has been set for the initial condition. </a:t>
            </a:r>
          </a:p>
          <a:p>
            <a:pPr>
              <a:defRPr/>
            </a:pPr>
            <a:r>
              <a:rPr lang="en-US" altLang="ko-KR" sz="2500" dirty="0">
                <a:latin typeface="Arial" pitchFamily="34" charset="0"/>
                <a:ea typeface="굴림" pitchFamily="50" charset="-127"/>
                <a:cs typeface="Arial" pitchFamily="34" charset="0"/>
              </a:rPr>
              <a:t>  After calibration of modules of the model system, the ROMS-ICM has been used to estimate the variability of the structural behavior of water quality parameters. In this prediction the estimated nutrient budget result is used to put the influx from the groundwater. </a:t>
            </a:r>
            <a:endParaRPr lang="en-US" altLang="ko-KR" sz="2500" dirty="0" smtClean="0">
              <a:latin typeface="Arial" pitchFamily="34" charset="0"/>
              <a:ea typeface="굴림" pitchFamily="50" charset="-127"/>
              <a:cs typeface="Arial" pitchFamily="34" charset="0"/>
            </a:endParaRPr>
          </a:p>
          <a:p>
            <a:pPr>
              <a:defRPr/>
            </a:pPr>
            <a:r>
              <a:rPr lang="en-US" altLang="ko-KR" sz="2500" dirty="0" smtClean="0">
                <a:latin typeface="Arial" pitchFamily="34" charset="0"/>
                <a:ea typeface="굴림" pitchFamily="50" charset="-127"/>
                <a:cs typeface="Arial" pitchFamily="34" charset="0"/>
              </a:rPr>
              <a:t>  To </a:t>
            </a:r>
            <a:r>
              <a:rPr lang="en-US" altLang="ko-KR" sz="2500" dirty="0">
                <a:latin typeface="Arial" pitchFamily="34" charset="0"/>
                <a:ea typeface="굴림" pitchFamily="50" charset="-127"/>
                <a:cs typeface="Arial" pitchFamily="34" charset="0"/>
              </a:rPr>
              <a:t>increase the accuracy of the prediction, the influx efflux at the water gates have been nudged with the observed data. The influx from the groundwater has been loaded at the seabed.</a:t>
            </a:r>
            <a:endParaRPr lang="ko-KR" altLang="en-US" sz="2800" dirty="0">
              <a:latin typeface="굴림" pitchFamily="50" charset="-127"/>
              <a:ea typeface="굴림" pitchFamily="50" charset="-127"/>
            </a:endParaRPr>
          </a:p>
        </p:txBody>
      </p:sp>
      <p:pic>
        <p:nvPicPr>
          <p:cNvPr id="229" name="그림 228" descr="TP Budget 2010.jpg"/>
          <p:cNvPicPr>
            <a:picLocks noChangeAspect="1"/>
          </p:cNvPicPr>
          <p:nvPr/>
        </p:nvPicPr>
        <p:blipFill>
          <a:blip r:embed="rId29" cstate="print"/>
          <a:stretch>
            <a:fillRect/>
          </a:stretch>
        </p:blipFill>
        <p:spPr>
          <a:xfrm>
            <a:off x="20398704" y="44958000"/>
            <a:ext cx="3880521" cy="5618379"/>
          </a:xfrm>
          <a:prstGeom prst="rect">
            <a:avLst/>
          </a:prstGeom>
        </p:spPr>
      </p:pic>
      <p:pic>
        <p:nvPicPr>
          <p:cNvPr id="230" name="그림 229" descr="TN Budget 2010.jpg"/>
          <p:cNvPicPr>
            <a:picLocks noChangeAspect="1"/>
          </p:cNvPicPr>
          <p:nvPr/>
        </p:nvPicPr>
        <p:blipFill>
          <a:blip r:embed="rId30" cstate="print"/>
          <a:stretch>
            <a:fillRect/>
          </a:stretch>
        </p:blipFill>
        <p:spPr>
          <a:xfrm>
            <a:off x="16506825" y="44961741"/>
            <a:ext cx="3894960" cy="5605113"/>
          </a:xfrm>
          <a:prstGeom prst="rect">
            <a:avLst/>
          </a:prstGeom>
        </p:spPr>
      </p:pic>
      <p:pic>
        <p:nvPicPr>
          <p:cNvPr id="231" name="그림 230" descr="salt-water Budget2010.jpg"/>
          <p:cNvPicPr>
            <a:picLocks noChangeAspect="1"/>
          </p:cNvPicPr>
          <p:nvPr/>
        </p:nvPicPr>
        <p:blipFill>
          <a:blip r:embed="rId31" cstate="print"/>
          <a:stretch>
            <a:fillRect/>
          </a:stretch>
        </p:blipFill>
        <p:spPr>
          <a:xfrm>
            <a:off x="26031208" y="30279772"/>
            <a:ext cx="5767754" cy="8083432"/>
          </a:xfrm>
          <a:prstGeom prst="rect">
            <a:avLst/>
          </a:prstGeom>
        </p:spPr>
      </p:pic>
      <p:pic>
        <p:nvPicPr>
          <p:cNvPr id="237" name="Picture 991" descr="Korea-gunsan"/>
          <p:cNvPicPr>
            <a:picLocks noChangeAspect="1" noChangeArrowheads="1"/>
          </p:cNvPicPr>
          <p:nvPr/>
        </p:nvPicPr>
        <p:blipFill>
          <a:blip r:embed="rId32" cstate="print"/>
          <a:srcRect/>
          <a:stretch>
            <a:fillRect/>
          </a:stretch>
        </p:blipFill>
        <p:spPr bwMode="auto">
          <a:xfrm>
            <a:off x="866775" y="28879800"/>
            <a:ext cx="2057400" cy="2279346"/>
          </a:xfrm>
          <a:prstGeom prst="rect">
            <a:avLst/>
          </a:prstGeom>
          <a:noFill/>
        </p:spPr>
      </p:pic>
      <p:cxnSp>
        <p:nvCxnSpPr>
          <p:cNvPr id="239" name="직선 화살표 연결선 238"/>
          <p:cNvCxnSpPr/>
          <p:nvPr/>
        </p:nvCxnSpPr>
        <p:spPr>
          <a:xfrm flipV="1">
            <a:off x="1476375" y="28422600"/>
            <a:ext cx="25146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6" name="직선 화살표 연결선 255"/>
          <p:cNvCxnSpPr/>
          <p:nvPr/>
        </p:nvCxnSpPr>
        <p:spPr>
          <a:xfrm>
            <a:off x="1419225" y="29946600"/>
            <a:ext cx="2514600" cy="1905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5" name="Text Box 32"/>
          <p:cNvSpPr txBox="1">
            <a:spLocks noChangeArrowheads="1"/>
          </p:cNvSpPr>
          <p:nvPr/>
        </p:nvSpPr>
        <p:spPr bwMode="auto">
          <a:xfrm>
            <a:off x="19671350" y="18421350"/>
            <a:ext cx="2068513" cy="400050"/>
          </a:xfrm>
          <a:prstGeom prst="rect">
            <a:avLst/>
          </a:prstGeom>
          <a:noFill/>
          <a:ln w="9525">
            <a:noFill/>
            <a:miter lim="800000"/>
            <a:headEnd/>
            <a:tailEnd/>
          </a:ln>
        </p:spPr>
        <p:txBody>
          <a:bodyPr wrap="none">
            <a:spAutoFit/>
          </a:bodyPr>
          <a:lstStyle/>
          <a:p>
            <a:r>
              <a:rPr kumimoji="0" lang="en-US" altLang="ko-KR" sz="2000" b="1" dirty="0">
                <a:latin typeface="맑은 고딕" pitchFamily="50" charset="-127"/>
              </a:rPr>
              <a:t>(DEC 25, 2009)</a:t>
            </a:r>
          </a:p>
        </p:txBody>
      </p:sp>
      <p:sp>
        <p:nvSpPr>
          <p:cNvPr id="296" name="직사각형 295"/>
          <p:cNvSpPr/>
          <p:nvPr/>
        </p:nvSpPr>
        <p:spPr>
          <a:xfrm>
            <a:off x="16506825" y="30351948"/>
            <a:ext cx="9753600" cy="3785652"/>
          </a:xfrm>
          <a:prstGeom prst="rect">
            <a:avLst/>
          </a:prstGeom>
        </p:spPr>
        <p:txBody>
          <a:bodyPr wrap="square">
            <a:spAutoFit/>
          </a:bodyPr>
          <a:lstStyle/>
          <a:p>
            <a:pPr>
              <a:defRPr/>
            </a:pPr>
            <a:r>
              <a:rPr lang="en-US" altLang="ko-KR" sz="2400" dirty="0" smtClean="0">
                <a:latin typeface="Arial" pitchFamily="34" charset="0"/>
                <a:ea typeface="굴림" pitchFamily="50" charset="-127"/>
                <a:cs typeface="Arial" pitchFamily="34" charset="0"/>
              </a:rPr>
              <a:t>(2) Salt Budget : In the current paper, we illustrate the result of the </a:t>
            </a:r>
          </a:p>
          <a:p>
            <a:pPr>
              <a:defRPr/>
            </a:pPr>
            <a:r>
              <a:rPr lang="en-US" altLang="ko-KR" sz="2400" dirty="0" smtClean="0">
                <a:latin typeface="Arial" pitchFamily="34" charset="0"/>
                <a:ea typeface="굴림" pitchFamily="50" charset="-127"/>
                <a:cs typeface="Arial" pitchFamily="34" charset="0"/>
              </a:rPr>
              <a:t>     material budget for SiO</a:t>
            </a:r>
            <a:r>
              <a:rPr lang="en-US" altLang="ko-KR" sz="2400" baseline="-25000" dirty="0" smtClean="0">
                <a:latin typeface="Arial" pitchFamily="34" charset="0"/>
                <a:ea typeface="굴림" pitchFamily="50" charset="-127"/>
                <a:cs typeface="Arial" pitchFamily="34" charset="0"/>
              </a:rPr>
              <a:t>2</a:t>
            </a:r>
            <a:r>
              <a:rPr lang="en-US" altLang="ko-KR" sz="2400" dirty="0" smtClean="0">
                <a:latin typeface="Arial" pitchFamily="34" charset="0"/>
                <a:ea typeface="굴림" pitchFamily="50" charset="-127"/>
                <a:cs typeface="Arial" pitchFamily="34" charset="0"/>
              </a:rPr>
              <a:t>-Si among many other nutrient variables     </a:t>
            </a:r>
          </a:p>
          <a:p>
            <a:pPr>
              <a:defRPr/>
            </a:pPr>
            <a:r>
              <a:rPr lang="en-US" altLang="ko-KR" sz="2400" dirty="0" smtClean="0">
                <a:latin typeface="Arial" pitchFamily="34" charset="0"/>
                <a:ea typeface="굴림" pitchFamily="50" charset="-127"/>
                <a:cs typeface="Arial" pitchFamily="34" charset="0"/>
              </a:rPr>
              <a:t>    such as TOC, TP and TN. In spring the in flux and efflux of SiO</a:t>
            </a:r>
            <a:r>
              <a:rPr lang="en-US" altLang="ko-KR" sz="2400" baseline="-25000" dirty="0" smtClean="0">
                <a:latin typeface="Arial" pitchFamily="34" charset="0"/>
                <a:ea typeface="굴림" pitchFamily="50" charset="-127"/>
                <a:cs typeface="Arial" pitchFamily="34" charset="0"/>
              </a:rPr>
              <a:t>2</a:t>
            </a:r>
            <a:r>
              <a:rPr lang="en-US" altLang="ko-KR" sz="2400" dirty="0" smtClean="0">
                <a:latin typeface="Arial" pitchFamily="34" charset="0"/>
                <a:ea typeface="굴림" pitchFamily="50" charset="-127"/>
                <a:cs typeface="Arial" pitchFamily="34" charset="0"/>
              </a:rPr>
              <a:t>-Si </a:t>
            </a:r>
          </a:p>
          <a:p>
            <a:pPr>
              <a:defRPr/>
            </a:pPr>
            <a:r>
              <a:rPr lang="en-US" altLang="ko-KR" sz="2400" dirty="0" smtClean="0">
                <a:latin typeface="Arial" pitchFamily="34" charset="0"/>
                <a:ea typeface="굴림" pitchFamily="50" charset="-127"/>
                <a:cs typeface="Arial" pitchFamily="34" charset="0"/>
              </a:rPr>
              <a:t>    are as follows. </a:t>
            </a:r>
          </a:p>
          <a:p>
            <a:pPr>
              <a:defRPr/>
            </a:pPr>
            <a:r>
              <a:rPr lang="en-US" altLang="ko-KR" sz="2400" dirty="0" smtClean="0">
                <a:latin typeface="Arial" pitchFamily="34" charset="0"/>
                <a:ea typeface="굴림" pitchFamily="50" charset="-127"/>
                <a:cs typeface="Arial" pitchFamily="34" charset="0"/>
              </a:rPr>
              <a:t>    Through MK and DJ rivers it is 1.87×10</a:t>
            </a:r>
            <a:r>
              <a:rPr lang="en-US" altLang="ko-KR" sz="2400" baseline="30000" dirty="0" smtClean="0">
                <a:latin typeface="Arial" pitchFamily="34" charset="0"/>
                <a:ea typeface="굴림" pitchFamily="50" charset="-127"/>
                <a:cs typeface="Arial" pitchFamily="34" charset="0"/>
              </a:rPr>
              <a:t>7</a:t>
            </a:r>
            <a:r>
              <a:rPr lang="en-US" altLang="ko-KR" sz="2400" dirty="0" smtClean="0">
                <a:latin typeface="Arial" pitchFamily="34" charset="0"/>
                <a:ea typeface="굴림" pitchFamily="50" charset="-127"/>
                <a:cs typeface="Arial" pitchFamily="34" charset="0"/>
              </a:rPr>
              <a:t>g/day, through sea water </a:t>
            </a:r>
          </a:p>
          <a:p>
            <a:pPr>
              <a:defRPr/>
            </a:pPr>
            <a:r>
              <a:rPr lang="en-US" altLang="ko-KR" sz="2400" dirty="0" smtClean="0">
                <a:latin typeface="Arial" pitchFamily="34" charset="0"/>
                <a:ea typeface="굴림" pitchFamily="50" charset="-127"/>
                <a:cs typeface="Arial" pitchFamily="34" charset="0"/>
              </a:rPr>
              <a:t>    transport as -3.46×10</a:t>
            </a:r>
            <a:r>
              <a:rPr lang="en-US" altLang="ko-KR" sz="2400" baseline="30000" dirty="0" smtClean="0">
                <a:latin typeface="Arial" pitchFamily="34" charset="0"/>
                <a:ea typeface="굴림" pitchFamily="50" charset="-127"/>
                <a:cs typeface="Arial" pitchFamily="34" charset="0"/>
              </a:rPr>
              <a:t>8</a:t>
            </a:r>
            <a:r>
              <a:rPr lang="en-US" altLang="ko-KR" sz="2400" dirty="0" smtClean="0">
                <a:latin typeface="Arial" pitchFamily="34" charset="0"/>
                <a:ea typeface="굴림" pitchFamily="50" charset="-127"/>
                <a:cs typeface="Arial" pitchFamily="34" charset="0"/>
              </a:rPr>
              <a:t>g/day through net (residual) flow as -   </a:t>
            </a:r>
          </a:p>
          <a:p>
            <a:pPr>
              <a:defRPr/>
            </a:pPr>
            <a:r>
              <a:rPr lang="en-US" altLang="ko-KR" sz="2400" dirty="0" smtClean="0">
                <a:latin typeface="Arial" pitchFamily="34" charset="0"/>
                <a:ea typeface="굴림" pitchFamily="50" charset="-127"/>
                <a:cs typeface="Arial" pitchFamily="34" charset="0"/>
              </a:rPr>
              <a:t>    5.52×10</a:t>
            </a:r>
            <a:r>
              <a:rPr lang="en-US" altLang="ko-KR" sz="2400" baseline="30000" dirty="0" smtClean="0">
                <a:latin typeface="Arial" pitchFamily="34" charset="0"/>
                <a:ea typeface="굴림" pitchFamily="50" charset="-127"/>
                <a:cs typeface="Arial" pitchFamily="34" charset="0"/>
              </a:rPr>
              <a:t>7</a:t>
            </a:r>
            <a:r>
              <a:rPr lang="en-US" altLang="ko-KR" sz="2400" dirty="0" smtClean="0">
                <a:latin typeface="Arial" pitchFamily="34" charset="0"/>
                <a:ea typeface="굴림" pitchFamily="50" charset="-127"/>
                <a:cs typeface="Arial" pitchFamily="34" charset="0"/>
              </a:rPr>
              <a:t>g/day, through precipitation as 2.09×10</a:t>
            </a:r>
            <a:r>
              <a:rPr lang="en-US" altLang="ko-KR" sz="2400" baseline="30000" dirty="0" smtClean="0">
                <a:latin typeface="Arial" pitchFamily="34" charset="0"/>
                <a:ea typeface="굴림" pitchFamily="50" charset="-127"/>
                <a:cs typeface="Arial" pitchFamily="34" charset="0"/>
              </a:rPr>
              <a:t>5</a:t>
            </a:r>
            <a:r>
              <a:rPr lang="en-US" altLang="ko-KR" sz="2400" dirty="0" smtClean="0">
                <a:latin typeface="Arial" pitchFamily="34" charset="0"/>
                <a:ea typeface="굴림" pitchFamily="50" charset="-127"/>
                <a:cs typeface="Arial" pitchFamily="34" charset="0"/>
              </a:rPr>
              <a:t>g/day, through </a:t>
            </a:r>
          </a:p>
          <a:p>
            <a:pPr>
              <a:defRPr/>
            </a:pPr>
            <a:r>
              <a:rPr lang="en-US" altLang="ko-KR" sz="2400" dirty="0" smtClean="0">
                <a:latin typeface="Arial" pitchFamily="34" charset="0"/>
                <a:ea typeface="굴림" pitchFamily="50" charset="-127"/>
                <a:cs typeface="Arial" pitchFamily="34" charset="0"/>
              </a:rPr>
              <a:t>    submarine groundwater  as 3.24×10</a:t>
            </a:r>
            <a:r>
              <a:rPr lang="en-US" altLang="ko-KR" sz="2400" baseline="30000" dirty="0" smtClean="0">
                <a:latin typeface="Arial" pitchFamily="34" charset="0"/>
                <a:ea typeface="굴림" pitchFamily="50" charset="-127"/>
                <a:cs typeface="Arial" pitchFamily="34" charset="0"/>
              </a:rPr>
              <a:t>8</a:t>
            </a:r>
            <a:r>
              <a:rPr lang="en-US" altLang="ko-KR" sz="2400" dirty="0" smtClean="0">
                <a:latin typeface="Arial" pitchFamily="34" charset="0"/>
                <a:ea typeface="굴림" pitchFamily="50" charset="-127"/>
                <a:cs typeface="Arial" pitchFamily="34" charset="0"/>
              </a:rPr>
              <a:t>g/day (Figure5). The net </a:t>
            </a:r>
          </a:p>
          <a:p>
            <a:pPr>
              <a:defRPr/>
            </a:pPr>
            <a:r>
              <a:rPr lang="en-US" altLang="ko-KR" sz="2400" dirty="0" smtClean="0">
                <a:latin typeface="Arial" pitchFamily="34" charset="0"/>
                <a:ea typeface="굴림" pitchFamily="50" charset="-127"/>
                <a:cs typeface="Arial" pitchFamily="34" charset="0"/>
              </a:rPr>
              <a:t>    transport of SiO</a:t>
            </a:r>
            <a:r>
              <a:rPr lang="en-US" altLang="ko-KR" sz="2400" baseline="-25000" dirty="0" smtClean="0">
                <a:latin typeface="Arial" pitchFamily="34" charset="0"/>
                <a:ea typeface="굴림" pitchFamily="50" charset="-127"/>
                <a:cs typeface="Arial" pitchFamily="34" charset="0"/>
              </a:rPr>
              <a:t>2</a:t>
            </a:r>
            <a:r>
              <a:rPr lang="en-US" altLang="ko-KR" sz="2400" dirty="0" smtClean="0">
                <a:latin typeface="Arial" pitchFamily="34" charset="0"/>
                <a:ea typeface="굴림" pitchFamily="50" charset="-127"/>
                <a:cs typeface="Arial" pitchFamily="34" charset="0"/>
              </a:rPr>
              <a:t>-Si is given as -5.81×10</a:t>
            </a:r>
            <a:r>
              <a:rPr lang="en-US" altLang="ko-KR" sz="2400" baseline="30000" dirty="0" smtClean="0">
                <a:latin typeface="Arial" pitchFamily="34" charset="0"/>
                <a:ea typeface="굴림" pitchFamily="50" charset="-127"/>
                <a:cs typeface="Arial" pitchFamily="34" charset="0"/>
              </a:rPr>
              <a:t>7</a:t>
            </a:r>
            <a:r>
              <a:rPr lang="en-US" altLang="ko-KR" sz="2400" dirty="0" smtClean="0">
                <a:latin typeface="Arial" pitchFamily="34" charset="0"/>
                <a:ea typeface="굴림" pitchFamily="50" charset="-127"/>
                <a:cs typeface="Arial" pitchFamily="34" charset="0"/>
              </a:rPr>
              <a:t>g/day, indicating the net </a:t>
            </a:r>
          </a:p>
          <a:p>
            <a:pPr>
              <a:defRPr/>
            </a:pPr>
            <a:r>
              <a:rPr lang="en-US" altLang="ko-KR" sz="2400" dirty="0" smtClean="0">
                <a:latin typeface="Arial" pitchFamily="34" charset="0"/>
                <a:ea typeface="굴림" pitchFamily="50" charset="-127"/>
                <a:cs typeface="Arial" pitchFamily="34" charset="0"/>
              </a:rPr>
              <a:t>    loss to the outer sea</a:t>
            </a:r>
            <a:r>
              <a:rPr lang="en-US" altLang="ko-KR" sz="2400" dirty="0" smtClean="0">
                <a:latin typeface="굴림" pitchFamily="50" charset="-127"/>
                <a:ea typeface="굴림" pitchFamily="50" charset="-127"/>
              </a:rPr>
              <a:t>.</a:t>
            </a:r>
            <a:endParaRPr lang="en-US" altLang="ko-KR" sz="2400" dirty="0">
              <a:latin typeface="Arial" pitchFamily="34" charset="0"/>
              <a:ea typeface="굴림" pitchFamily="50" charset="-127"/>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bay_lu2">
  <a:themeElements>
    <a:clrScheme name="cbay_lu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bay_lu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bay_lu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bay_lu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bay_lu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bay_lu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bay_lu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bay_lu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bay_lu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bay_lu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bay_lu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bay_lu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bay_lu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bay_lu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cbay_lu2</Template>
  <TotalTime>12375</TotalTime>
  <Words>1244</Words>
  <Application>Microsoft Office PowerPoint</Application>
  <PresentationFormat>사용자 지정</PresentationFormat>
  <Paragraphs>128</Paragraphs>
  <Slides>1</Slides>
  <Notes>1</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1</vt:i4>
      </vt:variant>
    </vt:vector>
  </HeadingPairs>
  <TitlesOfParts>
    <vt:vector size="3" baseType="lpstr">
      <vt:lpstr>cbay_lu2</vt:lpstr>
      <vt:lpstr>슬라이드</vt:lpstr>
      <vt:lpstr>슬라이드 1</vt:lpstr>
    </vt:vector>
  </TitlesOfParts>
  <Company>ERDC Vicksburg, 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sungchan</dc:creator>
  <cp:lastModifiedBy>hslim</cp:lastModifiedBy>
  <cp:revision>170</cp:revision>
  <dcterms:created xsi:type="dcterms:W3CDTF">2008-03-20T22:05:35Z</dcterms:created>
  <dcterms:modified xsi:type="dcterms:W3CDTF">2012-10-18T06:13:51Z</dcterms:modified>
</cp:coreProperties>
</file>